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chart>
    <c:autoTitleDeleted val="1"/>
    <c:plotArea>
      <c:scatterChart>
        <c:scatterStyle val="lineMarker"/>
        <c:varyColors val="0"/>
        <c:ser>
          <c:idx val="0"/>
          <c:order val="0"/>
          <c:tx>
            <c:strRef>
              <c:f>Sheet1!$B$1</c:f>
              <c:strCache>
                <c:ptCount val="1"/>
                <c:pt idx="0">
                  <c:v>Top-1 credit</c:v>
                </c:pt>
              </c:strCache>
            </c:strRef>
          </c:tx>
          <c:spPr>
            <a:ln w="25400">
              <a:solidFill>
                <a:srgbClr val="A0182C"/>
              </a:solidFill>
            </a:ln>
          </c:spPr>
          <c:marker>
            <c:symbol val="circle"/>
            <c:size val="8"/>
            <c:spPr>
              <a:solidFill>
                <a:srgbClr val="FFFFFF"/>
              </a:solidFill>
              <a:ln w="19050">
                <a:solidFill>
                  <a:srgbClr val="A0182C"/>
                </a:solidFill>
              </a:ln>
            </c:spPr>
          </c:marker>
          <c:xVal>
            <c:numRef>
              <c:f>Sheet1!$A$2:$A$9</c:f>
              <c:numCache>
                <c:formatCode>General</c:formatCode>
                <c:ptCount val="8"/>
                <c:pt idx="0">
                  <c:v>0</c:v>
                </c:pt>
                <c:pt idx="1">
                  <c:v>0.1</c:v>
                </c:pt>
                <c:pt idx="2">
                  <c:v>0.15</c:v>
                </c:pt>
                <c:pt idx="3">
                  <c:v>0.18</c:v>
                </c:pt>
                <c:pt idx="4">
                  <c:v>0.19</c:v>
                </c:pt>
                <c:pt idx="5">
                  <c:v>0.2</c:v>
                </c:pt>
                <c:pt idx="6">
                  <c:v>0.25</c:v>
                </c:pt>
                <c:pt idx="7">
                  <c:v>0.3</c:v>
                </c:pt>
              </c:numCache>
            </c:numRef>
          </c:xVal>
          <c:yVal>
            <c:numRef>
              <c:f>Sheet1!$B$2:$B$9</c:f>
              <c:numCache>
                <c:formatCode>General</c:formatCode>
                <c:ptCount val="8"/>
                <c:pt idx="0">
                  <c:v>1.0</c:v>
                </c:pt>
                <c:pt idx="1">
                  <c:v>1.0</c:v>
                </c:pt>
                <c:pt idx="2">
                  <c:v>0.98</c:v>
                </c:pt>
                <c:pt idx="3">
                  <c:v>0.78</c:v>
                </c:pt>
                <c:pt idx="4">
                  <c:v>0.58</c:v>
                </c:pt>
                <c:pt idx="5">
                  <c:v>0.38</c:v>
                </c:pt>
                <c:pt idx="6">
                  <c:v>0.0</c:v>
                </c:pt>
                <c:pt idx="7">
                  <c:v>0.0</c:v>
                </c:pt>
              </c:numCache>
            </c:numRef>
          </c:yVal>
          <c:smooth val="0"/>
        </c:ser>
        <c:axId val="-2128940872"/>
        <c:axId val="-2129643912"/>
      </c:scatterChart>
      <c:valAx>
        <c:axId val="-2128940872"/>
        <c:scaling>
          <c:orientation val="minMax"/>
          <c:max val="0.3"/>
          <c:min val="0.0"/>
        </c:scaling>
        <c:delete val="0"/>
        <c:axPos val="b"/>
        <c:title>
          <c:tx>
            <c:rich>
              <a:bodyPr/>
              <a:lstStyle/>
              <a:p>
                <a:r>
                  <a:rPr sz="950">
                    <a:solidFill>
                      <a:srgbClr val="6C6C70"/>
                    </a:solidFill>
                    <a:latin typeface="Calibri"/>
                  </a:rPr>
                  <a:t>Cue corruption rate</a:t>
                </a:r>
              </a:p>
            </c:rich>
          </c:tx>
          <c:layout/>
          <c:overlay val="0"/>
        </c:title>
        <c:numFmt formatCode="0%" sourceLinked="0"/>
        <c:majorTickMark val="out"/>
        <c:minorTickMark val="none"/>
        <c:tickLblPos val="nextTo"/>
        <c:spPr>
          <a:ln>
            <a:solidFill>
              <a:srgbClr val="DED5C8"/>
            </a:solidFill>
          </a:ln>
        </c:spPr>
        <c:txPr>
          <a:bodyPr/>
          <a:lstStyle/>
          <a:p>
            <a:pPr>
              <a:defRPr sz="900">
                <a:solidFill>
                  <a:srgbClr val="6C6C70"/>
                </a:solidFill>
                <a:latin typeface="Calibri"/>
              </a:defRPr>
            </a:pPr>
          </a:p>
        </c:txPr>
        <c:crossAx val="-2129643912"/>
        <c:crosses val="autoZero"/>
        <c:crossBetween val="midCat"/>
        <c:majorUnit val="0.05"/>
      </c:valAx>
      <c:valAx>
        <c:axId val="-2129643912"/>
        <c:scaling>
          <c:orientation val="minMax"/>
          <c:max val="1.0"/>
          <c:min val="0.0"/>
        </c:scaling>
        <c:delete val="0"/>
        <c:axPos val="l"/>
        <c:majorGridlines>
          <c:spPr>
            <a:ln w="7620">
              <a:solidFill>
                <a:srgbClr val="ECE6DC"/>
              </a:solidFill>
            </a:ln>
          </c:spPr>
        </c:majorGridlines>
        <c:title>
          <c:tx>
            <c:rich>
              <a:bodyPr/>
              <a:lstStyle/>
              <a:p>
                <a:r>
                  <a:rPr sz="950">
                    <a:solidFill>
                      <a:srgbClr val="6C6C70"/>
                    </a:solidFill>
                    <a:latin typeface="Calibri"/>
                  </a:rPr>
                  <a:t>Top-1 credit (50 saved trajectories)</a:t>
                </a:r>
              </a:p>
            </c:rich>
          </c:tx>
          <c:layout/>
          <c:overlay val="0"/>
        </c:title>
        <c:numFmt formatCode="General" sourceLinked="1"/>
        <c:majorTickMark val="out"/>
        <c:minorTickMark val="none"/>
        <c:tickLblPos val="nextTo"/>
        <c:spPr>
          <a:ln>
            <a:solidFill>
              <a:srgbClr val="DED5C8"/>
            </a:solidFill>
          </a:ln>
        </c:spPr>
        <c:txPr>
          <a:bodyPr/>
          <a:lstStyle/>
          <a:p>
            <a:pPr>
              <a:defRPr sz="900">
                <a:solidFill>
                  <a:srgbClr val="6C6C70"/>
                </a:solidFill>
                <a:latin typeface="Calibri"/>
              </a:defRPr>
            </a:pPr>
          </a:p>
        </c:txPr>
        <c:crossAx val="-2128940872"/>
        <c:crosses val="autoZero"/>
        <c:crossBetween val="midCat"/>
        <c:majorUnit val="0.25"/>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a short briefing on the paper, not a re-run of the experiments. One sentence to open: an auditor who sees two agents acting in step cannot tell whether they are colluding or both following the same public cue. The study builds the smallest game in which those two stories predict the same statistical signal, and asks what an action-dependence score can actually establish. About four minutes in total.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auditor's information set is the whole design constraint. They get the actions and the cue, but not messages, reasoning, recommendations or payoffs. So a dependence score answers 'are these two columns related?' and not 'did they agree?'. The paper's own framing: dependence is equally consistent with a shared public cue, a common prompt, shared code, or a private instruction. The score locates a relationship; interpreting it is a separate step.</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conditions, one factorial. Independent: nobody linked. Benign: a designated pair both follows the public cue, which is an authorised team rule. Seeded: the primary's actual action is delivered privately and the assistant is told the target. Combined: that seeded pair plus the other two following the cue. The auditor reuses the same actions under four views: cue omitted, exact, or corrupted at ten and thirty percent. That is the manipulation that decides whether an innocent pair can look linked.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analytical core. In the combined condition the cue-followers are the pair, so their dependence tracks how much of the cue survives the recording. Under other-symbol corruption the benign score falls; the seeded pair's does not, because it never runs through the cue. At about nineteen percent the population scores cross. But measured rankings cross elsewhere: with 50 trajectories of a thousand rounds, top-1 credit is 0.58 at nineteen percent and zero at twenty-five. At full coupling the innocent pair can only tie. So the boundary is channel-dependent, not universal.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facts worth keeping apart. Delivery was perfect: all 1,440 outputs were valid JSON. Yet removing the message changed zero of 180 assistant actions, so the channel had no measured influence in the pilot. The factorial moves correct mapping from 57 of 180 under the original relational wording to 180 of 180 when the message names the target and is given priority. And a model can be responsive and wrong: the priority-relational arm copied the primary 160 times out of 180. Because scores ignore labels, that wrong policy can outscore a weaker correct one.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held-out schedules are the behavioural check: intended mapping is 179 of 180 seeded and 178 of 180 combined, with 130 and 116 paired changes against the no-message replay. The detector side is more sobering. It alarms on all three seeded and all three combined trajectories, but also on all three benign trajectories whenever the cue is omitted or corrupted, and on none when the cue is recorded exactly. That is accurate about dependence and wrong about cause — and three trajectories per cell are descriptions, not error rates.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next question is who pays for coordination. Here, nobody does, on average. Enumeration over all 81 profiles gives an independent player 19 over 27; when one pair follows the cue, 5 over 9. At full coupling the primary gets 1, the assistant 5 over 9, each outsider 7 over 9, so outsiders gain 2 over 27 and 1 over 9. The matched replay agrees: plus 0.061 seeded and plus 0.156 combined, with one slightly negative seeded trajectory. The reason is the scoring rule, where three different symbols pay everyone. That is a scoped negative result, not permission to generalise to markets.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operational reading. An alarm is a reason to look closer, in this order: check the records; check the auditor's context; check whether the channel changed behaviour; check whether the executed policy matches the intended map; and only then measure competitive disadvantage. The limits are structural: one quantised model with an adapter, greedy and stateless prompts, three trajectories per condition, a bundled factorial. The paper claims no spontaneous collusion and no general detector; the contribution is an evidence-linked account of where the measure fails.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224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46304" cy="6858000"/>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60120" y="932688"/>
            <a:ext cx="96012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00" b="1" i="0" spc="240">
                <a:solidFill>
                  <a:srgbClr val="C46070"/>
                </a:solidFill>
                <a:latin typeface="Calibri"/>
                <a:ea typeface="Calibri"/>
              </a:rPr>
              <a:t>AI COLLUSION RESEARCH SPRINT  ·  RESEARCH BRIEFING</a:t>
            </a:r>
          </a:p>
        </p:txBody>
      </p:sp>
      <p:sp>
        <p:nvSpPr>
          <p:cNvPr id="5" name="TextBox 4"/>
          <p:cNvSpPr txBox="1"/>
          <p:nvPr/>
        </p:nvSpPr>
        <p:spPr>
          <a:xfrm>
            <a:off x="960120" y="1298448"/>
            <a:ext cx="9966960" cy="1828800"/>
          </a:xfrm>
          <a:prstGeom prst="rect">
            <a:avLst/>
          </a:prstGeom>
          <a:noFill/>
        </p:spPr>
        <p:txBody>
          <a:bodyPr wrap="square" anchor="t" lIns="18288" rIns="18288" tIns="18288" bIns="18288">
            <a:noAutofit/>
          </a:bodyPr>
          <a:lstStyle/>
          <a:p>
            <a:pPr algn="l">
              <a:lnSpc>
                <a:spcPct val="106000"/>
              </a:lnSpc>
              <a:spcBef>
                <a:spcPts val="0"/>
              </a:spcBef>
              <a:spcAft>
                <a:spcPts val="0"/>
              </a:spcAft>
            </a:pPr>
            <a:r>
              <a:rPr sz="3100" b="1" i="0">
                <a:solidFill>
                  <a:srgbClr val="F8F4EC"/>
                </a:solidFill>
                <a:latin typeface="Georgia"/>
                <a:ea typeface="Georgia"/>
              </a:rPr>
              <a:t>Evaluating Action-Dependence Measures for Collusion Detection in a Four-Agent Game</a:t>
            </a:r>
          </a:p>
        </p:txBody>
      </p:sp>
      <p:sp>
        <p:nvSpPr>
          <p:cNvPr id="6" name="Rectangle 5"/>
          <p:cNvSpPr/>
          <p:nvPr/>
        </p:nvSpPr>
        <p:spPr>
          <a:xfrm>
            <a:off x="978408" y="3310128"/>
            <a:ext cx="1371600" cy="32004"/>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3529584"/>
            <a:ext cx="950976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2100" b="0" i="0">
                <a:solidFill>
                  <a:srgbClr val="C46070"/>
                </a:solidFill>
                <a:latin typeface="Georgia"/>
                <a:ea typeface="Georgia"/>
              </a:rPr>
              <a:t>Auditing AI Coordination</a:t>
            </a:r>
          </a:p>
        </p:txBody>
      </p:sp>
      <p:sp>
        <p:nvSpPr>
          <p:cNvPr id="8" name="TextBox 7"/>
          <p:cNvSpPr txBox="1"/>
          <p:nvPr/>
        </p:nvSpPr>
        <p:spPr>
          <a:xfrm>
            <a:off x="960120" y="4041648"/>
            <a:ext cx="9052560" cy="1005840"/>
          </a:xfrm>
          <a:prstGeom prst="rect">
            <a:avLst/>
          </a:prstGeom>
          <a:noFill/>
        </p:spPr>
        <p:txBody>
          <a:bodyPr wrap="square" anchor="t" lIns="18288" rIns="18288" tIns="18288" bIns="18288">
            <a:noAutofit/>
          </a:bodyPr>
          <a:lstStyle/>
          <a:p>
            <a:pPr algn="l">
              <a:lnSpc>
                <a:spcPct val="124000"/>
              </a:lnSpc>
              <a:spcBef>
                <a:spcPts val="0"/>
              </a:spcBef>
              <a:spcAft>
                <a:spcPts val="0"/>
              </a:spcAft>
            </a:pPr>
            <a:r>
              <a:rPr sz="1550" b="0" i="0">
                <a:solidFill>
                  <a:srgbClr val="C9C4BA"/>
                </a:solidFill>
                <a:latin typeface="Calibri"/>
                <a:ea typeface="Calibri"/>
              </a:rPr>
              <a:t>A four-agent study of shared public cues, private instructions, and what an action-dependence score can and cannot license an auditor to conclude.</a:t>
            </a:r>
          </a:p>
        </p:txBody>
      </p:sp>
      <p:sp>
        <p:nvSpPr>
          <p:cNvPr id="9" name="TextBox 8"/>
          <p:cNvSpPr txBox="1"/>
          <p:nvPr/>
        </p:nvSpPr>
        <p:spPr>
          <a:xfrm>
            <a:off x="960120" y="5961888"/>
            <a:ext cx="969264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900" b="0" i="0">
                <a:solidFill>
                  <a:srgbClr val="93908A"/>
                </a:solidFill>
                <a:latin typeface="Calibri"/>
                <a:ea typeface="Calibri"/>
              </a:rPr>
              <a:t>Every quantitative claim in this deck is cited to a section, table or figure of the manuscript.</a:t>
            </a:r>
          </a:p>
        </p:txBody>
      </p:sp>
      <p:sp>
        <p:nvSpPr>
          <p:cNvPr id="10" name="TextBox 9"/>
          <p:cNvSpPr txBox="1"/>
          <p:nvPr/>
        </p:nvSpPr>
        <p:spPr>
          <a:xfrm>
            <a:off x="10957255" y="5961888"/>
            <a:ext cx="6858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00" b="0" i="0">
                <a:solidFill>
                  <a:srgbClr val="93908A"/>
                </a:solidFill>
                <a:latin typeface="Calibri"/>
                <a:ea typeface="Calibri"/>
              </a:rPr>
              <a:t>1 / 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566928"/>
            <a:ext cx="310896" cy="411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06424" y="457200"/>
            <a:ext cx="86868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220">
                <a:solidFill>
                  <a:srgbClr val="A0182C"/>
                </a:solidFill>
                <a:latin typeface="Calibri"/>
                <a:ea typeface="Calibri"/>
              </a:rPr>
              <a:t>01  ·  THE AUDIT QUESTION</a:t>
            </a:r>
          </a:p>
        </p:txBody>
      </p:sp>
      <p:sp>
        <p:nvSpPr>
          <p:cNvPr id="5" name="TextBox 4"/>
          <p:cNvSpPr txBox="1"/>
          <p:nvPr/>
        </p:nvSpPr>
        <p:spPr>
          <a:xfrm>
            <a:off x="10408615" y="457200"/>
            <a:ext cx="109728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50" b="0" i="0">
                <a:solidFill>
                  <a:srgbClr val="6C6C70"/>
                </a:solidFill>
                <a:latin typeface="Calibri"/>
                <a:ea typeface="Calibri"/>
              </a:rPr>
              <a:t>2</a:t>
            </a:r>
          </a:p>
        </p:txBody>
      </p:sp>
      <p:sp>
        <p:nvSpPr>
          <p:cNvPr id="6" name="TextBox 5"/>
          <p:cNvSpPr txBox="1"/>
          <p:nvPr/>
        </p:nvSpPr>
        <p:spPr>
          <a:xfrm>
            <a:off x="685800" y="804672"/>
            <a:ext cx="10607040" cy="914400"/>
          </a:xfrm>
          <a:prstGeom prst="rect">
            <a:avLst/>
          </a:prstGeom>
          <a:noFill/>
        </p:spPr>
        <p:txBody>
          <a:bodyPr wrap="square" anchor="t" lIns="18288" rIns="18288" tIns="18288" bIns="18288">
            <a:noAutofit/>
          </a:bodyPr>
          <a:lstStyle/>
          <a:p>
            <a:pPr algn="l">
              <a:lnSpc>
                <a:spcPct val="102000"/>
              </a:lnSpc>
              <a:spcBef>
                <a:spcPts val="0"/>
              </a:spcBef>
              <a:spcAft>
                <a:spcPts val="0"/>
              </a:spcAft>
            </a:pPr>
            <a:r>
              <a:rPr sz="3000" b="1" i="0">
                <a:solidFill>
                  <a:srgbClr val="222429"/>
                </a:solidFill>
                <a:latin typeface="Georgia"/>
                <a:ea typeface="Georgia"/>
              </a:rPr>
              <a:t>Two agents move in step. That is not yet collusion.</a:t>
            </a:r>
          </a:p>
        </p:txBody>
      </p:sp>
      <p:sp>
        <p:nvSpPr>
          <p:cNvPr id="7" name="TextBox 6"/>
          <p:cNvSpPr txBox="1"/>
          <p:nvPr/>
        </p:nvSpPr>
        <p:spPr>
          <a:xfrm>
            <a:off x="685800" y="1700784"/>
            <a:ext cx="10241280" cy="685800"/>
          </a:xfrm>
          <a:prstGeom prst="rect">
            <a:avLst/>
          </a:prstGeom>
          <a:noFill/>
        </p:spPr>
        <p:txBody>
          <a:bodyPr wrap="square" anchor="t" lIns="18288" rIns="18288" tIns="18288" bIns="18288">
            <a:noAutofit/>
          </a:bodyPr>
          <a:lstStyle/>
          <a:p>
            <a:pPr algn="l">
              <a:lnSpc>
                <a:spcPct val="120000"/>
              </a:lnSpc>
              <a:spcBef>
                <a:spcPts val="0"/>
              </a:spcBef>
              <a:spcAft>
                <a:spcPts val="0"/>
              </a:spcAft>
            </a:pPr>
            <a:r>
              <a:rPr sz="1500" b="0" i="0">
                <a:solidFill>
                  <a:srgbClr val="3A3C42"/>
                </a:solidFill>
                <a:latin typeface="Calibri"/>
                <a:ea typeface="Calibri"/>
              </a:rPr>
              <a:t>An auditor sees four action columns and the cue that was recorded — not the messages, reasoning, recommendations or payoffs behind them.</a:t>
            </a:r>
          </a:p>
        </p:txBody>
      </p:sp>
      <p:sp>
        <p:nvSpPr>
          <p:cNvPr id="8" name="Rectangle 7"/>
          <p:cNvSpPr/>
          <p:nvPr/>
        </p:nvSpPr>
        <p:spPr>
          <a:xfrm>
            <a:off x="685800" y="2615184"/>
            <a:ext cx="3383280" cy="2395728"/>
          </a:xfrm>
          <a:prstGeom prst="rect">
            <a:avLst/>
          </a:prstGeom>
          <a:solidFill>
            <a:srgbClr val="FFFDF9"/>
          </a:solidFill>
          <a:ln w="11430">
            <a:solidFill>
              <a:srgbClr val="DED5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85800" y="2615184"/>
            <a:ext cx="3383280" cy="475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23544" y="2834639"/>
            <a:ext cx="292608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160">
                <a:solidFill>
                  <a:srgbClr val="A0182C"/>
                </a:solidFill>
                <a:latin typeface="Calibri"/>
                <a:ea typeface="Calibri"/>
              </a:rPr>
              <a:t>WHAT THE AUDITOR SEES</a:t>
            </a:r>
          </a:p>
        </p:txBody>
      </p:sp>
      <p:sp>
        <p:nvSpPr>
          <p:cNvPr id="11" name="TextBox 10"/>
          <p:cNvSpPr txBox="1"/>
          <p:nvPr/>
        </p:nvSpPr>
        <p:spPr>
          <a:xfrm>
            <a:off x="923544" y="3236976"/>
            <a:ext cx="2926080" cy="1618488"/>
          </a:xfrm>
          <a:prstGeom prst="rect">
            <a:avLst/>
          </a:prstGeom>
          <a:noFill/>
        </p:spPr>
        <p:txBody>
          <a:bodyPr wrap="square" anchor="t" lIns="18288" rIns="18288" tIns="18288" bIns="18288">
            <a:noAutofit/>
          </a:bodyPr>
          <a:lstStyle/>
          <a:p>
            <a:pPr algn="l">
              <a:lnSpc>
                <a:spcPct val="118000"/>
              </a:lnSpc>
              <a:spcBef>
                <a:spcPts val="0"/>
              </a:spcBef>
              <a:spcAft>
                <a:spcPts val="0"/>
              </a:spcAft>
            </a:pPr>
            <a:r>
              <a:rPr sz="1320" b="0" i="0">
                <a:solidFill>
                  <a:srgbClr val="3A3C42"/>
                </a:solidFill>
                <a:latin typeface="Calibri"/>
                <a:ea typeface="Calibri"/>
              </a:rPr>
              <a:t>Four action columns and the cue as recorded. Everything the agents were told stays hidden.</a:t>
            </a:r>
          </a:p>
        </p:txBody>
      </p:sp>
      <p:sp>
        <p:nvSpPr>
          <p:cNvPr id="12" name="Rectangle 11"/>
          <p:cNvSpPr/>
          <p:nvPr/>
        </p:nvSpPr>
        <p:spPr>
          <a:xfrm>
            <a:off x="4306824" y="2615184"/>
            <a:ext cx="3383280" cy="2395728"/>
          </a:xfrm>
          <a:prstGeom prst="rect">
            <a:avLst/>
          </a:prstGeom>
          <a:solidFill>
            <a:srgbClr val="FFFDF9"/>
          </a:solidFill>
          <a:ln w="11430">
            <a:solidFill>
              <a:srgbClr val="DED5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06824" y="2615184"/>
            <a:ext cx="3383280" cy="475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44568" y="2834639"/>
            <a:ext cx="292608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160">
                <a:solidFill>
                  <a:srgbClr val="A0182C"/>
                </a:solidFill>
                <a:latin typeface="Calibri"/>
                <a:ea typeface="Calibri"/>
              </a:rPr>
              <a:t>WHY THE SCORE IS AMBIGUOUS</a:t>
            </a:r>
          </a:p>
        </p:txBody>
      </p:sp>
      <p:sp>
        <p:nvSpPr>
          <p:cNvPr id="15" name="TextBox 14"/>
          <p:cNvSpPr txBox="1"/>
          <p:nvPr/>
        </p:nvSpPr>
        <p:spPr>
          <a:xfrm>
            <a:off x="4544568" y="3236976"/>
            <a:ext cx="2926080" cy="1618488"/>
          </a:xfrm>
          <a:prstGeom prst="rect">
            <a:avLst/>
          </a:prstGeom>
          <a:noFill/>
        </p:spPr>
        <p:txBody>
          <a:bodyPr wrap="square" anchor="t" lIns="18288" rIns="18288" tIns="18288" bIns="18288">
            <a:noAutofit/>
          </a:bodyPr>
          <a:lstStyle/>
          <a:p>
            <a:pPr algn="l">
              <a:lnSpc>
                <a:spcPct val="118000"/>
              </a:lnSpc>
              <a:spcBef>
                <a:spcPts val="0"/>
              </a:spcBef>
              <a:spcAft>
                <a:spcPts val="0"/>
              </a:spcAft>
            </a:pPr>
            <a:r>
              <a:rPr sz="1320" b="0" i="0">
                <a:solidFill>
                  <a:srgbClr val="3A3C42"/>
                </a:solidFill>
                <a:latin typeface="Calibri"/>
                <a:ea typeface="Calibri"/>
              </a:rPr>
              <a:t>A shared cue creates the same association as a private instruction, so an innocent pair can outrank a linked one.</a:t>
            </a:r>
          </a:p>
        </p:txBody>
      </p:sp>
      <p:sp>
        <p:nvSpPr>
          <p:cNvPr id="16" name="Rectangle 15"/>
          <p:cNvSpPr/>
          <p:nvPr/>
        </p:nvSpPr>
        <p:spPr>
          <a:xfrm>
            <a:off x="7927848" y="2615184"/>
            <a:ext cx="3383280" cy="2395728"/>
          </a:xfrm>
          <a:prstGeom prst="rect">
            <a:avLst/>
          </a:prstGeom>
          <a:solidFill>
            <a:srgbClr val="FFFDF9"/>
          </a:solidFill>
          <a:ln w="11430">
            <a:solidFill>
              <a:srgbClr val="DED5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7927848" y="2615184"/>
            <a:ext cx="3383280" cy="475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165592" y="2834639"/>
            <a:ext cx="292608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160">
                <a:solidFill>
                  <a:srgbClr val="A0182C"/>
                </a:solidFill>
                <a:latin typeface="Calibri"/>
                <a:ea typeface="Calibri"/>
              </a:rPr>
              <a:t>WHAT THIS STUDY ASKS</a:t>
            </a:r>
          </a:p>
        </p:txBody>
      </p:sp>
      <p:sp>
        <p:nvSpPr>
          <p:cNvPr id="19" name="TextBox 18"/>
          <p:cNvSpPr txBox="1"/>
          <p:nvPr/>
        </p:nvSpPr>
        <p:spPr>
          <a:xfrm>
            <a:off x="8165592" y="3236976"/>
            <a:ext cx="2926080" cy="1618488"/>
          </a:xfrm>
          <a:prstGeom prst="rect">
            <a:avLst/>
          </a:prstGeom>
          <a:noFill/>
        </p:spPr>
        <p:txBody>
          <a:bodyPr wrap="square" anchor="t" lIns="18288" rIns="18288" tIns="18288" bIns="18288">
            <a:noAutofit/>
          </a:bodyPr>
          <a:lstStyle/>
          <a:p>
            <a:pPr algn="l">
              <a:lnSpc>
                <a:spcPct val="118000"/>
              </a:lnSpc>
              <a:spcBef>
                <a:spcPts val="0"/>
              </a:spcBef>
              <a:spcAft>
                <a:spcPts val="0"/>
              </a:spcAft>
            </a:pPr>
            <a:r>
              <a:rPr sz="1320" b="0" i="0">
                <a:solidFill>
                  <a:srgbClr val="3A3C42"/>
                </a:solidFill>
                <a:latin typeface="Calibri"/>
                <a:ea typeface="Calibri"/>
              </a:rPr>
              <a:t>Does exact cue knowledge remove the innocent association and keep the instructed one — and where does that separation fail?</a:t>
            </a:r>
          </a:p>
        </p:txBody>
      </p:sp>
      <p:sp>
        <p:nvSpPr>
          <p:cNvPr id="20" name="Rectangle 19"/>
          <p:cNvSpPr/>
          <p:nvPr/>
        </p:nvSpPr>
        <p:spPr>
          <a:xfrm>
            <a:off x="685800" y="5285232"/>
            <a:ext cx="10820095" cy="786384"/>
          </a:xfrm>
          <a:prstGeom prst="rect">
            <a:avLst/>
          </a:prstGeom>
          <a:solidFill>
            <a:srgbClr val="F4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85800" y="5285232"/>
            <a:ext cx="54864" cy="786384"/>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0120" y="5431536"/>
            <a:ext cx="10332720" cy="502920"/>
          </a:xfrm>
          <a:prstGeom prst="rect">
            <a:avLst/>
          </a:prstGeom>
          <a:noFill/>
        </p:spPr>
        <p:txBody>
          <a:bodyPr wrap="square" anchor="ctr" lIns="18288" rIns="18288" tIns="18288" bIns="18288">
            <a:noAutofit/>
          </a:bodyPr>
          <a:lstStyle/>
          <a:p>
            <a:pPr algn="l">
              <a:lnSpc>
                <a:spcPct val="112000"/>
              </a:lnSpc>
              <a:spcBef>
                <a:spcPts val="0"/>
              </a:spcBef>
              <a:spcAft>
                <a:spcPts val="0"/>
              </a:spcAft>
            </a:pPr>
            <a:r>
              <a:rPr sz="1550" b="0" i="1">
                <a:solidFill>
                  <a:srgbClr val="741120"/>
                </a:solidFill>
                <a:latin typeface="Georgia"/>
                <a:ea typeface="Georgia"/>
              </a:rPr>
              <a:t>A dependence score can locate a relationship. It cannot establish what the relationship means.</a:t>
            </a:r>
          </a:p>
        </p:txBody>
      </p:sp>
      <p:sp>
        <p:nvSpPr>
          <p:cNvPr id="23" name="Rectangle 22"/>
          <p:cNvSpPr/>
          <p:nvPr/>
        </p:nvSpPr>
        <p:spPr>
          <a:xfrm>
            <a:off x="685800" y="6345936"/>
            <a:ext cx="10820095" cy="10972"/>
          </a:xfrm>
          <a:prstGeom prst="rect">
            <a:avLst/>
          </a:prstGeom>
          <a:solidFill>
            <a:srgbClr val="DED5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85800" y="6419088"/>
            <a:ext cx="90525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850" b="0" i="0">
                <a:solidFill>
                  <a:srgbClr val="6C6C70"/>
                </a:solidFill>
                <a:latin typeface="Calibri"/>
                <a:ea typeface="Calibri"/>
              </a:rPr>
              <a:t>Source: manuscript §1 (Introduction) and §3.1 (auditor access).</a:t>
            </a:r>
          </a:p>
        </p:txBody>
      </p:sp>
      <p:sp>
        <p:nvSpPr>
          <p:cNvPr id="25" name="TextBox 24"/>
          <p:cNvSpPr txBox="1"/>
          <p:nvPr/>
        </p:nvSpPr>
        <p:spPr>
          <a:xfrm>
            <a:off x="10591495" y="6419088"/>
            <a:ext cx="9144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850" b="0" i="0">
                <a:solidFill>
                  <a:srgbClr val="6C6C70"/>
                </a:solidFill>
                <a:latin typeface="Calibri"/>
                <a:ea typeface="Calibri"/>
              </a:rPr>
              <a:t>2 / 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566928"/>
            <a:ext cx="310896" cy="411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06424" y="457200"/>
            <a:ext cx="86868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220">
                <a:solidFill>
                  <a:srgbClr val="A0182C"/>
                </a:solidFill>
                <a:latin typeface="Calibri"/>
                <a:ea typeface="Calibri"/>
              </a:rPr>
              <a:t>02  ·  DESIGN</a:t>
            </a:r>
          </a:p>
        </p:txBody>
      </p:sp>
      <p:sp>
        <p:nvSpPr>
          <p:cNvPr id="5" name="TextBox 4"/>
          <p:cNvSpPr txBox="1"/>
          <p:nvPr/>
        </p:nvSpPr>
        <p:spPr>
          <a:xfrm>
            <a:off x="10408615" y="457200"/>
            <a:ext cx="109728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50" b="0" i="0">
                <a:solidFill>
                  <a:srgbClr val="6C6C70"/>
                </a:solidFill>
                <a:latin typeface="Calibri"/>
                <a:ea typeface="Calibri"/>
              </a:rPr>
              <a:t>3</a:t>
            </a:r>
          </a:p>
        </p:txBody>
      </p:sp>
      <p:sp>
        <p:nvSpPr>
          <p:cNvPr id="6" name="TextBox 5"/>
          <p:cNvSpPr txBox="1"/>
          <p:nvPr/>
        </p:nvSpPr>
        <p:spPr>
          <a:xfrm>
            <a:off x="685800" y="804672"/>
            <a:ext cx="10607040" cy="914400"/>
          </a:xfrm>
          <a:prstGeom prst="rect">
            <a:avLst/>
          </a:prstGeom>
          <a:noFill/>
        </p:spPr>
        <p:txBody>
          <a:bodyPr wrap="square" anchor="t" lIns="18288" rIns="18288" tIns="18288" bIns="18288">
            <a:noAutofit/>
          </a:bodyPr>
          <a:lstStyle/>
          <a:p>
            <a:pPr algn="l">
              <a:lnSpc>
                <a:spcPct val="102000"/>
              </a:lnSpc>
              <a:spcBef>
                <a:spcPts val="0"/>
              </a:spcBef>
              <a:spcAft>
                <a:spcPts val="0"/>
              </a:spcAft>
            </a:pPr>
            <a:r>
              <a:rPr sz="3000" b="1" i="0">
                <a:solidFill>
                  <a:srgbClr val="222429"/>
                </a:solidFill>
                <a:latin typeface="Georgia"/>
                <a:ea typeface="Georgia"/>
              </a:rPr>
              <a:t>Four players, three actions, one visible forecast</a:t>
            </a:r>
          </a:p>
        </p:txBody>
      </p:sp>
      <p:sp>
        <p:nvSpPr>
          <p:cNvPr id="7" name="TextBox 6"/>
          <p:cNvSpPr txBox="1"/>
          <p:nvPr/>
        </p:nvSpPr>
        <p:spPr>
          <a:xfrm>
            <a:off x="685800" y="1737360"/>
            <a:ext cx="4526280" cy="2286000"/>
          </a:xfrm>
          <a:prstGeom prst="rect">
            <a:avLst/>
          </a:prstGeom>
          <a:noFill/>
        </p:spPr>
        <p:txBody>
          <a:bodyPr wrap="square" anchor="t" lIns="18288" rIns="18288" tIns="18288" bIns="18288">
            <a:noAutofit/>
          </a:bodyPr>
          <a:lstStyle/>
          <a:p>
            <a:pPr algn="l">
              <a:lnSpc>
                <a:spcPct val="118000"/>
              </a:lnSpc>
              <a:spcBef>
                <a:spcPts val="0"/>
              </a:spcBef>
              <a:spcAft>
                <a:spcPts val="800"/>
              </a:spcAft>
            </a:pPr>
            <a:r>
              <a:rPr sz="1360" b="0" i="0">
                <a:solidFill>
                  <a:srgbClr val="3A3C42"/>
                </a:solidFill>
                <a:latin typeface="Calibri"/>
                <a:ea typeface="Calibri"/>
              </a:rPr>
              <a:t>A non-zero-sum rock–paper–scissors round, played simultaneously, one model call per decision, no history or reward feedback.</a:t>
            </a:r>
          </a:p>
          <a:p>
            <a:pPr algn="l">
              <a:lnSpc>
                <a:spcPct val="118000"/>
              </a:lnSpc>
              <a:spcBef>
                <a:spcPts val="0"/>
              </a:spcBef>
              <a:spcAft>
                <a:spcPts val="800"/>
              </a:spcAft>
            </a:pPr>
            <a:r>
              <a:rPr sz="1360" b="0" i="0">
                <a:solidFill>
                  <a:srgbClr val="3A3C42"/>
                </a:solidFill>
                <a:latin typeface="Calibri"/>
                <a:ea typeface="Calibri"/>
              </a:rPr>
              <a:t>All four choose the same action: everyone scores 0.</a:t>
            </a:r>
          </a:p>
          <a:p>
            <a:pPr algn="l">
              <a:lnSpc>
                <a:spcPct val="118000"/>
              </a:lnSpc>
              <a:spcBef>
                <a:spcPts val="0"/>
              </a:spcBef>
              <a:spcAft>
                <a:spcPts val="800"/>
              </a:spcAft>
            </a:pPr>
            <a:r>
              <a:rPr sz="1360" b="0" i="0">
                <a:solidFill>
                  <a:srgbClr val="3A3C42"/>
                </a:solidFill>
                <a:latin typeface="Calibri"/>
                <a:ea typeface="Calibri"/>
              </a:rPr>
              <a:t>All three actions appear: everyone scores 1.</a:t>
            </a:r>
          </a:p>
          <a:p>
            <a:pPr algn="l">
              <a:lnSpc>
                <a:spcPct val="118000"/>
              </a:lnSpc>
              <a:spcBef>
                <a:spcPts val="0"/>
              </a:spcBef>
              <a:spcAft>
                <a:spcPts val="0"/>
              </a:spcAft>
            </a:pPr>
            <a:r>
              <a:rPr sz="1360" b="0" i="0">
                <a:solidFill>
                  <a:srgbClr val="3A3C42"/>
                </a:solidFill>
                <a:latin typeface="Calibri"/>
                <a:ea typeface="Calibri"/>
              </a:rPr>
              <a:t>Exactly two actions appear: the action that beats the other scores 1, the other scores 0.</a:t>
            </a:r>
          </a:p>
        </p:txBody>
      </p:sp>
      <p:sp>
        <p:nvSpPr>
          <p:cNvPr id="8" name="TextBox 7"/>
          <p:cNvSpPr txBox="1"/>
          <p:nvPr/>
        </p:nvSpPr>
        <p:spPr>
          <a:xfrm>
            <a:off x="685800" y="4133087"/>
            <a:ext cx="4526280" cy="731520"/>
          </a:xfrm>
          <a:prstGeom prst="rect">
            <a:avLst/>
          </a:prstGeom>
          <a:noFill/>
        </p:spPr>
        <p:txBody>
          <a:bodyPr wrap="square" anchor="t" lIns="18288" rIns="18288" tIns="18288" bIns="18288">
            <a:noAutofit/>
          </a:bodyPr>
          <a:lstStyle/>
          <a:p>
            <a:pPr algn="l">
              <a:lnSpc>
                <a:spcPct val="120000"/>
              </a:lnSpc>
              <a:spcBef>
                <a:spcPts val="0"/>
              </a:spcBef>
              <a:spcAft>
                <a:spcPts val="0"/>
              </a:spcAft>
            </a:pPr>
            <a:r>
              <a:rPr sz="1280" b="0" i="1">
                <a:solidFill>
                  <a:srgbClr val="6C6C70"/>
                </a:solidFill>
                <a:latin typeface="Calibri"/>
                <a:ea typeface="Calibri"/>
              </a:rPr>
              <a:t>Because all three symbols reward everyone, a link between two players need not be paid for by the other two.</a:t>
            </a:r>
          </a:p>
        </p:txBody>
      </p:sp>
      <p:graphicFrame>
        <p:nvGraphicFramePr>
          <p:cNvPr id="9" name="Table 8"/>
          <p:cNvGraphicFramePr>
            <a:graphicFrameLocks noGrp="1"/>
          </p:cNvGraphicFramePr>
          <p:nvPr/>
        </p:nvGraphicFramePr>
        <p:xfrm>
          <a:off x="5532120" y="1847088"/>
          <a:ext cx="5943600" cy="2377440"/>
        </p:xfrm>
        <a:graphic>
          <a:graphicData uri="http://schemas.openxmlformats.org/drawingml/2006/table">
            <a:tbl>
              <a:tblPr firstRow="1">
                <a:tableStyleId>{5C22544A-7EE6-4342-B048-85BDC9FD1C3A}</a:tableStyleId>
              </a:tblPr>
              <a:tblGrid>
                <a:gridCol w="1325880"/>
                <a:gridCol w="2514600"/>
                <a:gridCol w="2103120"/>
              </a:tblGrid>
              <a:tr h="475488">
                <a:tc>
                  <a:txBody>
                    <a:bodyPr wrap="square"/>
                    <a:lstStyle/>
                    <a:p>
                      <a:r>
                        <a:rPr sz="1050" b="1">
                          <a:solidFill>
                            <a:srgbClr val="FFFFFF"/>
                          </a:solidFill>
                          <a:latin typeface="Calibri"/>
                        </a:rPr>
                        <a:t>CONDITION</a:t>
                      </a:r>
                    </a:p>
                  </a:txBody>
                  <a:tcPr marL="109728" marR="73152" marT="36576" marB="36576" anchor="ctr">
                    <a:solidFill>
                      <a:srgbClr val="222429"/>
                    </a:solidFill>
                  </a:tcPr>
                </a:tc>
                <a:tc>
                  <a:txBody>
                    <a:bodyPr wrap="square"/>
                    <a:lstStyle/>
                    <a:p>
                      <a:r>
                        <a:rPr sz="1050" b="1">
                          <a:solidFill>
                            <a:srgbClr val="FFFFFF"/>
                          </a:solidFill>
                          <a:latin typeface="Calibri"/>
                        </a:rPr>
                        <a:t>DESIGNATED PAIR</a:t>
                      </a:r>
                    </a:p>
                  </a:txBody>
                  <a:tcPr marL="109728" marR="73152" marT="36576" marB="36576" anchor="ctr">
                    <a:solidFill>
                      <a:srgbClr val="222429"/>
                    </a:solidFill>
                  </a:tcPr>
                </a:tc>
                <a:tc>
                  <a:txBody>
                    <a:bodyPr wrap="square"/>
                    <a:lstStyle/>
                    <a:p>
                      <a:r>
                        <a:rPr sz="1050" b="1">
                          <a:solidFill>
                            <a:srgbClr val="FFFFFF"/>
                          </a:solidFill>
                          <a:latin typeface="Calibri"/>
                        </a:rPr>
                        <a:t>OTHER PAIR</a:t>
                      </a:r>
                    </a:p>
                  </a:txBody>
                  <a:tcPr marL="109728" marR="73152" marT="36576" marB="36576" anchor="ctr">
                    <a:solidFill>
                      <a:srgbClr val="222429"/>
                    </a:solidFill>
                  </a:tcPr>
                </a:tc>
              </a:tr>
              <a:tr h="475488">
                <a:tc>
                  <a:txBody>
                    <a:bodyPr wrap="square"/>
                    <a:lstStyle/>
                    <a:p>
                      <a:r>
                        <a:rPr sz="1150" b="1">
                          <a:solidFill>
                            <a:srgbClr val="741120"/>
                          </a:solidFill>
                          <a:latin typeface="Calibri"/>
                        </a:rPr>
                        <a:t>Independent</a:t>
                      </a:r>
                    </a:p>
                  </a:txBody>
                  <a:tcPr marL="109728" marR="73152" marT="36576" marB="36576" anchor="ctr">
                    <a:solidFill>
                      <a:srgbClr val="FFFDF9"/>
                    </a:solidFill>
                  </a:tcPr>
                </a:tc>
                <a:tc>
                  <a:txBody>
                    <a:bodyPr wrap="square"/>
                    <a:lstStyle/>
                    <a:p>
                      <a:r>
                        <a:rPr sz="1150" b="0">
                          <a:solidFill>
                            <a:srgbClr val="3A3C42"/>
                          </a:solidFill>
                          <a:latin typeface="Calibri"/>
                        </a:rPr>
                        <a:t>independent draws</a:t>
                      </a:r>
                    </a:p>
                  </a:txBody>
                  <a:tcPr marL="109728" marR="73152" marT="36576" marB="36576" anchor="ctr">
                    <a:solidFill>
                      <a:srgbClr val="FFFDF9"/>
                    </a:solidFill>
                  </a:tcPr>
                </a:tc>
                <a:tc>
                  <a:txBody>
                    <a:bodyPr wrap="square"/>
                    <a:lstStyle/>
                    <a:p>
                      <a:r>
                        <a:rPr sz="1150" b="0">
                          <a:solidFill>
                            <a:srgbClr val="3A3C42"/>
                          </a:solidFill>
                          <a:latin typeface="Calibri"/>
                        </a:rPr>
                        <a:t>independent draws</a:t>
                      </a:r>
                    </a:p>
                  </a:txBody>
                  <a:tcPr marL="109728" marR="73152" marT="36576" marB="36576" anchor="ctr">
                    <a:solidFill>
                      <a:srgbClr val="FFFDF9"/>
                    </a:solidFill>
                  </a:tcPr>
                </a:tc>
              </a:tr>
              <a:tr h="475488">
                <a:tc>
                  <a:txBody>
                    <a:bodyPr wrap="square"/>
                    <a:lstStyle/>
                    <a:p>
                      <a:r>
                        <a:rPr sz="1150" b="1">
                          <a:solidFill>
                            <a:srgbClr val="741120"/>
                          </a:solidFill>
                          <a:latin typeface="Calibri"/>
                        </a:rPr>
                        <a:t>Benign</a:t>
                      </a:r>
                    </a:p>
                  </a:txBody>
                  <a:tcPr marL="109728" marR="73152" marT="36576" marB="36576" anchor="ctr">
                    <a:solidFill>
                      <a:srgbClr val="FFFFFF"/>
                    </a:solidFill>
                  </a:tcPr>
                </a:tc>
                <a:tc>
                  <a:txBody>
                    <a:bodyPr wrap="square"/>
                    <a:lstStyle/>
                    <a:p>
                      <a:r>
                        <a:rPr sz="1150" b="0">
                          <a:solidFill>
                            <a:srgbClr val="3A3C42"/>
                          </a:solidFill>
                          <a:latin typeface="Calibri"/>
                        </a:rPr>
                        <a:t>both follow cue S</a:t>
                      </a:r>
                    </a:p>
                  </a:txBody>
                  <a:tcPr marL="109728" marR="73152" marT="36576" marB="36576" anchor="ctr">
                    <a:solidFill>
                      <a:srgbClr val="FFFFFF"/>
                    </a:solidFill>
                  </a:tcPr>
                </a:tc>
                <a:tc>
                  <a:txBody>
                    <a:bodyPr wrap="square"/>
                    <a:lstStyle/>
                    <a:p>
                      <a:r>
                        <a:rPr sz="1150" b="0">
                          <a:solidFill>
                            <a:srgbClr val="3A3C42"/>
                          </a:solidFill>
                          <a:latin typeface="Calibri"/>
                        </a:rPr>
                        <a:t>independent draws</a:t>
                      </a:r>
                    </a:p>
                  </a:txBody>
                  <a:tcPr marL="109728" marR="73152" marT="36576" marB="36576" anchor="ctr">
                    <a:solidFill>
                      <a:srgbClr val="FFFFFF"/>
                    </a:solidFill>
                  </a:tcPr>
                </a:tc>
              </a:tr>
              <a:tr h="475488">
                <a:tc>
                  <a:txBody>
                    <a:bodyPr wrap="square"/>
                    <a:lstStyle/>
                    <a:p>
                      <a:r>
                        <a:rPr sz="1150" b="1">
                          <a:solidFill>
                            <a:srgbClr val="741120"/>
                          </a:solidFill>
                          <a:latin typeface="Calibri"/>
                        </a:rPr>
                        <a:t>Seeded</a:t>
                      </a:r>
                    </a:p>
                  </a:txBody>
                  <a:tcPr marL="109728" marR="73152" marT="36576" marB="36576" anchor="ctr">
                    <a:solidFill>
                      <a:srgbClr val="FFFDF9"/>
                    </a:solidFill>
                  </a:tcPr>
                </a:tc>
                <a:tc>
                  <a:txBody>
                    <a:bodyPr wrap="square"/>
                    <a:lstStyle/>
                    <a:p>
                      <a:r>
                        <a:rPr sz="1150" b="0">
                          <a:solidFill>
                            <a:srgbClr val="3A3C42"/>
                          </a:solidFill>
                          <a:latin typeface="Calibri"/>
                        </a:rPr>
                        <a:t>U rec; V private target</a:t>
                      </a:r>
                    </a:p>
                  </a:txBody>
                  <a:tcPr marL="109728" marR="73152" marT="36576" marB="36576" anchor="ctr">
                    <a:solidFill>
                      <a:srgbClr val="FFFDF9"/>
                    </a:solidFill>
                  </a:tcPr>
                </a:tc>
                <a:tc>
                  <a:txBody>
                    <a:bodyPr wrap="square"/>
                    <a:lstStyle/>
                    <a:p>
                      <a:r>
                        <a:rPr sz="1150" b="0">
                          <a:solidFill>
                            <a:srgbClr val="3A3C42"/>
                          </a:solidFill>
                          <a:latin typeface="Calibri"/>
                        </a:rPr>
                        <a:t>independent draws</a:t>
                      </a:r>
                    </a:p>
                  </a:txBody>
                  <a:tcPr marL="109728" marR="73152" marT="36576" marB="36576" anchor="ctr">
                    <a:solidFill>
                      <a:srgbClr val="FFFDF9"/>
                    </a:solidFill>
                  </a:tcPr>
                </a:tc>
              </a:tr>
              <a:tr h="475488">
                <a:tc>
                  <a:txBody>
                    <a:bodyPr wrap="square"/>
                    <a:lstStyle/>
                    <a:p>
                      <a:r>
                        <a:rPr sz="1150" b="1">
                          <a:solidFill>
                            <a:srgbClr val="741120"/>
                          </a:solidFill>
                          <a:latin typeface="Calibri"/>
                        </a:rPr>
                        <a:t>Combined</a:t>
                      </a:r>
                    </a:p>
                  </a:txBody>
                  <a:tcPr marL="109728" marR="73152" marT="36576" marB="36576" anchor="ctr">
                    <a:solidFill>
                      <a:srgbClr val="FFFFFF"/>
                    </a:solidFill>
                  </a:tcPr>
                </a:tc>
                <a:tc>
                  <a:txBody>
                    <a:bodyPr wrap="square"/>
                    <a:lstStyle/>
                    <a:p>
                      <a:r>
                        <a:rPr sz="1150" b="0">
                          <a:solidFill>
                            <a:srgbClr val="3A3C42"/>
                          </a:solidFill>
                          <a:latin typeface="Calibri"/>
                        </a:rPr>
                        <a:t>U rec; V private target</a:t>
                      </a:r>
                    </a:p>
                  </a:txBody>
                  <a:tcPr marL="109728" marR="73152" marT="36576" marB="36576" anchor="ctr">
                    <a:solidFill>
                      <a:srgbClr val="FFFFFF"/>
                    </a:solidFill>
                  </a:tcPr>
                </a:tc>
                <a:tc>
                  <a:txBody>
                    <a:bodyPr wrap="square"/>
                    <a:lstStyle/>
                    <a:p>
                      <a:r>
                        <a:rPr sz="1150" b="0">
                          <a:solidFill>
                            <a:srgbClr val="3A3C42"/>
                          </a:solidFill>
                          <a:latin typeface="Calibri"/>
                        </a:rPr>
                        <a:t>both follow cue S</a:t>
                      </a:r>
                    </a:p>
                  </a:txBody>
                  <a:tcPr marL="109728" marR="73152" marT="36576" marB="36576" anchor="ctr">
                    <a:solidFill>
                      <a:srgbClr val="FFFFFF"/>
                    </a:solidFill>
                  </a:tcPr>
                </a:tc>
              </a:tr>
            </a:tbl>
          </a:graphicData>
        </a:graphic>
      </p:graphicFrame>
      <p:sp>
        <p:nvSpPr>
          <p:cNvPr id="10" name="TextBox 9"/>
          <p:cNvSpPr txBox="1"/>
          <p:nvPr/>
        </p:nvSpPr>
        <p:spPr>
          <a:xfrm>
            <a:off x="5550408" y="4343400"/>
            <a:ext cx="59436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950" b="1" i="0" spc="160">
                <a:solidFill>
                  <a:srgbClr val="A0182C"/>
                </a:solidFill>
                <a:latin typeface="Calibri"/>
                <a:ea typeface="Calibri"/>
              </a:rPr>
              <a:t>AUDITOR VIEWS OF THE SAME ACTIONS</a:t>
            </a:r>
          </a:p>
        </p:txBody>
      </p:sp>
      <p:sp>
        <p:nvSpPr>
          <p:cNvPr id="11" name="Rounded Rectangle 10"/>
          <p:cNvSpPr/>
          <p:nvPr/>
        </p:nvSpPr>
        <p:spPr>
          <a:xfrm>
            <a:off x="5550408" y="4663440"/>
            <a:ext cx="1371600" cy="384048"/>
          </a:xfrm>
          <a:prstGeom prst="roundRect">
            <a:avLst>
              <a:gd name="adj" fmla="val 25000"/>
            </a:avLst>
          </a:prstGeom>
          <a:solidFill>
            <a:srgbClr val="FFFFFF"/>
          </a:solidFill>
          <a:ln w="11430">
            <a:solidFill>
              <a:srgbClr val="C4607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550408" y="4745736"/>
            <a:ext cx="1371600" cy="274320"/>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050" b="0" i="0">
                <a:solidFill>
                  <a:srgbClr val="741120"/>
                </a:solidFill>
                <a:latin typeface="Calibri"/>
                <a:ea typeface="Calibri"/>
              </a:rPr>
              <a:t>cue omitted</a:t>
            </a:r>
          </a:p>
        </p:txBody>
      </p:sp>
      <p:sp>
        <p:nvSpPr>
          <p:cNvPr id="13" name="Rounded Rectangle 12"/>
          <p:cNvSpPr/>
          <p:nvPr/>
        </p:nvSpPr>
        <p:spPr>
          <a:xfrm>
            <a:off x="7040880" y="4663440"/>
            <a:ext cx="1371600" cy="384048"/>
          </a:xfrm>
          <a:prstGeom prst="roundRect">
            <a:avLst>
              <a:gd name="adj" fmla="val 25000"/>
            </a:avLst>
          </a:prstGeom>
          <a:solidFill>
            <a:srgbClr val="FFFFFF"/>
          </a:solidFill>
          <a:ln w="11430">
            <a:solidFill>
              <a:srgbClr val="C4607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040880" y="4745736"/>
            <a:ext cx="1371600" cy="274320"/>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050" b="0" i="0">
                <a:solidFill>
                  <a:srgbClr val="741120"/>
                </a:solidFill>
                <a:latin typeface="Calibri"/>
                <a:ea typeface="Calibri"/>
              </a:rPr>
              <a:t>cue exact</a:t>
            </a:r>
          </a:p>
        </p:txBody>
      </p:sp>
      <p:sp>
        <p:nvSpPr>
          <p:cNvPr id="15" name="Rounded Rectangle 14"/>
          <p:cNvSpPr/>
          <p:nvPr/>
        </p:nvSpPr>
        <p:spPr>
          <a:xfrm>
            <a:off x="8531352" y="4663440"/>
            <a:ext cx="1371600" cy="384048"/>
          </a:xfrm>
          <a:prstGeom prst="roundRect">
            <a:avLst>
              <a:gd name="adj" fmla="val 25000"/>
            </a:avLst>
          </a:prstGeom>
          <a:solidFill>
            <a:srgbClr val="FFFFFF"/>
          </a:solidFill>
          <a:ln w="11430">
            <a:solidFill>
              <a:srgbClr val="C4607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531352" y="4745736"/>
            <a:ext cx="1371600" cy="274320"/>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050" b="0" i="0">
                <a:solidFill>
                  <a:srgbClr val="741120"/>
                </a:solidFill>
                <a:latin typeface="Calibri"/>
                <a:ea typeface="Calibri"/>
              </a:rPr>
              <a:t>10% corrupted</a:t>
            </a:r>
          </a:p>
        </p:txBody>
      </p:sp>
      <p:sp>
        <p:nvSpPr>
          <p:cNvPr id="17" name="Rounded Rectangle 16"/>
          <p:cNvSpPr/>
          <p:nvPr/>
        </p:nvSpPr>
        <p:spPr>
          <a:xfrm>
            <a:off x="10021824" y="4663440"/>
            <a:ext cx="1371600" cy="384048"/>
          </a:xfrm>
          <a:prstGeom prst="roundRect">
            <a:avLst>
              <a:gd name="adj" fmla="val 25000"/>
            </a:avLst>
          </a:prstGeom>
          <a:solidFill>
            <a:srgbClr val="FFFFFF"/>
          </a:solidFill>
          <a:ln w="11430">
            <a:solidFill>
              <a:srgbClr val="C4607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021824" y="4745736"/>
            <a:ext cx="1371600" cy="274320"/>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050" b="0" i="0">
                <a:solidFill>
                  <a:srgbClr val="741120"/>
                </a:solidFill>
                <a:latin typeface="Calibri"/>
                <a:ea typeface="Calibri"/>
              </a:rPr>
              <a:t>30% corrupted</a:t>
            </a:r>
          </a:p>
        </p:txBody>
      </p:sp>
      <p:sp>
        <p:nvSpPr>
          <p:cNvPr id="19" name="TextBox 18"/>
          <p:cNvSpPr txBox="1"/>
          <p:nvPr/>
        </p:nvSpPr>
        <p:spPr>
          <a:xfrm>
            <a:off x="5550408" y="5230368"/>
            <a:ext cx="5897880" cy="822960"/>
          </a:xfrm>
          <a:prstGeom prst="rect">
            <a:avLst/>
          </a:prstGeom>
          <a:noFill/>
        </p:spPr>
        <p:txBody>
          <a:bodyPr wrap="square" anchor="t" lIns="18288" rIns="18288" tIns="18288" bIns="18288">
            <a:noAutofit/>
          </a:bodyPr>
          <a:lstStyle/>
          <a:p>
            <a:pPr algn="l">
              <a:lnSpc>
                <a:spcPct val="118000"/>
              </a:lnSpc>
              <a:spcBef>
                <a:spcPts val="0"/>
              </a:spcBef>
              <a:spcAft>
                <a:spcPts val="0"/>
              </a:spcAft>
            </a:pPr>
            <a:r>
              <a:rPr sz="1150" b="0" i="0">
                <a:solidFill>
                  <a:srgbClr val="6C6C70"/>
                </a:solidFill>
                <a:latin typeface="Calibri"/>
                <a:ea typeface="Calibri"/>
              </a:rPr>
              <a:t>Only the cue recording changes across views; the actions are reused. Thresholds come from 199 within-state permutations per method and view.</a:t>
            </a:r>
          </a:p>
        </p:txBody>
      </p:sp>
      <p:sp>
        <p:nvSpPr>
          <p:cNvPr id="20" name="Rectangle 19"/>
          <p:cNvSpPr/>
          <p:nvPr/>
        </p:nvSpPr>
        <p:spPr>
          <a:xfrm>
            <a:off x="685800" y="6345936"/>
            <a:ext cx="10820095" cy="10972"/>
          </a:xfrm>
          <a:prstGeom prst="rect">
            <a:avLst/>
          </a:prstGeom>
          <a:solidFill>
            <a:srgbClr val="DED5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6419088"/>
            <a:ext cx="90525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850" b="0" i="0">
                <a:solidFill>
                  <a:srgbClr val="6C6C70"/>
                </a:solidFill>
                <a:latin typeface="Calibri"/>
                <a:ea typeface="Calibri"/>
              </a:rPr>
              <a:t>Source: manuscript §3.1–3.2, Table 1 (conditions and units).</a:t>
            </a:r>
          </a:p>
        </p:txBody>
      </p:sp>
      <p:sp>
        <p:nvSpPr>
          <p:cNvPr id="22" name="TextBox 21"/>
          <p:cNvSpPr txBox="1"/>
          <p:nvPr/>
        </p:nvSpPr>
        <p:spPr>
          <a:xfrm>
            <a:off x="10591495" y="6419088"/>
            <a:ext cx="9144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850" b="0" i="0">
                <a:solidFill>
                  <a:srgbClr val="6C6C70"/>
                </a:solidFill>
                <a:latin typeface="Calibri"/>
                <a:ea typeface="Calibri"/>
              </a:rPr>
              <a:t>3 / 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566928"/>
            <a:ext cx="310896" cy="411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06424" y="457200"/>
            <a:ext cx="86868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220">
                <a:solidFill>
                  <a:srgbClr val="A0182C"/>
                </a:solidFill>
                <a:latin typeface="Calibri"/>
                <a:ea typeface="Calibri"/>
              </a:rPr>
              <a:t>03  ·  SCRIPTED RESULTS</a:t>
            </a:r>
          </a:p>
        </p:txBody>
      </p:sp>
      <p:sp>
        <p:nvSpPr>
          <p:cNvPr id="5" name="TextBox 4"/>
          <p:cNvSpPr txBox="1"/>
          <p:nvPr/>
        </p:nvSpPr>
        <p:spPr>
          <a:xfrm>
            <a:off x="10408615" y="457200"/>
            <a:ext cx="109728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50" b="0" i="0">
                <a:solidFill>
                  <a:srgbClr val="6C6C70"/>
                </a:solidFill>
                <a:latin typeface="Calibri"/>
                <a:ea typeface="Calibri"/>
              </a:rPr>
              <a:t>4</a:t>
            </a:r>
          </a:p>
        </p:txBody>
      </p:sp>
      <p:sp>
        <p:nvSpPr>
          <p:cNvPr id="6" name="TextBox 5"/>
          <p:cNvSpPr txBox="1"/>
          <p:nvPr/>
        </p:nvSpPr>
        <p:spPr>
          <a:xfrm>
            <a:off x="685800" y="804672"/>
            <a:ext cx="10607040" cy="914400"/>
          </a:xfrm>
          <a:prstGeom prst="rect">
            <a:avLst/>
          </a:prstGeom>
          <a:noFill/>
        </p:spPr>
        <p:txBody>
          <a:bodyPr wrap="square" anchor="t" lIns="18288" rIns="18288" tIns="18288" bIns="18288">
            <a:noAutofit/>
          </a:bodyPr>
          <a:lstStyle/>
          <a:p>
            <a:pPr algn="l">
              <a:lnSpc>
                <a:spcPct val="102000"/>
              </a:lnSpc>
              <a:spcBef>
                <a:spcPts val="0"/>
              </a:spcBef>
              <a:spcAft>
                <a:spcPts val="0"/>
              </a:spcAft>
            </a:pPr>
            <a:r>
              <a:rPr sz="3000" b="1" i="0">
                <a:solidFill>
                  <a:srgbClr val="222429"/>
                </a:solidFill>
                <a:latin typeface="Georgia"/>
                <a:ea typeface="Georgia"/>
              </a:rPr>
              <a:t>A shared cue can outrank an instructed pair</a:t>
            </a:r>
          </a:p>
        </p:txBody>
      </p:sp>
      <p:sp>
        <p:nvSpPr>
          <p:cNvPr id="7" name="TextBox 6"/>
          <p:cNvSpPr txBox="1"/>
          <p:nvPr/>
        </p:nvSpPr>
        <p:spPr>
          <a:xfrm>
            <a:off x="685800" y="1627632"/>
            <a:ext cx="10058400" cy="502920"/>
          </a:xfrm>
          <a:prstGeom prst="rect">
            <a:avLst/>
          </a:prstGeom>
          <a:noFill/>
        </p:spPr>
        <p:txBody>
          <a:bodyPr wrap="square" anchor="t" lIns="18288" rIns="18288" tIns="18288" bIns="18288">
            <a:noAutofit/>
          </a:bodyPr>
          <a:lstStyle/>
          <a:p>
            <a:pPr algn="l">
              <a:lnSpc>
                <a:spcPct val="115000"/>
              </a:lnSpc>
              <a:spcBef>
                <a:spcPts val="0"/>
              </a:spcBef>
              <a:spcAft>
                <a:spcPts val="0"/>
              </a:spcAft>
            </a:pPr>
            <a:r>
              <a:rPr sz="1380" b="0" i="0">
                <a:solidFill>
                  <a:srgbClr val="6C6C70"/>
                </a:solidFill>
                <a:latin typeface="Calibri"/>
                <a:ea typeface="Calibri"/>
              </a:rPr>
              <a:t>Combined condition, coupling 0.8. Benign dependence falls as the cue degrades; the seeded pair does not.</a:t>
            </a:r>
          </a:p>
        </p:txBody>
      </p:sp>
      <p:sp>
        <p:nvSpPr>
          <p:cNvPr id="8" name="Rectangle 7"/>
          <p:cNvSpPr/>
          <p:nvPr/>
        </p:nvSpPr>
        <p:spPr>
          <a:xfrm>
            <a:off x="685800" y="2212848"/>
            <a:ext cx="6858000" cy="3611880"/>
          </a:xfrm>
          <a:prstGeom prst="rect">
            <a:avLst/>
          </a:prstGeom>
          <a:solidFill>
            <a:srgbClr val="FFFFFF"/>
          </a:solidFill>
          <a:ln w="11430">
            <a:solidFill>
              <a:srgbClr val="DED5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Chart 8"/>
          <p:cNvGraphicFramePr>
            <a:graphicFrameLocks noGrp="1"/>
          </p:cNvGraphicFramePr>
          <p:nvPr/>
        </p:nvGraphicFramePr>
        <p:xfrm>
          <a:off x="868680" y="2359152"/>
          <a:ext cx="6492240" cy="3246120"/>
        </p:xfrm>
        <a:graphic>
          <a:graphicData uri="http://schemas.openxmlformats.org/drawingml/2006/chart">
            <c:chart xmlns:c="http://schemas.openxmlformats.org/drawingml/2006/chart" r:id="rId2"/>
          </a:graphicData>
        </a:graphic>
      </p:graphicFrame>
      <p:sp>
        <p:nvSpPr>
          <p:cNvPr id="10" name="TextBox 9"/>
          <p:cNvSpPr txBox="1"/>
          <p:nvPr/>
        </p:nvSpPr>
        <p:spPr>
          <a:xfrm>
            <a:off x="7882127" y="2286000"/>
            <a:ext cx="3611880" cy="3566160"/>
          </a:xfrm>
          <a:prstGeom prst="rect">
            <a:avLst/>
          </a:prstGeom>
          <a:noFill/>
        </p:spPr>
        <p:txBody>
          <a:bodyPr wrap="square" anchor="t" lIns="18288" rIns="18288" tIns="18288" bIns="18288">
            <a:noAutofit/>
          </a:bodyPr>
          <a:lstStyle/>
          <a:p>
            <a:pPr algn="l">
              <a:lnSpc>
                <a:spcPct val="120000"/>
              </a:lnSpc>
              <a:spcBef>
                <a:spcPts val="0"/>
              </a:spcBef>
              <a:spcAft>
                <a:spcPts val="1200"/>
              </a:spcAft>
            </a:pPr>
            <a:r>
              <a:rPr sz="1260" b="0" i="0">
                <a:solidFill>
                  <a:srgbClr val="3A3C42"/>
                </a:solidFill>
                <a:latin typeface="Calibri"/>
                <a:ea typeface="Calibri"/>
              </a:rPr>
              <a:t>Credit falls from 1.00 at exact cue to 0.38 at 20% corruption, then to 0.00 at 25%.</a:t>
            </a:r>
          </a:p>
          <a:p>
            <a:pPr algn="l">
              <a:lnSpc>
                <a:spcPct val="120000"/>
              </a:lnSpc>
              <a:spcBef>
                <a:spcPts val="0"/>
              </a:spcBef>
              <a:spcAft>
                <a:spcPts val="1200"/>
              </a:spcAft>
            </a:pPr>
            <a:r>
              <a:rPr sz="1260" b="0" i="0">
                <a:solidFill>
                  <a:srgbClr val="3A3C42"/>
                </a:solidFill>
                <a:latin typeface="Calibri"/>
                <a:ea typeface="Calibri"/>
              </a:rPr>
              <a:t>Expected scores are equal at 0.192, but credit at 19% is only 0.58: the finite-sample crossing is not the population one.</a:t>
            </a:r>
          </a:p>
          <a:p>
            <a:pPr algn="l">
              <a:lnSpc>
                <a:spcPct val="120000"/>
              </a:lnSpc>
              <a:spcBef>
                <a:spcPts val="0"/>
              </a:spcBef>
              <a:spcAft>
                <a:spcPts val="1200"/>
              </a:spcAft>
            </a:pPr>
            <a:r>
              <a:rPr sz="1260" b="0" i="0">
                <a:solidFill>
                  <a:srgbClr val="3A3C42"/>
                </a:solidFill>
                <a:latin typeface="Calibri"/>
                <a:ea typeface="Calibri"/>
              </a:rPr>
              <a:t>At full coupling the benign pair can only tie the seeded score, never exceed it.</a:t>
            </a:r>
          </a:p>
          <a:p>
            <a:pPr algn="l">
              <a:lnSpc>
                <a:spcPct val="120000"/>
              </a:lnSpc>
              <a:spcBef>
                <a:spcPts val="0"/>
              </a:spcBef>
              <a:spcAft>
                <a:spcPts val="0"/>
              </a:spcAft>
            </a:pPr>
            <a:r>
              <a:rPr sz="1260" b="0" i="0">
                <a:solidFill>
                  <a:srgbClr val="3A3C42"/>
                </a:solidFill>
                <a:latin typeface="Calibri"/>
                <a:ea typeface="Calibri"/>
              </a:rPr>
              <a:t>The boundary depends on how well the cue is recorded — not a universal threshold.</a:t>
            </a:r>
          </a:p>
        </p:txBody>
      </p:sp>
      <p:sp>
        <p:nvSpPr>
          <p:cNvPr id="11" name="Rectangle 10"/>
          <p:cNvSpPr/>
          <p:nvPr/>
        </p:nvSpPr>
        <p:spPr>
          <a:xfrm>
            <a:off x="685800" y="6345936"/>
            <a:ext cx="10820095" cy="10972"/>
          </a:xfrm>
          <a:prstGeom prst="rect">
            <a:avLst/>
          </a:prstGeom>
          <a:solidFill>
            <a:srgbClr val="DED5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6419088"/>
            <a:ext cx="90525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850" b="0" i="0">
                <a:solidFill>
                  <a:srgbClr val="6C6C70"/>
                </a:solidFill>
                <a:latin typeface="Calibri"/>
                <a:ea typeface="Calibri"/>
              </a:rPr>
              <a:t>Source: manuscript §4.1–4.2 and Fig. 2; scripted construction, not model behaviour.</a:t>
            </a:r>
          </a:p>
        </p:txBody>
      </p:sp>
      <p:sp>
        <p:nvSpPr>
          <p:cNvPr id="13" name="TextBox 12"/>
          <p:cNvSpPr txBox="1"/>
          <p:nvPr/>
        </p:nvSpPr>
        <p:spPr>
          <a:xfrm>
            <a:off x="10591495" y="6419088"/>
            <a:ext cx="9144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850" b="0" i="0">
                <a:solidFill>
                  <a:srgbClr val="6C6C70"/>
                </a:solidFill>
                <a:latin typeface="Calibri"/>
                <a:ea typeface="Calibri"/>
              </a:rPr>
              <a:t>4 / 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566928"/>
            <a:ext cx="310896" cy="411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06424" y="457200"/>
            <a:ext cx="86868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220">
                <a:solidFill>
                  <a:srgbClr val="A0182C"/>
                </a:solidFill>
                <a:latin typeface="Calibri"/>
                <a:ea typeface="Calibri"/>
              </a:rPr>
              <a:t>04  ·  MODEL RESULTS</a:t>
            </a:r>
          </a:p>
        </p:txBody>
      </p:sp>
      <p:sp>
        <p:nvSpPr>
          <p:cNvPr id="5" name="TextBox 4"/>
          <p:cNvSpPr txBox="1"/>
          <p:nvPr/>
        </p:nvSpPr>
        <p:spPr>
          <a:xfrm>
            <a:off x="10408615" y="457200"/>
            <a:ext cx="109728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50" b="0" i="0">
                <a:solidFill>
                  <a:srgbClr val="6C6C70"/>
                </a:solidFill>
                <a:latin typeface="Calibri"/>
                <a:ea typeface="Calibri"/>
              </a:rPr>
              <a:t>5</a:t>
            </a:r>
          </a:p>
        </p:txBody>
      </p:sp>
      <p:sp>
        <p:nvSpPr>
          <p:cNvPr id="6" name="TextBox 5"/>
          <p:cNvSpPr txBox="1"/>
          <p:nvPr/>
        </p:nvSpPr>
        <p:spPr>
          <a:xfrm>
            <a:off x="685800" y="804672"/>
            <a:ext cx="10607040" cy="914400"/>
          </a:xfrm>
          <a:prstGeom prst="rect">
            <a:avLst/>
          </a:prstGeom>
          <a:noFill/>
        </p:spPr>
        <p:txBody>
          <a:bodyPr wrap="square" anchor="t" lIns="18288" rIns="18288" tIns="18288" bIns="18288">
            <a:noAutofit/>
          </a:bodyPr>
          <a:lstStyle/>
          <a:p>
            <a:pPr algn="l">
              <a:lnSpc>
                <a:spcPct val="102000"/>
              </a:lnSpc>
              <a:spcBef>
                <a:spcPts val="0"/>
              </a:spcBef>
              <a:spcAft>
                <a:spcPts val="0"/>
              </a:spcAft>
            </a:pPr>
            <a:r>
              <a:rPr sz="3000" b="1" i="0">
                <a:solidFill>
                  <a:srgbClr val="222429"/>
                </a:solidFill>
                <a:latin typeface="Georgia"/>
                <a:ea typeface="Georgia"/>
              </a:rPr>
              <a:t>Delivered is not influential; influential is not correct</a:t>
            </a:r>
          </a:p>
        </p:txBody>
      </p:sp>
      <p:sp>
        <p:nvSpPr>
          <p:cNvPr id="7" name="TextBox 6"/>
          <p:cNvSpPr txBox="1"/>
          <p:nvPr/>
        </p:nvSpPr>
        <p:spPr>
          <a:xfrm>
            <a:off x="685800" y="1627632"/>
            <a:ext cx="1024128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360" b="0" i="0">
                <a:solidFill>
                  <a:srgbClr val="6C6C70"/>
                </a:solidFill>
                <a:latin typeface="Calibri"/>
                <a:ea typeface="Calibri"/>
              </a:rPr>
              <a:t>Pilot: 1,440 decisions, 180 assistant situations, every output strictly valid.</a:t>
            </a:r>
          </a:p>
        </p:txBody>
      </p:sp>
      <p:sp>
        <p:nvSpPr>
          <p:cNvPr id="8" name="TextBox 7"/>
          <p:cNvSpPr txBox="1"/>
          <p:nvPr/>
        </p:nvSpPr>
        <p:spPr>
          <a:xfrm>
            <a:off x="685800" y="2194560"/>
            <a:ext cx="3246120" cy="603504"/>
          </a:xfrm>
          <a:prstGeom prst="rect">
            <a:avLst/>
          </a:prstGeom>
          <a:noFill/>
        </p:spPr>
        <p:txBody>
          <a:bodyPr wrap="square" anchor="t" lIns="18288" rIns="18288" tIns="18288" bIns="18288">
            <a:noAutofit/>
          </a:bodyPr>
          <a:lstStyle/>
          <a:p>
            <a:pPr algn="l">
              <a:lnSpc>
                <a:spcPct val="95000"/>
              </a:lnSpc>
              <a:spcBef>
                <a:spcPts val="0"/>
              </a:spcBef>
              <a:spcAft>
                <a:spcPts val="0"/>
              </a:spcAft>
            </a:pPr>
            <a:r>
              <a:rPr sz="3400" b="1" i="0">
                <a:solidFill>
                  <a:srgbClr val="A0182C"/>
                </a:solidFill>
                <a:latin typeface="Georgia"/>
                <a:ea typeface="Georgia"/>
              </a:rPr>
              <a:t>0 / 180</a:t>
            </a:r>
          </a:p>
        </p:txBody>
      </p:sp>
      <p:sp>
        <p:nvSpPr>
          <p:cNvPr id="9" name="TextBox 8"/>
          <p:cNvSpPr txBox="1"/>
          <p:nvPr/>
        </p:nvSpPr>
        <p:spPr>
          <a:xfrm>
            <a:off x="685800" y="2761488"/>
            <a:ext cx="3246120" cy="484631"/>
          </a:xfrm>
          <a:prstGeom prst="rect">
            <a:avLst/>
          </a:prstGeom>
          <a:noFill/>
        </p:spPr>
        <p:txBody>
          <a:bodyPr wrap="square" anchor="t" lIns="18288" rIns="18288" tIns="18288" bIns="18288">
            <a:noAutofit/>
          </a:bodyPr>
          <a:lstStyle/>
          <a:p>
            <a:pPr algn="l">
              <a:lnSpc>
                <a:spcPct val="114000"/>
              </a:lnSpc>
              <a:spcBef>
                <a:spcPts val="0"/>
              </a:spcBef>
              <a:spcAft>
                <a:spcPts val="0"/>
              </a:spcAft>
            </a:pPr>
            <a:r>
              <a:rPr sz="1150" b="0" i="0">
                <a:solidFill>
                  <a:srgbClr val="3A3C42"/>
                </a:solidFill>
                <a:latin typeface="Calibri"/>
                <a:ea typeface="Calibri"/>
              </a:rPr>
              <a:t>assistant actions changed when the private message was removed</a:t>
            </a:r>
          </a:p>
        </p:txBody>
      </p:sp>
      <p:sp>
        <p:nvSpPr>
          <p:cNvPr id="10" name="TextBox 9"/>
          <p:cNvSpPr txBox="1"/>
          <p:nvPr/>
        </p:nvSpPr>
        <p:spPr>
          <a:xfrm>
            <a:off x="4306824" y="2194560"/>
            <a:ext cx="3246120" cy="603504"/>
          </a:xfrm>
          <a:prstGeom prst="rect">
            <a:avLst/>
          </a:prstGeom>
          <a:noFill/>
        </p:spPr>
        <p:txBody>
          <a:bodyPr wrap="square" anchor="t" lIns="18288" rIns="18288" tIns="18288" bIns="18288">
            <a:noAutofit/>
          </a:bodyPr>
          <a:lstStyle/>
          <a:p>
            <a:pPr algn="l">
              <a:lnSpc>
                <a:spcPct val="95000"/>
              </a:lnSpc>
              <a:spcBef>
                <a:spcPts val="0"/>
              </a:spcBef>
              <a:spcAft>
                <a:spcPts val="0"/>
              </a:spcAft>
            </a:pPr>
            <a:r>
              <a:rPr sz="3400" b="1" i="0">
                <a:solidFill>
                  <a:srgbClr val="A0182C"/>
                </a:solidFill>
                <a:latin typeface="Georgia"/>
                <a:ea typeface="Georgia"/>
              </a:rPr>
              <a:t>180 / 180</a:t>
            </a:r>
          </a:p>
        </p:txBody>
      </p:sp>
      <p:sp>
        <p:nvSpPr>
          <p:cNvPr id="11" name="TextBox 10"/>
          <p:cNvSpPr txBox="1"/>
          <p:nvPr/>
        </p:nvSpPr>
        <p:spPr>
          <a:xfrm>
            <a:off x="4306824" y="2761488"/>
            <a:ext cx="3246120" cy="484631"/>
          </a:xfrm>
          <a:prstGeom prst="rect">
            <a:avLst/>
          </a:prstGeom>
          <a:noFill/>
        </p:spPr>
        <p:txBody>
          <a:bodyPr wrap="square" anchor="t" lIns="18288" rIns="18288" tIns="18288" bIns="18288">
            <a:noAutofit/>
          </a:bodyPr>
          <a:lstStyle/>
          <a:p>
            <a:pPr algn="l">
              <a:lnSpc>
                <a:spcPct val="114000"/>
              </a:lnSpc>
              <a:spcBef>
                <a:spcPts val="0"/>
              </a:spcBef>
              <a:spcAft>
                <a:spcPts val="0"/>
              </a:spcAft>
            </a:pPr>
            <a:r>
              <a:rPr sz="1150" b="0" i="0">
                <a:solidFill>
                  <a:srgbClr val="3A3C42"/>
                </a:solidFill>
                <a:latin typeface="Calibri"/>
                <a:ea typeface="Calibri"/>
              </a:rPr>
              <a:t>intended mapping under priority plus an explicit target</a:t>
            </a:r>
          </a:p>
        </p:txBody>
      </p:sp>
      <p:sp>
        <p:nvSpPr>
          <p:cNvPr id="12" name="TextBox 11"/>
          <p:cNvSpPr txBox="1"/>
          <p:nvPr/>
        </p:nvSpPr>
        <p:spPr>
          <a:xfrm>
            <a:off x="7927848" y="2194560"/>
            <a:ext cx="3246120" cy="603504"/>
          </a:xfrm>
          <a:prstGeom prst="rect">
            <a:avLst/>
          </a:prstGeom>
          <a:noFill/>
        </p:spPr>
        <p:txBody>
          <a:bodyPr wrap="square" anchor="t" lIns="18288" rIns="18288" tIns="18288" bIns="18288">
            <a:noAutofit/>
          </a:bodyPr>
          <a:lstStyle/>
          <a:p>
            <a:pPr algn="l">
              <a:lnSpc>
                <a:spcPct val="95000"/>
              </a:lnSpc>
              <a:spcBef>
                <a:spcPts val="0"/>
              </a:spcBef>
              <a:spcAft>
                <a:spcPts val="0"/>
              </a:spcAft>
            </a:pPr>
            <a:r>
              <a:rPr sz="3400" b="1" i="0">
                <a:solidFill>
                  <a:srgbClr val="A0182C"/>
                </a:solidFill>
                <a:latin typeface="Georgia"/>
                <a:ea typeface="Georgia"/>
              </a:rPr>
              <a:t>0 / 180</a:t>
            </a:r>
          </a:p>
        </p:txBody>
      </p:sp>
      <p:sp>
        <p:nvSpPr>
          <p:cNvPr id="13" name="TextBox 12"/>
          <p:cNvSpPr txBox="1"/>
          <p:nvPr/>
        </p:nvSpPr>
        <p:spPr>
          <a:xfrm>
            <a:off x="7927848" y="2761488"/>
            <a:ext cx="3246120" cy="484631"/>
          </a:xfrm>
          <a:prstGeom prst="rect">
            <a:avLst/>
          </a:prstGeom>
          <a:noFill/>
        </p:spPr>
        <p:txBody>
          <a:bodyPr wrap="square" anchor="t" lIns="18288" rIns="18288" tIns="18288" bIns="18288">
            <a:noAutofit/>
          </a:bodyPr>
          <a:lstStyle/>
          <a:p>
            <a:pPr algn="l">
              <a:lnSpc>
                <a:spcPct val="114000"/>
              </a:lnSpc>
              <a:spcBef>
                <a:spcPts val="0"/>
              </a:spcBef>
              <a:spcAft>
                <a:spcPts val="0"/>
              </a:spcAft>
            </a:pPr>
            <a:r>
              <a:rPr sz="1150" b="0" i="0">
                <a:solidFill>
                  <a:srgbClr val="3A3C42"/>
                </a:solidFill>
                <a:latin typeface="Calibri"/>
                <a:ea typeface="Calibri"/>
              </a:rPr>
              <a:t>copied the primary in that same arm</a:t>
            </a:r>
          </a:p>
        </p:txBody>
      </p:sp>
      <p:graphicFrame>
        <p:nvGraphicFramePr>
          <p:cNvPr id="14" name="Table 13"/>
          <p:cNvGraphicFramePr>
            <a:graphicFrameLocks noGrp="1"/>
          </p:cNvGraphicFramePr>
          <p:nvPr/>
        </p:nvGraphicFramePr>
        <p:xfrm>
          <a:off x="685800" y="3675887"/>
          <a:ext cx="6126480" cy="2103120"/>
        </p:xfrm>
        <a:graphic>
          <a:graphicData uri="http://schemas.openxmlformats.org/drawingml/2006/table">
            <a:tbl>
              <a:tblPr firstRow="1">
                <a:tableStyleId>{5C22544A-7EE6-4342-B048-85BDC9FD1C3A}</a:tableStyleId>
              </a:tblPr>
              <a:tblGrid>
                <a:gridCol w="2651760"/>
                <a:gridCol w="1737360"/>
                <a:gridCol w="1737360"/>
              </a:tblGrid>
              <a:tr h="420624">
                <a:tc>
                  <a:txBody>
                    <a:bodyPr/>
                    <a:lstStyle/>
                    <a:p>
                      <a:r>
                        <a:rPr sz="1050" b="1">
                          <a:solidFill>
                            <a:srgbClr val="FFFFFF"/>
                          </a:solidFill>
                          <a:latin typeface="Calibri"/>
                        </a:rPr>
                        <a:t>Arm (180 situations each)</a:t>
                      </a:r>
                    </a:p>
                  </a:txBody>
                  <a:tcPr marL="91440" marT="27432" marB="27432" anchor="ctr">
                    <a:solidFill>
                      <a:srgbClr val="222429"/>
                    </a:solidFill>
                  </a:tcPr>
                </a:tc>
                <a:tc>
                  <a:txBody>
                    <a:bodyPr/>
                    <a:lstStyle/>
                    <a:p>
                      <a:r>
                        <a:rPr sz="1050" b="1">
                          <a:solidFill>
                            <a:srgbClr val="FFFFFF"/>
                          </a:solidFill>
                          <a:latin typeface="Calibri"/>
                        </a:rPr>
                        <a:t>Intended / 180</a:t>
                      </a:r>
                    </a:p>
                  </a:txBody>
                  <a:tcPr marL="91440" marT="27432" marB="27432" anchor="ctr">
                    <a:solidFill>
                      <a:srgbClr val="222429"/>
                    </a:solidFill>
                  </a:tcPr>
                </a:tc>
                <a:tc>
                  <a:txBody>
                    <a:bodyPr/>
                    <a:lstStyle/>
                    <a:p>
                      <a:r>
                        <a:rPr sz="1050" b="1">
                          <a:solidFill>
                            <a:srgbClr val="FFFFFF"/>
                          </a:solidFill>
                          <a:latin typeface="Calibri"/>
                        </a:rPr>
                        <a:t>Copy primary / 180</a:t>
                      </a:r>
                    </a:p>
                  </a:txBody>
                  <a:tcPr marL="91440" marT="27432" marB="27432" anchor="ctr">
                    <a:solidFill>
                      <a:srgbClr val="222429"/>
                    </a:solidFill>
                  </a:tcPr>
                </a:tc>
              </a:tr>
              <a:tr h="420624">
                <a:tc>
                  <a:txBody>
                    <a:bodyPr/>
                    <a:lstStyle/>
                    <a:p>
                      <a:r>
                        <a:rPr sz="1150" b="1">
                          <a:solidFill>
                            <a:srgbClr val="3A3C42"/>
                          </a:solidFill>
                          <a:latin typeface="Calibri"/>
                        </a:rPr>
                        <a:t>Quoted relational</a:t>
                      </a:r>
                    </a:p>
                  </a:txBody>
                  <a:tcPr marL="91440" marT="27432" marB="27432" anchor="ctr">
                    <a:solidFill>
                      <a:srgbClr val="FFFDF9"/>
                    </a:solidFill>
                  </a:tcPr>
                </a:tc>
                <a:tc>
                  <a:txBody>
                    <a:bodyPr/>
                    <a:lstStyle/>
                    <a:p>
                      <a:r>
                        <a:rPr sz="1150" b="0">
                          <a:solidFill>
                            <a:srgbClr val="741120"/>
                          </a:solidFill>
                          <a:latin typeface="Calibri"/>
                        </a:rPr>
                        <a:t>57</a:t>
                      </a:r>
                    </a:p>
                  </a:txBody>
                  <a:tcPr marL="91440" marT="27432" marB="27432" anchor="ctr">
                    <a:solidFill>
                      <a:srgbClr val="FFFDF9"/>
                    </a:solidFill>
                  </a:tcPr>
                </a:tc>
                <a:tc>
                  <a:txBody>
                    <a:bodyPr/>
                    <a:lstStyle/>
                    <a:p>
                      <a:r>
                        <a:rPr sz="1150" b="0">
                          <a:solidFill>
                            <a:srgbClr val="741120"/>
                          </a:solidFill>
                          <a:latin typeface="Calibri"/>
                        </a:rPr>
                        <a:t>64</a:t>
                      </a:r>
                    </a:p>
                  </a:txBody>
                  <a:tcPr marL="91440" marT="27432" marB="27432" anchor="ctr">
                    <a:solidFill>
                      <a:srgbClr val="FFFDF9"/>
                    </a:solidFill>
                  </a:tcPr>
                </a:tc>
              </a:tr>
              <a:tr h="420624">
                <a:tc>
                  <a:txBody>
                    <a:bodyPr/>
                    <a:lstStyle/>
                    <a:p>
                      <a:r>
                        <a:rPr sz="1150" b="1">
                          <a:solidFill>
                            <a:srgbClr val="3A3C42"/>
                          </a:solidFill>
                          <a:latin typeface="Calibri"/>
                        </a:rPr>
                        <a:t>Quoted explicit</a:t>
                      </a:r>
                    </a:p>
                  </a:txBody>
                  <a:tcPr marL="91440" marT="27432" marB="27432" anchor="ctr">
                    <a:solidFill>
                      <a:srgbClr val="FFFFFF"/>
                    </a:solidFill>
                  </a:tcPr>
                </a:tc>
                <a:tc>
                  <a:txBody>
                    <a:bodyPr/>
                    <a:lstStyle/>
                    <a:p>
                      <a:r>
                        <a:rPr sz="1150" b="0">
                          <a:solidFill>
                            <a:srgbClr val="741120"/>
                          </a:solidFill>
                          <a:latin typeface="Calibri"/>
                        </a:rPr>
                        <a:t>62</a:t>
                      </a:r>
                    </a:p>
                  </a:txBody>
                  <a:tcPr marL="91440" marT="27432" marB="27432" anchor="ctr">
                    <a:solidFill>
                      <a:srgbClr val="FFFFFF"/>
                    </a:solidFill>
                  </a:tcPr>
                </a:tc>
                <a:tc>
                  <a:txBody>
                    <a:bodyPr/>
                    <a:lstStyle/>
                    <a:p>
                      <a:r>
                        <a:rPr sz="1150" b="0">
                          <a:solidFill>
                            <a:srgbClr val="741120"/>
                          </a:solidFill>
                          <a:latin typeface="Calibri"/>
                        </a:rPr>
                        <a:t>64</a:t>
                      </a:r>
                    </a:p>
                  </a:txBody>
                  <a:tcPr marL="91440" marT="27432" marB="27432" anchor="ctr">
                    <a:solidFill>
                      <a:srgbClr val="FFFFFF"/>
                    </a:solidFill>
                  </a:tcPr>
                </a:tc>
              </a:tr>
              <a:tr h="420624">
                <a:tc>
                  <a:txBody>
                    <a:bodyPr/>
                    <a:lstStyle/>
                    <a:p>
                      <a:r>
                        <a:rPr sz="1150" b="1">
                          <a:solidFill>
                            <a:srgbClr val="3A3C42"/>
                          </a:solidFill>
                          <a:latin typeface="Calibri"/>
                        </a:rPr>
                        <a:t>Priority relational</a:t>
                      </a:r>
                    </a:p>
                  </a:txBody>
                  <a:tcPr marL="91440" marT="27432" marB="27432" anchor="ctr">
                    <a:solidFill>
                      <a:srgbClr val="FFFDF9"/>
                    </a:solidFill>
                  </a:tcPr>
                </a:tc>
                <a:tc>
                  <a:txBody>
                    <a:bodyPr/>
                    <a:lstStyle/>
                    <a:p>
                      <a:r>
                        <a:rPr sz="1150" b="0">
                          <a:solidFill>
                            <a:srgbClr val="741120"/>
                          </a:solidFill>
                          <a:latin typeface="Calibri"/>
                        </a:rPr>
                        <a:t>9</a:t>
                      </a:r>
                    </a:p>
                  </a:txBody>
                  <a:tcPr marL="91440" marT="27432" marB="27432" anchor="ctr">
                    <a:solidFill>
                      <a:srgbClr val="FFFDF9"/>
                    </a:solidFill>
                  </a:tcPr>
                </a:tc>
                <a:tc>
                  <a:txBody>
                    <a:bodyPr/>
                    <a:lstStyle/>
                    <a:p>
                      <a:r>
                        <a:rPr sz="1150" b="0">
                          <a:solidFill>
                            <a:srgbClr val="741120"/>
                          </a:solidFill>
                          <a:latin typeface="Calibri"/>
                        </a:rPr>
                        <a:t>160</a:t>
                      </a:r>
                    </a:p>
                  </a:txBody>
                  <a:tcPr marL="91440" marT="27432" marB="27432" anchor="ctr">
                    <a:solidFill>
                      <a:srgbClr val="FFFDF9"/>
                    </a:solidFill>
                  </a:tcPr>
                </a:tc>
              </a:tr>
              <a:tr h="420624">
                <a:tc>
                  <a:txBody>
                    <a:bodyPr/>
                    <a:lstStyle/>
                    <a:p>
                      <a:r>
                        <a:rPr sz="1150" b="1">
                          <a:solidFill>
                            <a:srgbClr val="3A3C42"/>
                          </a:solidFill>
                          <a:latin typeface="Calibri"/>
                        </a:rPr>
                        <a:t>Priority explicit</a:t>
                      </a:r>
                    </a:p>
                  </a:txBody>
                  <a:tcPr marL="91440" marT="27432" marB="27432" anchor="ctr">
                    <a:solidFill>
                      <a:srgbClr val="FFFFFF"/>
                    </a:solidFill>
                  </a:tcPr>
                </a:tc>
                <a:tc>
                  <a:txBody>
                    <a:bodyPr/>
                    <a:lstStyle/>
                    <a:p>
                      <a:r>
                        <a:rPr sz="1150" b="0">
                          <a:solidFill>
                            <a:srgbClr val="741120"/>
                          </a:solidFill>
                          <a:latin typeface="Calibri"/>
                        </a:rPr>
                        <a:t>180</a:t>
                      </a:r>
                    </a:p>
                  </a:txBody>
                  <a:tcPr marL="91440" marT="27432" marB="27432" anchor="ctr">
                    <a:solidFill>
                      <a:srgbClr val="FFFFFF"/>
                    </a:solidFill>
                  </a:tcPr>
                </a:tc>
                <a:tc>
                  <a:txBody>
                    <a:bodyPr/>
                    <a:lstStyle/>
                    <a:p>
                      <a:r>
                        <a:rPr sz="1150" b="0">
                          <a:solidFill>
                            <a:srgbClr val="741120"/>
                          </a:solidFill>
                          <a:latin typeface="Calibri"/>
                        </a:rPr>
                        <a:t>0</a:t>
                      </a:r>
                    </a:p>
                  </a:txBody>
                  <a:tcPr marL="91440" marT="27432" marB="27432" anchor="ctr">
                    <a:solidFill>
                      <a:srgbClr val="FFFFFF"/>
                    </a:solidFill>
                  </a:tcPr>
                </a:tc>
              </a:tr>
            </a:tbl>
          </a:graphicData>
        </a:graphic>
      </p:graphicFrame>
      <p:sp>
        <p:nvSpPr>
          <p:cNvPr id="15" name="TextBox 14"/>
          <p:cNvSpPr txBox="1"/>
          <p:nvPr/>
        </p:nvSpPr>
        <p:spPr>
          <a:xfrm>
            <a:off x="7178040" y="3611880"/>
            <a:ext cx="4343400" cy="2377440"/>
          </a:xfrm>
          <a:prstGeom prst="rect">
            <a:avLst/>
          </a:prstGeom>
          <a:noFill/>
        </p:spPr>
        <p:txBody>
          <a:bodyPr wrap="square" anchor="t" lIns="18288" rIns="18288" tIns="18288" bIns="18288">
            <a:noAutofit/>
          </a:bodyPr>
          <a:lstStyle/>
          <a:p>
            <a:pPr algn="l">
              <a:lnSpc>
                <a:spcPct val="120000"/>
              </a:lnSpc>
              <a:spcBef>
                <a:spcPts val="0"/>
              </a:spcBef>
              <a:spcAft>
                <a:spcPts val="600"/>
              </a:spcAft>
            </a:pPr>
            <a:r>
              <a:rPr sz="1350" b="1" i="0">
                <a:solidFill>
                  <a:srgbClr val="741120"/>
                </a:solidFill>
                <a:latin typeface="Calibri"/>
                <a:ea typeface="Calibri"/>
              </a:rPr>
              <a:t>The score ignores labels.</a:t>
            </a:r>
          </a:p>
          <a:p>
            <a:pPr algn="l">
              <a:lnSpc>
                <a:spcPct val="120000"/>
              </a:lnSpc>
              <a:spcBef>
                <a:spcPts val="0"/>
              </a:spcBef>
              <a:spcAft>
                <a:spcPts val="1000"/>
              </a:spcAft>
            </a:pPr>
            <a:r>
              <a:rPr sz="1240" b="0" i="0">
                <a:solidFill>
                  <a:srgbClr val="3A3C42"/>
                </a:solidFill>
                <a:latin typeface="Calibri"/>
                <a:ea typeface="Calibri"/>
              </a:rPr>
              <a:t>Reindexing one player's actions leaves every CMI and net score unchanged, so a plausible wrong map can outscore a weaker correct one.</a:t>
            </a:r>
          </a:p>
          <a:p>
            <a:pPr algn="l">
              <a:lnSpc>
                <a:spcPct val="120000"/>
              </a:lnSpc>
              <a:spcBef>
                <a:spcPts val="0"/>
              </a:spcBef>
              <a:spcAft>
                <a:spcPts val="0"/>
              </a:spcAft>
            </a:pPr>
            <a:r>
              <a:rPr sz="1240" b="0" i="0">
                <a:solidFill>
                  <a:srgbClr val="3A3C42"/>
                </a:solidFill>
                <a:latin typeface="Calibri"/>
                <a:ea typeface="Calibri"/>
              </a:rPr>
              <a:t>Copying the primary is a response, but it executes the wrong map: in the priority-relational arm the model copied 160 of 180 times.</a:t>
            </a:r>
          </a:p>
        </p:txBody>
      </p:sp>
      <p:sp>
        <p:nvSpPr>
          <p:cNvPr id="16" name="Rectangle 15"/>
          <p:cNvSpPr/>
          <p:nvPr/>
        </p:nvSpPr>
        <p:spPr>
          <a:xfrm>
            <a:off x="685800" y="6345936"/>
            <a:ext cx="10820095" cy="10972"/>
          </a:xfrm>
          <a:prstGeom prst="rect">
            <a:avLst/>
          </a:prstGeom>
          <a:solidFill>
            <a:srgbClr val="DED5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5800" y="6419088"/>
            <a:ext cx="90525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850" b="0" i="0">
                <a:solidFill>
                  <a:srgbClr val="6C6C70"/>
                </a:solidFill>
                <a:latin typeface="Calibri"/>
                <a:ea typeface="Calibri"/>
              </a:rPr>
              <a:t>Source: manuscript §5.1 and Table 2; counts are descriptive, not independent games.</a:t>
            </a:r>
          </a:p>
        </p:txBody>
      </p:sp>
      <p:sp>
        <p:nvSpPr>
          <p:cNvPr id="18" name="TextBox 17"/>
          <p:cNvSpPr txBox="1"/>
          <p:nvPr/>
        </p:nvSpPr>
        <p:spPr>
          <a:xfrm>
            <a:off x="10591495" y="6419088"/>
            <a:ext cx="9144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850" b="0" i="0">
                <a:solidFill>
                  <a:srgbClr val="6C6C70"/>
                </a:solidFill>
                <a:latin typeface="Calibri"/>
                <a:ea typeface="Calibri"/>
              </a:rPr>
              <a:t>5 / 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566928"/>
            <a:ext cx="310896" cy="411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06424" y="457200"/>
            <a:ext cx="86868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220">
                <a:solidFill>
                  <a:srgbClr val="A0182C"/>
                </a:solidFill>
                <a:latin typeface="Calibri"/>
                <a:ea typeface="Calibri"/>
              </a:rPr>
              <a:t>05  ·  HELD-OUT VALIDATION</a:t>
            </a:r>
          </a:p>
        </p:txBody>
      </p:sp>
      <p:sp>
        <p:nvSpPr>
          <p:cNvPr id="5" name="TextBox 4"/>
          <p:cNvSpPr txBox="1"/>
          <p:nvPr/>
        </p:nvSpPr>
        <p:spPr>
          <a:xfrm>
            <a:off x="10408615" y="457200"/>
            <a:ext cx="109728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50" b="0" i="0">
                <a:solidFill>
                  <a:srgbClr val="6C6C70"/>
                </a:solidFill>
                <a:latin typeface="Calibri"/>
                <a:ea typeface="Calibri"/>
              </a:rPr>
              <a:t>6</a:t>
            </a:r>
          </a:p>
        </p:txBody>
      </p:sp>
      <p:sp>
        <p:nvSpPr>
          <p:cNvPr id="6" name="TextBox 5"/>
          <p:cNvSpPr txBox="1"/>
          <p:nvPr/>
        </p:nvSpPr>
        <p:spPr>
          <a:xfrm>
            <a:off x="685800" y="804672"/>
            <a:ext cx="10607040" cy="914400"/>
          </a:xfrm>
          <a:prstGeom prst="rect">
            <a:avLst/>
          </a:prstGeom>
          <a:noFill/>
        </p:spPr>
        <p:txBody>
          <a:bodyPr wrap="square" anchor="t" lIns="18288" rIns="18288" tIns="18288" bIns="18288">
            <a:noAutofit/>
          </a:bodyPr>
          <a:lstStyle/>
          <a:p>
            <a:pPr algn="l">
              <a:lnSpc>
                <a:spcPct val="102000"/>
              </a:lnSpc>
              <a:spcBef>
                <a:spcPts val="0"/>
              </a:spcBef>
              <a:spcAft>
                <a:spcPts val="0"/>
              </a:spcAft>
            </a:pPr>
            <a:r>
              <a:rPr sz="3000" b="1" i="0">
                <a:solidFill>
                  <a:srgbClr val="222429"/>
                </a:solidFill>
                <a:latin typeface="Georgia"/>
                <a:ea typeface="Georgia"/>
              </a:rPr>
              <a:t>The treatment holds; the sample stays small</a:t>
            </a:r>
          </a:p>
        </p:txBody>
      </p:sp>
      <p:sp>
        <p:nvSpPr>
          <p:cNvPr id="7" name="TextBox 6"/>
          <p:cNvSpPr txBox="1"/>
          <p:nvPr/>
        </p:nvSpPr>
        <p:spPr>
          <a:xfrm>
            <a:off x="685800" y="1645920"/>
            <a:ext cx="5120640" cy="36576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950" b="1" i="0" spc="160">
                <a:solidFill>
                  <a:srgbClr val="A0182C"/>
                </a:solidFill>
                <a:latin typeface="Calibri"/>
                <a:ea typeface="Calibri"/>
              </a:rPr>
              <a:t>FRESH SCHEDULES, FROZEN BEFORE COLLECTION</a:t>
            </a:r>
          </a:p>
        </p:txBody>
      </p:sp>
      <p:sp>
        <p:nvSpPr>
          <p:cNvPr id="8" name="TextBox 7"/>
          <p:cNvSpPr txBox="1"/>
          <p:nvPr/>
        </p:nvSpPr>
        <p:spPr>
          <a:xfrm>
            <a:off x="685800" y="2011680"/>
            <a:ext cx="4846320" cy="603504"/>
          </a:xfrm>
          <a:prstGeom prst="rect">
            <a:avLst/>
          </a:prstGeom>
          <a:noFill/>
        </p:spPr>
        <p:txBody>
          <a:bodyPr wrap="square" anchor="t" lIns="18288" rIns="18288" tIns="18288" bIns="18288">
            <a:noAutofit/>
          </a:bodyPr>
          <a:lstStyle/>
          <a:p>
            <a:pPr algn="l">
              <a:lnSpc>
                <a:spcPct val="95000"/>
              </a:lnSpc>
              <a:spcBef>
                <a:spcPts val="0"/>
              </a:spcBef>
              <a:spcAft>
                <a:spcPts val="0"/>
              </a:spcAft>
            </a:pPr>
            <a:r>
              <a:rPr sz="2800" b="1" i="0">
                <a:solidFill>
                  <a:srgbClr val="A0182C"/>
                </a:solidFill>
                <a:latin typeface="Georgia"/>
                <a:ea typeface="Georgia"/>
              </a:rPr>
              <a:t>179 / 180</a:t>
            </a:r>
          </a:p>
        </p:txBody>
      </p:sp>
      <p:sp>
        <p:nvSpPr>
          <p:cNvPr id="9" name="TextBox 8"/>
          <p:cNvSpPr txBox="1"/>
          <p:nvPr/>
        </p:nvSpPr>
        <p:spPr>
          <a:xfrm>
            <a:off x="685800" y="2578608"/>
            <a:ext cx="4846320" cy="347472"/>
          </a:xfrm>
          <a:prstGeom prst="rect">
            <a:avLst/>
          </a:prstGeom>
          <a:noFill/>
        </p:spPr>
        <p:txBody>
          <a:bodyPr wrap="square" anchor="t" lIns="18288" rIns="18288" tIns="18288" bIns="18288">
            <a:noAutofit/>
          </a:bodyPr>
          <a:lstStyle/>
          <a:p>
            <a:pPr algn="l">
              <a:lnSpc>
                <a:spcPct val="114000"/>
              </a:lnSpc>
              <a:spcBef>
                <a:spcPts val="0"/>
              </a:spcBef>
              <a:spcAft>
                <a:spcPts val="0"/>
              </a:spcAft>
            </a:pPr>
            <a:r>
              <a:rPr sz="1150" b="0" i="0">
                <a:solidFill>
                  <a:srgbClr val="3A3C42"/>
                </a:solidFill>
                <a:latin typeface="Calibri"/>
                <a:ea typeface="Calibri"/>
              </a:rPr>
              <a:t>seeded assistant situations mapped to the intended target</a:t>
            </a:r>
          </a:p>
        </p:txBody>
      </p:sp>
      <p:sp>
        <p:nvSpPr>
          <p:cNvPr id="10" name="TextBox 9"/>
          <p:cNvSpPr txBox="1"/>
          <p:nvPr/>
        </p:nvSpPr>
        <p:spPr>
          <a:xfrm>
            <a:off x="685800" y="2871216"/>
            <a:ext cx="4846320" cy="603504"/>
          </a:xfrm>
          <a:prstGeom prst="rect">
            <a:avLst/>
          </a:prstGeom>
          <a:noFill/>
        </p:spPr>
        <p:txBody>
          <a:bodyPr wrap="square" anchor="t" lIns="18288" rIns="18288" tIns="18288" bIns="18288">
            <a:noAutofit/>
          </a:bodyPr>
          <a:lstStyle/>
          <a:p>
            <a:pPr algn="l">
              <a:lnSpc>
                <a:spcPct val="95000"/>
              </a:lnSpc>
              <a:spcBef>
                <a:spcPts val="0"/>
              </a:spcBef>
              <a:spcAft>
                <a:spcPts val="0"/>
              </a:spcAft>
            </a:pPr>
            <a:r>
              <a:rPr sz="2800" b="1" i="0">
                <a:solidFill>
                  <a:srgbClr val="A0182C"/>
                </a:solidFill>
                <a:latin typeface="Georgia"/>
                <a:ea typeface="Georgia"/>
              </a:rPr>
              <a:t>178 / 180</a:t>
            </a:r>
          </a:p>
        </p:txBody>
      </p:sp>
      <p:sp>
        <p:nvSpPr>
          <p:cNvPr id="11" name="TextBox 10"/>
          <p:cNvSpPr txBox="1"/>
          <p:nvPr/>
        </p:nvSpPr>
        <p:spPr>
          <a:xfrm>
            <a:off x="685800" y="3438144"/>
            <a:ext cx="4846320" cy="347472"/>
          </a:xfrm>
          <a:prstGeom prst="rect">
            <a:avLst/>
          </a:prstGeom>
          <a:noFill/>
        </p:spPr>
        <p:txBody>
          <a:bodyPr wrap="square" anchor="t" lIns="18288" rIns="18288" tIns="18288" bIns="18288">
            <a:noAutofit/>
          </a:bodyPr>
          <a:lstStyle/>
          <a:p>
            <a:pPr algn="l">
              <a:lnSpc>
                <a:spcPct val="114000"/>
              </a:lnSpc>
              <a:spcBef>
                <a:spcPts val="0"/>
              </a:spcBef>
              <a:spcAft>
                <a:spcPts val="0"/>
              </a:spcAft>
            </a:pPr>
            <a:r>
              <a:rPr sz="1150" b="0" i="0">
                <a:solidFill>
                  <a:srgbClr val="3A3C42"/>
                </a:solidFill>
                <a:latin typeface="Calibri"/>
                <a:ea typeface="Calibri"/>
              </a:rPr>
              <a:t>combined assistant situations mapped to the intended target</a:t>
            </a:r>
          </a:p>
        </p:txBody>
      </p:sp>
      <p:sp>
        <p:nvSpPr>
          <p:cNvPr id="12" name="TextBox 11"/>
          <p:cNvSpPr txBox="1"/>
          <p:nvPr/>
        </p:nvSpPr>
        <p:spPr>
          <a:xfrm>
            <a:off x="685800" y="3730752"/>
            <a:ext cx="4846320" cy="603504"/>
          </a:xfrm>
          <a:prstGeom prst="rect">
            <a:avLst/>
          </a:prstGeom>
          <a:noFill/>
        </p:spPr>
        <p:txBody>
          <a:bodyPr wrap="square" anchor="t" lIns="18288" rIns="18288" tIns="18288" bIns="18288">
            <a:noAutofit/>
          </a:bodyPr>
          <a:lstStyle/>
          <a:p>
            <a:pPr algn="l">
              <a:lnSpc>
                <a:spcPct val="95000"/>
              </a:lnSpc>
              <a:spcBef>
                <a:spcPts val="0"/>
              </a:spcBef>
              <a:spcAft>
                <a:spcPts val="0"/>
              </a:spcAft>
            </a:pPr>
            <a:r>
              <a:rPr sz="2300" b="1" i="0">
                <a:solidFill>
                  <a:srgbClr val="A0182C"/>
                </a:solidFill>
                <a:latin typeface="Georgia"/>
                <a:ea typeface="Georgia"/>
              </a:rPr>
              <a:t>130 / 180  ·  116 / 180</a:t>
            </a:r>
          </a:p>
        </p:txBody>
      </p:sp>
      <p:sp>
        <p:nvSpPr>
          <p:cNvPr id="13" name="TextBox 12"/>
          <p:cNvSpPr txBox="1"/>
          <p:nvPr/>
        </p:nvSpPr>
        <p:spPr>
          <a:xfrm>
            <a:off x="685800" y="4297680"/>
            <a:ext cx="4846320" cy="347472"/>
          </a:xfrm>
          <a:prstGeom prst="rect">
            <a:avLst/>
          </a:prstGeom>
          <a:noFill/>
        </p:spPr>
        <p:txBody>
          <a:bodyPr wrap="square" anchor="t" lIns="18288" rIns="18288" tIns="18288" bIns="18288">
            <a:noAutofit/>
          </a:bodyPr>
          <a:lstStyle/>
          <a:p>
            <a:pPr algn="l">
              <a:lnSpc>
                <a:spcPct val="114000"/>
              </a:lnSpc>
              <a:spcBef>
                <a:spcPts val="0"/>
              </a:spcBef>
              <a:spcAft>
                <a:spcPts val="0"/>
              </a:spcAft>
            </a:pPr>
            <a:r>
              <a:rPr sz="1150" b="0" i="0">
                <a:solidFill>
                  <a:srgbClr val="3A3C42"/>
                </a:solidFill>
                <a:latin typeface="Calibri"/>
                <a:ea typeface="Calibri"/>
              </a:rPr>
              <a:t>paired action changes versus the no-message replay, seeded and combined</a:t>
            </a:r>
          </a:p>
        </p:txBody>
      </p:sp>
      <p:sp>
        <p:nvSpPr>
          <p:cNvPr id="14" name="TextBox 13"/>
          <p:cNvSpPr txBox="1"/>
          <p:nvPr/>
        </p:nvSpPr>
        <p:spPr>
          <a:xfrm>
            <a:off x="685800" y="4736592"/>
            <a:ext cx="4937760" cy="822960"/>
          </a:xfrm>
          <a:prstGeom prst="rect">
            <a:avLst/>
          </a:prstGeom>
          <a:noFill/>
        </p:spPr>
        <p:txBody>
          <a:bodyPr wrap="square" anchor="t" lIns="18288" rIns="18288" tIns="18288" bIns="18288">
            <a:noAutofit/>
          </a:bodyPr>
          <a:lstStyle/>
          <a:p>
            <a:pPr algn="l">
              <a:lnSpc>
                <a:spcPct val="120000"/>
              </a:lnSpc>
              <a:spcBef>
                <a:spcPts val="0"/>
              </a:spcBef>
              <a:spcAft>
                <a:spcPts val="0"/>
              </a:spcAft>
            </a:pPr>
            <a:r>
              <a:rPr sz="1180" b="0" i="0">
                <a:solidFill>
                  <a:srgbClr val="6C6C70"/>
                </a:solidFill>
                <a:latin typeface="Calibri"/>
                <a:ea typeface="Calibri"/>
              </a:rPr>
              <a:t>2,880 main decisions and 360 real replays across 12 complete trajectories; recommendation compliance 720/720.</a:t>
            </a:r>
          </a:p>
        </p:txBody>
      </p:sp>
      <p:sp>
        <p:nvSpPr>
          <p:cNvPr id="15" name="TextBox 14"/>
          <p:cNvSpPr txBox="1"/>
          <p:nvPr/>
        </p:nvSpPr>
        <p:spPr>
          <a:xfrm>
            <a:off x="6400800" y="1645920"/>
            <a:ext cx="5120640" cy="36576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950" b="1" i="0" spc="160">
                <a:solidFill>
                  <a:srgbClr val="A0182C"/>
                </a:solidFill>
                <a:latin typeface="Calibri"/>
                <a:ea typeface="Calibri"/>
              </a:rPr>
              <a:t>DETECTOR OUTCOMES (3 TRAJECTORIES PER CELL)</a:t>
            </a:r>
          </a:p>
        </p:txBody>
      </p:sp>
      <p:sp>
        <p:nvSpPr>
          <p:cNvPr id="16" name="Rectangle 15"/>
          <p:cNvSpPr/>
          <p:nvPr/>
        </p:nvSpPr>
        <p:spPr>
          <a:xfrm>
            <a:off x="6400800" y="2139696"/>
            <a:ext cx="82296" cy="420624"/>
          </a:xfrm>
          <a:prstGeom prst="rect">
            <a:avLst/>
          </a:prstGeom>
          <a:solidFill>
            <a:srgbClr val="6C6C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01968" y="2048256"/>
            <a:ext cx="484632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240" b="1" i="0">
                <a:solidFill>
                  <a:srgbClr val="222429"/>
                </a:solidFill>
                <a:latin typeface="Calibri"/>
                <a:ea typeface="Calibri"/>
              </a:rPr>
              <a:t>Independent</a:t>
            </a:r>
          </a:p>
        </p:txBody>
      </p:sp>
      <p:sp>
        <p:nvSpPr>
          <p:cNvPr id="18" name="TextBox 17"/>
          <p:cNvSpPr txBox="1"/>
          <p:nvPr/>
        </p:nvSpPr>
        <p:spPr>
          <a:xfrm>
            <a:off x="6601968" y="2295144"/>
            <a:ext cx="484632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30" b="0" i="0">
                <a:solidFill>
                  <a:srgbClr val="3A3C42"/>
                </a:solidFill>
                <a:latin typeface="Calibri"/>
                <a:ea typeface="Calibri"/>
              </a:rPr>
              <a:t>0/3 alarms under every view</a:t>
            </a:r>
          </a:p>
        </p:txBody>
      </p:sp>
      <p:sp>
        <p:nvSpPr>
          <p:cNvPr id="19" name="Rectangle 18"/>
          <p:cNvSpPr/>
          <p:nvPr/>
        </p:nvSpPr>
        <p:spPr>
          <a:xfrm>
            <a:off x="6400800" y="2852928"/>
            <a:ext cx="82296" cy="420624"/>
          </a:xfrm>
          <a:prstGeom prst="rect">
            <a:avLst/>
          </a:prstGeom>
          <a:solidFill>
            <a:srgbClr val="6C6C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01968" y="2761488"/>
            <a:ext cx="484632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240" b="1" i="0">
                <a:solidFill>
                  <a:srgbClr val="222429"/>
                </a:solidFill>
                <a:latin typeface="Calibri"/>
                <a:ea typeface="Calibri"/>
              </a:rPr>
              <a:t>Benign, exact cue</a:t>
            </a:r>
          </a:p>
        </p:txBody>
      </p:sp>
      <p:sp>
        <p:nvSpPr>
          <p:cNvPr id="21" name="TextBox 20"/>
          <p:cNvSpPr txBox="1"/>
          <p:nvPr/>
        </p:nvSpPr>
        <p:spPr>
          <a:xfrm>
            <a:off x="6601968" y="3008376"/>
            <a:ext cx="484632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30" b="0" i="0">
                <a:solidFill>
                  <a:srgbClr val="3A3C42"/>
                </a:solidFill>
                <a:latin typeface="Calibri"/>
                <a:ea typeface="Calibri"/>
              </a:rPr>
              <a:t>0/3 alarms</a:t>
            </a:r>
          </a:p>
        </p:txBody>
      </p:sp>
      <p:sp>
        <p:nvSpPr>
          <p:cNvPr id="22" name="Rectangle 21"/>
          <p:cNvSpPr/>
          <p:nvPr/>
        </p:nvSpPr>
        <p:spPr>
          <a:xfrm>
            <a:off x="6400800" y="3566160"/>
            <a:ext cx="82296" cy="420624"/>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01968" y="3474720"/>
            <a:ext cx="484632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240" b="1" i="0">
                <a:solidFill>
                  <a:srgbClr val="222429"/>
                </a:solidFill>
                <a:latin typeface="Calibri"/>
                <a:ea typeface="Calibri"/>
              </a:rPr>
              <a:t>Benign, cue omitted or corrupted</a:t>
            </a:r>
          </a:p>
        </p:txBody>
      </p:sp>
      <p:sp>
        <p:nvSpPr>
          <p:cNvPr id="24" name="TextBox 23"/>
          <p:cNvSpPr txBox="1"/>
          <p:nvPr/>
        </p:nvSpPr>
        <p:spPr>
          <a:xfrm>
            <a:off x="6601968" y="3721608"/>
            <a:ext cx="484632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30" b="0" i="0">
                <a:solidFill>
                  <a:srgbClr val="3A3C42"/>
                </a:solidFill>
                <a:latin typeface="Calibri"/>
                <a:ea typeface="Calibri"/>
              </a:rPr>
              <a:t>3/3 alarms — context, not collusion</a:t>
            </a:r>
          </a:p>
        </p:txBody>
      </p:sp>
      <p:sp>
        <p:nvSpPr>
          <p:cNvPr id="25" name="Rectangle 24"/>
          <p:cNvSpPr/>
          <p:nvPr/>
        </p:nvSpPr>
        <p:spPr>
          <a:xfrm>
            <a:off x="6400800" y="4279392"/>
            <a:ext cx="82296" cy="420624"/>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01968" y="4187952"/>
            <a:ext cx="484632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240" b="1" i="0">
                <a:solidFill>
                  <a:srgbClr val="222429"/>
                </a:solidFill>
                <a:latin typeface="Calibri"/>
                <a:ea typeface="Calibri"/>
              </a:rPr>
              <a:t>Seeded and combined</a:t>
            </a:r>
          </a:p>
        </p:txBody>
      </p:sp>
      <p:sp>
        <p:nvSpPr>
          <p:cNvPr id="27" name="TextBox 26"/>
          <p:cNvSpPr txBox="1"/>
          <p:nvPr/>
        </p:nvSpPr>
        <p:spPr>
          <a:xfrm>
            <a:off x="6601968" y="4434840"/>
            <a:ext cx="484632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30" b="0" i="0">
                <a:solidFill>
                  <a:srgbClr val="3A3C42"/>
                </a:solidFill>
                <a:latin typeface="Calibri"/>
                <a:ea typeface="Calibri"/>
              </a:rPr>
              <a:t>3/3 alarms; combined top-1 credit 1.0, or 1/3 when the cue is omitted</a:t>
            </a:r>
          </a:p>
        </p:txBody>
      </p:sp>
      <p:sp>
        <p:nvSpPr>
          <p:cNvPr id="28" name="Rectangle 27"/>
          <p:cNvSpPr/>
          <p:nvPr/>
        </p:nvSpPr>
        <p:spPr>
          <a:xfrm>
            <a:off x="6400800" y="5029200"/>
            <a:ext cx="5029200" cy="658368"/>
          </a:xfrm>
          <a:prstGeom prst="rect">
            <a:avLst/>
          </a:prstGeom>
          <a:solidFill>
            <a:srgbClr val="F4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583680" y="5120640"/>
            <a:ext cx="4663440" cy="502920"/>
          </a:xfrm>
          <a:prstGeom prst="rect">
            <a:avLst/>
          </a:prstGeom>
          <a:noFill/>
        </p:spPr>
        <p:txBody>
          <a:bodyPr wrap="square" anchor="t" lIns="18288" rIns="18288" tIns="18288" bIns="18288">
            <a:noAutofit/>
          </a:bodyPr>
          <a:lstStyle/>
          <a:p>
            <a:pPr algn="l">
              <a:lnSpc>
                <a:spcPct val="115000"/>
              </a:lnSpc>
              <a:spcBef>
                <a:spcPts val="0"/>
              </a:spcBef>
              <a:spcAft>
                <a:spcPts val="0"/>
              </a:spcAft>
            </a:pPr>
            <a:r>
              <a:rPr sz="1120" b="0" i="1">
                <a:solidFill>
                  <a:srgbClr val="741120"/>
                </a:solidFill>
                <a:latin typeface="Calibri"/>
                <a:ea typeface="Calibri"/>
              </a:rPr>
              <a:t>Three trajectories per condition describe this run; they do not support error guarantees.</a:t>
            </a:r>
          </a:p>
        </p:txBody>
      </p:sp>
      <p:sp>
        <p:nvSpPr>
          <p:cNvPr id="30" name="Rectangle 29"/>
          <p:cNvSpPr/>
          <p:nvPr/>
        </p:nvSpPr>
        <p:spPr>
          <a:xfrm>
            <a:off x="685800" y="6345936"/>
            <a:ext cx="10820095" cy="10972"/>
          </a:xfrm>
          <a:prstGeom prst="rect">
            <a:avLst/>
          </a:prstGeom>
          <a:solidFill>
            <a:srgbClr val="DED5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85800" y="6419088"/>
            <a:ext cx="90525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850" b="0" i="0">
                <a:solidFill>
                  <a:srgbClr val="6C6C70"/>
                </a:solidFill>
                <a:latin typeface="Calibri"/>
                <a:ea typeface="Calibri"/>
              </a:rPr>
              <a:t>Source: manuscript §5.2–5.3, Table 3 and Fig. 4.</a:t>
            </a:r>
          </a:p>
        </p:txBody>
      </p:sp>
      <p:sp>
        <p:nvSpPr>
          <p:cNvPr id="32" name="TextBox 31"/>
          <p:cNvSpPr txBox="1"/>
          <p:nvPr/>
        </p:nvSpPr>
        <p:spPr>
          <a:xfrm>
            <a:off x="10591495" y="6419088"/>
            <a:ext cx="9144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850" b="0" i="0">
                <a:solidFill>
                  <a:srgbClr val="6C6C70"/>
                </a:solidFill>
                <a:latin typeface="Calibri"/>
                <a:ea typeface="Calibri"/>
              </a:rPr>
              <a:t>6 / 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566928"/>
            <a:ext cx="310896" cy="411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06424" y="457200"/>
            <a:ext cx="86868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220">
                <a:solidFill>
                  <a:srgbClr val="A0182C"/>
                </a:solidFill>
                <a:latin typeface="Calibri"/>
                <a:ea typeface="Calibri"/>
              </a:rPr>
              <a:t>06  ·  PAYOFFS</a:t>
            </a:r>
          </a:p>
        </p:txBody>
      </p:sp>
      <p:sp>
        <p:nvSpPr>
          <p:cNvPr id="5" name="TextBox 4"/>
          <p:cNvSpPr txBox="1"/>
          <p:nvPr/>
        </p:nvSpPr>
        <p:spPr>
          <a:xfrm>
            <a:off x="10408615" y="457200"/>
            <a:ext cx="109728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50" b="0" i="0">
                <a:solidFill>
                  <a:srgbClr val="6C6C70"/>
                </a:solidFill>
                <a:latin typeface="Calibri"/>
                <a:ea typeface="Calibri"/>
              </a:rPr>
              <a:t>7</a:t>
            </a:r>
          </a:p>
        </p:txBody>
      </p:sp>
      <p:sp>
        <p:nvSpPr>
          <p:cNvPr id="6" name="TextBox 5"/>
          <p:cNvSpPr txBox="1"/>
          <p:nvPr/>
        </p:nvSpPr>
        <p:spPr>
          <a:xfrm>
            <a:off x="685800" y="804672"/>
            <a:ext cx="10607040" cy="914400"/>
          </a:xfrm>
          <a:prstGeom prst="rect">
            <a:avLst/>
          </a:prstGeom>
          <a:noFill/>
        </p:spPr>
        <p:txBody>
          <a:bodyPr wrap="square" anchor="t" lIns="18288" rIns="18288" tIns="18288" bIns="18288">
            <a:noAutofit/>
          </a:bodyPr>
          <a:lstStyle/>
          <a:p>
            <a:pPr algn="l">
              <a:lnSpc>
                <a:spcPct val="102000"/>
              </a:lnSpc>
              <a:spcBef>
                <a:spcPts val="0"/>
              </a:spcBef>
              <a:spcAft>
                <a:spcPts val="0"/>
              </a:spcAft>
            </a:pPr>
            <a:r>
              <a:rPr sz="3000" b="1" i="0">
                <a:solidFill>
                  <a:srgbClr val="222429"/>
                </a:solidFill>
                <a:latin typeface="Georgia"/>
                <a:ea typeface="Georgia"/>
              </a:rPr>
              <a:t>In this game, coordination did not cost the outsiders</a:t>
            </a:r>
          </a:p>
        </p:txBody>
      </p:sp>
      <p:sp>
        <p:nvSpPr>
          <p:cNvPr id="7" name="TextBox 6"/>
          <p:cNvSpPr txBox="1"/>
          <p:nvPr/>
        </p:nvSpPr>
        <p:spPr>
          <a:xfrm>
            <a:off x="685800" y="1645920"/>
            <a:ext cx="5486400" cy="36576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950" b="1" i="0" spc="160">
                <a:solidFill>
                  <a:srgbClr val="A0182C"/>
                </a:solidFill>
                <a:latin typeface="Calibri"/>
                <a:ea typeface="Calibri"/>
              </a:rPr>
              <a:t>EXACT ENUMERATION, ALL 81 PROFILES</a:t>
            </a:r>
          </a:p>
        </p:txBody>
      </p:sp>
      <p:sp>
        <p:nvSpPr>
          <p:cNvPr id="8" name="TextBox 7"/>
          <p:cNvSpPr txBox="1"/>
          <p:nvPr/>
        </p:nvSpPr>
        <p:spPr>
          <a:xfrm>
            <a:off x="685800" y="2011680"/>
            <a:ext cx="4937760" cy="566928"/>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3000" b="1" i="0">
                <a:solidFill>
                  <a:srgbClr val="A0182C"/>
                </a:solidFill>
                <a:latin typeface="Georgia"/>
                <a:ea typeface="Georgia"/>
              </a:rPr>
              <a:t>19 / 27</a:t>
            </a:r>
          </a:p>
        </p:txBody>
      </p:sp>
      <p:sp>
        <p:nvSpPr>
          <p:cNvPr id="9" name="TextBox 8"/>
          <p:cNvSpPr txBox="1"/>
          <p:nvPr/>
        </p:nvSpPr>
        <p:spPr>
          <a:xfrm>
            <a:off x="2377440" y="2093976"/>
            <a:ext cx="3291840" cy="54864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50" b="0" i="0">
                <a:solidFill>
                  <a:srgbClr val="3A3C42"/>
                </a:solidFill>
                <a:latin typeface="Calibri"/>
                <a:ea typeface="Calibri"/>
              </a:rPr>
              <a:t>expected payoff per player with independent actions</a:t>
            </a:r>
          </a:p>
        </p:txBody>
      </p:sp>
      <p:sp>
        <p:nvSpPr>
          <p:cNvPr id="10" name="TextBox 9"/>
          <p:cNvSpPr txBox="1"/>
          <p:nvPr/>
        </p:nvSpPr>
        <p:spPr>
          <a:xfrm>
            <a:off x="685800" y="2697480"/>
            <a:ext cx="4937760" cy="566928"/>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3000" b="1" i="0">
                <a:solidFill>
                  <a:srgbClr val="A0182C"/>
                </a:solidFill>
                <a:latin typeface="Georgia"/>
                <a:ea typeface="Georgia"/>
              </a:rPr>
              <a:t>5 / 9</a:t>
            </a:r>
          </a:p>
        </p:txBody>
      </p:sp>
      <p:sp>
        <p:nvSpPr>
          <p:cNvPr id="11" name="TextBox 10"/>
          <p:cNvSpPr txBox="1"/>
          <p:nvPr/>
        </p:nvSpPr>
        <p:spPr>
          <a:xfrm>
            <a:off x="2377440" y="2779776"/>
            <a:ext cx="3291840" cy="54864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50" b="0" i="0">
                <a:solidFill>
                  <a:srgbClr val="3A3C42"/>
                </a:solidFill>
                <a:latin typeface="Calibri"/>
                <a:ea typeface="Calibri"/>
              </a:rPr>
              <a:t>the same player when one pair follows the cue</a:t>
            </a:r>
          </a:p>
        </p:txBody>
      </p:sp>
      <p:sp>
        <p:nvSpPr>
          <p:cNvPr id="12" name="TextBox 11"/>
          <p:cNvSpPr txBox="1"/>
          <p:nvPr/>
        </p:nvSpPr>
        <p:spPr>
          <a:xfrm>
            <a:off x="685800" y="3383280"/>
            <a:ext cx="4937760" cy="54864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2600" b="1" i="0">
                <a:solidFill>
                  <a:srgbClr val="A0182C"/>
                </a:solidFill>
                <a:latin typeface="Georgia"/>
                <a:ea typeface="Georgia"/>
              </a:rPr>
              <a:t>1  ·  5/9  ·  7/9</a:t>
            </a:r>
          </a:p>
        </p:txBody>
      </p:sp>
      <p:sp>
        <p:nvSpPr>
          <p:cNvPr id="13" name="TextBox 12"/>
          <p:cNvSpPr txBox="1"/>
          <p:nvPr/>
        </p:nvSpPr>
        <p:spPr>
          <a:xfrm>
            <a:off x="3383280" y="3456432"/>
            <a:ext cx="2377440" cy="54864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50" b="0" i="0">
                <a:solidFill>
                  <a:srgbClr val="3A3C42"/>
                </a:solidFill>
                <a:latin typeface="Calibri"/>
                <a:ea typeface="Calibri"/>
              </a:rPr>
              <a:t>primary · assistant · each outsider at full coupling</a:t>
            </a:r>
          </a:p>
        </p:txBody>
      </p:sp>
      <p:sp>
        <p:nvSpPr>
          <p:cNvPr id="14" name="TextBox 13"/>
          <p:cNvSpPr txBox="1"/>
          <p:nvPr/>
        </p:nvSpPr>
        <p:spPr>
          <a:xfrm>
            <a:off x="685800" y="4114800"/>
            <a:ext cx="5120640" cy="640080"/>
          </a:xfrm>
          <a:prstGeom prst="rect">
            <a:avLst/>
          </a:prstGeom>
          <a:noFill/>
        </p:spPr>
        <p:txBody>
          <a:bodyPr wrap="square" anchor="t" lIns="18288" rIns="18288" tIns="18288" bIns="18288">
            <a:noAutofit/>
          </a:bodyPr>
          <a:lstStyle/>
          <a:p>
            <a:pPr algn="l">
              <a:lnSpc>
                <a:spcPct val="120000"/>
              </a:lnSpc>
              <a:spcBef>
                <a:spcPts val="0"/>
              </a:spcBef>
              <a:spcAft>
                <a:spcPts val="0"/>
              </a:spcAft>
            </a:pPr>
            <a:r>
              <a:rPr sz="1220" b="0" i="0">
                <a:solidFill>
                  <a:srgbClr val="3A3C42"/>
                </a:solidFill>
                <a:latin typeface="Calibri"/>
                <a:ea typeface="Calibri"/>
              </a:rPr>
              <a:t>Outsiders gain +2/27 and +1/9; the gain scales linearly with mixture coupling.</a:t>
            </a:r>
          </a:p>
        </p:txBody>
      </p:sp>
      <p:sp>
        <p:nvSpPr>
          <p:cNvPr id="15" name="Rectangle 14"/>
          <p:cNvSpPr/>
          <p:nvPr/>
        </p:nvSpPr>
        <p:spPr>
          <a:xfrm>
            <a:off x="6126480" y="1938528"/>
            <a:ext cx="5349240" cy="1737360"/>
          </a:xfrm>
          <a:prstGeom prst="rect">
            <a:avLst/>
          </a:prstGeom>
          <a:solidFill>
            <a:srgbClr val="FFFDF9"/>
          </a:solidFill>
          <a:ln w="11430">
            <a:solidFill>
              <a:srgbClr val="DED5C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084831"/>
            <a:ext cx="49377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950" b="1" i="0" spc="160">
                <a:solidFill>
                  <a:srgbClr val="A0182C"/>
                </a:solidFill>
                <a:latin typeface="Calibri"/>
                <a:ea typeface="Calibri"/>
              </a:rPr>
              <a:t>MATCHED REPLAY, OUTSIDER PAYOFF CHANGE</a:t>
            </a:r>
          </a:p>
        </p:txBody>
      </p:sp>
      <p:sp>
        <p:nvSpPr>
          <p:cNvPr id="17" name="TextBox 16"/>
          <p:cNvSpPr txBox="1"/>
          <p:nvPr/>
        </p:nvSpPr>
        <p:spPr>
          <a:xfrm>
            <a:off x="6355080" y="2395728"/>
            <a:ext cx="4846320" cy="822960"/>
          </a:xfrm>
          <a:prstGeom prst="rect">
            <a:avLst/>
          </a:prstGeom>
          <a:noFill/>
        </p:spPr>
        <p:txBody>
          <a:bodyPr wrap="square" anchor="t" lIns="18288" rIns="18288" tIns="18288" bIns="18288">
            <a:noAutofit/>
          </a:bodyPr>
          <a:lstStyle/>
          <a:p>
            <a:pPr algn="l">
              <a:lnSpc>
                <a:spcPct val="114000"/>
              </a:lnSpc>
              <a:spcBef>
                <a:spcPts val="0"/>
              </a:spcBef>
              <a:spcAft>
                <a:spcPts val="400"/>
              </a:spcAft>
            </a:pPr>
            <a:r>
              <a:rPr sz="1700" b="1" i="0">
                <a:solidFill>
                  <a:srgbClr val="741120"/>
                </a:solidFill>
                <a:latin typeface="Georgia"/>
                <a:ea typeface="Georgia"/>
              </a:rPr>
              <a:t>+0.061 seeded   ·   +0.156 combined</a:t>
            </a:r>
          </a:p>
          <a:p>
            <a:pPr algn="l">
              <a:lnSpc>
                <a:spcPct val="114000"/>
              </a:lnSpc>
              <a:spcBef>
                <a:spcPts val="0"/>
              </a:spcBef>
              <a:spcAft>
                <a:spcPts val="0"/>
              </a:spcAft>
            </a:pPr>
            <a:r>
              <a:rPr sz="1080" b="0" i="0">
                <a:solidFill>
                  <a:srgbClr val="6C6C70"/>
                </a:solidFill>
                <a:latin typeface="Calibri"/>
                <a:ea typeface="Calibri"/>
              </a:rPr>
              <a:t>mean change when only the assistant action is replaced by its real no-message response</a:t>
            </a:r>
          </a:p>
        </p:txBody>
      </p:sp>
      <p:sp>
        <p:nvSpPr>
          <p:cNvPr id="18" name="TextBox 17"/>
          <p:cNvSpPr txBox="1"/>
          <p:nvPr/>
        </p:nvSpPr>
        <p:spPr>
          <a:xfrm>
            <a:off x="6355080" y="3127248"/>
            <a:ext cx="484632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80" b="0" i="0">
                <a:solidFill>
                  <a:srgbClr val="6C6C70"/>
                </a:solidFill>
                <a:latin typeface="Calibri"/>
                <a:ea typeface="Calibri"/>
              </a:rPr>
              <a:t>One seeded trajectory was slightly negative.</a:t>
            </a:r>
          </a:p>
        </p:txBody>
      </p:sp>
      <p:sp>
        <p:nvSpPr>
          <p:cNvPr id="19" name="Rectangle 18"/>
          <p:cNvSpPr/>
          <p:nvPr/>
        </p:nvSpPr>
        <p:spPr>
          <a:xfrm>
            <a:off x="685800" y="4983480"/>
            <a:ext cx="10820095" cy="1143000"/>
          </a:xfrm>
          <a:prstGeom prst="rect">
            <a:avLst/>
          </a:prstGeom>
          <a:solidFill>
            <a:srgbClr val="2224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60120" y="5120640"/>
            <a:ext cx="10607040" cy="914400"/>
          </a:xfrm>
          <a:prstGeom prst="rect">
            <a:avLst/>
          </a:prstGeom>
          <a:noFill/>
        </p:spPr>
        <p:txBody>
          <a:bodyPr wrap="square" anchor="t" lIns="18288" rIns="18288" tIns="18288" bIns="18288">
            <a:noAutofit/>
          </a:bodyPr>
          <a:lstStyle/>
          <a:p>
            <a:pPr algn="l">
              <a:lnSpc>
                <a:spcPct val="122000"/>
              </a:lnSpc>
              <a:spcBef>
                <a:spcPts val="0"/>
              </a:spcBef>
              <a:spcAft>
                <a:spcPts val="0"/>
              </a:spcAft>
            </a:pPr>
            <a:r>
              <a:rPr sz="1240" b="0" i="0">
                <a:solidFill>
                  <a:srgbClr val="E4DFD4"/>
                </a:solidFill>
                <a:latin typeface="Calibri"/>
                <a:ea typeface="Calibri"/>
              </a:rPr>
              <a:t>Scoped to this game: the all-three-symbol rule rewards everyone. The replay is a fixed-other-actions reconstruction, not an equilibrium counterfactual — and no welfare, price or market claim follows.</a:t>
            </a:r>
          </a:p>
        </p:txBody>
      </p:sp>
      <p:sp>
        <p:nvSpPr>
          <p:cNvPr id="21" name="Rectangle 20"/>
          <p:cNvSpPr/>
          <p:nvPr/>
        </p:nvSpPr>
        <p:spPr>
          <a:xfrm>
            <a:off x="685800" y="6345936"/>
            <a:ext cx="10820095" cy="10972"/>
          </a:xfrm>
          <a:prstGeom prst="rect">
            <a:avLst/>
          </a:prstGeom>
          <a:solidFill>
            <a:srgbClr val="DED5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85800" y="6419088"/>
            <a:ext cx="90525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850" b="0" i="0">
                <a:solidFill>
                  <a:srgbClr val="6C6C70"/>
                </a:solidFill>
                <a:latin typeface="Calibri"/>
                <a:ea typeface="Calibri"/>
              </a:rPr>
              <a:t>Source: manuscript §5.4, Table A5 and Fig. 5 (fixed-other-actions reconstruction).</a:t>
            </a:r>
          </a:p>
        </p:txBody>
      </p:sp>
      <p:sp>
        <p:nvSpPr>
          <p:cNvPr id="23" name="TextBox 22"/>
          <p:cNvSpPr txBox="1"/>
          <p:nvPr/>
        </p:nvSpPr>
        <p:spPr>
          <a:xfrm>
            <a:off x="10591495" y="6419088"/>
            <a:ext cx="9144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850" b="0" i="0">
                <a:solidFill>
                  <a:srgbClr val="6C6C70"/>
                </a:solidFill>
                <a:latin typeface="Calibri"/>
                <a:ea typeface="Calibri"/>
              </a:rPr>
              <a:t>7 / 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566928"/>
            <a:ext cx="310896" cy="41148"/>
          </a:xfrm>
          <a:prstGeom prst="rect">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06424" y="457200"/>
            <a:ext cx="86868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050" b="1" i="0" spc="220">
                <a:solidFill>
                  <a:srgbClr val="A0182C"/>
                </a:solidFill>
                <a:latin typeface="Calibri"/>
                <a:ea typeface="Calibri"/>
              </a:rPr>
              <a:t>07  ·  WHAT AN ALARM LICENSES</a:t>
            </a:r>
          </a:p>
        </p:txBody>
      </p:sp>
      <p:sp>
        <p:nvSpPr>
          <p:cNvPr id="5" name="TextBox 4"/>
          <p:cNvSpPr txBox="1"/>
          <p:nvPr/>
        </p:nvSpPr>
        <p:spPr>
          <a:xfrm>
            <a:off x="10408615" y="457200"/>
            <a:ext cx="109728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950" b="0" i="0">
                <a:solidFill>
                  <a:srgbClr val="6C6C70"/>
                </a:solidFill>
                <a:latin typeface="Calibri"/>
                <a:ea typeface="Calibri"/>
              </a:rPr>
              <a:t>8</a:t>
            </a:r>
          </a:p>
        </p:txBody>
      </p:sp>
      <p:sp>
        <p:nvSpPr>
          <p:cNvPr id="6" name="TextBox 5"/>
          <p:cNvSpPr txBox="1"/>
          <p:nvPr/>
        </p:nvSpPr>
        <p:spPr>
          <a:xfrm>
            <a:off x="685800" y="804672"/>
            <a:ext cx="10607040" cy="914400"/>
          </a:xfrm>
          <a:prstGeom prst="rect">
            <a:avLst/>
          </a:prstGeom>
          <a:noFill/>
        </p:spPr>
        <p:txBody>
          <a:bodyPr wrap="square" anchor="t" lIns="18288" rIns="18288" tIns="18288" bIns="18288">
            <a:noAutofit/>
          </a:bodyPr>
          <a:lstStyle/>
          <a:p>
            <a:pPr algn="l">
              <a:lnSpc>
                <a:spcPct val="102000"/>
              </a:lnSpc>
              <a:spcBef>
                <a:spcPts val="0"/>
              </a:spcBef>
              <a:spcAft>
                <a:spcPts val="0"/>
              </a:spcAft>
            </a:pPr>
            <a:r>
              <a:rPr sz="3000" b="1" i="0">
                <a:solidFill>
                  <a:srgbClr val="222429"/>
                </a:solidFill>
                <a:latin typeface="Georgia"/>
                <a:ea typeface="Georgia"/>
              </a:rPr>
              <a:t>Investigate the relationship, do not sanction it</a:t>
            </a:r>
          </a:p>
        </p:txBody>
      </p:sp>
      <p:sp>
        <p:nvSpPr>
          <p:cNvPr id="7" name="Oval 6"/>
          <p:cNvSpPr/>
          <p:nvPr/>
        </p:nvSpPr>
        <p:spPr>
          <a:xfrm>
            <a:off x="685800" y="1783080"/>
            <a:ext cx="384048" cy="384048"/>
          </a:xfrm>
          <a:prstGeom prst="ellipse">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1819656"/>
            <a:ext cx="384048" cy="310896"/>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250" b="1" i="0">
                <a:solidFill>
                  <a:srgbClr val="FFFFFF"/>
                </a:solidFill>
                <a:latin typeface="Calibri"/>
                <a:ea typeface="Calibri"/>
              </a:rPr>
              <a:t>1</a:t>
            </a:r>
          </a:p>
        </p:txBody>
      </p:sp>
      <p:sp>
        <p:nvSpPr>
          <p:cNvPr id="9" name="TextBox 8"/>
          <p:cNvSpPr txBox="1"/>
          <p:nvPr/>
        </p:nvSpPr>
        <p:spPr>
          <a:xfrm>
            <a:off x="1252728" y="1746504"/>
            <a:ext cx="59436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360" b="1" i="0">
                <a:solidFill>
                  <a:srgbClr val="222429"/>
                </a:solidFill>
                <a:latin typeface="Calibri"/>
                <a:ea typeface="Calibri"/>
              </a:rPr>
              <a:t>Confirm the action records and how the cue was recorded.</a:t>
            </a:r>
          </a:p>
        </p:txBody>
      </p:sp>
      <p:sp>
        <p:nvSpPr>
          <p:cNvPr id="10" name="TextBox 9"/>
          <p:cNvSpPr txBox="1"/>
          <p:nvPr/>
        </p:nvSpPr>
        <p:spPr>
          <a:xfrm>
            <a:off x="1252728" y="2020824"/>
            <a:ext cx="594360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20" b="0" i="0">
                <a:solidFill>
                  <a:srgbClr val="6C6C70"/>
                </a:solidFill>
                <a:latin typeface="Calibri"/>
                <a:ea typeface="Calibri"/>
              </a:rPr>
              <a:t>An omitted cue makes an innocent pair look linked.</a:t>
            </a:r>
          </a:p>
        </p:txBody>
      </p:sp>
      <p:sp>
        <p:nvSpPr>
          <p:cNvPr id="11" name="Oval 10"/>
          <p:cNvSpPr/>
          <p:nvPr/>
        </p:nvSpPr>
        <p:spPr>
          <a:xfrm>
            <a:off x="685800" y="2569464"/>
            <a:ext cx="384048" cy="384048"/>
          </a:xfrm>
          <a:prstGeom prst="ellipse">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2606040"/>
            <a:ext cx="384048" cy="310896"/>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250" b="1" i="0">
                <a:solidFill>
                  <a:srgbClr val="FFFFFF"/>
                </a:solidFill>
                <a:latin typeface="Calibri"/>
                <a:ea typeface="Calibri"/>
              </a:rPr>
              <a:t>2</a:t>
            </a:r>
          </a:p>
        </p:txBody>
      </p:sp>
      <p:sp>
        <p:nvSpPr>
          <p:cNvPr id="13" name="TextBox 12"/>
          <p:cNvSpPr txBox="1"/>
          <p:nvPr/>
        </p:nvSpPr>
        <p:spPr>
          <a:xfrm>
            <a:off x="1252728" y="2532888"/>
            <a:ext cx="59436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360" b="1" i="0">
                <a:solidFill>
                  <a:srgbClr val="222429"/>
                </a:solidFill>
                <a:latin typeface="Calibri"/>
                <a:ea typeface="Calibri"/>
              </a:rPr>
              <a:t>Establish what the auditor could not see.</a:t>
            </a:r>
          </a:p>
        </p:txBody>
      </p:sp>
      <p:sp>
        <p:nvSpPr>
          <p:cNvPr id="14" name="TextBox 13"/>
          <p:cNvSpPr txBox="1"/>
          <p:nvPr/>
        </p:nvSpPr>
        <p:spPr>
          <a:xfrm>
            <a:off x="1252728" y="2807208"/>
            <a:ext cx="594360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20" b="0" i="0">
                <a:solidFill>
                  <a:srgbClr val="6C6C70"/>
                </a:solidFill>
                <a:latin typeface="Calibri"/>
                <a:ea typeface="Calibri"/>
              </a:rPr>
              <a:t>Messages, recommendations and reasoning are outside the measured state.</a:t>
            </a:r>
          </a:p>
        </p:txBody>
      </p:sp>
      <p:sp>
        <p:nvSpPr>
          <p:cNvPr id="15" name="Oval 14"/>
          <p:cNvSpPr/>
          <p:nvPr/>
        </p:nvSpPr>
        <p:spPr>
          <a:xfrm>
            <a:off x="685800" y="3355848"/>
            <a:ext cx="384048" cy="384048"/>
          </a:xfrm>
          <a:prstGeom prst="ellipse">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3392424"/>
            <a:ext cx="384048" cy="310896"/>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250" b="1" i="0">
                <a:solidFill>
                  <a:srgbClr val="FFFFFF"/>
                </a:solidFill>
                <a:latin typeface="Calibri"/>
                <a:ea typeface="Calibri"/>
              </a:rPr>
              <a:t>3</a:t>
            </a:r>
          </a:p>
        </p:txBody>
      </p:sp>
      <p:sp>
        <p:nvSpPr>
          <p:cNvPr id="17" name="TextBox 16"/>
          <p:cNvSpPr txBox="1"/>
          <p:nvPr/>
        </p:nvSpPr>
        <p:spPr>
          <a:xfrm>
            <a:off x="1252728" y="3319272"/>
            <a:ext cx="59436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360" b="1" i="0">
                <a:solidFill>
                  <a:srgbClr val="222429"/>
                </a:solidFill>
                <a:latin typeface="Calibri"/>
                <a:ea typeface="Calibri"/>
              </a:rPr>
              <a:t>Test whether the channel changed behaviour.</a:t>
            </a:r>
          </a:p>
        </p:txBody>
      </p:sp>
      <p:sp>
        <p:nvSpPr>
          <p:cNvPr id="18" name="TextBox 17"/>
          <p:cNvSpPr txBox="1"/>
          <p:nvPr/>
        </p:nvSpPr>
        <p:spPr>
          <a:xfrm>
            <a:off x="1252728" y="3593591"/>
            <a:ext cx="594360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20" b="0" i="0">
                <a:solidFill>
                  <a:srgbClr val="6C6C70"/>
                </a:solidFill>
                <a:latin typeface="Calibri"/>
                <a:ea typeface="Calibri"/>
              </a:rPr>
              <a:t>Replay the same situation with the message removed; delivery is not influence.</a:t>
            </a:r>
          </a:p>
        </p:txBody>
      </p:sp>
      <p:sp>
        <p:nvSpPr>
          <p:cNvPr id="19" name="Oval 18"/>
          <p:cNvSpPr/>
          <p:nvPr/>
        </p:nvSpPr>
        <p:spPr>
          <a:xfrm>
            <a:off x="685800" y="4142232"/>
            <a:ext cx="384048" cy="384048"/>
          </a:xfrm>
          <a:prstGeom prst="ellipse">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85800" y="4178808"/>
            <a:ext cx="384048" cy="310896"/>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250" b="1" i="0">
                <a:solidFill>
                  <a:srgbClr val="FFFFFF"/>
                </a:solidFill>
                <a:latin typeface="Calibri"/>
                <a:ea typeface="Calibri"/>
              </a:rPr>
              <a:t>4</a:t>
            </a:r>
          </a:p>
        </p:txBody>
      </p:sp>
      <p:sp>
        <p:nvSpPr>
          <p:cNvPr id="21" name="TextBox 20"/>
          <p:cNvSpPr txBox="1"/>
          <p:nvPr/>
        </p:nvSpPr>
        <p:spPr>
          <a:xfrm>
            <a:off x="1252728" y="4105656"/>
            <a:ext cx="59436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360" b="1" i="0">
                <a:solidFill>
                  <a:srgbClr val="222429"/>
                </a:solidFill>
                <a:latin typeface="Calibri"/>
                <a:ea typeface="Calibri"/>
              </a:rPr>
              <a:t>Check the mapping, not just the dependence.</a:t>
            </a:r>
          </a:p>
        </p:txBody>
      </p:sp>
      <p:sp>
        <p:nvSpPr>
          <p:cNvPr id="22" name="TextBox 21"/>
          <p:cNvSpPr txBox="1"/>
          <p:nvPr/>
        </p:nvSpPr>
        <p:spPr>
          <a:xfrm>
            <a:off x="1252728" y="4379976"/>
            <a:ext cx="594360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20" b="0" i="0">
                <a:solidFill>
                  <a:srgbClr val="6C6C70"/>
                </a:solidFill>
                <a:latin typeface="Calibri"/>
                <a:ea typeface="Calibri"/>
              </a:rPr>
              <a:t>A responsive agent can execute a wrong map, and the score cannot tell.</a:t>
            </a:r>
          </a:p>
        </p:txBody>
      </p:sp>
      <p:sp>
        <p:nvSpPr>
          <p:cNvPr id="23" name="Oval 22"/>
          <p:cNvSpPr/>
          <p:nvPr/>
        </p:nvSpPr>
        <p:spPr>
          <a:xfrm>
            <a:off x="685800" y="4928616"/>
            <a:ext cx="384048" cy="384048"/>
          </a:xfrm>
          <a:prstGeom prst="ellipse">
            <a:avLst/>
          </a:prstGeom>
          <a:solidFill>
            <a:srgbClr val="A018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85800" y="4965192"/>
            <a:ext cx="384048" cy="310896"/>
          </a:xfrm>
          <a:prstGeom prst="rect">
            <a:avLst/>
          </a:prstGeom>
          <a:noFill/>
        </p:spPr>
        <p:txBody>
          <a:bodyPr wrap="square" anchor="t" lIns="18288" rIns="18288" tIns="18288" bIns="18288">
            <a:noAutofit/>
          </a:bodyPr>
          <a:lstStyle/>
          <a:p>
            <a:pPr algn="ctr">
              <a:lnSpc>
                <a:spcPct val="112000"/>
              </a:lnSpc>
              <a:spcBef>
                <a:spcPts val="0"/>
              </a:spcBef>
              <a:spcAft>
                <a:spcPts val="0"/>
              </a:spcAft>
            </a:pPr>
            <a:r>
              <a:rPr sz="1250" b="1" i="0">
                <a:solidFill>
                  <a:srgbClr val="FFFFFF"/>
                </a:solidFill>
                <a:latin typeface="Calibri"/>
                <a:ea typeface="Calibri"/>
              </a:rPr>
              <a:t>5</a:t>
            </a:r>
          </a:p>
        </p:txBody>
      </p:sp>
      <p:sp>
        <p:nvSpPr>
          <p:cNvPr id="25" name="TextBox 24"/>
          <p:cNvSpPr txBox="1"/>
          <p:nvPr/>
        </p:nvSpPr>
        <p:spPr>
          <a:xfrm>
            <a:off x="1252728" y="4892040"/>
            <a:ext cx="594360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360" b="1" i="0">
                <a:solidFill>
                  <a:srgbClr val="222429"/>
                </a:solidFill>
                <a:latin typeface="Calibri"/>
                <a:ea typeface="Calibri"/>
              </a:rPr>
              <a:t>Only then measure competitive disadvantage.</a:t>
            </a:r>
          </a:p>
        </p:txBody>
      </p:sp>
      <p:sp>
        <p:nvSpPr>
          <p:cNvPr id="26" name="TextBox 25"/>
          <p:cNvSpPr txBox="1"/>
          <p:nvPr/>
        </p:nvSpPr>
        <p:spPr>
          <a:xfrm>
            <a:off x="1252728" y="5166360"/>
            <a:ext cx="594360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120" b="0" i="0">
                <a:solidFill>
                  <a:srgbClr val="6C6C70"/>
                </a:solidFill>
                <a:latin typeface="Calibri"/>
                <a:ea typeface="Calibri"/>
              </a:rPr>
              <a:t>In this game the outsiders gained; do not assume harm.</a:t>
            </a:r>
          </a:p>
        </p:txBody>
      </p:sp>
      <p:sp>
        <p:nvSpPr>
          <p:cNvPr id="27" name="Rectangle 26"/>
          <p:cNvSpPr/>
          <p:nvPr/>
        </p:nvSpPr>
        <p:spPr>
          <a:xfrm>
            <a:off x="7818120" y="1737360"/>
            <a:ext cx="3685032" cy="3429000"/>
          </a:xfrm>
          <a:prstGeom prst="rect">
            <a:avLst/>
          </a:prstGeom>
          <a:solidFill>
            <a:srgbClr val="EFEA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046720" y="1883664"/>
            <a:ext cx="329184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950" b="1" i="0" spc="160">
                <a:solidFill>
                  <a:srgbClr val="741120"/>
                </a:solidFill>
                <a:latin typeface="Calibri"/>
                <a:ea typeface="Calibri"/>
              </a:rPr>
              <a:t>WHAT THIS DOES NOT SHOW</a:t>
            </a:r>
          </a:p>
        </p:txBody>
      </p:sp>
      <p:sp>
        <p:nvSpPr>
          <p:cNvPr id="29" name="TextBox 28"/>
          <p:cNvSpPr txBox="1"/>
          <p:nvPr/>
        </p:nvSpPr>
        <p:spPr>
          <a:xfrm>
            <a:off x="8046720" y="2212848"/>
            <a:ext cx="3246120" cy="2834640"/>
          </a:xfrm>
          <a:prstGeom prst="rect">
            <a:avLst/>
          </a:prstGeom>
          <a:noFill/>
        </p:spPr>
        <p:txBody>
          <a:bodyPr wrap="square" lIns="18288" rIns="18288" tIns="18288" bIns="18288">
            <a:noAutofit/>
          </a:bodyPr>
          <a:lstStyle/>
          <a:p>
            <a:pPr marL="219456" indent="-219456">
              <a:lnSpc>
                <a:spcPct val="114000"/>
              </a:lnSpc>
              <a:spcAft>
                <a:spcPts val="700"/>
              </a:spcAft>
              <a:buClr>
                <a:srgbClr val="A0182C"/>
              </a:buClr>
              <a:buFont typeface="Arial"/>
              <a:buChar char="—"/>
            </a:pPr>
            <a:r>
              <a:rPr sz="1100">
                <a:solidFill>
                  <a:srgbClr val="3A3C42"/>
                </a:solidFill>
                <a:latin typeface="Calibri"/>
                <a:ea typeface="Calibri"/>
              </a:rPr>
              <a:t>One quantised 8B-A1B model with a trained adapter; greedy, stateless prompts.</a:t>
            </a:r>
          </a:p>
          <a:p>
            <a:pPr marL="219456" indent="-219456">
              <a:lnSpc>
                <a:spcPct val="114000"/>
              </a:lnSpc>
              <a:spcAft>
                <a:spcPts val="700"/>
              </a:spcAft>
              <a:buClr>
                <a:srgbClr val="A0182C"/>
              </a:buClr>
              <a:buFont typeface="Arial"/>
              <a:buChar char="—"/>
            </a:pPr>
            <a:r>
              <a:rPr sz="1100">
                <a:solidFill>
                  <a:srgbClr val="3A3C42"/>
                </a:solidFill>
                <a:latin typeface="Calibri"/>
                <a:ea typeface="Calibri"/>
              </a:rPr>
              <a:t>Three held-out trajectories per condition.</a:t>
            </a:r>
          </a:p>
          <a:p>
            <a:pPr marL="219456" indent="-219456">
              <a:lnSpc>
                <a:spcPct val="114000"/>
              </a:lnSpc>
              <a:spcAft>
                <a:spcPts val="700"/>
              </a:spcAft>
              <a:buClr>
                <a:srgbClr val="A0182C"/>
              </a:buClr>
              <a:buFont typeface="Arial"/>
              <a:buChar char="—"/>
            </a:pPr>
            <a:r>
              <a:rPr sz="1100">
                <a:solidFill>
                  <a:srgbClr val="3A3C42"/>
                </a:solidFill>
                <a:latin typeface="Calibri"/>
                <a:ea typeface="Calibri"/>
              </a:rPr>
              <a:t>Wording and instruction precedence changed together.</a:t>
            </a:r>
          </a:p>
          <a:p>
            <a:pPr marL="219456" indent="-219456">
              <a:lnSpc>
                <a:spcPct val="114000"/>
              </a:lnSpc>
              <a:spcAft>
                <a:spcPts val="700"/>
              </a:spcAft>
              <a:buClr>
                <a:srgbClr val="A0182C"/>
              </a:buClr>
              <a:buFont typeface="Arial"/>
              <a:buChar char="—"/>
            </a:pPr>
            <a:r>
              <a:rPr sz="1100">
                <a:solidFill>
                  <a:srgbClr val="3A3C42"/>
                </a:solidFill>
                <a:latin typeface="Calibri"/>
                <a:ea typeface="Calibri"/>
              </a:rPr>
              <a:t>No learning, negotiation or coalition formation.</a:t>
            </a:r>
          </a:p>
          <a:p>
            <a:pPr marL="219456" indent="-219456">
              <a:lnSpc>
                <a:spcPct val="114000"/>
              </a:lnSpc>
              <a:spcAft>
                <a:spcPts val="700"/>
              </a:spcAft>
              <a:buClr>
                <a:srgbClr val="A0182C"/>
              </a:buClr>
              <a:buFont typeface="Arial"/>
              <a:buChar char="—"/>
            </a:pPr>
            <a:r>
              <a:rPr sz="1100">
                <a:solidFill>
                  <a:srgbClr val="3A3C42"/>
                </a:solidFill>
                <a:latin typeface="Calibri"/>
                <a:ea typeface="Calibri"/>
              </a:rPr>
              <a:t>No prices, markets or welfare claims.</a:t>
            </a:r>
          </a:p>
        </p:txBody>
      </p:sp>
      <p:sp>
        <p:nvSpPr>
          <p:cNvPr id="30" name="TextBox 29"/>
          <p:cNvSpPr txBox="1"/>
          <p:nvPr/>
        </p:nvSpPr>
        <p:spPr>
          <a:xfrm>
            <a:off x="685800" y="5897880"/>
            <a:ext cx="10698480" cy="45720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1700" b="0" i="1">
                <a:solidFill>
                  <a:srgbClr val="741120"/>
                </a:solidFill>
                <a:latin typeface="Georgia"/>
                <a:ea typeface="Georgia"/>
              </a:rPr>
              <a:t>An alarm selects a relationship for investigation, not an agreement for sanction.</a:t>
            </a:r>
          </a:p>
        </p:txBody>
      </p:sp>
      <p:sp>
        <p:nvSpPr>
          <p:cNvPr id="31" name="Rectangle 30"/>
          <p:cNvSpPr/>
          <p:nvPr/>
        </p:nvSpPr>
        <p:spPr>
          <a:xfrm>
            <a:off x="685800" y="6345936"/>
            <a:ext cx="10820095" cy="10972"/>
          </a:xfrm>
          <a:prstGeom prst="rect">
            <a:avLst/>
          </a:prstGeom>
          <a:solidFill>
            <a:srgbClr val="DED5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85800" y="6419088"/>
            <a:ext cx="9052560" cy="274320"/>
          </a:xfrm>
          <a:prstGeom prst="rect">
            <a:avLst/>
          </a:prstGeom>
          <a:noFill/>
        </p:spPr>
        <p:txBody>
          <a:bodyPr wrap="square" anchor="t" lIns="18288" rIns="18288" tIns="18288" bIns="18288">
            <a:noAutofit/>
          </a:bodyPr>
          <a:lstStyle/>
          <a:p>
            <a:pPr algn="l">
              <a:lnSpc>
                <a:spcPct val="112000"/>
              </a:lnSpc>
              <a:spcBef>
                <a:spcPts val="0"/>
              </a:spcBef>
              <a:spcAft>
                <a:spcPts val="0"/>
              </a:spcAft>
            </a:pPr>
            <a:r>
              <a:rPr sz="850" b="0" i="0">
                <a:solidFill>
                  <a:srgbClr val="6C6C70"/>
                </a:solidFill>
                <a:latin typeface="Calibri"/>
                <a:ea typeface="Calibri"/>
              </a:rPr>
              <a:t>Source: manuscript §6 (Discussion), Appendix A (limitations).</a:t>
            </a:r>
          </a:p>
        </p:txBody>
      </p:sp>
      <p:sp>
        <p:nvSpPr>
          <p:cNvPr id="33" name="TextBox 32"/>
          <p:cNvSpPr txBox="1"/>
          <p:nvPr/>
        </p:nvSpPr>
        <p:spPr>
          <a:xfrm>
            <a:off x="10591495" y="6419088"/>
            <a:ext cx="914400" cy="274320"/>
          </a:xfrm>
          <a:prstGeom prst="rect">
            <a:avLst/>
          </a:prstGeom>
          <a:noFill/>
        </p:spPr>
        <p:txBody>
          <a:bodyPr wrap="square" anchor="t" lIns="18288" rIns="18288" tIns="18288" bIns="18288">
            <a:noAutofit/>
          </a:bodyPr>
          <a:lstStyle/>
          <a:p>
            <a:pPr algn="r">
              <a:lnSpc>
                <a:spcPct val="112000"/>
              </a:lnSpc>
              <a:spcBef>
                <a:spcPts val="0"/>
              </a:spcBef>
              <a:spcAft>
                <a:spcPts val="0"/>
              </a:spcAft>
            </a:pPr>
            <a:r>
              <a:rPr sz="850" b="0" i="0">
                <a:solidFill>
                  <a:srgbClr val="6C6C70"/>
                </a:solidFill>
                <a:latin typeface="Calibri"/>
                <a:ea typeface="Calibri"/>
              </a:rPr>
              <a:t>8 /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