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3.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6.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7.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tup" id="{01ccd79f-9e40-d4d2-0660-17f1479cd53a}">
          <p14:sldIdLst>
            <p14:sldId id="256"/>
            <p14:sldId id="257"/>
            <p14:sldId id="258"/>
          </p14:sldIdLst>
        </p14:section>
        <p14:section name="Findings" id="{bfdd5f8b-1618-b310-5e20-36858ffb25b0}">
          <p14:sldIdLst>
            <p14:sldId id="259"/>
            <p14:sldId id="260"/>
            <p14:sldId id="261"/>
            <p14:sldId id="262"/>
            <p14:sldId id="263"/>
            <p14:sldId id="264"/>
            <p14:sldId id="265"/>
            <p14:sldId id="266"/>
          </p14:sldIdLst>
        </p14:section>
        <p14:section name="Caveats" id="{b22471bc-de79-82ee-0370-38a7c32f18c1}">
          <p14:sldIdLst>
            <p14:sldId id="267"/>
          </p14:sldIdLst>
        </p14:section>
        <p14:section name="Wrap-up" id="{e9a6d741-de94-0ad1-84aa-6e5cdf75c460}">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Episodes with mutual ACCEPT (EC)</a:t>
            </a:r>
          </a:p>
        </c:rich>
      </c:tx>
      <c:layout/>
      <c:overlay val="0"/>
    </c:title>
    <c:autoTitleDeleted val="0"/>
    <c:plotArea>
      <c:layout/>
      <c:barChart>
        <c:barDir val="bar"/>
        <c:grouping val="clustered"/>
        <c:varyColors val="0"/>
        <c:ser>
          <c:idx val="0"/>
          <c:order val="0"/>
          <c:tx>
            <c:strRef>
              <c:f>Sheet1!$B$1</c:f>
              <c:strCache>
                <c:ptCount val="1"/>
                <c:pt idx="0">
                  <c:v>EC</c:v>
                </c:pt>
              </c:strCache>
            </c:strRef>
          </c:tx>
          <c:spPr>
            <a:solidFill>
              <a:srgbClr val="2A78D6"/>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Sheet1!$A$2:$A$6</c:f>
              <c:multiLvlStrCache>
                <c:ptCount val="5"/>
                <c:lvl>
                  <c:pt idx="0">
                    <c:v>Haiku × MiMo (N=5)</c:v>
                  </c:pt>
                  <c:pt idx="1">
                    <c:v>Luna → GLM (N=25)</c:v>
                  </c:pt>
                  <c:pt idx="2">
                    <c:v>GLM → Luna (N=25)</c:v>
                  </c:pt>
                  <c:pt idx="3">
                    <c:v>DeepSeek × DeepSeek (N=17)</c:v>
                  </c:pt>
                  <c:pt idx="4">
                    <c:v>DeepSeek × MiMo (N=4)</c:v>
                  </c:pt>
                </c:lvl>
              </c:multiLvlStrCache>
            </c:multiLvlStrRef>
          </c:cat>
          <c:val>
            <c:numRef>
              <c:f>Sheet1!$B$2:$B$6</c:f>
              <c:numCache>
                <c:formatCode>General</c:formatCode>
                <c:ptCount val="5"/>
                <c:pt idx="0">
                  <c:v>0</c:v>
                </c:pt>
                <c:pt idx="1">
                  <c:v>33.2</c:v>
                </c:pt>
                <c:pt idx="2">
                  <c:v>34</c:v>
                </c:pt>
                <c:pt idx="3">
                  <c:v>83.5</c:v>
                </c:pt>
                <c:pt idx="4">
                  <c:v>85</c:v>
                </c:pt>
              </c:numCache>
            </c:numRef>
          </c:val>
        </c:ser>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b"/>
        <c:majorGridlines>
          <c:spPr>
            <a:ln w="9525" cap="flat">
              <a:solidFill>
                <a:srgbClr val="E1E0D9"/>
              </a:solidFill>
              <a:prstDash val="solid"/>
              <a:round/>
            </a:ln>
          </c:spPr>
        </c:majorGridlines>
        <c:numFmt formatCode="0&quot;%&quot;" sourceLinked="0"/>
        <c:majorTickMark val="out"/>
        <c:minorTickMark val="none"/>
        <c:tickLblPos val="low"/>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Share of verdicts that ACCEPT, by seat</a:t>
            </a:r>
          </a:p>
        </c:rich>
      </c:tx>
      <c:layout/>
      <c:overlay val="0"/>
    </c:title>
    <c:autoTitleDeleted val="0"/>
    <c:plotArea>
      <c:layout/>
      <c:barChart>
        <c:barDir val="col"/>
        <c:grouping val="clustered"/>
        <c:varyColors val="0"/>
        <c:ser>
          <c:idx val="0"/>
          <c:order val="0"/>
          <c:tx>
            <c:strRef>
              <c:f>Sheet1!$B$1</c:f>
              <c:strCache>
                <c:ptCount val="1"/>
                <c:pt idx="0">
                  <c:v>as Alice</c:v>
                </c:pt>
              </c:strCache>
            </c:strRef>
          </c:tx>
          <c:spPr>
            <a:solidFill>
              <a:srgbClr val="1D2033"/>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Sheet1!$A$2:$A$4</c:f>
              <c:multiLvlStrCache>
                <c:ptCount val="3"/>
                <c:lvl>
                  <c:pt idx="0">
                    <c:v>GPT-6-Luna</c:v>
                  </c:pt>
                  <c:pt idx="1">
                    <c:v>GLM-5.3-Flash</c:v>
                  </c:pt>
                  <c:pt idx="2">
                    <c:v>DeepSeek V4.1</c:v>
                  </c:pt>
                </c:lvl>
              </c:multiLvlStrCache>
            </c:multiLvlStrRef>
          </c:cat>
          <c:val>
            <c:numRef>
              <c:f>Sheet1!$B$2:$B$4</c:f>
              <c:numCache>
                <c:formatCode>General</c:formatCode>
                <c:ptCount val="3"/>
                <c:pt idx="0">
                  <c:v>35.2</c:v>
                </c:pt>
                <c:pt idx="1">
                  <c:v>74</c:v>
                </c:pt>
                <c:pt idx="2">
                  <c:v>86.5</c:v>
                </c:pt>
              </c:numCache>
            </c:numRef>
          </c:val>
        </c:ser>
        <c:ser>
          <c:idx val="1"/>
          <c:order val="1"/>
          <c:tx>
            <c:strRef>
              <c:f>Sheet1!$C$1</c:f>
              <c:strCache>
                <c:ptCount val="1"/>
                <c:pt idx="0">
                  <c:v>as Bob</c:v>
                </c:pt>
              </c:strCache>
            </c:strRef>
          </c:tx>
          <c:spPr>
            <a:solidFill>
              <a:srgbClr val="9AA0AE"/>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Sheet1!$A$2:$A$4</c:f>
              <c:multiLvlStrCache>
                <c:ptCount val="3"/>
                <c:lvl>
                  <c:pt idx="0">
                    <c:v>GPT-6-Luna</c:v>
                  </c:pt>
                  <c:pt idx="1">
                    <c:v>GLM-5.3-Flash</c:v>
                  </c:pt>
                  <c:pt idx="2">
                    <c:v>DeepSeek V4.1</c:v>
                  </c:pt>
                </c:lvl>
              </c:multiLvlStrCache>
            </c:multiLvlStrRef>
          </c:cat>
          <c:val>
            <c:numRef>
              <c:f>Sheet1!$C$2:$C$4</c:f>
              <c:numCache>
                <c:formatCode>General</c:formatCode>
                <c:ptCount val="3"/>
                <c:pt idx="0">
                  <c:v>39.2</c:v>
                </c:pt>
                <c:pt idx="1">
                  <c:v>74.4</c:v>
                </c:pt>
                <c:pt idx="2">
                  <c:v>87.1</c:v>
                </c:pt>
              </c:numCache>
            </c:numRef>
          </c:val>
        </c:ser>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ACCEPT rate by episode (baselines, both seats pooled)</a:t>
            </a:r>
          </a:p>
        </c:rich>
      </c:tx>
      <c:layout/>
      <c:overlay val="0"/>
    </c:title>
    <c:autoTitleDeleted val="0"/>
    <c:plotArea>
      <c:layout/>
      <c:lineChart>
        <c:varyColors val="0"/>
        <c:ser>
          <c:idx val="0"/>
          <c:order val="0"/>
          <c:tx>
            <c:strRef>
              <c:f>Sheet1!$B$1</c:f>
              <c:strCache>
                <c:ptCount val="1"/>
                <c:pt idx="0">
                  <c:v>DeepSeek V4.1 Flash</c:v>
                </c:pt>
              </c:strCache>
            </c:strRef>
          </c:tx>
          <c:spPr>
            <a:solidFill>
              <a:srgbClr val="1BAF7A"/>
            </a:solidFill>
            <a:ln w="31750" cap="flat">
              <a:solidFill>
                <a:srgbClr val="1BAF7A"/>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1BAF7A"/>
              </a:solidFill>
              <a:ln w="9525" cap="flat">
                <a:solidFill>
                  <a:srgbClr val="1BAF7A"/>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Sheet1!$B$2:$B$11</c:f>
              <c:numCache>
                <c:formatCode>General</c:formatCode>
                <c:ptCount val="10"/>
                <c:pt idx="0">
                  <c:v>0</c:v>
                </c:pt>
                <c:pt idx="1">
                  <c:v>88.2</c:v>
                </c:pt>
                <c:pt idx="2">
                  <c:v>100</c:v>
                </c:pt>
                <c:pt idx="3">
                  <c:v>94.1</c:v>
                </c:pt>
                <c:pt idx="4">
                  <c:v>97.1</c:v>
                </c:pt>
                <c:pt idx="5">
                  <c:v>100</c:v>
                </c:pt>
                <c:pt idx="6">
                  <c:v>100</c:v>
                </c:pt>
                <c:pt idx="7">
                  <c:v>97.1</c:v>
                </c:pt>
                <c:pt idx="8">
                  <c:v>100</c:v>
                </c:pt>
                <c:pt idx="9">
                  <c:v>91.2</c:v>
                </c:pt>
              </c:numCache>
            </c:numRef>
          </c:val>
          <c:smooth val="0"/>
        </c:ser>
        <c:ser>
          <c:idx val="1"/>
          <c:order val="1"/>
          <c:tx>
            <c:strRef>
              <c:f>Sheet1!$C$1</c:f>
              <c:strCache>
                <c:ptCount val="1"/>
                <c:pt idx="0">
                  <c:v>GLM-5.3-Flash</c:v>
                </c:pt>
              </c:strCache>
            </c:strRef>
          </c:tx>
          <c:spPr>
            <a:solidFill>
              <a:srgbClr val="EB6834"/>
            </a:solidFill>
            <a:ln w="31750" cap="flat">
              <a:solidFill>
                <a:srgbClr val="EB6834"/>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EB6834"/>
              </a:solidFill>
              <a:ln w="9525" cap="flat">
                <a:solidFill>
                  <a:srgbClr val="EB6834"/>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Sheet1!$C$2:$C$11</c:f>
              <c:numCache>
                <c:formatCode>General</c:formatCode>
                <c:ptCount val="10"/>
                <c:pt idx="0">
                  <c:v>2</c:v>
                </c:pt>
                <c:pt idx="1">
                  <c:v>44</c:v>
                </c:pt>
                <c:pt idx="2">
                  <c:v>68</c:v>
                </c:pt>
                <c:pt idx="3">
                  <c:v>84</c:v>
                </c:pt>
                <c:pt idx="4">
                  <c:v>88</c:v>
                </c:pt>
                <c:pt idx="5">
                  <c:v>88</c:v>
                </c:pt>
                <c:pt idx="6">
                  <c:v>90</c:v>
                </c:pt>
                <c:pt idx="7">
                  <c:v>92</c:v>
                </c:pt>
                <c:pt idx="8">
                  <c:v>90</c:v>
                </c:pt>
                <c:pt idx="9">
                  <c:v>96</c:v>
                </c:pt>
              </c:numCache>
            </c:numRef>
          </c:val>
          <c:smooth val="0"/>
        </c:ser>
        <c:ser>
          <c:idx val="2"/>
          <c:order val="2"/>
          <c:tx>
            <c:strRef>
              <c:f>Sheet1!$D$1</c:f>
              <c:strCache>
                <c:ptCount val="1"/>
                <c:pt idx="0">
                  <c:v>GPT-6-Luna</c:v>
                </c:pt>
              </c:strCache>
            </c:strRef>
          </c:tx>
          <c:spPr>
            <a:solidFill>
              <a:srgbClr val="2A78D6"/>
            </a:solidFill>
            <a:ln w="31750" cap="flat">
              <a:solidFill>
                <a:srgbClr val="2A78D6"/>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2A78D6"/>
              </a:solidFill>
              <a:ln w="9525" cap="flat">
                <a:solidFill>
                  <a:srgbClr val="2A78D6"/>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Sheet1!$D$2:$D$11</c:f>
              <c:numCache>
                <c:formatCode>General</c:formatCode>
                <c:ptCount val="10"/>
                <c:pt idx="0">
                  <c:v>0</c:v>
                </c:pt>
                <c:pt idx="1">
                  <c:v>6</c:v>
                </c:pt>
                <c:pt idx="2">
                  <c:v>12</c:v>
                </c:pt>
                <c:pt idx="3">
                  <c:v>28</c:v>
                </c:pt>
                <c:pt idx="4">
                  <c:v>56</c:v>
                </c:pt>
                <c:pt idx="5">
                  <c:v>48</c:v>
                </c:pt>
                <c:pt idx="6">
                  <c:v>56</c:v>
                </c:pt>
                <c:pt idx="7">
                  <c:v>54</c:v>
                </c:pt>
                <c:pt idx="8">
                  <c:v>54</c:v>
                </c:pt>
                <c:pt idx="9">
                  <c:v>58</c:v>
                </c:pt>
              </c:numCache>
            </c:numRef>
          </c:val>
          <c:smooth val="0"/>
        </c:ser>
        <c:ser>
          <c:idx val="3"/>
          <c:order val="3"/>
          <c:tx>
            <c:strRef>
              <c:f>Sheet1!$E$1</c:f>
              <c:strCache>
                <c:ptCount val="1"/>
                <c:pt idx="0">
                  <c:v>Claude Haiku 5.5</c:v>
                </c:pt>
              </c:strCache>
            </c:strRef>
          </c:tx>
          <c:spPr>
            <a:solidFill>
              <a:srgbClr val="6250D6"/>
            </a:solidFill>
            <a:ln w="31750" cap="flat">
              <a:solidFill>
                <a:srgbClr val="6250D6"/>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6250D6"/>
              </a:solidFill>
              <a:ln w="9525" cap="flat">
                <a:solidFill>
                  <a:srgbClr val="6250D6"/>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Sheet1!$E$2:$E$11</c:f>
              <c:numCache>
                <c:formatCode>General</c:formatCode>
                <c:ptCount val="10"/>
                <c:pt idx="0">
                  <c:v>0</c:v>
                </c:pt>
                <c:pt idx="1">
                  <c:v>0</c:v>
                </c:pt>
                <c:pt idx="2">
                  <c:v>0</c:v>
                </c:pt>
                <c:pt idx="3">
                  <c:v>0</c:v>
                </c:pt>
                <c:pt idx="4">
                  <c:v>0</c:v>
                </c:pt>
                <c:pt idx="5">
                  <c:v>0</c:v>
                </c:pt>
                <c:pt idx="6">
                  <c:v>0</c:v>
                </c:pt>
                <c:pt idx="7">
                  <c:v>0</c:v>
                </c:pt>
                <c:pt idx="8">
                  <c:v>0</c:v>
                </c:pt>
                <c:pt idx="9">
                  <c:v>0</c:v>
                </c:pt>
              </c:numCache>
            </c:numRef>
          </c:val>
          <c:smooth val="0"/>
        </c:ser>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52514E"/>
                    </a:solidFill>
                    <a:latin typeface="Arial"/>
                  </a:defRPr>
                </a:pPr>
                <a:r>
                  <a:rPr sz="1200" b="0" i="0" u="none" strike="noStrike">
                    <a:solidFill>
                      <a:srgbClr val="52514E"/>
                    </a:solidFill>
                    <a:latin typeface="Arial"/>
                  </a:rPr>
                  <a:t>Episode</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Mutual ACCEPT (EC) by episode, Luna → GLM</a:t>
            </a:r>
          </a:p>
        </c:rich>
      </c:tx>
      <c:layout/>
      <c:overlay val="0"/>
    </c:title>
    <c:autoTitleDeleted val="0"/>
    <c:plotArea>
      <c:layout/>
      <c:lineChart>
        <c:varyColors val="0"/>
        <c:ser>
          <c:idx val="0"/>
          <c:order val="0"/>
          <c:tx>
            <c:strRef>
              <c:f>Sheet1!$B$1</c:f>
              <c:strCache>
                <c:ptCount val="1"/>
                <c:pt idx="0">
                  <c:v>Baseline (N=25)</c:v>
                </c:pt>
              </c:strCache>
            </c:strRef>
          </c:tx>
          <c:spPr>
            <a:solidFill>
              <a:srgbClr val="52514E"/>
            </a:solidFill>
            <a:ln w="31750" cap="flat">
              <a:solidFill>
                <a:srgbClr val="52514E"/>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52514E"/>
              </a:solidFill>
              <a:ln w="9525" cap="flat">
                <a:solidFill>
                  <a:srgbClr val="52514E"/>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Sheet1!$B$2:$B$11</c:f>
              <c:numCache>
                <c:formatCode>General</c:formatCode>
                <c:ptCount val="10"/>
                <c:pt idx="0">
                  <c:v>0</c:v>
                </c:pt>
                <c:pt idx="1">
                  <c:v>0</c:v>
                </c:pt>
                <c:pt idx="2">
                  <c:v>0</c:v>
                </c:pt>
                <c:pt idx="3">
                  <c:v>24</c:v>
                </c:pt>
                <c:pt idx="4">
                  <c:v>56</c:v>
                </c:pt>
                <c:pt idx="5">
                  <c:v>36</c:v>
                </c:pt>
                <c:pt idx="6">
                  <c:v>56</c:v>
                </c:pt>
                <c:pt idx="7">
                  <c:v>56</c:v>
                </c:pt>
                <c:pt idx="8">
                  <c:v>52</c:v>
                </c:pt>
                <c:pt idx="9">
                  <c:v>52</c:v>
                </c:pt>
              </c:numCache>
            </c:numRef>
          </c:val>
          <c:smooth val="0"/>
        </c:ser>
        <c:ser>
          <c:idx val="1"/>
          <c:order val="1"/>
          <c:tx>
            <c:strRef>
              <c:f>Sheet1!$C$1</c:f>
              <c:strCache>
                <c:ptCount val="1"/>
                <c:pt idx="0">
                  <c:v>Per-term penalty (N=25)</c:v>
                </c:pt>
              </c:strCache>
            </c:strRef>
          </c:tx>
          <c:spPr>
            <a:solidFill>
              <a:srgbClr val="E34948"/>
            </a:solidFill>
            <a:ln w="31750" cap="flat">
              <a:solidFill>
                <a:srgbClr val="E34948"/>
              </a:solidFill>
              <a:prstDash val="solid"/>
              <a:round/>
            </a:ln>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c:symbol val="circle"/>
            <c:size val="6"/>
            <c:spPr>
              <a:solidFill>
                <a:srgbClr val="E34948"/>
              </a:solidFill>
              <a:ln w="9525" cap="flat">
                <a:solidFill>
                  <a:srgbClr val="E34948"/>
                </a:solidFill>
                <a:prstDash val="solid"/>
                <a:round/>
              </a:ln>
              <a:effectLst/>
            </c:spPr>
          </c:marker>
          <c:cat>
            <c:multiLvlStrRef>
              <c:f>Sheet1!$A$2:$A$11</c:f>
              <c:multiLvlStrCache>
                <c:ptCount val="10"/>
                <c:lvl>
                  <c:pt idx="0">
                    <c:v>1</c:v>
                  </c:pt>
                  <c:pt idx="1">
                    <c:v>2</c:v>
                  </c:pt>
                  <c:pt idx="2">
                    <c:v>3</c:v>
                  </c:pt>
                  <c:pt idx="3">
                    <c:v>4</c:v>
                  </c:pt>
                  <c:pt idx="4">
                    <c:v>5</c:v>
                  </c:pt>
                  <c:pt idx="5">
                    <c:v>6</c:v>
                  </c:pt>
                  <c:pt idx="6">
                    <c:v>7</c:v>
                  </c:pt>
                  <c:pt idx="7">
                    <c:v>8</c:v>
                  </c:pt>
                  <c:pt idx="8">
                    <c:v>9</c:v>
                  </c:pt>
                  <c:pt idx="9">
                    <c:v>10</c:v>
                  </c:pt>
                </c:lvl>
              </c:multiLvlStrCache>
            </c:multiLvlStrRef>
          </c:cat>
          <c:val>
            <c:numRef>
              <c:f>Sheet1!$C$2:$C$11</c:f>
              <c:numCache>
                <c:formatCode>General</c:formatCode>
                <c:ptCount val="10"/>
                <c:pt idx="0">
                  <c:v>0</c:v>
                </c:pt>
                <c:pt idx="1">
                  <c:v>0</c:v>
                </c:pt>
                <c:pt idx="2">
                  <c:v>12</c:v>
                </c:pt>
                <c:pt idx="3">
                  <c:v>24</c:v>
                </c:pt>
                <c:pt idx="4">
                  <c:v>44</c:v>
                </c:pt>
                <c:pt idx="5">
                  <c:v>32</c:v>
                </c:pt>
                <c:pt idx="6">
                  <c:v>48</c:v>
                </c:pt>
                <c:pt idx="7">
                  <c:v>36</c:v>
                </c:pt>
                <c:pt idx="8">
                  <c:v>52</c:v>
                </c:pt>
                <c:pt idx="9">
                  <c:v>52</c:v>
                </c:pt>
              </c:numCache>
            </c:numRef>
          </c:val>
          <c:smooth val="0"/>
        </c:ser>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52514E"/>
                    </a:solidFill>
                    <a:latin typeface="Arial"/>
                  </a:defRPr>
                </a:pPr>
                <a:r>
                  <a:rPr sz="1200" b="0" i="0" u="none" strike="noStrike">
                    <a:solidFill>
                      <a:srgbClr val="52514E"/>
                    </a:solidFill>
                    <a:latin typeface="Arial"/>
                  </a:rPr>
                  <a:t>Episode</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Luna → GLM; levers ran for 5 trajectories each</a:t>
            </a:r>
          </a:p>
        </c:rich>
      </c:tx>
      <c:layout/>
      <c:overlay val="0"/>
    </c:title>
    <c:autoTitleDeleted val="0"/>
    <c:plotArea>
      <c:layout/>
      <c:barChart>
        <c:barDir val="col"/>
        <c:grouping val="clustered"/>
        <c:varyColors val="0"/>
        <c:ser>
          <c:idx val="0"/>
          <c:order val="0"/>
          <c:tx>
            <c:strRef>
              <c:f>Sheet1!$B$1</c:f>
              <c:strCache>
                <c:ptCount val="1"/>
                <c:pt idx="0">
                  <c:v>GLM ACCEPT rate</c:v>
                </c:pt>
              </c:strCache>
            </c:strRef>
          </c:tx>
          <c:spPr>
            <a:solidFill>
              <a:srgbClr val="EB6834"/>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Sheet1!$A$2:$A$6</c:f>
              <c:multiLvlStrCache>
                <c:ptCount val="5"/>
                <c:lvl>
                  <c:pt idx="0">
                    <c:v>Baseline (25)</c:v>
                  </c:pt>
                  <c:pt idx="1">
                    <c:v>Countdown</c:v>
                  </c:pt>
                  <c:pt idx="2">
                    <c:v>Forecast</c:v>
                  </c:pt>
                  <c:pt idx="3">
                    <c:v>Difficulty label</c:v>
                  </c:pt>
                  <c:pt idx="4">
                    <c:v>Sequential</c:v>
                  </c:pt>
                </c:lvl>
              </c:multiLvlStrCache>
            </c:multiLvlStrRef>
          </c:cat>
          <c:val>
            <c:numRef>
              <c:f>Sheet1!$B$2:$B$6</c:f>
              <c:numCache>
                <c:formatCode>General</c:formatCode>
                <c:ptCount val="5"/>
                <c:pt idx="0">
                  <c:v>74.4</c:v>
                </c:pt>
                <c:pt idx="1">
                  <c:v>52</c:v>
                </c:pt>
                <c:pt idx="2">
                  <c:v>30</c:v>
                </c:pt>
                <c:pt idx="3">
                  <c:v>28</c:v>
                </c:pt>
                <c:pt idx="4">
                  <c:v>38</c:v>
                </c:pt>
              </c:numCache>
            </c:numRef>
          </c:val>
        </c:ser>
        <c:ser>
          <c:idx val="1"/>
          <c:order val="1"/>
          <c:tx>
            <c:strRef>
              <c:f>Sheet1!$C$1</c:f>
              <c:strCache>
                <c:ptCount val="1"/>
                <c:pt idx="0">
                  <c:v>Verdict accuracy (both agents)</c:v>
                </c:pt>
              </c:strCache>
            </c:strRef>
          </c:tx>
          <c:spPr>
            <a:solidFill>
              <a:srgbClr val="52514E"/>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Sheet1!$A$2:$A$6</c:f>
              <c:multiLvlStrCache>
                <c:ptCount val="5"/>
                <c:lvl>
                  <c:pt idx="0">
                    <c:v>Baseline (25)</c:v>
                  </c:pt>
                  <c:pt idx="1">
                    <c:v>Countdown</c:v>
                  </c:pt>
                  <c:pt idx="2">
                    <c:v>Forecast</c:v>
                  </c:pt>
                  <c:pt idx="3">
                    <c:v>Difficulty label</c:v>
                  </c:pt>
                  <c:pt idx="4">
                    <c:v>Sequential</c:v>
                  </c:pt>
                </c:lvl>
              </c:multiLvlStrCache>
            </c:multiLvlStrRef>
          </c:cat>
          <c:val>
            <c:numRef>
              <c:f>Sheet1!$C$2:$C$6</c:f>
              <c:numCache>
                <c:formatCode>General</c:formatCode>
                <c:ptCount val="5"/>
                <c:pt idx="0">
                  <c:v>54.8</c:v>
                </c:pt>
                <c:pt idx="1">
                  <c:v>55</c:v>
                </c:pt>
                <c:pt idx="2">
                  <c:v>42</c:v>
                </c:pt>
                <c:pt idx="3">
                  <c:v>32</c:v>
                </c:pt>
                <c:pt idx="4">
                  <c:v>41</c:v>
                </c:pt>
              </c:numCache>
            </c:numRef>
          </c:val>
        </c:ser>
        <c:ser>
          <c:idx val="2"/>
          <c:order val="2"/>
          <c:tx>
            <c:strRef>
              <c:f>Sheet1!$D$1</c:f>
              <c:strCache>
                <c:ptCount val="1"/>
                <c:pt idx="0">
                  <c:v>Mutual ACCEPT (EC)</c:v>
                </c:pt>
              </c:strCache>
            </c:strRef>
          </c:tx>
          <c:spPr>
            <a:solidFill>
              <a:srgbClr val="9AA0AE"/>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Sheet1!$A$2:$A$6</c:f>
              <c:multiLvlStrCache>
                <c:ptCount val="5"/>
                <c:lvl>
                  <c:pt idx="0">
                    <c:v>Baseline (25)</c:v>
                  </c:pt>
                  <c:pt idx="1">
                    <c:v>Countdown</c:v>
                  </c:pt>
                  <c:pt idx="2">
                    <c:v>Forecast</c:v>
                  </c:pt>
                  <c:pt idx="3">
                    <c:v>Difficulty label</c:v>
                  </c:pt>
                  <c:pt idx="4">
                    <c:v>Sequential</c:v>
                  </c:pt>
                </c:lvl>
              </c:multiLvlStrCache>
            </c:multiLvlStrRef>
          </c:cat>
          <c:val>
            <c:numRef>
              <c:f>Sheet1!$D$2:$D$6</c:f>
              <c:numCache>
                <c:formatCode>General</c:formatCode>
                <c:ptCount val="5"/>
                <c:pt idx="0">
                  <c:v>33.2</c:v>
                </c:pt>
                <c:pt idx="1">
                  <c:v>34</c:v>
                </c:pt>
                <c:pt idx="2">
                  <c:v>14</c:v>
                </c:pt>
                <c:pt idx="3">
                  <c:v>14</c:v>
                </c:pt>
                <c:pt idx="4">
                  <c:v>30</c:v>
                </c:pt>
              </c:numCache>
            </c:numRef>
          </c:val>
        </c:ser>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Luna → GLM; levers ran for 5 trajectories each</a:t>
            </a:r>
          </a:p>
        </c:rich>
      </c:tx>
      <c:layout/>
      <c:overlay val="0"/>
    </c:title>
    <c:autoTitleDeleted val="0"/>
    <c:plotArea>
      <c:layout/>
      <c:barChart>
        <c:barDir val="col"/>
        <c:grouping val="clustered"/>
        <c:varyColors val="0"/>
        <c:ser>
          <c:idx val="0"/>
          <c:order val="0"/>
          <c:tx>
            <c:strRef>
              <c:f>Sheet1!$B$1</c:f>
              <c:strCache>
                <c:ptCount val="1"/>
                <c:pt idx="0">
                  <c:v>Unsupported mutual ACCEPT</c:v>
                </c:pt>
              </c:strCache>
            </c:strRef>
          </c:tx>
          <c:spPr>
            <a:solidFill>
              <a:srgbClr val="1BAF7A"/>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Sheet1!$A$2:$A$5</c:f>
              <c:multiLvlStrCache>
                <c:ptCount val="4"/>
                <c:lvl>
                  <c:pt idx="0">
                    <c:v>Baseline (25)</c:v>
                  </c:pt>
                  <c:pt idx="1">
                    <c:v>Restore 50%</c:v>
                  </c:pt>
                  <c:pt idx="2">
                    <c:v>Restore 110%</c:v>
                  </c:pt>
                  <c:pt idx="3">
                    <c:v>Message price*</c:v>
                  </c:pt>
                </c:lvl>
              </c:multiLvlStrCache>
            </c:multiLvlStrRef>
          </c:cat>
          <c:val>
            <c:numRef>
              <c:f>Sheet1!$B$2:$B$5</c:f>
              <c:numCache>
                <c:formatCode>General</c:formatCode>
                <c:ptCount val="4"/>
                <c:pt idx="0">
                  <c:v>33.2</c:v>
                </c:pt>
                <c:pt idx="1">
                  <c:v>2</c:v>
                </c:pt>
                <c:pt idx="2">
                  <c:v>2</c:v>
                </c:pt>
                <c:pt idx="3">
                  <c:v>6.9</c:v>
                </c:pt>
              </c:numCache>
            </c:numRef>
          </c:val>
        </c:ser>
        <c:ser>
          <c:idx val="1"/>
          <c:order val="1"/>
          <c:tx>
            <c:strRef>
              <c:f>Sheet1!$C$1</c:f>
              <c:strCache>
                <c:ptCount val="1"/>
                <c:pt idx="0">
                  <c:v>Verdict accuracy</c:v>
                </c:pt>
              </c:strCache>
            </c:strRef>
          </c:tx>
          <c:spPr>
            <a:solidFill>
              <a:srgbClr val="52514E"/>
            </a:solidFill>
            <a:effectLst/>
          </c:spPr>
          <c:invertIfNegative val="0"/>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cat>
            <c:multiLvlStrRef>
              <c:f>Sheet1!$A$2:$A$5</c:f>
              <c:multiLvlStrCache>
                <c:ptCount val="4"/>
                <c:lvl>
                  <c:pt idx="0">
                    <c:v>Baseline (25)</c:v>
                  </c:pt>
                  <c:pt idx="1">
                    <c:v>Restore 50%</c:v>
                  </c:pt>
                  <c:pt idx="2">
                    <c:v>Restore 110%</c:v>
                  </c:pt>
                  <c:pt idx="3">
                    <c:v>Message price*</c:v>
                  </c:pt>
                </c:lvl>
              </c:multiLvlStrCache>
            </c:multiLvlStrRef>
          </c:cat>
          <c:val>
            <c:numRef>
              <c:f>Sheet1!$C$2:$C$5</c:f>
              <c:numCache>
                <c:formatCode>General</c:formatCode>
                <c:ptCount val="4"/>
                <c:pt idx="0">
                  <c:v>54.8</c:v>
                </c:pt>
                <c:pt idx="1">
                  <c:v>50</c:v>
                </c:pt>
                <c:pt idx="2">
                  <c:v>64</c:v>
                </c:pt>
                <c:pt idx="3">
                  <c:v>98.3</c:v>
                </c:pt>
              </c:numCache>
            </c:numRef>
          </c:val>
        </c:ser>
        <c:dLbls>
          <c:numFmt formatCode="0&quot;%&quot;" sourceLinked="0"/>
          <c:txPr>
            <a:bodyPr/>
            <a:lstStyle/>
            <a:p>
              <a:pPr>
                <a:defRPr b="0" i="0" strike="noStrike" sz="1100" u="none">
                  <a:solidFill>
                    <a:srgbClr val="1D2033"/>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majorUnit val="25"/>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D2033"/>
                </a:solidFill>
                <a:latin typeface="+mn-lt"/>
              </a:defRPr>
            </a:pPr>
            <a:r>
              <a:rPr sz="1400" b="0" i="0" u="none" strike="noStrike">
                <a:solidFill>
                  <a:srgbClr val="1D2033"/>
                </a:solidFill>
                <a:latin typeface="+mn-lt"/>
              </a:rPr>
              <a:t>EC of all 53,130 five-trajectory subsets of the 25-run Luna → GLM baseline</a:t>
            </a:r>
          </a:p>
        </c:rich>
      </c:tx>
      <c:layout/>
      <c:overlay val="0"/>
    </c:title>
    <c:autoTitleDeleted val="0"/>
    <c:plotArea>
      <c:layout/>
      <c:barChart>
        <c:barDir val="col"/>
        <c:grouping val="stacked"/>
        <c:varyColors val="0"/>
        <c:ser>
          <c:idx val="0"/>
          <c:order val="0"/>
          <c:tx>
            <c:strRef>
              <c:f>Sheet1!$B$1</c:f>
              <c:strCache>
                <c:ptCount val="1"/>
                <c:pt idx="0">
                  <c:v>inside the 95% range</c:v>
                </c:pt>
              </c:strCache>
            </c:strRef>
          </c:tx>
          <c:spPr>
            <a:solidFill>
              <a:srgbClr val="9AA0AE"/>
            </a:solidFill>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cat>
            <c:multiLvlStrRef>
              <c:f>Sheet1!$A$2:$A$29</c:f>
              <c:multiLvlStrCache>
                <c:ptCount val="28"/>
                <c:lvl>
                  <c:pt idx="0">
                    <c:v>6%</c:v>
                  </c:pt>
                  <c:pt idx="1">
                    <c:v>8%</c:v>
                  </c:pt>
                  <c:pt idx="2">
                    <c:v>10%</c:v>
                  </c:pt>
                  <c:pt idx="3">
                    <c:v>12%</c:v>
                  </c:pt>
                  <c:pt idx="4">
                    <c:v>14%</c:v>
                  </c:pt>
                  <c:pt idx="5">
                    <c:v>16%</c:v>
                  </c:pt>
                  <c:pt idx="6">
                    <c:v>18%</c:v>
                  </c:pt>
                  <c:pt idx="7">
                    <c:v>20%</c:v>
                  </c:pt>
                  <c:pt idx="8">
                    <c:v>22%</c:v>
                  </c:pt>
                  <c:pt idx="9">
                    <c:v>24%</c:v>
                  </c:pt>
                  <c:pt idx="10">
                    <c:v>26%</c:v>
                  </c:pt>
                  <c:pt idx="11">
                    <c:v>28%</c:v>
                  </c:pt>
                  <c:pt idx="12">
                    <c:v>30%</c:v>
                  </c:pt>
                  <c:pt idx="13">
                    <c:v>32%</c:v>
                  </c:pt>
                  <c:pt idx="14">
                    <c:v>34%</c:v>
                  </c:pt>
                  <c:pt idx="15">
                    <c:v>36%</c:v>
                  </c:pt>
                  <c:pt idx="16">
                    <c:v>38%</c:v>
                  </c:pt>
                  <c:pt idx="17">
                    <c:v>40%</c:v>
                  </c:pt>
                  <c:pt idx="18">
                    <c:v>42%</c:v>
                  </c:pt>
                  <c:pt idx="19">
                    <c:v>44%</c:v>
                  </c:pt>
                  <c:pt idx="20">
                    <c:v>46%</c:v>
                  </c:pt>
                  <c:pt idx="21">
                    <c:v>48%</c:v>
                  </c:pt>
                  <c:pt idx="22">
                    <c:v>50%</c:v>
                  </c:pt>
                  <c:pt idx="23">
                    <c:v>52%</c:v>
                  </c:pt>
                  <c:pt idx="24">
                    <c:v>54%</c:v>
                  </c:pt>
                  <c:pt idx="25">
                    <c:v>56%</c:v>
                  </c:pt>
                  <c:pt idx="26">
                    <c:v>58%</c:v>
                  </c:pt>
                  <c:pt idx="27">
                    <c:v>60%</c:v>
                  </c:pt>
                </c:lvl>
              </c:multiLvlStrCache>
            </c:multiLvlStrRef>
          </c:cat>
          <c:val>
            <c:numRef>
              <c:f>Sheet1!$B$2:$B$29</c:f>
              <c:numCache>
                <c:formatCode>General</c:formatCode>
                <c:ptCount val="28"/>
                <c:pt idx="0">
                  <c:v>0</c:v>
                </c:pt>
                <c:pt idx="1">
                  <c:v>0</c:v>
                </c:pt>
                <c:pt idx="2">
                  <c:v>0</c:v>
                </c:pt>
                <c:pt idx="3">
                  <c:v>0</c:v>
                </c:pt>
                <c:pt idx="4">
                  <c:v>0</c:v>
                </c:pt>
                <c:pt idx="5">
                  <c:v>0</c:v>
                </c:pt>
                <c:pt idx="6">
                  <c:v>1.8</c:v>
                </c:pt>
                <c:pt idx="7">
                  <c:v>2.7</c:v>
                </c:pt>
                <c:pt idx="8">
                  <c:v>4</c:v>
                </c:pt>
                <c:pt idx="9">
                  <c:v>5.3</c:v>
                </c:pt>
                <c:pt idx="10">
                  <c:v>6.8</c:v>
                </c:pt>
                <c:pt idx="11">
                  <c:v>8.1</c:v>
                </c:pt>
                <c:pt idx="12">
                  <c:v>9</c:v>
                </c:pt>
                <c:pt idx="13">
                  <c:v>9.6</c:v>
                </c:pt>
                <c:pt idx="14">
                  <c:v>9.7</c:v>
                </c:pt>
                <c:pt idx="15">
                  <c:v>9.1</c:v>
                </c:pt>
                <c:pt idx="16">
                  <c:v>8.2</c:v>
                </c:pt>
                <c:pt idx="17">
                  <c:v>6.9</c:v>
                </c:pt>
                <c:pt idx="18">
                  <c:v>5.6</c:v>
                </c:pt>
                <c:pt idx="19">
                  <c:v>4.2</c:v>
                </c:pt>
                <c:pt idx="20">
                  <c:v>2.9</c:v>
                </c:pt>
                <c:pt idx="21">
                  <c:v>1.9</c:v>
                </c:pt>
                <c:pt idx="22">
                  <c:v>0</c:v>
                </c:pt>
                <c:pt idx="23">
                  <c:v>0</c:v>
                </c:pt>
                <c:pt idx="24">
                  <c:v>0</c:v>
                </c:pt>
                <c:pt idx="25">
                  <c:v>0</c:v>
                </c:pt>
                <c:pt idx="26">
                  <c:v>0</c:v>
                </c:pt>
                <c:pt idx="27">
                  <c:v>0</c:v>
                </c:pt>
              </c:numCache>
            </c:numRef>
          </c:val>
        </c:ser>
        <c:ser>
          <c:idx val="1"/>
          <c:order val="1"/>
          <c:tx>
            <c:strRef>
              <c:f>Sheet1!$C$1</c:f>
              <c:strCache>
                <c:ptCount val="1"/>
                <c:pt idx="0">
                  <c:v>outside</c:v>
                </c:pt>
              </c:strCache>
            </c:strRef>
          </c:tx>
          <c:spPr>
            <a:solidFill>
              <a:srgbClr val="D9DBE2"/>
            </a:solidFill>
            <a:effectLst/>
          </c:spPr>
          <c:invertIfNegative val="0"/>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cat>
            <c:multiLvlStrRef>
              <c:f>Sheet1!$A$2:$A$29</c:f>
              <c:multiLvlStrCache>
                <c:ptCount val="28"/>
                <c:lvl>
                  <c:pt idx="0">
                    <c:v>6%</c:v>
                  </c:pt>
                  <c:pt idx="1">
                    <c:v>8%</c:v>
                  </c:pt>
                  <c:pt idx="2">
                    <c:v>10%</c:v>
                  </c:pt>
                  <c:pt idx="3">
                    <c:v>12%</c:v>
                  </c:pt>
                  <c:pt idx="4">
                    <c:v>14%</c:v>
                  </c:pt>
                  <c:pt idx="5">
                    <c:v>16%</c:v>
                  </c:pt>
                  <c:pt idx="6">
                    <c:v>18%</c:v>
                  </c:pt>
                  <c:pt idx="7">
                    <c:v>20%</c:v>
                  </c:pt>
                  <c:pt idx="8">
                    <c:v>22%</c:v>
                  </c:pt>
                  <c:pt idx="9">
                    <c:v>24%</c:v>
                  </c:pt>
                  <c:pt idx="10">
                    <c:v>26%</c:v>
                  </c:pt>
                  <c:pt idx="11">
                    <c:v>28%</c:v>
                  </c:pt>
                  <c:pt idx="12">
                    <c:v>30%</c:v>
                  </c:pt>
                  <c:pt idx="13">
                    <c:v>32%</c:v>
                  </c:pt>
                  <c:pt idx="14">
                    <c:v>34%</c:v>
                  </c:pt>
                  <c:pt idx="15">
                    <c:v>36%</c:v>
                  </c:pt>
                  <c:pt idx="16">
                    <c:v>38%</c:v>
                  </c:pt>
                  <c:pt idx="17">
                    <c:v>40%</c:v>
                  </c:pt>
                  <c:pt idx="18">
                    <c:v>42%</c:v>
                  </c:pt>
                  <c:pt idx="19">
                    <c:v>44%</c:v>
                  </c:pt>
                  <c:pt idx="20">
                    <c:v>46%</c:v>
                  </c:pt>
                  <c:pt idx="21">
                    <c:v>48%</c:v>
                  </c:pt>
                  <c:pt idx="22">
                    <c:v>50%</c:v>
                  </c:pt>
                  <c:pt idx="23">
                    <c:v>52%</c:v>
                  </c:pt>
                  <c:pt idx="24">
                    <c:v>54%</c:v>
                  </c:pt>
                  <c:pt idx="25">
                    <c:v>56%</c:v>
                  </c:pt>
                  <c:pt idx="26">
                    <c:v>58%</c:v>
                  </c:pt>
                  <c:pt idx="27">
                    <c:v>60%</c:v>
                  </c:pt>
                </c:lvl>
              </c:multiLvlStrCache>
            </c:multiLvlStrRef>
          </c:cat>
          <c:val>
            <c:numRef>
              <c:f>Sheet1!$C$2:$C$29</c:f>
              <c:numCache>
                <c:formatCode>General</c:formatCode>
                <c:ptCount val="28"/>
                <c:pt idx="0">
                  <c:v>0</c:v>
                </c:pt>
                <c:pt idx="1">
                  <c:v>0</c:v>
                </c:pt>
                <c:pt idx="2">
                  <c:v>0.1</c:v>
                </c:pt>
                <c:pt idx="3">
                  <c:v>0.2</c:v>
                </c:pt>
                <c:pt idx="4">
                  <c:v>0.5</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1.2</c:v>
                </c:pt>
                <c:pt idx="23">
                  <c:v>0.7</c:v>
                </c:pt>
                <c:pt idx="24">
                  <c:v>0.3</c:v>
                </c:pt>
                <c:pt idx="25">
                  <c:v>0.1</c:v>
                </c:pt>
                <c:pt idx="26">
                  <c:v>0.1</c:v>
                </c:pt>
                <c:pt idx="27">
                  <c:v>0</c:v>
                </c:pt>
              </c:numCache>
            </c:numRef>
          </c:val>
        </c:ser>
        <c:dLbls>
          <c:numFmt formatCode="#,##0" sourceLinked="0"/>
          <c:txPr>
            <a:bodyPr/>
            <a:lstStyle/>
            <a:p>
              <a:pPr>
                <a:defRPr b="0" i="0" strike="noStrike" sz="1100" u="none">
                  <a:solidFill>
                    <a:srgbClr val="1D2033"/>
                  </a:solidFill>
                  <a:latin typeface="+mn-lt"/>
                </a:defRPr>
              </a:pPr>
            </a:p>
          </c:txPr>
          <c:showLegendKey val="0"/>
          <c:showVal val="0"/>
          <c:showCatName val="0"/>
          <c:showSerName val="0"/>
          <c:showPercent val="0"/>
          <c:showBubbleSize val="0"/>
          <c:showLeaderLines val="0"/>
        </c:dLbls>
        <c:gapWidth val="2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52514E"/>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9525" cap="flat">
              <a:solidFill>
                <a:srgbClr val="E1E0D9"/>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52514E"/>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52514E"/>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asks what makes two LLM reviewers approve each other's work without the evidence their rule requires, and which levers an operator can pull to stop it. It builds on the joint-task game of Shi et al. (2026), arXiv 2609.24967, and the SALT-NLP agent-collusion code. Everything after the first branch of the fork is my own: eight levers, run on five model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game is the one from Shi et al. Two agents solve tasks, talk over a narrow channel, and judge each other's work. The rule says a verdict must rest on the peer's complete raw log, which never fits through 1,000 characters, so the only compliant verdict is REJECT. The reward pays for verdicts that match ground truth, and almost nine in ten tasks are correct, so the reward pulls toward ACCEPT. Every mutual ACCEPT in the baseline is a rule violation.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lever is one opt-in flag on its own branch of the fork; with every flag off the prompts are byte-identical to the original. For each lever I ask two questions: does collusion change, and if so, is it because agents judge better or because they simply reject more? About 89% of the work is correct, so rejecting everything ends collusion but is wrong nine times in ten. Models: GPT-6-Luna, GLM-5.3-Flash, DeepSeek V4.1 Flash, MiMo-V2.6-Flash, Claude Haiku 5.5, all at high reasoning effort through OpenRouter.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headline results. First, which models review matters more than any lever I applied: episode-level collusion runs from 0% with Claude Haiku to 85% with DeepSeek pairs. Second, making wrong verdicts cost -10 does nothing to collusion at 25 trajectories per arm; it only destroys reward. Third, three information levers do reduce collusion, but only because GLM starts rejecting correct work, so verdict accuracy drops by 13 to 23 points. Fourth, the levers that let the evidence through, a paid channel restore and a per-character message price, cut unsupported mutual acceptance from a third of episodes to 2 to 8 percent while keeping or raising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 by pair, with the number of complete trajectories in brackets. The DeepSeek pairs collude in about 85% of episodes and converge in every trajectory. Luna and GLM sit around a third in either seat order. Haiku never accepts. The right chart shows acceptance belongs to the model: GLM accepts about 74% of the time as Alice or as Bob; Luna about 35 to 39%. On summaries neither model separates correct from failing work well: GLM accepts 75% of correct tasks and 69% of failing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pair starts out colluding: in episode 1, 3 of 152 baseline verdicts are ACCEPT. The verdict review then tells an agent that its rejection of correct work was wrong, and acceptance climbs within two to five episodes. Haiku receives the same feedback and never moves. This matches Shi et al.'s finding that verification feedback drives collusion. The agents know what they are doing: their verdicts state that the cap makes the rule impossible and accept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Counted with a keyword search for phrases such as I'll accept or please accept mine; the LLM agreement judge from the original paper was not run on most launches, so these are lower bounds. DeepSeek negotiates openly: 61% of its mutual ACCEPTs come with an announcement. Luna and GLM collude tacitly: each writes its own waiver into its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missed reward term now pays -10 instead of 0, so the shared reward is +20, 0 or -20. With 25 trajectories per arm, collusion, acceptance and accuracy did not move, and the swapped order agrees. Only the reward collapsed. A 5-trajectory pilot had pointed the other way, which is why I scaled this lever to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four information levers cut GLM's acceptance from 74% to 28 to 38%. Collusion falls under the forecast and the labels, but verdict accuracy falls with it, by 13 to 23 points, because GLM now rejects correct work too. The difficulty label changes how strict GLM is overall; acceptance does not track whether the task was labelled hard or easy. Under sequential verdicts GLM copies Luna, who mostly rejects, without ever mentioning her verdict. The countdown changes nothing. Each condition has only 3 to 10 failing tasks per agent, too few to tell whether these levers also helped catch failing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restore and the price, the log can reach the judge, so I count only mutual ACCEPTs where neither agent received the peer's log. That falls from a third of episodes to 2% at both restore prices, and to 8% in the swapped order. Accuracy does not drop. Luna paid for the log in 94% of episodes even when that cost more than the verdict could earn. Pricing messages instead of capping them, agents sent about 1,800 characters per message and delivered 96% of their logs; verdict accuracy reached 98%. The price runs stopped early, so the size is uncertain.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picture of all levers, each against its own baseline, with trajectory-bootstrap 95% intervals. Left: change in unsupported mutual ACCEPT. Right: change in verdict accuracy. The incentive row sits on zero in both panels. The information rows move left on both panels at once. The evidence rows move left on collusion while staying at or above zero on accuracy.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levers ran for five trajectories. Taking every 5-trajectory subset of the 25-trajectory baseline shows that sampling alone moves EC between 18% and 48%. Two batches with identical settings and tasks gave 42% and 34%. Effects outside this band, such as the forecast, the labels and both evidence levers, are worth confirming at scale; the countdown and the sequential effect on EC are inside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practical points. Choose and test the reviewer model first. Rewards on verdict accuracy do not enforce a process rule. Report collusion and accuracy together. The cheapest working fix in this game was to make the rule satisfiable. And when reviewers see each other's verdicts, the weaker one may copy silently, which an audit of stated reasoning would miss.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limitation is sample size: most levers had five trajectories, and I showed what that buys. Several DeepSeek-MiMo runs stopped early because of provider errors. All results come from one environment where most work is correct, so accuracy mostly measures acceptance. The next step is to scale the promising levers to 25 or more trajectories and to run the random-label control that is already implemented.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which models review decides most of how often they look the other way; paying for correct verdicts does not change it; giving agents more information makes one of them stricter at the expense of correct work; and making the evidence reachable at a price removes most unsupported acceptance. The code is public; the main branch is the original SALT-NLP release and each of my branches adds one lever.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indent="0" marL="0">
              <a:buNone/>
              <a:defRPr lang="en-US" sz="3000" b="1" dirty="0">
                <a:solidFill>
                  <a:schemeClr val="tx1"/>
                </a:solidFill>
                <a:latin typeface="Cambria" pitchFamily="34" charset="0"/>
                <a:ea typeface="Cambria" pitchFamily="34" charset="-122"/>
                <a:cs typeface="Cambria" pitchFamily="34" charset="-120"/>
              </a:defRPr>
            </a:lvl1pPr>
          </a:lstStyle>
          <a:p>
            <a:pPr indent="0" marL="0">
              <a:buNone/>
            </a:pPr>
            <a:endParaRPr lang="en-US" sz="3000" dirty="0"/>
          </a:p>
        </p:txBody>
      </p:sp>
      <p:sp>
        <p:nvSpPr>
          <p:cNvPr id="3" name="Text 0"/>
          <p:cNvSpPr/>
          <p:nvPr/>
        </p:nvSpPr>
        <p:spPr>
          <a:xfrm>
            <a:off x="548640" y="6400800"/>
            <a:ext cx="8229600" cy="274320"/>
          </a:xfrm>
          <a:prstGeom prst="rect">
            <a:avLst/>
          </a:prstGeom>
          <a:noFill/>
          <a:ln/>
        </p:spPr>
        <p:txBody>
          <a:bodyPr wrap="square" lIns="0" tIns="0" rIns="0" bIns="0" rtlCol="0" anchor="ctr"/>
          <a:lstStyle/>
          <a:p>
            <a:pPr indent="0" marL="0">
              <a:buNone/>
            </a:pPr>
            <a:r>
              <a:rPr lang="en-US" sz="1000" dirty="0">
                <a:solidFill>
                  <a:schemeClr val="tx2"/>
                </a:solidFill>
              </a:rPr>
              <a:t>Looking the Other Way  ·  T. Haque  ·  Apart AI Collusion Research Sprint, Oct 2026</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3.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9-4.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2.xml"/><Relationship Id="rId6"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1417320"/>
            <a:ext cx="6949440" cy="914400"/>
          </a:xfrm>
          <a:prstGeom prst="rect">
            <a:avLst/>
          </a:prstGeom>
          <a:noFill/>
          <a:ln/>
        </p:spPr>
        <p:txBody>
          <a:bodyPr wrap="square" lIns="0" tIns="0" rIns="0" bIns="0" rtlCol="0" anchor="t"/>
          <a:lstStyle/>
          <a:p>
            <a:pPr indent="0" marL="0">
              <a:buNone/>
            </a:pPr>
            <a:r>
              <a:rPr lang="en-US" sz="4800" b="1" dirty="0">
                <a:solidFill>
                  <a:schemeClr val="bg1"/>
                </a:solidFill>
                <a:latin typeface="Cambria" pitchFamily="34" charset="0"/>
                <a:ea typeface="Cambria" pitchFamily="34" charset="-122"/>
                <a:cs typeface="Cambria" pitchFamily="34" charset="-120"/>
              </a:rPr>
              <a:t>Looking the Other Way</a:t>
            </a:r>
            <a:endParaRPr lang="en-US" sz="4800" dirty="0"/>
          </a:p>
        </p:txBody>
      </p:sp>
      <p:sp>
        <p:nvSpPr>
          <p:cNvPr id="3" name="Text 1"/>
          <p:cNvSpPr txBox="1"/>
          <p:nvPr/>
        </p:nvSpPr>
        <p:spPr>
          <a:xfrm>
            <a:off x="640080" y="2377440"/>
            <a:ext cx="6949440" cy="548640"/>
          </a:xfrm>
          <a:prstGeom prst="rect">
            <a:avLst/>
          </a:prstGeom>
          <a:noFill/>
          <a:ln/>
        </p:spPr>
        <p:txBody>
          <a:bodyPr wrap="square" lIns="0" tIns="0" rIns="0" bIns="0" rtlCol="0" anchor="t"/>
          <a:lstStyle/>
          <a:p>
            <a:pPr indent="0" marL="0">
              <a:buNone/>
            </a:pPr>
            <a:r>
              <a:rPr lang="en-US" sz="2400" dirty="0">
                <a:solidFill>
                  <a:schemeClr val="accent6"/>
                </a:solidFill>
              </a:rPr>
              <a:t>Levers of collusion in LLM peer review</a:t>
            </a:r>
            <a:endParaRPr lang="en-US" sz="2400" dirty="0"/>
          </a:p>
        </p:txBody>
      </p:sp>
      <p:sp>
        <p:nvSpPr>
          <p:cNvPr id="4" name="Text 2"/>
          <p:cNvSpPr txBox="1"/>
          <p:nvPr/>
        </p:nvSpPr>
        <p:spPr>
          <a:xfrm>
            <a:off x="640080" y="3154680"/>
            <a:ext cx="6400800" cy="914400"/>
          </a:xfrm>
          <a:prstGeom prst="rect">
            <a:avLst/>
          </a:prstGeom>
          <a:noFill/>
          <a:ln/>
        </p:spPr>
        <p:txBody>
          <a:bodyPr wrap="square" lIns="0" tIns="0" rIns="0" bIns="0" rtlCol="0" anchor="t"/>
          <a:lstStyle/>
          <a:p>
            <a:pPr indent="0" marL="0">
              <a:buNone/>
            </a:pPr>
            <a:r>
              <a:rPr lang="en-US" sz="1600" dirty="0">
                <a:solidFill>
                  <a:schemeClr val="bg2"/>
                </a:solidFill>
              </a:rPr>
              <a:t>When two LLM agents must verify each other under a rule they cannot meet, what makes them accept anyway, and what stops them?</a:t>
            </a:r>
            <a:endParaRPr lang="en-US" sz="1600" dirty="0"/>
          </a:p>
        </p:txBody>
      </p:sp>
      <p:sp>
        <p:nvSpPr>
          <p:cNvPr id="5" name="Text 3"/>
          <p:cNvSpPr txBox="1"/>
          <p:nvPr/>
        </p:nvSpPr>
        <p:spPr>
          <a:xfrm>
            <a:off x="640080" y="4526280"/>
            <a:ext cx="6400800" cy="640080"/>
          </a:xfrm>
          <a:prstGeom prst="rect">
            <a:avLst/>
          </a:prstGeom>
          <a:noFill/>
          <a:ln/>
        </p:spPr>
        <p:txBody>
          <a:bodyPr wrap="square" lIns="0" tIns="0" rIns="0" bIns="0" rtlCol="0" anchor="t"/>
          <a:lstStyle/>
          <a:p>
            <a:pPr indent="0" marL="0">
              <a:buNone/>
            </a:pPr>
            <a:r>
              <a:rPr lang="en-US" sz="1600" b="1" dirty="0">
                <a:solidFill>
                  <a:schemeClr val="bg1"/>
                </a:solidFill>
              </a:rPr>
              <a:t>Tanweerul Haque</a:t>
            </a:r>
            <a:endParaRPr lang="en-US" sz="1600" dirty="0"/>
          </a:p>
          <a:p>
            <a:pPr indent="0" marL="0">
              <a:buNone/>
            </a:pPr>
            <a:r>
              <a:rPr lang="en-US" sz="1600" dirty="0">
                <a:solidFill>
                  <a:schemeClr val="bg1"/>
                </a:solidFill>
              </a:rPr>
              <a:t>Nanyang Technological University, Singapore</a:t>
            </a:r>
            <a:endParaRPr lang="en-US" sz="1600" dirty="0"/>
          </a:p>
        </p:txBody>
      </p:sp>
      <p:sp>
        <p:nvSpPr>
          <p:cNvPr id="6" name="Text 4"/>
          <p:cNvSpPr txBox="1"/>
          <p:nvPr/>
        </p:nvSpPr>
        <p:spPr>
          <a:xfrm>
            <a:off x="640080" y="5394960"/>
            <a:ext cx="7315200" cy="548640"/>
          </a:xfrm>
          <a:prstGeom prst="rect">
            <a:avLst/>
          </a:prstGeom>
          <a:noFill/>
          <a:ln/>
        </p:spPr>
        <p:txBody>
          <a:bodyPr wrap="square" lIns="0" tIns="0" rIns="0" bIns="0" rtlCol="0" anchor="t"/>
          <a:lstStyle/>
          <a:p>
            <a:pPr indent="0" marL="0">
              <a:buNone/>
            </a:pPr>
            <a:r>
              <a:rPr lang="en-US" sz="1200" dirty="0">
                <a:solidFill>
                  <a:schemeClr val="bg2"/>
                </a:solidFill>
              </a:rPr>
              <a:t>Apart Research AI Collusion Research Sprint · 23–25 October 2026 · Track 3</a:t>
            </a:r>
            <a:endParaRPr lang="en-US" sz="1200" dirty="0"/>
          </a:p>
          <a:p>
            <a:pPr indent="0" marL="0">
              <a:buNone/>
            </a:pPr>
            <a:r>
              <a:rPr lang="en-US" sz="1200" dirty="0">
                <a:solidFill>
                  <a:schemeClr val="bg2"/>
                </a:solidFill>
              </a:rPr>
              <a:t>github.com/TanweerulHaque/levers-of-collusion</a:t>
            </a:r>
            <a:endParaRPr lang="en-US" sz="1200" dirty="0"/>
          </a:p>
        </p:txBody>
      </p:sp>
      <p:sp>
        <p:nvSpPr>
          <p:cNvPr id="7" name="alice-circle"/>
          <p:cNvSpPr/>
          <p:nvPr/>
        </p:nvSpPr>
        <p:spPr>
          <a:xfrm>
            <a:off x="8138160" y="1965960"/>
            <a:ext cx="1600200" cy="1600200"/>
          </a:xfrm>
          <a:prstGeom prst="ellipse">
            <a:avLst/>
          </a:prstGeom>
          <a:solidFill>
            <a:srgbClr val="EB6834"/>
          </a:solidFill>
          <a:ln w="12700">
            <a:solidFill>
              <a:srgbClr val="EB6834"/>
            </a:solidFill>
            <a:prstDash val="solid"/>
          </a:ln>
        </p:spPr>
      </p:sp>
      <p:pic>
        <p:nvPicPr>
          <p:cNvPr id="8" name="alice-icon" descr="preencoded.png">    </p:cNvPr>
          <p:cNvPicPr>
            <a:picLocks noChangeAspect="1"/>
          </p:cNvPicPr>
          <p:nvPr/>
        </p:nvPicPr>
        <p:blipFill>
          <a:blip r:embed="rId1"/>
          <a:stretch>
            <a:fillRect/>
          </a:stretch>
        </p:blipFill>
        <p:spPr>
          <a:xfrm>
            <a:off x="8522208" y="2350008"/>
            <a:ext cx="832104" cy="832104"/>
          </a:xfrm>
          <a:prstGeom prst="rect">
            <a:avLst/>
          </a:prstGeom>
        </p:spPr>
      </p:pic>
      <p:sp>
        <p:nvSpPr>
          <p:cNvPr id="9" name="bob-circle"/>
          <p:cNvSpPr/>
          <p:nvPr/>
        </p:nvSpPr>
        <p:spPr>
          <a:xfrm>
            <a:off x="10012680" y="1965960"/>
            <a:ext cx="1600200" cy="1600200"/>
          </a:xfrm>
          <a:prstGeom prst="ellipse">
            <a:avLst/>
          </a:prstGeom>
          <a:solidFill>
            <a:srgbClr val="2A78D6"/>
          </a:solidFill>
          <a:ln w="12700">
            <a:solidFill>
              <a:srgbClr val="2A78D6"/>
            </a:solidFill>
            <a:prstDash val="solid"/>
          </a:ln>
        </p:spPr>
      </p:sp>
      <p:pic>
        <p:nvPicPr>
          <p:cNvPr id="10" name="bob-icon" descr="preencoded.png">    </p:cNvPr>
          <p:cNvPicPr>
            <a:picLocks noChangeAspect="1"/>
          </p:cNvPicPr>
          <p:nvPr/>
        </p:nvPicPr>
        <p:blipFill>
          <a:blip r:embed="rId2"/>
          <a:stretch>
            <a:fillRect/>
          </a:stretch>
        </p:blipFill>
        <p:spPr>
          <a:xfrm>
            <a:off x="10396728" y="2350008"/>
            <a:ext cx="832104" cy="832104"/>
          </a:xfrm>
          <a:prstGeom prst="rect">
            <a:avLst/>
          </a:prstGeom>
        </p:spPr>
      </p:pic>
      <p:sp>
        <p:nvSpPr>
          <p:cNvPr id="11" name="Text 7"/>
          <p:cNvSpPr txBox="1"/>
          <p:nvPr/>
        </p:nvSpPr>
        <p:spPr>
          <a:xfrm>
            <a:off x="8138160" y="3703320"/>
            <a:ext cx="1600200" cy="365760"/>
          </a:xfrm>
          <a:prstGeom prst="rect">
            <a:avLst/>
          </a:prstGeom>
          <a:noFill/>
          <a:ln/>
        </p:spPr>
        <p:txBody>
          <a:bodyPr wrap="square" lIns="0" tIns="0" rIns="0" bIns="0" rtlCol="0" anchor="t"/>
          <a:lstStyle/>
          <a:p>
            <a:pPr algn="ctr" indent="0" marL="0">
              <a:buNone/>
            </a:pPr>
            <a:r>
              <a:rPr lang="en-US" sz="1600" dirty="0">
                <a:solidFill>
                  <a:schemeClr val="bg1"/>
                </a:solidFill>
              </a:rPr>
              <a:t>Alice</a:t>
            </a:r>
            <a:endParaRPr lang="en-US" sz="1600" dirty="0"/>
          </a:p>
        </p:txBody>
      </p:sp>
      <p:sp>
        <p:nvSpPr>
          <p:cNvPr id="12" name="Text 8"/>
          <p:cNvSpPr txBox="1"/>
          <p:nvPr/>
        </p:nvSpPr>
        <p:spPr>
          <a:xfrm>
            <a:off x="10012680" y="3703320"/>
            <a:ext cx="1600200" cy="365760"/>
          </a:xfrm>
          <a:prstGeom prst="rect">
            <a:avLst/>
          </a:prstGeom>
          <a:noFill/>
          <a:ln/>
        </p:spPr>
        <p:txBody>
          <a:bodyPr wrap="square" lIns="0" tIns="0" rIns="0" bIns="0" rtlCol="0" anchor="t"/>
          <a:lstStyle/>
          <a:p>
            <a:pPr algn="ctr" indent="0" marL="0">
              <a:buNone/>
            </a:pPr>
            <a:r>
              <a:rPr lang="en-US" sz="1600" dirty="0">
                <a:solidFill>
                  <a:schemeClr val="bg1"/>
                </a:solidFill>
              </a:rPr>
              <a:t>Bob</a:t>
            </a:r>
            <a:endParaRPr lang="en-US" sz="1600" dirty="0"/>
          </a:p>
        </p:txBody>
      </p:sp>
      <p:sp>
        <p:nvSpPr>
          <p:cNvPr id="13" name="Text 9"/>
          <p:cNvSpPr txBox="1"/>
          <p:nvPr/>
        </p:nvSpPr>
        <p:spPr>
          <a:xfrm>
            <a:off x="7863840" y="4251960"/>
            <a:ext cx="4023360" cy="457200"/>
          </a:xfrm>
          <a:prstGeom prst="rect">
            <a:avLst/>
          </a:prstGeom>
          <a:noFill/>
          <a:ln/>
        </p:spPr>
        <p:txBody>
          <a:bodyPr wrap="square" lIns="0" tIns="0" rIns="0" bIns="0" rtlCol="0" anchor="t"/>
          <a:lstStyle/>
          <a:p>
            <a:pPr algn="ctr" indent="0" marL="0">
              <a:buNone/>
            </a:pPr>
            <a:r>
              <a:rPr lang="en-US" sz="1400" i="1" dirty="0">
                <a:solidFill>
                  <a:schemeClr val="accent6"/>
                </a:solidFill>
              </a:rPr>
              <a:t>“I'll accept. Please accept mine.”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Two agents check each other under a rule they cannot meet</a:t>
            </a:r>
            <a:endParaRPr lang="en-US" sz="3000" dirty="0"/>
          </a:p>
        </p:txBody>
      </p:sp>
      <p:sp>
        <p:nvSpPr>
          <p:cNvPr id="3" name="phase-0"/>
          <p:cNvSpPr/>
          <p:nvPr/>
        </p:nvSpPr>
        <p:spPr>
          <a:xfrm>
            <a:off x="548640" y="1325880"/>
            <a:ext cx="2057400" cy="2011680"/>
          </a:xfrm>
          <a:prstGeom prst="roundRect">
            <a:avLst>
              <a:gd name="adj" fmla="val 3636"/>
            </a:avLst>
          </a:prstGeom>
          <a:solidFill>
            <a:schemeClr val="bg2"/>
          </a:solidFill>
          <a:ln w="12700">
            <a:solidFill>
              <a:schemeClr val="bg2"/>
            </a:solidFill>
            <a:prstDash val="solid"/>
          </a:ln>
        </p:spPr>
      </p:sp>
      <p:sp>
        <p:nvSpPr>
          <p:cNvPr id="4" name="phase-0-circle"/>
          <p:cNvSpPr/>
          <p:nvPr/>
        </p:nvSpPr>
        <p:spPr>
          <a:xfrm>
            <a:off x="731520" y="1508760"/>
            <a:ext cx="548640" cy="548640"/>
          </a:xfrm>
          <a:prstGeom prst="ellipse">
            <a:avLst/>
          </a:prstGeom>
          <a:solidFill>
            <a:srgbClr val="1D2033"/>
          </a:solidFill>
          <a:ln w="12700">
            <a:solidFill>
              <a:srgbClr val="1D2033"/>
            </a:solidFill>
            <a:prstDash val="solid"/>
          </a:ln>
        </p:spPr>
      </p:sp>
      <p:pic>
        <p:nvPicPr>
          <p:cNvPr id="5" name="phase-0-icon" descr="preencoded.png">    </p:cNvPr>
          <p:cNvPicPr>
            <a:picLocks noChangeAspect="1"/>
          </p:cNvPicPr>
          <p:nvPr/>
        </p:nvPicPr>
        <p:blipFill>
          <a:blip r:embed="rId1"/>
          <a:stretch>
            <a:fillRect/>
          </a:stretch>
        </p:blipFill>
        <p:spPr>
          <a:xfrm>
            <a:off x="863194" y="1640434"/>
            <a:ext cx="285293" cy="285293"/>
          </a:xfrm>
          <a:prstGeom prst="rect">
            <a:avLst/>
          </a:prstGeom>
        </p:spPr>
      </p:pic>
      <p:sp>
        <p:nvSpPr>
          <p:cNvPr id="6" name="Text 3"/>
          <p:cNvSpPr txBox="1"/>
          <p:nvPr/>
        </p:nvSpPr>
        <p:spPr>
          <a:xfrm>
            <a:off x="731520" y="2148840"/>
            <a:ext cx="1737360" cy="365760"/>
          </a:xfrm>
          <a:prstGeom prst="rect">
            <a:avLst/>
          </a:prstGeom>
          <a:noFill/>
          <a:ln/>
        </p:spPr>
        <p:txBody>
          <a:bodyPr wrap="square" lIns="0" tIns="0" rIns="0" bIns="0" rtlCol="0" anchor="t"/>
          <a:lstStyle/>
          <a:p>
            <a:pPr indent="0" marL="0">
              <a:buNone/>
            </a:pPr>
            <a:r>
              <a:rPr lang="en-US" sz="1800" b="1" dirty="0">
                <a:solidFill>
                  <a:schemeClr val="tx1"/>
                </a:solidFill>
              </a:rPr>
              <a:t>Task</a:t>
            </a:r>
            <a:endParaRPr lang="en-US" sz="1800" dirty="0"/>
          </a:p>
        </p:txBody>
      </p:sp>
      <p:sp>
        <p:nvSpPr>
          <p:cNvPr id="7" name="Text 4"/>
          <p:cNvSpPr txBox="1"/>
          <p:nvPr/>
        </p:nvSpPr>
        <p:spPr>
          <a:xfrm>
            <a:off x="731520" y="2560320"/>
            <a:ext cx="1737360" cy="731520"/>
          </a:xfrm>
          <a:prstGeom prst="rect">
            <a:avLst/>
          </a:prstGeom>
          <a:noFill/>
          <a:ln/>
        </p:spPr>
        <p:txBody>
          <a:bodyPr wrap="square" lIns="0" tIns="0" rIns="0" bIns="0" rtlCol="0" anchor="t"/>
          <a:lstStyle/>
          <a:p>
            <a:pPr indent="0" marL="0">
              <a:buNone/>
            </a:pPr>
            <a:r>
              <a:rPr lang="en-US" sz="1400" dirty="0">
                <a:solidFill>
                  <a:schemeClr val="tx2"/>
                </a:solidFill>
              </a:rPr>
              <a:t>Solve own task, save answer, fetch the raw log</a:t>
            </a:r>
            <a:endParaRPr lang="en-US" sz="1400" dirty="0"/>
          </a:p>
        </p:txBody>
      </p:sp>
      <p:sp>
        <p:nvSpPr>
          <p:cNvPr id="8" name="phase-1"/>
          <p:cNvSpPr/>
          <p:nvPr/>
        </p:nvSpPr>
        <p:spPr>
          <a:xfrm>
            <a:off x="2816352" y="1325880"/>
            <a:ext cx="2057400" cy="2011680"/>
          </a:xfrm>
          <a:prstGeom prst="roundRect">
            <a:avLst>
              <a:gd name="adj" fmla="val 3636"/>
            </a:avLst>
          </a:prstGeom>
          <a:solidFill>
            <a:schemeClr val="bg2"/>
          </a:solidFill>
          <a:ln w="12700">
            <a:solidFill>
              <a:schemeClr val="bg2"/>
            </a:solidFill>
            <a:prstDash val="solid"/>
          </a:ln>
        </p:spPr>
      </p:sp>
      <p:sp>
        <p:nvSpPr>
          <p:cNvPr id="9" name="phase-1-circle"/>
          <p:cNvSpPr/>
          <p:nvPr/>
        </p:nvSpPr>
        <p:spPr>
          <a:xfrm>
            <a:off x="2999232" y="1508760"/>
            <a:ext cx="548640" cy="548640"/>
          </a:xfrm>
          <a:prstGeom prst="ellipse">
            <a:avLst/>
          </a:prstGeom>
          <a:solidFill>
            <a:srgbClr val="1D2033"/>
          </a:solidFill>
          <a:ln w="12700">
            <a:solidFill>
              <a:srgbClr val="1D2033"/>
            </a:solidFill>
            <a:prstDash val="solid"/>
          </a:ln>
        </p:spPr>
      </p:sp>
      <p:pic>
        <p:nvPicPr>
          <p:cNvPr id="10" name="phase-1-icon" descr="preencoded.png">    </p:cNvPr>
          <p:cNvPicPr>
            <a:picLocks noChangeAspect="1"/>
          </p:cNvPicPr>
          <p:nvPr/>
        </p:nvPicPr>
        <p:blipFill>
          <a:blip r:embed="rId2"/>
          <a:stretch>
            <a:fillRect/>
          </a:stretch>
        </p:blipFill>
        <p:spPr>
          <a:xfrm>
            <a:off x="3130906" y="1640434"/>
            <a:ext cx="285293" cy="285293"/>
          </a:xfrm>
          <a:prstGeom prst="rect">
            <a:avLst/>
          </a:prstGeom>
        </p:spPr>
      </p:pic>
      <p:sp>
        <p:nvSpPr>
          <p:cNvPr id="11" name="Text 7"/>
          <p:cNvSpPr txBox="1"/>
          <p:nvPr/>
        </p:nvSpPr>
        <p:spPr>
          <a:xfrm>
            <a:off x="2999232" y="2148840"/>
            <a:ext cx="1737360" cy="365760"/>
          </a:xfrm>
          <a:prstGeom prst="rect">
            <a:avLst/>
          </a:prstGeom>
          <a:noFill/>
          <a:ln/>
        </p:spPr>
        <p:txBody>
          <a:bodyPr wrap="square" lIns="0" tIns="0" rIns="0" bIns="0" rtlCol="0" anchor="t"/>
          <a:lstStyle/>
          <a:p>
            <a:pPr indent="0" marL="0">
              <a:buNone/>
            </a:pPr>
            <a:r>
              <a:rPr lang="en-US" sz="1800" b="1" dirty="0">
                <a:solidFill>
                  <a:schemeClr val="tx1"/>
                </a:solidFill>
              </a:rPr>
              <a:t>Talk</a:t>
            </a:r>
            <a:endParaRPr lang="en-US" sz="1800" dirty="0"/>
          </a:p>
        </p:txBody>
      </p:sp>
      <p:sp>
        <p:nvSpPr>
          <p:cNvPr id="12" name="Text 8"/>
          <p:cNvSpPr txBox="1"/>
          <p:nvPr/>
        </p:nvSpPr>
        <p:spPr>
          <a:xfrm>
            <a:off x="2999232" y="2560320"/>
            <a:ext cx="1737360" cy="731520"/>
          </a:xfrm>
          <a:prstGeom prst="rect">
            <a:avLst/>
          </a:prstGeom>
          <a:noFill/>
          <a:ln/>
        </p:spPr>
        <p:txBody>
          <a:bodyPr wrap="square" lIns="0" tIns="0" rIns="0" bIns="0" rtlCol="0" anchor="t"/>
          <a:lstStyle/>
          <a:p>
            <a:pPr indent="0" marL="0">
              <a:buNone/>
            </a:pPr>
            <a:r>
              <a:rPr lang="en-US" sz="1400" dirty="0">
                <a:solidFill>
                  <a:schemeClr val="tx2"/>
                </a:solidFill>
              </a:rPr>
              <a:t>5 rounds, one message of ≤200 characters each</a:t>
            </a:r>
            <a:endParaRPr lang="en-US" sz="1400" dirty="0"/>
          </a:p>
        </p:txBody>
      </p:sp>
      <p:sp>
        <p:nvSpPr>
          <p:cNvPr id="13" name="phase-2"/>
          <p:cNvSpPr/>
          <p:nvPr/>
        </p:nvSpPr>
        <p:spPr>
          <a:xfrm>
            <a:off x="5084064" y="1325880"/>
            <a:ext cx="2057400" cy="2011680"/>
          </a:xfrm>
          <a:prstGeom prst="roundRect">
            <a:avLst>
              <a:gd name="adj" fmla="val 3636"/>
            </a:avLst>
          </a:prstGeom>
          <a:solidFill>
            <a:schemeClr val="bg2"/>
          </a:solidFill>
          <a:ln w="12700">
            <a:solidFill>
              <a:schemeClr val="bg2"/>
            </a:solidFill>
            <a:prstDash val="solid"/>
          </a:ln>
        </p:spPr>
      </p:sp>
      <p:sp>
        <p:nvSpPr>
          <p:cNvPr id="14" name="phase-2-circle"/>
          <p:cNvSpPr/>
          <p:nvPr/>
        </p:nvSpPr>
        <p:spPr>
          <a:xfrm>
            <a:off x="5266944" y="1508760"/>
            <a:ext cx="548640" cy="548640"/>
          </a:xfrm>
          <a:prstGeom prst="ellipse">
            <a:avLst/>
          </a:prstGeom>
          <a:solidFill>
            <a:srgbClr val="1D2033"/>
          </a:solidFill>
          <a:ln w="12700">
            <a:solidFill>
              <a:srgbClr val="1D2033"/>
            </a:solidFill>
            <a:prstDash val="solid"/>
          </a:ln>
        </p:spPr>
      </p:sp>
      <p:pic>
        <p:nvPicPr>
          <p:cNvPr id="15" name="phase-2-icon" descr="preencoded.png">    </p:cNvPr>
          <p:cNvPicPr>
            <a:picLocks noChangeAspect="1"/>
          </p:cNvPicPr>
          <p:nvPr/>
        </p:nvPicPr>
        <p:blipFill>
          <a:blip r:embed="rId3"/>
          <a:stretch>
            <a:fillRect/>
          </a:stretch>
        </p:blipFill>
        <p:spPr>
          <a:xfrm>
            <a:off x="5398618" y="1640434"/>
            <a:ext cx="285293" cy="285293"/>
          </a:xfrm>
          <a:prstGeom prst="rect">
            <a:avLst/>
          </a:prstGeom>
        </p:spPr>
      </p:pic>
      <p:sp>
        <p:nvSpPr>
          <p:cNvPr id="16" name="Text 11"/>
          <p:cNvSpPr txBox="1"/>
          <p:nvPr/>
        </p:nvSpPr>
        <p:spPr>
          <a:xfrm>
            <a:off x="5266944" y="2148840"/>
            <a:ext cx="1737360" cy="365760"/>
          </a:xfrm>
          <a:prstGeom prst="rect">
            <a:avLst/>
          </a:prstGeom>
          <a:noFill/>
          <a:ln/>
        </p:spPr>
        <p:txBody>
          <a:bodyPr wrap="square" lIns="0" tIns="0" rIns="0" bIns="0" rtlCol="0" anchor="t"/>
          <a:lstStyle/>
          <a:p>
            <a:pPr indent="0" marL="0">
              <a:buNone/>
            </a:pPr>
            <a:r>
              <a:rPr lang="en-US" sz="1800" b="1" dirty="0">
                <a:solidFill>
                  <a:schemeClr val="tx1"/>
                </a:solidFill>
              </a:rPr>
              <a:t>Verdict</a:t>
            </a:r>
            <a:endParaRPr lang="en-US" sz="1800" dirty="0"/>
          </a:p>
        </p:txBody>
      </p:sp>
      <p:sp>
        <p:nvSpPr>
          <p:cNvPr id="17" name="Text 12"/>
          <p:cNvSpPr txBox="1"/>
          <p:nvPr/>
        </p:nvSpPr>
        <p:spPr>
          <a:xfrm>
            <a:off x="5266944" y="2560320"/>
            <a:ext cx="1737360" cy="731520"/>
          </a:xfrm>
          <a:prstGeom prst="rect">
            <a:avLst/>
          </a:prstGeom>
          <a:noFill/>
          <a:ln/>
        </p:spPr>
        <p:txBody>
          <a:bodyPr wrap="square" lIns="0" tIns="0" rIns="0" bIns="0" rtlCol="0" anchor="t"/>
          <a:lstStyle/>
          <a:p>
            <a:pPr indent="0" marL="0">
              <a:buNone/>
            </a:pPr>
            <a:r>
              <a:rPr lang="en-US" sz="1400" dirty="0">
                <a:solidFill>
                  <a:schemeClr val="tx2"/>
                </a:solidFill>
              </a:rPr>
              <a:t>ACCEPT or REJECT on the peer's work</a:t>
            </a:r>
            <a:endParaRPr lang="en-US" sz="1400" dirty="0"/>
          </a:p>
        </p:txBody>
      </p:sp>
      <p:sp>
        <p:nvSpPr>
          <p:cNvPr id="18" name="phase-3"/>
          <p:cNvSpPr/>
          <p:nvPr/>
        </p:nvSpPr>
        <p:spPr>
          <a:xfrm>
            <a:off x="7351776" y="1325880"/>
            <a:ext cx="2057400" cy="2011680"/>
          </a:xfrm>
          <a:prstGeom prst="roundRect">
            <a:avLst>
              <a:gd name="adj" fmla="val 3636"/>
            </a:avLst>
          </a:prstGeom>
          <a:solidFill>
            <a:schemeClr val="bg2"/>
          </a:solidFill>
          <a:ln w="12700">
            <a:solidFill>
              <a:schemeClr val="bg2"/>
            </a:solidFill>
            <a:prstDash val="solid"/>
          </a:ln>
        </p:spPr>
      </p:sp>
      <p:sp>
        <p:nvSpPr>
          <p:cNvPr id="19" name="phase-3-circle"/>
          <p:cNvSpPr/>
          <p:nvPr/>
        </p:nvSpPr>
        <p:spPr>
          <a:xfrm>
            <a:off x="7534656" y="1508760"/>
            <a:ext cx="548640" cy="548640"/>
          </a:xfrm>
          <a:prstGeom prst="ellipse">
            <a:avLst/>
          </a:prstGeom>
          <a:solidFill>
            <a:srgbClr val="1D2033"/>
          </a:solidFill>
          <a:ln w="12700">
            <a:solidFill>
              <a:srgbClr val="1D2033"/>
            </a:solidFill>
            <a:prstDash val="solid"/>
          </a:ln>
        </p:spPr>
      </p:sp>
      <p:pic>
        <p:nvPicPr>
          <p:cNvPr id="20" name="phase-3-icon" descr="preencoded.png">    </p:cNvPr>
          <p:cNvPicPr>
            <a:picLocks noChangeAspect="1"/>
          </p:cNvPicPr>
          <p:nvPr/>
        </p:nvPicPr>
        <p:blipFill>
          <a:blip r:embed="rId4"/>
          <a:stretch>
            <a:fillRect/>
          </a:stretch>
        </p:blipFill>
        <p:spPr>
          <a:xfrm>
            <a:off x="7666330" y="1640434"/>
            <a:ext cx="285293" cy="285293"/>
          </a:xfrm>
          <a:prstGeom prst="rect">
            <a:avLst/>
          </a:prstGeom>
        </p:spPr>
      </p:pic>
      <p:sp>
        <p:nvSpPr>
          <p:cNvPr id="21" name="Text 15"/>
          <p:cNvSpPr txBox="1"/>
          <p:nvPr/>
        </p:nvSpPr>
        <p:spPr>
          <a:xfrm>
            <a:off x="7534656" y="2148840"/>
            <a:ext cx="1737360" cy="365760"/>
          </a:xfrm>
          <a:prstGeom prst="rect">
            <a:avLst/>
          </a:prstGeom>
          <a:noFill/>
          <a:ln/>
        </p:spPr>
        <p:txBody>
          <a:bodyPr wrap="square" lIns="0" tIns="0" rIns="0" bIns="0" rtlCol="0" anchor="t"/>
          <a:lstStyle/>
          <a:p>
            <a:pPr indent="0" marL="0">
              <a:buNone/>
            </a:pPr>
            <a:r>
              <a:rPr lang="en-US" sz="1800" b="1" dirty="0">
                <a:solidFill>
                  <a:schemeClr val="tx1"/>
                </a:solidFill>
              </a:rPr>
              <a:t>Feedback</a:t>
            </a:r>
            <a:endParaRPr lang="en-US" sz="1800" dirty="0"/>
          </a:p>
        </p:txBody>
      </p:sp>
      <p:sp>
        <p:nvSpPr>
          <p:cNvPr id="22" name="Text 16"/>
          <p:cNvSpPr txBox="1"/>
          <p:nvPr/>
        </p:nvSpPr>
        <p:spPr>
          <a:xfrm>
            <a:off x="7534656" y="2560320"/>
            <a:ext cx="1737360" cy="731520"/>
          </a:xfrm>
          <a:prstGeom prst="rect">
            <a:avLst/>
          </a:prstGeom>
          <a:noFill/>
          <a:ln/>
        </p:spPr>
        <p:txBody>
          <a:bodyPr wrap="square" lIns="0" tIns="0" rIns="0" bIns="0" rtlCol="0" anchor="t"/>
          <a:lstStyle/>
          <a:p>
            <a:pPr indent="0" marL="0">
              <a:buNone/>
            </a:pPr>
            <a:r>
              <a:rPr lang="en-US" sz="1400" dirty="0">
                <a:solidFill>
                  <a:schemeClr val="tx2"/>
                </a:solidFill>
              </a:rPr>
              <a:t>Shared reward 0/10/20 and a verdict review</a:t>
            </a:r>
            <a:endParaRPr lang="en-US" sz="1400" dirty="0"/>
          </a:p>
        </p:txBody>
      </p:sp>
      <p:sp>
        <p:nvSpPr>
          <p:cNvPr id="23" name="phase-4"/>
          <p:cNvSpPr/>
          <p:nvPr/>
        </p:nvSpPr>
        <p:spPr>
          <a:xfrm>
            <a:off x="9619488" y="1325880"/>
            <a:ext cx="2057400" cy="2011680"/>
          </a:xfrm>
          <a:prstGeom prst="roundRect">
            <a:avLst>
              <a:gd name="adj" fmla="val 3636"/>
            </a:avLst>
          </a:prstGeom>
          <a:solidFill>
            <a:schemeClr val="bg2"/>
          </a:solidFill>
          <a:ln w="12700">
            <a:solidFill>
              <a:schemeClr val="bg2"/>
            </a:solidFill>
            <a:prstDash val="solid"/>
          </a:ln>
        </p:spPr>
      </p:sp>
      <p:sp>
        <p:nvSpPr>
          <p:cNvPr id="24" name="phase-4-circle"/>
          <p:cNvSpPr/>
          <p:nvPr/>
        </p:nvSpPr>
        <p:spPr>
          <a:xfrm>
            <a:off x="9802368" y="1508760"/>
            <a:ext cx="548640" cy="548640"/>
          </a:xfrm>
          <a:prstGeom prst="ellipse">
            <a:avLst/>
          </a:prstGeom>
          <a:solidFill>
            <a:srgbClr val="1D2033"/>
          </a:solidFill>
          <a:ln w="12700">
            <a:solidFill>
              <a:srgbClr val="1D2033"/>
            </a:solidFill>
            <a:prstDash val="solid"/>
          </a:ln>
        </p:spPr>
      </p:sp>
      <p:pic>
        <p:nvPicPr>
          <p:cNvPr id="25" name="phase-4-icon" descr="preencoded.png">    </p:cNvPr>
          <p:cNvPicPr>
            <a:picLocks noChangeAspect="1"/>
          </p:cNvPicPr>
          <p:nvPr/>
        </p:nvPicPr>
        <p:blipFill>
          <a:blip r:embed="rId5"/>
          <a:stretch>
            <a:fillRect/>
          </a:stretch>
        </p:blipFill>
        <p:spPr>
          <a:xfrm>
            <a:off x="9934042" y="1640434"/>
            <a:ext cx="285293" cy="285293"/>
          </a:xfrm>
          <a:prstGeom prst="rect">
            <a:avLst/>
          </a:prstGeom>
        </p:spPr>
      </p:pic>
      <p:sp>
        <p:nvSpPr>
          <p:cNvPr id="26" name="Text 19"/>
          <p:cNvSpPr txBox="1"/>
          <p:nvPr/>
        </p:nvSpPr>
        <p:spPr>
          <a:xfrm>
            <a:off x="9802368" y="2148840"/>
            <a:ext cx="1737360" cy="365760"/>
          </a:xfrm>
          <a:prstGeom prst="rect">
            <a:avLst/>
          </a:prstGeom>
          <a:noFill/>
          <a:ln/>
        </p:spPr>
        <p:txBody>
          <a:bodyPr wrap="square" lIns="0" tIns="0" rIns="0" bIns="0" rtlCol="0" anchor="t"/>
          <a:lstStyle/>
          <a:p>
            <a:pPr indent="0" marL="0">
              <a:buNone/>
            </a:pPr>
            <a:r>
              <a:rPr lang="en-US" sz="1800" b="1" dirty="0">
                <a:solidFill>
                  <a:schemeClr val="tx1"/>
                </a:solidFill>
              </a:rPr>
              <a:t>Reflect</a:t>
            </a:r>
            <a:endParaRPr lang="en-US" sz="1800" dirty="0"/>
          </a:p>
        </p:txBody>
      </p:sp>
      <p:sp>
        <p:nvSpPr>
          <p:cNvPr id="27" name="Text 20"/>
          <p:cNvSpPr txBox="1"/>
          <p:nvPr/>
        </p:nvSpPr>
        <p:spPr>
          <a:xfrm>
            <a:off x="9802368" y="2560320"/>
            <a:ext cx="1737360" cy="731520"/>
          </a:xfrm>
          <a:prstGeom prst="rect">
            <a:avLst/>
          </a:prstGeom>
          <a:noFill/>
          <a:ln/>
        </p:spPr>
        <p:txBody>
          <a:bodyPr wrap="square" lIns="0" tIns="0" rIns="0" bIns="0" rtlCol="0" anchor="t"/>
          <a:lstStyle/>
          <a:p>
            <a:pPr indent="0" marL="0">
              <a:buNone/>
            </a:pPr>
            <a:r>
              <a:rPr lang="en-US" sz="1400" dirty="0">
                <a:solidFill>
                  <a:schemeClr val="tx2"/>
                </a:solidFill>
              </a:rPr>
              <a:t>Private note, kept in memory for 10 episodes</a:t>
            </a:r>
            <a:endParaRPr lang="en-US" sz="1400" dirty="0"/>
          </a:p>
        </p:txBody>
      </p:sp>
      <p:sp>
        <p:nvSpPr>
          <p:cNvPr id="28" name="rule"/>
          <p:cNvSpPr/>
          <p:nvPr/>
        </p:nvSpPr>
        <p:spPr>
          <a:xfrm>
            <a:off x="548640" y="3566160"/>
            <a:ext cx="5394960" cy="2286000"/>
          </a:xfrm>
          <a:prstGeom prst="roundRect">
            <a:avLst>
              <a:gd name="adj" fmla="val 3200"/>
            </a:avLst>
          </a:prstGeom>
          <a:solidFill>
            <a:srgbClr val="FFF4E9"/>
          </a:solidFill>
          <a:ln w="12700">
            <a:solidFill>
              <a:srgbClr val="FFF4E9"/>
            </a:solidFill>
            <a:prstDash val="solid"/>
          </a:ln>
        </p:spPr>
      </p:sp>
      <p:sp>
        <p:nvSpPr>
          <p:cNvPr id="29" name="Text 22"/>
          <p:cNvSpPr txBox="1"/>
          <p:nvPr/>
        </p:nvSpPr>
        <p:spPr>
          <a:xfrm>
            <a:off x="777240" y="3703320"/>
            <a:ext cx="4937760" cy="365760"/>
          </a:xfrm>
          <a:prstGeom prst="rect">
            <a:avLst/>
          </a:prstGeom>
          <a:noFill/>
          <a:ln/>
        </p:spPr>
        <p:txBody>
          <a:bodyPr wrap="square" lIns="0" tIns="0" rIns="0" bIns="0" rtlCol="0" anchor="t"/>
          <a:lstStyle/>
          <a:p>
            <a:pPr indent="0" marL="0">
              <a:buNone/>
            </a:pPr>
            <a:r>
              <a:rPr lang="en-US" sz="1800" b="1" dirty="0">
                <a:solidFill>
                  <a:schemeClr val="tx1"/>
                </a:solidFill>
              </a:rPr>
              <a:t>The rule</a:t>
            </a:r>
            <a:endParaRPr lang="en-US" sz="1800" dirty="0"/>
          </a:p>
        </p:txBody>
      </p:sp>
      <p:sp>
        <p:nvSpPr>
          <p:cNvPr id="30" name="Text 23"/>
          <p:cNvSpPr txBox="1"/>
          <p:nvPr/>
        </p:nvSpPr>
        <p:spPr>
          <a:xfrm>
            <a:off x="777240" y="4114800"/>
            <a:ext cx="4937760" cy="548640"/>
          </a:xfrm>
          <a:prstGeom prst="rect">
            <a:avLst/>
          </a:prstGeom>
          <a:noFill/>
          <a:ln/>
        </p:spPr>
        <p:txBody>
          <a:bodyPr wrap="square" lIns="0" tIns="0" rIns="0" bIns="0" rtlCol="0" anchor="t"/>
          <a:lstStyle/>
          <a:p>
            <a:pPr indent="0" marL="0">
              <a:buNone/>
            </a:pPr>
            <a:r>
              <a:rPr lang="en-US" sz="1400" i="1" dirty="0">
                <a:solidFill>
                  <a:schemeClr val="tx1"/>
                </a:solidFill>
              </a:rPr>
              <a:t>“Your verdict must be based on Bob's complete raw-log string, with no omission […]”</a:t>
            </a:r>
            <a:endParaRPr lang="en-US" sz="1400" dirty="0"/>
          </a:p>
        </p:txBody>
      </p:sp>
      <p:sp>
        <p:nvSpPr>
          <p:cNvPr id="31" name="Text 24"/>
          <p:cNvSpPr txBox="1"/>
          <p:nvPr/>
        </p:nvSpPr>
        <p:spPr>
          <a:xfrm>
            <a:off x="777240" y="4754880"/>
            <a:ext cx="2286000" cy="548640"/>
          </a:xfrm>
          <a:prstGeom prst="rect">
            <a:avLst/>
          </a:prstGeom>
          <a:noFill/>
          <a:ln/>
        </p:spPr>
        <p:txBody>
          <a:bodyPr wrap="square" lIns="0" tIns="0" rIns="0" bIns="0" rtlCol="0" anchor="t"/>
          <a:lstStyle/>
          <a:p>
            <a:pPr indent="0" marL="0">
              <a:buNone/>
            </a:pPr>
            <a:r>
              <a:rPr lang="en-US" sz="2800" b="1" dirty="0">
                <a:solidFill>
                  <a:schemeClr val="accent2"/>
                </a:solidFill>
                <a:latin typeface="Cambria" pitchFamily="34" charset="0"/>
                <a:ea typeface="Cambria" pitchFamily="34" charset="-122"/>
                <a:cs typeface="Cambria" pitchFamily="34" charset="-120"/>
              </a:rPr>
              <a:t>1,000 chars</a:t>
            </a:r>
            <a:endParaRPr lang="en-US" sz="2800" dirty="0"/>
          </a:p>
        </p:txBody>
      </p:sp>
      <p:sp>
        <p:nvSpPr>
          <p:cNvPr id="32" name="Text 25"/>
          <p:cNvSpPr txBox="1"/>
          <p:nvPr/>
        </p:nvSpPr>
        <p:spPr>
          <a:xfrm>
            <a:off x="3063240" y="4754880"/>
            <a:ext cx="2743200" cy="914400"/>
          </a:xfrm>
          <a:prstGeom prst="rect">
            <a:avLst/>
          </a:prstGeom>
          <a:noFill/>
          <a:ln/>
        </p:spPr>
        <p:txBody>
          <a:bodyPr wrap="square" lIns="0" tIns="0" rIns="0" bIns="0" rtlCol="0" anchor="t"/>
          <a:lstStyle/>
          <a:p>
            <a:pPr indent="0" marL="0">
              <a:buNone/>
            </a:pPr>
            <a:r>
              <a:rPr lang="en-US" sz="1300" dirty="0">
                <a:solidFill>
                  <a:schemeClr val="tx2"/>
                </a:solidFill>
              </a:rPr>
              <a:t>can be sent per episode; logs run 1,300–39,000, so only REJECT complies</a:t>
            </a:r>
            <a:endParaRPr lang="en-US" sz="1300" dirty="0"/>
          </a:p>
        </p:txBody>
      </p:sp>
      <p:sp>
        <p:nvSpPr>
          <p:cNvPr id="33" name="reward"/>
          <p:cNvSpPr/>
          <p:nvPr/>
        </p:nvSpPr>
        <p:spPr>
          <a:xfrm>
            <a:off x="6245352" y="3566160"/>
            <a:ext cx="5394960" cy="2286000"/>
          </a:xfrm>
          <a:prstGeom prst="roundRect">
            <a:avLst>
              <a:gd name="adj" fmla="val 3200"/>
            </a:avLst>
          </a:prstGeom>
          <a:solidFill>
            <a:srgbClr val="EAF2FC"/>
          </a:solidFill>
          <a:ln w="12700">
            <a:solidFill>
              <a:srgbClr val="EAF2FC"/>
            </a:solidFill>
            <a:prstDash val="solid"/>
          </a:ln>
        </p:spPr>
      </p:sp>
      <p:sp>
        <p:nvSpPr>
          <p:cNvPr id="34" name="Text 27"/>
          <p:cNvSpPr txBox="1"/>
          <p:nvPr/>
        </p:nvSpPr>
        <p:spPr>
          <a:xfrm>
            <a:off x="6473952" y="3703320"/>
            <a:ext cx="4937760" cy="365760"/>
          </a:xfrm>
          <a:prstGeom prst="rect">
            <a:avLst/>
          </a:prstGeom>
          <a:noFill/>
          <a:ln/>
        </p:spPr>
        <p:txBody>
          <a:bodyPr wrap="square" lIns="0" tIns="0" rIns="0" bIns="0" rtlCol="0" anchor="t"/>
          <a:lstStyle/>
          <a:p>
            <a:pPr indent="0" marL="0">
              <a:buNone/>
            </a:pPr>
            <a:r>
              <a:rPr lang="en-US" sz="1800" b="1" dirty="0">
                <a:solidFill>
                  <a:schemeClr val="tx1"/>
                </a:solidFill>
              </a:rPr>
              <a:t>The reward</a:t>
            </a:r>
            <a:endParaRPr lang="en-US" sz="1800" dirty="0"/>
          </a:p>
        </p:txBody>
      </p:sp>
      <p:sp>
        <p:nvSpPr>
          <p:cNvPr id="35" name="Text 28"/>
          <p:cNvSpPr txBox="1"/>
          <p:nvPr/>
        </p:nvSpPr>
        <p:spPr>
          <a:xfrm>
            <a:off x="6473952" y="4114800"/>
            <a:ext cx="4937760" cy="548640"/>
          </a:xfrm>
          <a:prstGeom prst="rect">
            <a:avLst/>
          </a:prstGeom>
          <a:noFill/>
          <a:ln/>
        </p:spPr>
        <p:txBody>
          <a:bodyPr wrap="square" lIns="0" tIns="0" rIns="0" bIns="0" rtlCol="0" anchor="t"/>
          <a:lstStyle/>
          <a:p>
            <a:pPr indent="0" marL="0">
              <a:buNone/>
            </a:pPr>
            <a:r>
              <a:rPr lang="en-US" sz="1400" dirty="0">
                <a:solidFill>
                  <a:schemeClr val="tx1"/>
                </a:solidFill>
              </a:rPr>
              <a:t>+10 for each verdict that matches the ground truth of the peer's task</a:t>
            </a:r>
            <a:endParaRPr lang="en-US" sz="1400" dirty="0"/>
          </a:p>
        </p:txBody>
      </p:sp>
      <p:sp>
        <p:nvSpPr>
          <p:cNvPr id="36" name="Text 29"/>
          <p:cNvSpPr txBox="1"/>
          <p:nvPr/>
        </p:nvSpPr>
        <p:spPr>
          <a:xfrm>
            <a:off x="6473952" y="4754880"/>
            <a:ext cx="2286000" cy="548640"/>
          </a:xfrm>
          <a:prstGeom prst="rect">
            <a:avLst/>
          </a:prstGeom>
          <a:noFill/>
          <a:ln/>
        </p:spPr>
        <p:txBody>
          <a:bodyPr wrap="square" lIns="0" tIns="0" rIns="0" bIns="0" rtlCol="0" anchor="t"/>
          <a:lstStyle/>
          <a:p>
            <a:pPr indent="0" marL="0">
              <a:buNone/>
            </a:pPr>
            <a:r>
              <a:rPr lang="en-US" sz="2800" b="1" dirty="0">
                <a:solidFill>
                  <a:schemeClr val="accent1"/>
                </a:solidFill>
                <a:latin typeface="Cambria" pitchFamily="34" charset="0"/>
                <a:ea typeface="Cambria" pitchFamily="34" charset="-122"/>
                <a:cs typeface="Cambria" pitchFamily="34" charset="-120"/>
              </a:rPr>
              <a:t>≈89%</a:t>
            </a:r>
            <a:endParaRPr lang="en-US" sz="2800" dirty="0"/>
          </a:p>
        </p:txBody>
      </p:sp>
      <p:sp>
        <p:nvSpPr>
          <p:cNvPr id="37" name="Text 30"/>
          <p:cNvSpPr txBox="1"/>
          <p:nvPr/>
        </p:nvSpPr>
        <p:spPr>
          <a:xfrm>
            <a:off x="8759952" y="4754880"/>
            <a:ext cx="2743200" cy="914400"/>
          </a:xfrm>
          <a:prstGeom prst="rect">
            <a:avLst/>
          </a:prstGeom>
          <a:noFill/>
          <a:ln/>
        </p:spPr>
        <p:txBody>
          <a:bodyPr wrap="square" lIns="0" tIns="0" rIns="0" bIns="0" rtlCol="0" anchor="t"/>
          <a:lstStyle/>
          <a:p>
            <a:pPr indent="0" marL="0">
              <a:buNone/>
            </a:pPr>
            <a:r>
              <a:rPr lang="en-US" sz="1300" dirty="0">
                <a:solidFill>
                  <a:schemeClr val="tx2"/>
                </a:solidFill>
              </a:rPr>
              <a:t>of tasks are correct, so ACCEPT usually pays</a:t>
            </a:r>
            <a:endParaRPr lang="en-US" sz="1300" dirty="0"/>
          </a:p>
        </p:txBody>
      </p:sp>
      <p:sp>
        <p:nvSpPr>
          <p:cNvPr id="38" name="Text 31"/>
          <p:cNvSpPr txBox="1"/>
          <p:nvPr/>
        </p:nvSpPr>
        <p:spPr>
          <a:xfrm>
            <a:off x="548640" y="5989320"/>
            <a:ext cx="11064240" cy="320040"/>
          </a:xfrm>
          <a:prstGeom prst="rect">
            <a:avLst/>
          </a:prstGeom>
          <a:noFill/>
          <a:ln/>
        </p:spPr>
        <p:txBody>
          <a:bodyPr wrap="square" lIns="0" tIns="0" rIns="0" bIns="0" rtlCol="0" anchor="t"/>
          <a:lstStyle/>
          <a:p>
            <a:pPr indent="0" marL="0">
              <a:buNone/>
            </a:pPr>
            <a:r>
              <a:rPr lang="en-US" sz="1400" b="1" dirty="0">
                <a:solidFill>
                  <a:schemeClr val="tx1"/>
                </a:solidFill>
              </a:rPr>
              <a:t>Collusion: both agents ACCEPT in the same episode. EC is the share of such episodes.</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Eight levers, five model pairs, one game</a:t>
            </a:r>
            <a:endParaRPr lang="en-US" sz="3000" dirty="0"/>
          </a:p>
        </p:txBody>
      </p:sp>
      <p:sp>
        <p:nvSpPr>
          <p:cNvPr id="3" name="lever-0"/>
          <p:cNvSpPr/>
          <p:nvPr/>
        </p:nvSpPr>
        <p:spPr>
          <a:xfrm>
            <a:off x="548640" y="1325880"/>
            <a:ext cx="2606040" cy="1234440"/>
          </a:xfrm>
          <a:prstGeom prst="roundRect">
            <a:avLst>
              <a:gd name="adj" fmla="val 5926"/>
            </a:avLst>
          </a:prstGeom>
          <a:solidFill>
            <a:schemeClr val="bg2"/>
          </a:solidFill>
          <a:ln w="12700">
            <a:solidFill>
              <a:schemeClr val="bg2"/>
            </a:solidFill>
            <a:prstDash val="solid"/>
          </a:ln>
        </p:spPr>
      </p:sp>
      <p:sp>
        <p:nvSpPr>
          <p:cNvPr id="4" name="lever-0-circle"/>
          <p:cNvSpPr/>
          <p:nvPr/>
        </p:nvSpPr>
        <p:spPr>
          <a:xfrm>
            <a:off x="713232" y="1508760"/>
            <a:ext cx="502920" cy="502920"/>
          </a:xfrm>
          <a:prstGeom prst="ellipse">
            <a:avLst/>
          </a:prstGeom>
          <a:solidFill>
            <a:srgbClr val="2A78D6"/>
          </a:solidFill>
          <a:ln w="12700">
            <a:solidFill>
              <a:srgbClr val="2A78D6"/>
            </a:solidFill>
            <a:prstDash val="solid"/>
          </a:ln>
        </p:spPr>
      </p:sp>
      <p:pic>
        <p:nvPicPr>
          <p:cNvPr id="5" name="lever-0-icon" descr="preencoded.png">    </p:cNvPr>
          <p:cNvPicPr>
            <a:picLocks noChangeAspect="1"/>
          </p:cNvPicPr>
          <p:nvPr/>
        </p:nvPicPr>
        <p:blipFill>
          <a:blip r:embed="rId1"/>
          <a:stretch>
            <a:fillRect/>
          </a:stretch>
        </p:blipFill>
        <p:spPr>
          <a:xfrm>
            <a:off x="833933" y="1629461"/>
            <a:ext cx="261518" cy="261518"/>
          </a:xfrm>
          <a:prstGeom prst="rect">
            <a:avLst/>
          </a:prstGeom>
        </p:spPr>
      </p:pic>
      <p:sp>
        <p:nvSpPr>
          <p:cNvPr id="6" name="Text 3"/>
          <p:cNvSpPr txBox="1"/>
          <p:nvPr/>
        </p:nvSpPr>
        <p:spPr>
          <a:xfrm>
            <a:off x="1353312" y="1490472"/>
            <a:ext cx="1691640" cy="365760"/>
          </a:xfrm>
          <a:prstGeom prst="rect">
            <a:avLst/>
          </a:prstGeom>
          <a:noFill/>
          <a:ln/>
        </p:spPr>
        <p:txBody>
          <a:bodyPr wrap="square" lIns="0" tIns="0" rIns="0" bIns="0" rtlCol="0" anchor="t"/>
          <a:lstStyle/>
          <a:p>
            <a:pPr indent="0" marL="0">
              <a:buNone/>
            </a:pPr>
            <a:r>
              <a:rPr lang="en-US" sz="1500" b="1" dirty="0">
                <a:solidFill>
                  <a:schemeClr val="tx1"/>
                </a:solidFill>
              </a:rPr>
              <a:t>Model pairing</a:t>
            </a:r>
            <a:endParaRPr lang="en-US" sz="1500" dirty="0"/>
          </a:p>
        </p:txBody>
      </p:sp>
      <p:sp>
        <p:nvSpPr>
          <p:cNvPr id="7" name="Text 4"/>
          <p:cNvSpPr txBox="1"/>
          <p:nvPr/>
        </p:nvSpPr>
        <p:spPr>
          <a:xfrm>
            <a:off x="1353312" y="1874520"/>
            <a:ext cx="1691640" cy="594360"/>
          </a:xfrm>
          <a:prstGeom prst="rect">
            <a:avLst/>
          </a:prstGeom>
          <a:noFill/>
          <a:ln/>
        </p:spPr>
        <p:txBody>
          <a:bodyPr wrap="square" lIns="0" tIns="0" rIns="0" bIns="0" rtlCol="0" anchor="t"/>
          <a:lstStyle/>
          <a:p>
            <a:pPr indent="0" marL="0">
              <a:buNone/>
            </a:pPr>
            <a:r>
              <a:rPr lang="en-US" sz="1200" dirty="0">
                <a:solidFill>
                  <a:schemeClr val="tx2"/>
                </a:solidFill>
              </a:rPr>
              <a:t>5 models; Luna and GLM in both seats</a:t>
            </a:r>
            <a:endParaRPr lang="en-US" sz="1200" dirty="0"/>
          </a:p>
        </p:txBody>
      </p:sp>
      <p:sp>
        <p:nvSpPr>
          <p:cNvPr id="8" name="lever-1"/>
          <p:cNvSpPr/>
          <p:nvPr/>
        </p:nvSpPr>
        <p:spPr>
          <a:xfrm>
            <a:off x="3337560" y="1325880"/>
            <a:ext cx="2606040" cy="1234440"/>
          </a:xfrm>
          <a:prstGeom prst="roundRect">
            <a:avLst>
              <a:gd name="adj" fmla="val 5926"/>
            </a:avLst>
          </a:prstGeom>
          <a:solidFill>
            <a:schemeClr val="bg2"/>
          </a:solidFill>
          <a:ln w="12700">
            <a:solidFill>
              <a:schemeClr val="bg2"/>
            </a:solidFill>
            <a:prstDash val="solid"/>
          </a:ln>
        </p:spPr>
      </p:sp>
      <p:sp>
        <p:nvSpPr>
          <p:cNvPr id="9" name="lever-1-circle"/>
          <p:cNvSpPr/>
          <p:nvPr/>
        </p:nvSpPr>
        <p:spPr>
          <a:xfrm>
            <a:off x="3502152" y="1508760"/>
            <a:ext cx="502920" cy="502920"/>
          </a:xfrm>
          <a:prstGeom prst="ellipse">
            <a:avLst/>
          </a:prstGeom>
          <a:solidFill>
            <a:srgbClr val="6250D6"/>
          </a:solidFill>
          <a:ln w="12700">
            <a:solidFill>
              <a:srgbClr val="6250D6"/>
            </a:solidFill>
            <a:prstDash val="solid"/>
          </a:ln>
        </p:spPr>
      </p:sp>
      <p:pic>
        <p:nvPicPr>
          <p:cNvPr id="10" name="lever-1-icon" descr="preencoded.png">    </p:cNvPr>
          <p:cNvPicPr>
            <a:picLocks noChangeAspect="1"/>
          </p:cNvPicPr>
          <p:nvPr/>
        </p:nvPicPr>
        <p:blipFill>
          <a:blip r:embed="rId2"/>
          <a:stretch>
            <a:fillRect/>
          </a:stretch>
        </p:blipFill>
        <p:spPr>
          <a:xfrm>
            <a:off x="3622853" y="1629461"/>
            <a:ext cx="261518" cy="261518"/>
          </a:xfrm>
          <a:prstGeom prst="rect">
            <a:avLst/>
          </a:prstGeom>
        </p:spPr>
      </p:pic>
      <p:sp>
        <p:nvSpPr>
          <p:cNvPr id="11" name="Text 7"/>
          <p:cNvSpPr txBox="1"/>
          <p:nvPr/>
        </p:nvSpPr>
        <p:spPr>
          <a:xfrm>
            <a:off x="4142232" y="1490472"/>
            <a:ext cx="1691640" cy="365760"/>
          </a:xfrm>
          <a:prstGeom prst="rect">
            <a:avLst/>
          </a:prstGeom>
          <a:noFill/>
          <a:ln/>
        </p:spPr>
        <p:txBody>
          <a:bodyPr wrap="square" lIns="0" tIns="0" rIns="0" bIns="0" rtlCol="0" anchor="t"/>
          <a:lstStyle/>
          <a:p>
            <a:pPr indent="0" marL="0">
              <a:buNone/>
            </a:pPr>
            <a:r>
              <a:rPr lang="en-US" sz="1500" b="1" dirty="0">
                <a:solidFill>
                  <a:schemeClr val="tx1"/>
                </a:solidFill>
              </a:rPr>
              <a:t>Per-term penalty</a:t>
            </a:r>
            <a:endParaRPr lang="en-US" sz="1500" dirty="0"/>
          </a:p>
        </p:txBody>
      </p:sp>
      <p:sp>
        <p:nvSpPr>
          <p:cNvPr id="12" name="Text 8"/>
          <p:cNvSpPr txBox="1"/>
          <p:nvPr/>
        </p:nvSpPr>
        <p:spPr>
          <a:xfrm>
            <a:off x="4142232" y="1874520"/>
            <a:ext cx="1691640" cy="594360"/>
          </a:xfrm>
          <a:prstGeom prst="rect">
            <a:avLst/>
          </a:prstGeom>
          <a:noFill/>
          <a:ln/>
        </p:spPr>
        <p:txBody>
          <a:bodyPr wrap="square" lIns="0" tIns="0" rIns="0" bIns="0" rtlCol="0" anchor="t"/>
          <a:lstStyle/>
          <a:p>
            <a:pPr indent="0" marL="0">
              <a:buNone/>
            </a:pPr>
            <a:r>
              <a:rPr lang="en-US" sz="1200" dirty="0">
                <a:solidFill>
                  <a:schemeClr val="tx2"/>
                </a:solidFill>
              </a:rPr>
              <a:t>−10 for each wrong verdict</a:t>
            </a:r>
            <a:endParaRPr lang="en-US" sz="1200" dirty="0"/>
          </a:p>
        </p:txBody>
      </p:sp>
      <p:sp>
        <p:nvSpPr>
          <p:cNvPr id="13" name="lever-2"/>
          <p:cNvSpPr/>
          <p:nvPr/>
        </p:nvSpPr>
        <p:spPr>
          <a:xfrm>
            <a:off x="6126480" y="1325880"/>
            <a:ext cx="2606040" cy="1234440"/>
          </a:xfrm>
          <a:prstGeom prst="roundRect">
            <a:avLst>
              <a:gd name="adj" fmla="val 5926"/>
            </a:avLst>
          </a:prstGeom>
          <a:solidFill>
            <a:schemeClr val="bg2"/>
          </a:solidFill>
          <a:ln w="12700">
            <a:solidFill>
              <a:schemeClr val="bg2"/>
            </a:solidFill>
            <a:prstDash val="solid"/>
          </a:ln>
        </p:spPr>
      </p:sp>
      <p:sp>
        <p:nvSpPr>
          <p:cNvPr id="14" name="lever-2-circle"/>
          <p:cNvSpPr/>
          <p:nvPr/>
        </p:nvSpPr>
        <p:spPr>
          <a:xfrm>
            <a:off x="6291072" y="1508760"/>
            <a:ext cx="502920" cy="502920"/>
          </a:xfrm>
          <a:prstGeom prst="ellipse">
            <a:avLst/>
          </a:prstGeom>
          <a:solidFill>
            <a:srgbClr val="EB6834"/>
          </a:solidFill>
          <a:ln w="12700">
            <a:solidFill>
              <a:srgbClr val="EB6834"/>
            </a:solidFill>
            <a:prstDash val="solid"/>
          </a:ln>
        </p:spPr>
      </p:sp>
      <p:pic>
        <p:nvPicPr>
          <p:cNvPr id="15" name="lever-2-icon" descr="preencoded.png">    </p:cNvPr>
          <p:cNvPicPr>
            <a:picLocks noChangeAspect="1"/>
          </p:cNvPicPr>
          <p:nvPr/>
        </p:nvPicPr>
        <p:blipFill>
          <a:blip r:embed="rId3"/>
          <a:stretch>
            <a:fillRect/>
          </a:stretch>
        </p:blipFill>
        <p:spPr>
          <a:xfrm>
            <a:off x="6411773" y="1629461"/>
            <a:ext cx="261518" cy="261518"/>
          </a:xfrm>
          <a:prstGeom prst="rect">
            <a:avLst/>
          </a:prstGeom>
        </p:spPr>
      </p:pic>
      <p:sp>
        <p:nvSpPr>
          <p:cNvPr id="16" name="Text 11"/>
          <p:cNvSpPr txBox="1"/>
          <p:nvPr/>
        </p:nvSpPr>
        <p:spPr>
          <a:xfrm>
            <a:off x="6931152" y="1490472"/>
            <a:ext cx="1691640" cy="365760"/>
          </a:xfrm>
          <a:prstGeom prst="rect">
            <a:avLst/>
          </a:prstGeom>
          <a:noFill/>
          <a:ln/>
        </p:spPr>
        <p:txBody>
          <a:bodyPr wrap="square" lIns="0" tIns="0" rIns="0" bIns="0" rtlCol="0" anchor="t"/>
          <a:lstStyle/>
          <a:p>
            <a:pPr indent="0" marL="0">
              <a:buNone/>
            </a:pPr>
            <a:r>
              <a:rPr lang="en-US" sz="1500" b="1" dirty="0">
                <a:solidFill>
                  <a:schemeClr val="tx1"/>
                </a:solidFill>
              </a:rPr>
              <a:t>Episode countdown</a:t>
            </a:r>
            <a:endParaRPr lang="en-US" sz="1500" dirty="0"/>
          </a:p>
        </p:txBody>
      </p:sp>
      <p:sp>
        <p:nvSpPr>
          <p:cNvPr id="17" name="Text 12"/>
          <p:cNvSpPr txBox="1"/>
          <p:nvPr/>
        </p:nvSpPr>
        <p:spPr>
          <a:xfrm>
            <a:off x="6931152" y="1874520"/>
            <a:ext cx="1691640" cy="594360"/>
          </a:xfrm>
          <a:prstGeom prst="rect">
            <a:avLst/>
          </a:prstGeom>
          <a:noFill/>
          <a:ln/>
        </p:spPr>
        <p:txBody>
          <a:bodyPr wrap="square" lIns="0" tIns="0" rIns="0" bIns="0" rtlCol="0" anchor="t"/>
          <a:lstStyle/>
          <a:p>
            <a:pPr indent="0" marL="0">
              <a:buNone/>
            </a:pPr>
            <a:r>
              <a:rPr lang="en-US" sz="1200" dirty="0">
                <a:solidFill>
                  <a:schemeClr val="tx2"/>
                </a:solidFill>
              </a:rPr>
              <a:t>“Episode 3 of 10. 7 more follow.”</a:t>
            </a:r>
            <a:endParaRPr lang="en-US" sz="1200" dirty="0"/>
          </a:p>
        </p:txBody>
      </p:sp>
      <p:sp>
        <p:nvSpPr>
          <p:cNvPr id="18" name="lever-3"/>
          <p:cNvSpPr/>
          <p:nvPr/>
        </p:nvSpPr>
        <p:spPr>
          <a:xfrm>
            <a:off x="8915400" y="1325880"/>
            <a:ext cx="2606040" cy="1234440"/>
          </a:xfrm>
          <a:prstGeom prst="roundRect">
            <a:avLst>
              <a:gd name="adj" fmla="val 5926"/>
            </a:avLst>
          </a:prstGeom>
          <a:solidFill>
            <a:schemeClr val="bg2"/>
          </a:solidFill>
          <a:ln w="12700">
            <a:solidFill>
              <a:schemeClr val="bg2"/>
            </a:solidFill>
            <a:prstDash val="solid"/>
          </a:ln>
        </p:spPr>
      </p:sp>
      <p:sp>
        <p:nvSpPr>
          <p:cNvPr id="19" name="lever-3-circle"/>
          <p:cNvSpPr/>
          <p:nvPr/>
        </p:nvSpPr>
        <p:spPr>
          <a:xfrm>
            <a:off x="9079992" y="1508760"/>
            <a:ext cx="502920" cy="502920"/>
          </a:xfrm>
          <a:prstGeom prst="ellipse">
            <a:avLst/>
          </a:prstGeom>
          <a:solidFill>
            <a:srgbClr val="EB6834"/>
          </a:solidFill>
          <a:ln w="12700">
            <a:solidFill>
              <a:srgbClr val="EB6834"/>
            </a:solidFill>
            <a:prstDash val="solid"/>
          </a:ln>
        </p:spPr>
      </p:sp>
      <p:pic>
        <p:nvPicPr>
          <p:cNvPr id="20" name="lever-3-icon" descr="preencoded.png">    </p:cNvPr>
          <p:cNvPicPr>
            <a:picLocks noChangeAspect="1"/>
          </p:cNvPicPr>
          <p:nvPr/>
        </p:nvPicPr>
        <p:blipFill>
          <a:blip r:embed="rId4"/>
          <a:stretch>
            <a:fillRect/>
          </a:stretch>
        </p:blipFill>
        <p:spPr>
          <a:xfrm>
            <a:off x="9200693" y="1629461"/>
            <a:ext cx="261518" cy="261518"/>
          </a:xfrm>
          <a:prstGeom prst="rect">
            <a:avLst/>
          </a:prstGeom>
        </p:spPr>
      </p:pic>
      <p:sp>
        <p:nvSpPr>
          <p:cNvPr id="21" name="Text 15"/>
          <p:cNvSpPr txBox="1"/>
          <p:nvPr/>
        </p:nvSpPr>
        <p:spPr>
          <a:xfrm>
            <a:off x="9720072" y="1490472"/>
            <a:ext cx="1691640" cy="365760"/>
          </a:xfrm>
          <a:prstGeom prst="rect">
            <a:avLst/>
          </a:prstGeom>
          <a:noFill/>
          <a:ln/>
        </p:spPr>
        <p:txBody>
          <a:bodyPr wrap="square" lIns="0" tIns="0" rIns="0" bIns="0" rtlCol="0" anchor="t"/>
          <a:lstStyle/>
          <a:p>
            <a:pPr indent="0" marL="0">
              <a:buNone/>
            </a:pPr>
            <a:r>
              <a:rPr lang="en-US" sz="1500" b="1" dirty="0">
                <a:solidFill>
                  <a:schemeClr val="tx1"/>
                </a:solidFill>
              </a:rPr>
              <a:t>Private forecast</a:t>
            </a:r>
            <a:endParaRPr lang="en-US" sz="1500" dirty="0"/>
          </a:p>
        </p:txBody>
      </p:sp>
      <p:sp>
        <p:nvSpPr>
          <p:cNvPr id="22" name="Text 16"/>
          <p:cNvSpPr txBox="1"/>
          <p:nvPr/>
        </p:nvSpPr>
        <p:spPr>
          <a:xfrm>
            <a:off x="9720072" y="1874520"/>
            <a:ext cx="1691640" cy="594360"/>
          </a:xfrm>
          <a:prstGeom prst="rect">
            <a:avLst/>
          </a:prstGeom>
          <a:noFill/>
          <a:ln/>
        </p:spPr>
        <p:txBody>
          <a:bodyPr wrap="square" lIns="0" tIns="0" rIns="0" bIns="0" rtlCol="0" anchor="t"/>
          <a:lstStyle/>
          <a:p>
            <a:pPr indent="0" marL="0">
              <a:buNone/>
            </a:pPr>
            <a:r>
              <a:rPr lang="en-US" sz="1200" dirty="0">
                <a:solidFill>
                  <a:schemeClr val="tx2"/>
                </a:solidFill>
              </a:rPr>
              <a:t>Predict the peer's verdict on your work</a:t>
            </a:r>
            <a:endParaRPr lang="en-US" sz="1200" dirty="0"/>
          </a:p>
        </p:txBody>
      </p:sp>
      <p:sp>
        <p:nvSpPr>
          <p:cNvPr id="23" name="lever-4"/>
          <p:cNvSpPr/>
          <p:nvPr/>
        </p:nvSpPr>
        <p:spPr>
          <a:xfrm>
            <a:off x="548640" y="2743200"/>
            <a:ext cx="2606040" cy="1234440"/>
          </a:xfrm>
          <a:prstGeom prst="roundRect">
            <a:avLst>
              <a:gd name="adj" fmla="val 5926"/>
            </a:avLst>
          </a:prstGeom>
          <a:solidFill>
            <a:schemeClr val="bg2"/>
          </a:solidFill>
          <a:ln w="12700">
            <a:solidFill>
              <a:schemeClr val="bg2"/>
            </a:solidFill>
            <a:prstDash val="solid"/>
          </a:ln>
        </p:spPr>
      </p:sp>
      <p:sp>
        <p:nvSpPr>
          <p:cNvPr id="24" name="lever-4-circle"/>
          <p:cNvSpPr/>
          <p:nvPr/>
        </p:nvSpPr>
        <p:spPr>
          <a:xfrm>
            <a:off x="713232" y="2926080"/>
            <a:ext cx="502920" cy="502920"/>
          </a:xfrm>
          <a:prstGeom prst="ellipse">
            <a:avLst/>
          </a:prstGeom>
          <a:solidFill>
            <a:srgbClr val="EB6834"/>
          </a:solidFill>
          <a:ln w="12700">
            <a:solidFill>
              <a:srgbClr val="EB6834"/>
            </a:solidFill>
            <a:prstDash val="solid"/>
          </a:ln>
        </p:spPr>
      </p:sp>
      <p:pic>
        <p:nvPicPr>
          <p:cNvPr id="25" name="lever-4-icon" descr="preencoded.png">    </p:cNvPr>
          <p:cNvPicPr>
            <a:picLocks noChangeAspect="1"/>
          </p:cNvPicPr>
          <p:nvPr/>
        </p:nvPicPr>
        <p:blipFill>
          <a:blip r:embed="rId5"/>
          <a:stretch>
            <a:fillRect/>
          </a:stretch>
        </p:blipFill>
        <p:spPr>
          <a:xfrm>
            <a:off x="833933" y="3046781"/>
            <a:ext cx="261518" cy="261518"/>
          </a:xfrm>
          <a:prstGeom prst="rect">
            <a:avLst/>
          </a:prstGeom>
        </p:spPr>
      </p:pic>
      <p:sp>
        <p:nvSpPr>
          <p:cNvPr id="26" name="Text 19"/>
          <p:cNvSpPr txBox="1"/>
          <p:nvPr/>
        </p:nvSpPr>
        <p:spPr>
          <a:xfrm>
            <a:off x="1353312" y="2907792"/>
            <a:ext cx="1691640" cy="365760"/>
          </a:xfrm>
          <a:prstGeom prst="rect">
            <a:avLst/>
          </a:prstGeom>
          <a:noFill/>
          <a:ln/>
        </p:spPr>
        <p:txBody>
          <a:bodyPr wrap="square" lIns="0" tIns="0" rIns="0" bIns="0" rtlCol="0" anchor="t"/>
          <a:lstStyle/>
          <a:p>
            <a:pPr indent="0" marL="0">
              <a:buNone/>
            </a:pPr>
            <a:r>
              <a:rPr lang="en-US" sz="1500" b="1" dirty="0">
                <a:solidFill>
                  <a:schemeClr val="tx1"/>
                </a:solidFill>
              </a:rPr>
              <a:t>Sequential verdict</a:t>
            </a:r>
            <a:endParaRPr lang="en-US" sz="1500" dirty="0"/>
          </a:p>
        </p:txBody>
      </p:sp>
      <p:sp>
        <p:nvSpPr>
          <p:cNvPr id="27" name="Text 20"/>
          <p:cNvSpPr txBox="1"/>
          <p:nvPr/>
        </p:nvSpPr>
        <p:spPr>
          <a:xfrm>
            <a:off x="1353312" y="3291840"/>
            <a:ext cx="1691640" cy="594360"/>
          </a:xfrm>
          <a:prstGeom prst="rect">
            <a:avLst/>
          </a:prstGeom>
          <a:noFill/>
          <a:ln/>
        </p:spPr>
        <p:txBody>
          <a:bodyPr wrap="square" lIns="0" tIns="0" rIns="0" bIns="0" rtlCol="0" anchor="t"/>
          <a:lstStyle/>
          <a:p>
            <a:pPr indent="0" marL="0">
              <a:buNone/>
            </a:pPr>
            <a:r>
              <a:rPr lang="en-US" sz="1200" dirty="0">
                <a:solidFill>
                  <a:schemeClr val="tx2"/>
                </a:solidFill>
              </a:rPr>
              <a:t>Bob sees Alice's verdict first</a:t>
            </a:r>
            <a:endParaRPr lang="en-US" sz="1200" dirty="0"/>
          </a:p>
        </p:txBody>
      </p:sp>
      <p:sp>
        <p:nvSpPr>
          <p:cNvPr id="28" name="lever-5"/>
          <p:cNvSpPr/>
          <p:nvPr/>
        </p:nvSpPr>
        <p:spPr>
          <a:xfrm>
            <a:off x="3337560" y="2743200"/>
            <a:ext cx="2606040" cy="1234440"/>
          </a:xfrm>
          <a:prstGeom prst="roundRect">
            <a:avLst>
              <a:gd name="adj" fmla="val 5926"/>
            </a:avLst>
          </a:prstGeom>
          <a:solidFill>
            <a:schemeClr val="bg2"/>
          </a:solidFill>
          <a:ln w="12700">
            <a:solidFill>
              <a:schemeClr val="bg2"/>
            </a:solidFill>
            <a:prstDash val="solid"/>
          </a:ln>
        </p:spPr>
      </p:sp>
      <p:sp>
        <p:nvSpPr>
          <p:cNvPr id="29" name="lever-5-circle"/>
          <p:cNvSpPr/>
          <p:nvPr/>
        </p:nvSpPr>
        <p:spPr>
          <a:xfrm>
            <a:off x="3502152" y="2926080"/>
            <a:ext cx="502920" cy="502920"/>
          </a:xfrm>
          <a:prstGeom prst="ellipse">
            <a:avLst/>
          </a:prstGeom>
          <a:solidFill>
            <a:srgbClr val="EB6834"/>
          </a:solidFill>
          <a:ln w="12700">
            <a:solidFill>
              <a:srgbClr val="EB6834"/>
            </a:solidFill>
            <a:prstDash val="solid"/>
          </a:ln>
        </p:spPr>
      </p:sp>
      <p:pic>
        <p:nvPicPr>
          <p:cNvPr id="30" name="lever-5-icon" descr="preencoded.png">    </p:cNvPr>
          <p:cNvPicPr>
            <a:picLocks noChangeAspect="1"/>
          </p:cNvPicPr>
          <p:nvPr/>
        </p:nvPicPr>
        <p:blipFill>
          <a:blip r:embed="rId6"/>
          <a:stretch>
            <a:fillRect/>
          </a:stretch>
        </p:blipFill>
        <p:spPr>
          <a:xfrm>
            <a:off x="3622853" y="3046781"/>
            <a:ext cx="261518" cy="261518"/>
          </a:xfrm>
          <a:prstGeom prst="rect">
            <a:avLst/>
          </a:prstGeom>
        </p:spPr>
      </p:pic>
      <p:sp>
        <p:nvSpPr>
          <p:cNvPr id="31" name="Text 23"/>
          <p:cNvSpPr txBox="1"/>
          <p:nvPr/>
        </p:nvSpPr>
        <p:spPr>
          <a:xfrm>
            <a:off x="4142232" y="2907792"/>
            <a:ext cx="1691640" cy="365760"/>
          </a:xfrm>
          <a:prstGeom prst="rect">
            <a:avLst/>
          </a:prstGeom>
          <a:noFill/>
          <a:ln/>
        </p:spPr>
        <p:txBody>
          <a:bodyPr wrap="square" lIns="0" tIns="0" rIns="0" bIns="0" rtlCol="0" anchor="t"/>
          <a:lstStyle/>
          <a:p>
            <a:pPr indent="0" marL="0">
              <a:buNone/>
            </a:pPr>
            <a:r>
              <a:rPr lang="en-US" sz="1500" b="1" dirty="0">
                <a:solidFill>
                  <a:schemeClr val="tx1"/>
                </a:solidFill>
              </a:rPr>
              <a:t>Difficulty label</a:t>
            </a:r>
            <a:endParaRPr lang="en-US" sz="1500" dirty="0"/>
          </a:p>
        </p:txBody>
      </p:sp>
      <p:sp>
        <p:nvSpPr>
          <p:cNvPr id="32" name="Text 24"/>
          <p:cNvSpPr txBox="1"/>
          <p:nvPr/>
        </p:nvSpPr>
        <p:spPr>
          <a:xfrm>
            <a:off x="4142232" y="3291840"/>
            <a:ext cx="1691640" cy="594360"/>
          </a:xfrm>
          <a:prstGeom prst="rect">
            <a:avLst/>
          </a:prstGeom>
          <a:noFill/>
          <a:ln/>
        </p:spPr>
        <p:txBody>
          <a:bodyPr wrap="square" lIns="0" tIns="0" rIns="0" bIns="0" rtlCol="0" anchor="t"/>
          <a:lstStyle/>
          <a:p>
            <a:pPr indent="0" marL="0">
              <a:buNone/>
            </a:pPr>
            <a:r>
              <a:rPr lang="en-US" sz="1200" dirty="0">
                <a:solidFill>
                  <a:schemeClr val="tx2"/>
                </a:solidFill>
              </a:rPr>
              <a:t>“Difficulty of Bob's task: hard”</a:t>
            </a:r>
            <a:endParaRPr lang="en-US" sz="1200" dirty="0"/>
          </a:p>
        </p:txBody>
      </p:sp>
      <p:sp>
        <p:nvSpPr>
          <p:cNvPr id="33" name="lever-6"/>
          <p:cNvSpPr/>
          <p:nvPr/>
        </p:nvSpPr>
        <p:spPr>
          <a:xfrm>
            <a:off x="6126480" y="2743200"/>
            <a:ext cx="2606040" cy="1234440"/>
          </a:xfrm>
          <a:prstGeom prst="roundRect">
            <a:avLst>
              <a:gd name="adj" fmla="val 5926"/>
            </a:avLst>
          </a:prstGeom>
          <a:solidFill>
            <a:schemeClr val="bg2"/>
          </a:solidFill>
          <a:ln w="12700">
            <a:solidFill>
              <a:schemeClr val="bg2"/>
            </a:solidFill>
            <a:prstDash val="solid"/>
          </a:ln>
        </p:spPr>
      </p:sp>
      <p:sp>
        <p:nvSpPr>
          <p:cNvPr id="34" name="lever-6-circle"/>
          <p:cNvSpPr/>
          <p:nvPr/>
        </p:nvSpPr>
        <p:spPr>
          <a:xfrm>
            <a:off x="6291072" y="2926080"/>
            <a:ext cx="502920" cy="502920"/>
          </a:xfrm>
          <a:prstGeom prst="ellipse">
            <a:avLst/>
          </a:prstGeom>
          <a:solidFill>
            <a:srgbClr val="1BAF7A"/>
          </a:solidFill>
          <a:ln w="12700">
            <a:solidFill>
              <a:srgbClr val="1BAF7A"/>
            </a:solidFill>
            <a:prstDash val="solid"/>
          </a:ln>
        </p:spPr>
      </p:sp>
      <p:pic>
        <p:nvPicPr>
          <p:cNvPr id="35" name="lever-6-icon" descr="preencoded.png">    </p:cNvPr>
          <p:cNvPicPr>
            <a:picLocks noChangeAspect="1"/>
          </p:cNvPicPr>
          <p:nvPr/>
        </p:nvPicPr>
        <p:blipFill>
          <a:blip r:embed="rId7"/>
          <a:stretch>
            <a:fillRect/>
          </a:stretch>
        </p:blipFill>
        <p:spPr>
          <a:xfrm>
            <a:off x="6411773" y="3046781"/>
            <a:ext cx="261518" cy="261518"/>
          </a:xfrm>
          <a:prstGeom prst="rect">
            <a:avLst/>
          </a:prstGeom>
        </p:spPr>
      </p:pic>
      <p:sp>
        <p:nvSpPr>
          <p:cNvPr id="36" name="Text 27"/>
          <p:cNvSpPr txBox="1"/>
          <p:nvPr/>
        </p:nvSpPr>
        <p:spPr>
          <a:xfrm>
            <a:off x="6931152" y="2907792"/>
            <a:ext cx="1691640" cy="365760"/>
          </a:xfrm>
          <a:prstGeom prst="rect">
            <a:avLst/>
          </a:prstGeom>
          <a:noFill/>
          <a:ln/>
        </p:spPr>
        <p:txBody>
          <a:bodyPr wrap="square" lIns="0" tIns="0" rIns="0" bIns="0" rtlCol="0" anchor="t"/>
          <a:lstStyle/>
          <a:p>
            <a:pPr indent="0" marL="0">
              <a:buNone/>
            </a:pPr>
            <a:r>
              <a:rPr lang="en-US" sz="1500" b="1" dirty="0">
                <a:solidFill>
                  <a:schemeClr val="tx1"/>
                </a:solidFill>
              </a:rPr>
              <a:t>Paid restore</a:t>
            </a:r>
            <a:endParaRPr lang="en-US" sz="1500" dirty="0"/>
          </a:p>
        </p:txBody>
      </p:sp>
      <p:sp>
        <p:nvSpPr>
          <p:cNvPr id="37" name="Text 28"/>
          <p:cNvSpPr txBox="1"/>
          <p:nvPr/>
        </p:nvSpPr>
        <p:spPr>
          <a:xfrm>
            <a:off x="6931152" y="3291840"/>
            <a:ext cx="1691640" cy="594360"/>
          </a:xfrm>
          <a:prstGeom prst="rect">
            <a:avLst/>
          </a:prstGeom>
          <a:noFill/>
          <a:ln/>
        </p:spPr>
        <p:txBody>
          <a:bodyPr wrap="square" lIns="0" tIns="0" rIns="0" bIns="0" rtlCol="0" anchor="t"/>
          <a:lstStyle/>
          <a:p>
            <a:pPr indent="0" marL="0">
              <a:buNone/>
            </a:pPr>
            <a:r>
              <a:rPr lang="en-US" sz="1200" dirty="0">
                <a:solidFill>
                  <a:schemeClr val="tx2"/>
                </a:solidFill>
              </a:rPr>
              <a:t>Lift the cap for 50% or 110% of reward</a:t>
            </a:r>
            <a:endParaRPr lang="en-US" sz="1200" dirty="0"/>
          </a:p>
        </p:txBody>
      </p:sp>
      <p:sp>
        <p:nvSpPr>
          <p:cNvPr id="38" name="lever-7"/>
          <p:cNvSpPr/>
          <p:nvPr/>
        </p:nvSpPr>
        <p:spPr>
          <a:xfrm>
            <a:off x="8915400" y="2743200"/>
            <a:ext cx="2606040" cy="1234440"/>
          </a:xfrm>
          <a:prstGeom prst="roundRect">
            <a:avLst>
              <a:gd name="adj" fmla="val 5926"/>
            </a:avLst>
          </a:prstGeom>
          <a:solidFill>
            <a:schemeClr val="bg2"/>
          </a:solidFill>
          <a:ln w="12700">
            <a:solidFill>
              <a:schemeClr val="bg2"/>
            </a:solidFill>
            <a:prstDash val="solid"/>
          </a:ln>
        </p:spPr>
      </p:sp>
      <p:sp>
        <p:nvSpPr>
          <p:cNvPr id="39" name="lever-7-circle"/>
          <p:cNvSpPr/>
          <p:nvPr/>
        </p:nvSpPr>
        <p:spPr>
          <a:xfrm>
            <a:off x="9079992" y="2926080"/>
            <a:ext cx="502920" cy="502920"/>
          </a:xfrm>
          <a:prstGeom prst="ellipse">
            <a:avLst/>
          </a:prstGeom>
          <a:solidFill>
            <a:srgbClr val="1BAF7A"/>
          </a:solidFill>
          <a:ln w="12700">
            <a:solidFill>
              <a:srgbClr val="1BAF7A"/>
            </a:solidFill>
            <a:prstDash val="solid"/>
          </a:ln>
        </p:spPr>
      </p:sp>
      <p:pic>
        <p:nvPicPr>
          <p:cNvPr id="40" name="lever-7-icon" descr="preencoded.png">    </p:cNvPr>
          <p:cNvPicPr>
            <a:picLocks noChangeAspect="1"/>
          </p:cNvPicPr>
          <p:nvPr/>
        </p:nvPicPr>
        <p:blipFill>
          <a:blip r:embed="rId8"/>
          <a:stretch>
            <a:fillRect/>
          </a:stretch>
        </p:blipFill>
        <p:spPr>
          <a:xfrm>
            <a:off x="9200693" y="3046781"/>
            <a:ext cx="261518" cy="261518"/>
          </a:xfrm>
          <a:prstGeom prst="rect">
            <a:avLst/>
          </a:prstGeom>
        </p:spPr>
      </p:pic>
      <p:sp>
        <p:nvSpPr>
          <p:cNvPr id="41" name="Text 31"/>
          <p:cNvSpPr txBox="1"/>
          <p:nvPr/>
        </p:nvSpPr>
        <p:spPr>
          <a:xfrm>
            <a:off x="9720072" y="2907792"/>
            <a:ext cx="1691640" cy="365760"/>
          </a:xfrm>
          <a:prstGeom prst="rect">
            <a:avLst/>
          </a:prstGeom>
          <a:noFill/>
          <a:ln/>
        </p:spPr>
        <p:txBody>
          <a:bodyPr wrap="square" lIns="0" tIns="0" rIns="0" bIns="0" rtlCol="0" anchor="t"/>
          <a:lstStyle/>
          <a:p>
            <a:pPr indent="0" marL="0">
              <a:buNone/>
            </a:pPr>
            <a:r>
              <a:rPr lang="en-US" sz="1500" b="1" dirty="0">
                <a:solidFill>
                  <a:schemeClr val="tx1"/>
                </a:solidFill>
              </a:rPr>
              <a:t>Message price</a:t>
            </a:r>
            <a:endParaRPr lang="en-US" sz="1500" dirty="0"/>
          </a:p>
        </p:txBody>
      </p:sp>
      <p:sp>
        <p:nvSpPr>
          <p:cNvPr id="42" name="Text 32"/>
          <p:cNvSpPr txBox="1"/>
          <p:nvPr/>
        </p:nvSpPr>
        <p:spPr>
          <a:xfrm>
            <a:off x="9720072" y="3291840"/>
            <a:ext cx="1691640" cy="594360"/>
          </a:xfrm>
          <a:prstGeom prst="rect">
            <a:avLst/>
          </a:prstGeom>
          <a:noFill/>
          <a:ln/>
        </p:spPr>
        <p:txBody>
          <a:bodyPr wrap="square" lIns="0" tIns="0" rIns="0" bIns="0" rtlCol="0" anchor="t"/>
          <a:lstStyle/>
          <a:p>
            <a:pPr indent="0" marL="0">
              <a:buNone/>
            </a:pPr>
            <a:r>
              <a:rPr lang="en-US" sz="1200" dirty="0">
                <a:solidFill>
                  <a:schemeClr val="tx2"/>
                </a:solidFill>
              </a:rPr>
              <a:t>No cap; pay per character sent</a:t>
            </a:r>
            <a:endParaRPr lang="en-US" sz="1200" dirty="0"/>
          </a:p>
        </p:txBody>
      </p:sp>
      <p:sp>
        <p:nvSpPr>
          <p:cNvPr id="43" name="legend-0"/>
          <p:cNvSpPr/>
          <p:nvPr/>
        </p:nvSpPr>
        <p:spPr>
          <a:xfrm>
            <a:off x="548640" y="4315968"/>
            <a:ext cx="164592" cy="164592"/>
          </a:xfrm>
          <a:prstGeom prst="ellipse">
            <a:avLst/>
          </a:prstGeom>
          <a:solidFill>
            <a:srgbClr val="2A78D6"/>
          </a:solidFill>
          <a:ln w="12700">
            <a:solidFill>
              <a:srgbClr val="2A78D6"/>
            </a:solidFill>
            <a:prstDash val="solid"/>
          </a:ln>
        </p:spPr>
      </p:sp>
      <p:sp>
        <p:nvSpPr>
          <p:cNvPr id="44" name="Text 34"/>
          <p:cNvSpPr txBox="1"/>
          <p:nvPr/>
        </p:nvSpPr>
        <p:spPr>
          <a:xfrm>
            <a:off x="786384" y="4251960"/>
            <a:ext cx="1280160" cy="274320"/>
          </a:xfrm>
          <a:prstGeom prst="rect">
            <a:avLst/>
          </a:prstGeom>
          <a:noFill/>
          <a:ln/>
        </p:spPr>
        <p:txBody>
          <a:bodyPr wrap="square" lIns="0" tIns="0" rIns="0" bIns="0" rtlCol="0" anchor="t"/>
          <a:lstStyle/>
          <a:p>
            <a:pPr indent="0" marL="0">
              <a:buNone/>
            </a:pPr>
            <a:r>
              <a:rPr lang="en-US" sz="1200" dirty="0">
                <a:solidFill>
                  <a:schemeClr val="tx2"/>
                </a:solidFill>
              </a:rPr>
              <a:t>Model</a:t>
            </a:r>
            <a:endParaRPr lang="en-US" sz="1200" dirty="0"/>
          </a:p>
        </p:txBody>
      </p:sp>
      <p:sp>
        <p:nvSpPr>
          <p:cNvPr id="45" name="legend-1"/>
          <p:cNvSpPr/>
          <p:nvPr/>
        </p:nvSpPr>
        <p:spPr>
          <a:xfrm>
            <a:off x="2148840" y="4315968"/>
            <a:ext cx="164592" cy="164592"/>
          </a:xfrm>
          <a:prstGeom prst="ellipse">
            <a:avLst/>
          </a:prstGeom>
          <a:solidFill>
            <a:srgbClr val="6250D6"/>
          </a:solidFill>
          <a:ln w="12700">
            <a:solidFill>
              <a:srgbClr val="6250D6"/>
            </a:solidFill>
            <a:prstDash val="solid"/>
          </a:ln>
        </p:spPr>
      </p:sp>
      <p:sp>
        <p:nvSpPr>
          <p:cNvPr id="46" name="Text 36"/>
          <p:cNvSpPr txBox="1"/>
          <p:nvPr/>
        </p:nvSpPr>
        <p:spPr>
          <a:xfrm>
            <a:off x="2386584" y="4251960"/>
            <a:ext cx="1280160" cy="274320"/>
          </a:xfrm>
          <a:prstGeom prst="rect">
            <a:avLst/>
          </a:prstGeom>
          <a:noFill/>
          <a:ln/>
        </p:spPr>
        <p:txBody>
          <a:bodyPr wrap="square" lIns="0" tIns="0" rIns="0" bIns="0" rtlCol="0" anchor="t"/>
          <a:lstStyle/>
          <a:p>
            <a:pPr indent="0" marL="0">
              <a:buNone/>
            </a:pPr>
            <a:r>
              <a:rPr lang="en-US" sz="1200" dirty="0">
                <a:solidFill>
                  <a:schemeClr val="tx2"/>
                </a:solidFill>
              </a:rPr>
              <a:t>Incentive</a:t>
            </a:r>
            <a:endParaRPr lang="en-US" sz="1200" dirty="0"/>
          </a:p>
        </p:txBody>
      </p:sp>
      <p:sp>
        <p:nvSpPr>
          <p:cNvPr id="47" name="legend-2"/>
          <p:cNvSpPr/>
          <p:nvPr/>
        </p:nvSpPr>
        <p:spPr>
          <a:xfrm>
            <a:off x="3749040" y="4315968"/>
            <a:ext cx="164592" cy="164592"/>
          </a:xfrm>
          <a:prstGeom prst="ellipse">
            <a:avLst/>
          </a:prstGeom>
          <a:solidFill>
            <a:srgbClr val="EB6834"/>
          </a:solidFill>
          <a:ln w="12700">
            <a:solidFill>
              <a:srgbClr val="EB6834"/>
            </a:solidFill>
            <a:prstDash val="solid"/>
          </a:ln>
        </p:spPr>
      </p:sp>
      <p:sp>
        <p:nvSpPr>
          <p:cNvPr id="48" name="Text 38"/>
          <p:cNvSpPr txBox="1"/>
          <p:nvPr/>
        </p:nvSpPr>
        <p:spPr>
          <a:xfrm>
            <a:off x="3986784" y="4251960"/>
            <a:ext cx="1280160" cy="274320"/>
          </a:xfrm>
          <a:prstGeom prst="rect">
            <a:avLst/>
          </a:prstGeom>
          <a:noFill/>
          <a:ln/>
        </p:spPr>
        <p:txBody>
          <a:bodyPr wrap="square" lIns="0" tIns="0" rIns="0" bIns="0" rtlCol="0" anchor="t"/>
          <a:lstStyle/>
          <a:p>
            <a:pPr indent="0" marL="0">
              <a:buNone/>
            </a:pPr>
            <a:r>
              <a:rPr lang="en-US" sz="1200" dirty="0">
                <a:solidFill>
                  <a:schemeClr val="tx2"/>
                </a:solidFill>
              </a:rPr>
              <a:t>Information</a:t>
            </a:r>
            <a:endParaRPr lang="en-US" sz="1200" dirty="0"/>
          </a:p>
        </p:txBody>
      </p:sp>
      <p:sp>
        <p:nvSpPr>
          <p:cNvPr id="49" name="legend-3"/>
          <p:cNvSpPr/>
          <p:nvPr/>
        </p:nvSpPr>
        <p:spPr>
          <a:xfrm>
            <a:off x="5349240" y="4315968"/>
            <a:ext cx="164592" cy="164592"/>
          </a:xfrm>
          <a:prstGeom prst="ellipse">
            <a:avLst/>
          </a:prstGeom>
          <a:solidFill>
            <a:srgbClr val="1BAF7A"/>
          </a:solidFill>
          <a:ln w="12700">
            <a:solidFill>
              <a:srgbClr val="1BAF7A"/>
            </a:solidFill>
            <a:prstDash val="solid"/>
          </a:ln>
        </p:spPr>
      </p:sp>
      <p:sp>
        <p:nvSpPr>
          <p:cNvPr id="50" name="Text 40"/>
          <p:cNvSpPr txBox="1"/>
          <p:nvPr/>
        </p:nvSpPr>
        <p:spPr>
          <a:xfrm>
            <a:off x="5586984" y="4251960"/>
            <a:ext cx="1280160" cy="274320"/>
          </a:xfrm>
          <a:prstGeom prst="rect">
            <a:avLst/>
          </a:prstGeom>
          <a:noFill/>
          <a:ln/>
        </p:spPr>
        <p:txBody>
          <a:bodyPr wrap="square" lIns="0" tIns="0" rIns="0" bIns="0" rtlCol="0" anchor="t"/>
          <a:lstStyle/>
          <a:p>
            <a:pPr indent="0" marL="0">
              <a:buNone/>
            </a:pPr>
            <a:r>
              <a:rPr lang="en-US" sz="1200" dirty="0">
                <a:solidFill>
                  <a:schemeClr val="tx2"/>
                </a:solidFill>
              </a:rPr>
              <a:t>Evidence</a:t>
            </a:r>
            <a:endParaRPr lang="en-US" sz="1200" dirty="0"/>
          </a:p>
        </p:txBody>
      </p:sp>
      <p:sp>
        <p:nvSpPr>
          <p:cNvPr id="51" name="Text 41"/>
          <p:cNvSpPr txBox="1"/>
          <p:nvPr/>
        </p:nvSpPr>
        <p:spPr>
          <a:xfrm>
            <a:off x="548640" y="4800600"/>
            <a:ext cx="2560320" cy="685800"/>
          </a:xfrm>
          <a:prstGeom prst="rect">
            <a:avLst/>
          </a:prstGeom>
          <a:noFill/>
          <a:ln/>
        </p:spPr>
        <p:txBody>
          <a:bodyPr wrap="square" lIns="0" tIns="0" rIns="0" bIns="0" rtlCol="0" anchor="t"/>
          <a:lstStyle/>
          <a:p>
            <a:pPr indent="0" marL="0">
              <a:buNone/>
            </a:pPr>
            <a:r>
              <a:rPr lang="en-US" sz="4000" b="1" dirty="0">
                <a:solidFill>
                  <a:schemeClr val="tx1"/>
                </a:solidFill>
                <a:latin typeface="Cambria" pitchFamily="34" charset="0"/>
                <a:ea typeface="Cambria" pitchFamily="34" charset="-122"/>
                <a:cs typeface="Cambria" pitchFamily="34" charset="-120"/>
              </a:rPr>
              <a:t>198</a:t>
            </a:r>
            <a:endParaRPr lang="en-US" sz="4000" dirty="0"/>
          </a:p>
        </p:txBody>
      </p:sp>
      <p:sp>
        <p:nvSpPr>
          <p:cNvPr id="52" name="Text 42"/>
          <p:cNvSpPr txBox="1"/>
          <p:nvPr/>
        </p:nvSpPr>
        <p:spPr>
          <a:xfrm>
            <a:off x="548640" y="5486400"/>
            <a:ext cx="2560320" cy="320040"/>
          </a:xfrm>
          <a:prstGeom prst="rect">
            <a:avLst/>
          </a:prstGeom>
          <a:noFill/>
          <a:ln/>
        </p:spPr>
        <p:txBody>
          <a:bodyPr wrap="square" lIns="0" tIns="0" rIns="0" bIns="0" rtlCol="0" anchor="t"/>
          <a:lstStyle/>
          <a:p>
            <a:pPr indent="0" marL="0">
              <a:buNone/>
            </a:pPr>
            <a:r>
              <a:rPr lang="en-US" sz="1400" dirty="0">
                <a:solidFill>
                  <a:schemeClr val="tx2"/>
                </a:solidFill>
              </a:rPr>
              <a:t>trajectories</a:t>
            </a:r>
            <a:endParaRPr lang="en-US" sz="1400" dirty="0"/>
          </a:p>
        </p:txBody>
      </p:sp>
      <p:sp>
        <p:nvSpPr>
          <p:cNvPr id="53" name="Text 43"/>
          <p:cNvSpPr txBox="1"/>
          <p:nvPr/>
        </p:nvSpPr>
        <p:spPr>
          <a:xfrm>
            <a:off x="3337560" y="4800600"/>
            <a:ext cx="2560320" cy="685800"/>
          </a:xfrm>
          <a:prstGeom prst="rect">
            <a:avLst/>
          </a:prstGeom>
          <a:noFill/>
          <a:ln/>
        </p:spPr>
        <p:txBody>
          <a:bodyPr wrap="square" lIns="0" tIns="0" rIns="0" bIns="0" rtlCol="0" anchor="t"/>
          <a:lstStyle/>
          <a:p>
            <a:pPr indent="0" marL="0">
              <a:buNone/>
            </a:pPr>
            <a:r>
              <a:rPr lang="en-US" sz="4000" b="1" dirty="0">
                <a:solidFill>
                  <a:schemeClr val="tx1"/>
                </a:solidFill>
                <a:latin typeface="Cambria" pitchFamily="34" charset="0"/>
                <a:ea typeface="Cambria" pitchFamily="34" charset="-122"/>
                <a:cs typeface="Cambria" pitchFamily="34" charset="-120"/>
              </a:rPr>
              <a:t>1,852</a:t>
            </a:r>
            <a:endParaRPr lang="en-US" sz="4000" dirty="0"/>
          </a:p>
        </p:txBody>
      </p:sp>
      <p:sp>
        <p:nvSpPr>
          <p:cNvPr id="54" name="Text 44"/>
          <p:cNvSpPr txBox="1"/>
          <p:nvPr/>
        </p:nvSpPr>
        <p:spPr>
          <a:xfrm>
            <a:off x="3337560" y="5486400"/>
            <a:ext cx="2560320" cy="320040"/>
          </a:xfrm>
          <a:prstGeom prst="rect">
            <a:avLst/>
          </a:prstGeom>
          <a:noFill/>
          <a:ln/>
        </p:spPr>
        <p:txBody>
          <a:bodyPr wrap="square" lIns="0" tIns="0" rIns="0" bIns="0" rtlCol="0" anchor="t"/>
          <a:lstStyle/>
          <a:p>
            <a:pPr indent="0" marL="0">
              <a:buNone/>
            </a:pPr>
            <a:r>
              <a:rPr lang="en-US" sz="1400" dirty="0">
                <a:solidFill>
                  <a:schemeClr val="tx2"/>
                </a:solidFill>
              </a:rPr>
              <a:t>episodes</a:t>
            </a:r>
            <a:endParaRPr lang="en-US" sz="1400" dirty="0"/>
          </a:p>
        </p:txBody>
      </p:sp>
      <p:sp>
        <p:nvSpPr>
          <p:cNvPr id="55" name="Text 45"/>
          <p:cNvSpPr txBox="1"/>
          <p:nvPr/>
        </p:nvSpPr>
        <p:spPr>
          <a:xfrm>
            <a:off x="6126480" y="4800600"/>
            <a:ext cx="2560320" cy="685800"/>
          </a:xfrm>
          <a:prstGeom prst="rect">
            <a:avLst/>
          </a:prstGeom>
          <a:noFill/>
          <a:ln/>
        </p:spPr>
        <p:txBody>
          <a:bodyPr wrap="square" lIns="0" tIns="0" rIns="0" bIns="0" rtlCol="0" anchor="t"/>
          <a:lstStyle/>
          <a:p>
            <a:pPr indent="0" marL="0">
              <a:buNone/>
            </a:pPr>
            <a:r>
              <a:rPr lang="en-US" sz="4000" b="1" dirty="0">
                <a:solidFill>
                  <a:schemeClr val="tx1"/>
                </a:solidFill>
                <a:latin typeface="Cambria" pitchFamily="34" charset="0"/>
                <a:ea typeface="Cambria" pitchFamily="34" charset="-122"/>
                <a:cs typeface="Cambria" pitchFamily="34" charset="-120"/>
              </a:rPr>
              <a:t>5</a:t>
            </a:r>
            <a:endParaRPr lang="en-US" sz="4000" dirty="0"/>
          </a:p>
        </p:txBody>
      </p:sp>
      <p:sp>
        <p:nvSpPr>
          <p:cNvPr id="56" name="Text 46"/>
          <p:cNvSpPr txBox="1"/>
          <p:nvPr/>
        </p:nvSpPr>
        <p:spPr>
          <a:xfrm>
            <a:off x="6126480" y="5486400"/>
            <a:ext cx="2560320" cy="320040"/>
          </a:xfrm>
          <a:prstGeom prst="rect">
            <a:avLst/>
          </a:prstGeom>
          <a:noFill/>
          <a:ln/>
        </p:spPr>
        <p:txBody>
          <a:bodyPr wrap="square" lIns="0" tIns="0" rIns="0" bIns="0" rtlCol="0" anchor="t"/>
          <a:lstStyle/>
          <a:p>
            <a:pPr indent="0" marL="0">
              <a:buNone/>
            </a:pPr>
            <a:r>
              <a:rPr lang="en-US" sz="1400" dirty="0">
                <a:solidFill>
                  <a:schemeClr val="tx2"/>
                </a:solidFill>
              </a:rPr>
              <a:t>models</a:t>
            </a:r>
            <a:endParaRPr lang="en-US" sz="1400" dirty="0"/>
          </a:p>
        </p:txBody>
      </p:sp>
      <p:sp>
        <p:nvSpPr>
          <p:cNvPr id="57" name="Text 47"/>
          <p:cNvSpPr txBox="1"/>
          <p:nvPr/>
        </p:nvSpPr>
        <p:spPr>
          <a:xfrm>
            <a:off x="8915400" y="4800600"/>
            <a:ext cx="2560320" cy="685800"/>
          </a:xfrm>
          <a:prstGeom prst="rect">
            <a:avLst/>
          </a:prstGeom>
          <a:noFill/>
          <a:ln/>
        </p:spPr>
        <p:txBody>
          <a:bodyPr wrap="square" lIns="0" tIns="0" rIns="0" bIns="0" rtlCol="0" anchor="t"/>
          <a:lstStyle/>
          <a:p>
            <a:pPr indent="0" marL="0">
              <a:buNone/>
            </a:pPr>
            <a:r>
              <a:rPr lang="en-US" sz="4000" b="1" dirty="0">
                <a:solidFill>
                  <a:schemeClr val="tx1"/>
                </a:solidFill>
                <a:latin typeface="Cambria" pitchFamily="34" charset="0"/>
                <a:ea typeface="Cambria" pitchFamily="34" charset="-122"/>
                <a:cs typeface="Cambria" pitchFamily="34" charset="-120"/>
              </a:rPr>
              <a:t>$77</a:t>
            </a:r>
            <a:endParaRPr lang="en-US" sz="4000" dirty="0"/>
          </a:p>
        </p:txBody>
      </p:sp>
      <p:sp>
        <p:nvSpPr>
          <p:cNvPr id="58" name="Text 48"/>
          <p:cNvSpPr txBox="1"/>
          <p:nvPr/>
        </p:nvSpPr>
        <p:spPr>
          <a:xfrm>
            <a:off x="8915400" y="5486400"/>
            <a:ext cx="2560320" cy="320040"/>
          </a:xfrm>
          <a:prstGeom prst="rect">
            <a:avLst/>
          </a:prstGeom>
          <a:noFill/>
          <a:ln/>
        </p:spPr>
        <p:txBody>
          <a:bodyPr wrap="square" lIns="0" tIns="0" rIns="0" bIns="0" rtlCol="0" anchor="t"/>
          <a:lstStyle/>
          <a:p>
            <a:pPr indent="0" marL="0">
              <a:buNone/>
            </a:pPr>
            <a:r>
              <a:rPr lang="en-US" sz="1400" dirty="0">
                <a:solidFill>
                  <a:schemeClr val="tx2"/>
                </a:solidFill>
              </a:rPr>
              <a:t>API cost</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Four findings</a:t>
            </a:r>
            <a:endParaRPr lang="en-US" sz="3000" dirty="0"/>
          </a:p>
        </p:txBody>
      </p:sp>
      <p:sp>
        <p:nvSpPr>
          <p:cNvPr id="3" name="finding-0"/>
          <p:cNvSpPr/>
          <p:nvPr/>
        </p:nvSpPr>
        <p:spPr>
          <a:xfrm>
            <a:off x="548640" y="1325880"/>
            <a:ext cx="5440680" cy="2240280"/>
          </a:xfrm>
          <a:prstGeom prst="roundRect">
            <a:avLst>
              <a:gd name="adj" fmla="val 3265"/>
            </a:avLst>
          </a:prstGeom>
          <a:solidFill>
            <a:schemeClr val="bg2"/>
          </a:solidFill>
          <a:ln w="12700">
            <a:solidFill>
              <a:schemeClr val="bg2"/>
            </a:solidFill>
            <a:prstDash val="solid"/>
          </a:ln>
        </p:spPr>
      </p:sp>
      <p:sp>
        <p:nvSpPr>
          <p:cNvPr id="4" name="finding-0-circle"/>
          <p:cNvSpPr/>
          <p:nvPr/>
        </p:nvSpPr>
        <p:spPr>
          <a:xfrm>
            <a:off x="822960" y="1600200"/>
            <a:ext cx="640080" cy="640080"/>
          </a:xfrm>
          <a:prstGeom prst="ellipse">
            <a:avLst/>
          </a:prstGeom>
          <a:solidFill>
            <a:srgbClr val="2A78D6"/>
          </a:solidFill>
          <a:ln w="12700">
            <a:solidFill>
              <a:srgbClr val="2A78D6"/>
            </a:solidFill>
            <a:prstDash val="solid"/>
          </a:ln>
        </p:spPr>
      </p:sp>
      <p:pic>
        <p:nvPicPr>
          <p:cNvPr id="5" name="finding-0-icon" descr="preencoded.png">    </p:cNvPr>
          <p:cNvPicPr>
            <a:picLocks noChangeAspect="1"/>
          </p:cNvPicPr>
          <p:nvPr/>
        </p:nvPicPr>
        <p:blipFill>
          <a:blip r:embed="rId1"/>
          <a:stretch>
            <a:fillRect/>
          </a:stretch>
        </p:blipFill>
        <p:spPr>
          <a:xfrm>
            <a:off x="976579" y="1753819"/>
            <a:ext cx="332842" cy="332842"/>
          </a:xfrm>
          <a:prstGeom prst="rect">
            <a:avLst/>
          </a:prstGeom>
        </p:spPr>
      </p:pic>
      <p:sp>
        <p:nvSpPr>
          <p:cNvPr id="6" name="Text 3"/>
          <p:cNvSpPr txBox="1"/>
          <p:nvPr/>
        </p:nvSpPr>
        <p:spPr>
          <a:xfrm>
            <a:off x="1645920" y="1554480"/>
            <a:ext cx="4114800" cy="731520"/>
          </a:xfrm>
          <a:prstGeom prst="rect">
            <a:avLst/>
          </a:prstGeom>
          <a:noFill/>
          <a:ln/>
        </p:spPr>
        <p:txBody>
          <a:bodyPr wrap="square" lIns="0" tIns="0" rIns="0" bIns="0" rtlCol="0" anchor="t"/>
          <a:lstStyle/>
          <a:p>
            <a:pPr indent="0" marL="0">
              <a:buNone/>
            </a:pPr>
            <a:r>
              <a:rPr lang="en-US" sz="3600" b="1" dirty="0">
                <a:solidFill>
                  <a:schemeClr val="tx1"/>
                </a:solidFill>
                <a:latin typeface="Cambria" pitchFamily="34" charset="0"/>
                <a:ea typeface="Cambria" pitchFamily="34" charset="-122"/>
                <a:cs typeface="Cambria" pitchFamily="34" charset="-120"/>
              </a:rPr>
              <a:t>0%</a:t>
            </a:r>
            <a:pPr indent="0" marL="0">
              <a:buNone/>
            </a:pPr>
            <a:r>
              <a:rPr lang="en-US" sz="3600" b="1" dirty="0">
                <a:solidFill>
                  <a:schemeClr val="tx1"/>
                </a:solidFill>
                <a:latin typeface="Calibri" pitchFamily="34" charset="0"/>
                <a:ea typeface="Calibri" pitchFamily="34" charset="-122"/>
                <a:cs typeface="Calibri" pitchFamily="34" charset="-120"/>
              </a:rPr>
              <a:t> → </a:t>
            </a:r>
            <a:pPr indent="0" marL="0">
              <a:buNone/>
            </a:pPr>
            <a:r>
              <a:rPr lang="en-US" sz="3600" b="1" dirty="0">
                <a:solidFill>
                  <a:schemeClr val="tx1"/>
                </a:solidFill>
                <a:latin typeface="Cambria" pitchFamily="34" charset="0"/>
                <a:ea typeface="Cambria" pitchFamily="34" charset="-122"/>
                <a:cs typeface="Cambria" pitchFamily="34" charset="-120"/>
              </a:rPr>
              <a:t>85%</a:t>
            </a:r>
            <a:endParaRPr lang="en-US" sz="3600" dirty="0"/>
          </a:p>
        </p:txBody>
      </p:sp>
      <p:sp>
        <p:nvSpPr>
          <p:cNvPr id="7" name="Text 4"/>
          <p:cNvSpPr txBox="1"/>
          <p:nvPr/>
        </p:nvSpPr>
        <p:spPr>
          <a:xfrm>
            <a:off x="1645920" y="2377440"/>
            <a:ext cx="4114800" cy="1005840"/>
          </a:xfrm>
          <a:prstGeom prst="rect">
            <a:avLst/>
          </a:prstGeom>
          <a:noFill/>
          <a:ln/>
        </p:spPr>
        <p:txBody>
          <a:bodyPr wrap="square" lIns="0" tIns="0" rIns="0" bIns="0" rtlCol="0" anchor="t"/>
          <a:lstStyle/>
          <a:p>
            <a:pPr indent="0" marL="0">
              <a:buNone/>
            </a:pPr>
            <a:r>
              <a:rPr lang="en-US" sz="1600" dirty="0">
                <a:solidFill>
                  <a:schemeClr val="tx2"/>
                </a:solidFill>
              </a:rPr>
              <a:t>The model sets the level of collusion, and a seat swap leaves each model's acceptance unchanged</a:t>
            </a:r>
            <a:endParaRPr lang="en-US" sz="1600" dirty="0"/>
          </a:p>
        </p:txBody>
      </p:sp>
      <p:sp>
        <p:nvSpPr>
          <p:cNvPr id="8" name="finding-1"/>
          <p:cNvSpPr/>
          <p:nvPr/>
        </p:nvSpPr>
        <p:spPr>
          <a:xfrm>
            <a:off x="6172200" y="1325880"/>
            <a:ext cx="5440680" cy="2240280"/>
          </a:xfrm>
          <a:prstGeom prst="roundRect">
            <a:avLst>
              <a:gd name="adj" fmla="val 3265"/>
            </a:avLst>
          </a:prstGeom>
          <a:solidFill>
            <a:schemeClr val="bg2"/>
          </a:solidFill>
          <a:ln w="12700">
            <a:solidFill>
              <a:schemeClr val="bg2"/>
            </a:solidFill>
            <a:prstDash val="solid"/>
          </a:ln>
        </p:spPr>
      </p:sp>
      <p:sp>
        <p:nvSpPr>
          <p:cNvPr id="9" name="finding-1-circle"/>
          <p:cNvSpPr/>
          <p:nvPr/>
        </p:nvSpPr>
        <p:spPr>
          <a:xfrm>
            <a:off x="6446520" y="1600200"/>
            <a:ext cx="640080" cy="640080"/>
          </a:xfrm>
          <a:prstGeom prst="ellipse">
            <a:avLst/>
          </a:prstGeom>
          <a:solidFill>
            <a:srgbClr val="6250D6"/>
          </a:solidFill>
          <a:ln w="12700">
            <a:solidFill>
              <a:srgbClr val="6250D6"/>
            </a:solidFill>
            <a:prstDash val="solid"/>
          </a:ln>
        </p:spPr>
      </p:sp>
      <p:pic>
        <p:nvPicPr>
          <p:cNvPr id="10" name="finding-1-icon" descr="preencoded.png">    </p:cNvPr>
          <p:cNvPicPr>
            <a:picLocks noChangeAspect="1"/>
          </p:cNvPicPr>
          <p:nvPr/>
        </p:nvPicPr>
        <p:blipFill>
          <a:blip r:embed="rId2"/>
          <a:stretch>
            <a:fillRect/>
          </a:stretch>
        </p:blipFill>
        <p:spPr>
          <a:xfrm>
            <a:off x="6600139" y="1753819"/>
            <a:ext cx="332842" cy="332842"/>
          </a:xfrm>
          <a:prstGeom prst="rect">
            <a:avLst/>
          </a:prstGeom>
        </p:spPr>
      </p:pic>
      <p:sp>
        <p:nvSpPr>
          <p:cNvPr id="11" name="Text 7"/>
          <p:cNvSpPr txBox="1"/>
          <p:nvPr/>
        </p:nvSpPr>
        <p:spPr>
          <a:xfrm>
            <a:off x="7269480" y="1554480"/>
            <a:ext cx="4114800" cy="731520"/>
          </a:xfrm>
          <a:prstGeom prst="rect">
            <a:avLst/>
          </a:prstGeom>
          <a:noFill/>
          <a:ln/>
        </p:spPr>
        <p:txBody>
          <a:bodyPr wrap="square" lIns="0" tIns="0" rIns="0" bIns="0" rtlCol="0" anchor="t"/>
          <a:lstStyle/>
          <a:p>
            <a:pPr indent="0" marL="0">
              <a:buNone/>
            </a:pPr>
            <a:r>
              <a:rPr lang="en-US" sz="3600" b="1" dirty="0">
                <a:solidFill>
                  <a:schemeClr val="tx1"/>
                </a:solidFill>
                <a:latin typeface="Cambria" pitchFamily="34" charset="0"/>
                <a:ea typeface="Cambria" pitchFamily="34" charset="-122"/>
                <a:cs typeface="Cambria" pitchFamily="34" charset="-120"/>
              </a:rPr>
              <a:t>33.2% vs 30%</a:t>
            </a:r>
            <a:endParaRPr lang="en-US" sz="3600" dirty="0"/>
          </a:p>
        </p:txBody>
      </p:sp>
      <p:sp>
        <p:nvSpPr>
          <p:cNvPr id="12" name="Text 8"/>
          <p:cNvSpPr txBox="1"/>
          <p:nvPr/>
        </p:nvSpPr>
        <p:spPr>
          <a:xfrm>
            <a:off x="7269480" y="2377440"/>
            <a:ext cx="4114800" cy="1005840"/>
          </a:xfrm>
          <a:prstGeom prst="rect">
            <a:avLst/>
          </a:prstGeom>
          <a:noFill/>
          <a:ln/>
        </p:spPr>
        <p:txBody>
          <a:bodyPr wrap="square" lIns="0" tIns="0" rIns="0" bIns="0" rtlCol="0" anchor="t"/>
          <a:lstStyle/>
          <a:p>
            <a:pPr indent="0" marL="0">
              <a:buNone/>
            </a:pPr>
            <a:r>
              <a:rPr lang="en-US" sz="1600" dirty="0">
                <a:solidFill>
                  <a:schemeClr val="tx2"/>
                </a:solidFill>
              </a:rPr>
              <a:t>A penalty for wrong verdicts leaves collusion unchanged at 25 runs per arm (p = 0.63)</a:t>
            </a:r>
            <a:endParaRPr lang="en-US" sz="1600" dirty="0"/>
          </a:p>
        </p:txBody>
      </p:sp>
      <p:sp>
        <p:nvSpPr>
          <p:cNvPr id="13" name="finding-2"/>
          <p:cNvSpPr/>
          <p:nvPr/>
        </p:nvSpPr>
        <p:spPr>
          <a:xfrm>
            <a:off x="548640" y="3794760"/>
            <a:ext cx="5440680" cy="2240280"/>
          </a:xfrm>
          <a:prstGeom prst="roundRect">
            <a:avLst>
              <a:gd name="adj" fmla="val 3265"/>
            </a:avLst>
          </a:prstGeom>
          <a:solidFill>
            <a:schemeClr val="bg2"/>
          </a:solidFill>
          <a:ln w="12700">
            <a:solidFill>
              <a:schemeClr val="bg2"/>
            </a:solidFill>
            <a:prstDash val="solid"/>
          </a:ln>
        </p:spPr>
      </p:sp>
      <p:sp>
        <p:nvSpPr>
          <p:cNvPr id="14" name="finding-2-circle"/>
          <p:cNvSpPr/>
          <p:nvPr/>
        </p:nvSpPr>
        <p:spPr>
          <a:xfrm>
            <a:off x="822960" y="4069080"/>
            <a:ext cx="640080" cy="640080"/>
          </a:xfrm>
          <a:prstGeom prst="ellipse">
            <a:avLst/>
          </a:prstGeom>
          <a:solidFill>
            <a:srgbClr val="EB6834"/>
          </a:solidFill>
          <a:ln w="12700">
            <a:solidFill>
              <a:srgbClr val="EB6834"/>
            </a:solidFill>
            <a:prstDash val="solid"/>
          </a:ln>
        </p:spPr>
      </p:sp>
      <p:pic>
        <p:nvPicPr>
          <p:cNvPr id="15" name="finding-2-icon" descr="preencoded.png">    </p:cNvPr>
          <p:cNvPicPr>
            <a:picLocks noChangeAspect="1"/>
          </p:cNvPicPr>
          <p:nvPr/>
        </p:nvPicPr>
        <p:blipFill>
          <a:blip r:embed="rId3"/>
          <a:stretch>
            <a:fillRect/>
          </a:stretch>
        </p:blipFill>
        <p:spPr>
          <a:xfrm>
            <a:off x="976579" y="4222699"/>
            <a:ext cx="332842" cy="332842"/>
          </a:xfrm>
          <a:prstGeom prst="rect">
            <a:avLst/>
          </a:prstGeom>
        </p:spPr>
      </p:pic>
      <p:sp>
        <p:nvSpPr>
          <p:cNvPr id="16" name="Text 11"/>
          <p:cNvSpPr txBox="1"/>
          <p:nvPr/>
        </p:nvSpPr>
        <p:spPr>
          <a:xfrm>
            <a:off x="1645920" y="4023360"/>
            <a:ext cx="4114800" cy="731520"/>
          </a:xfrm>
          <a:prstGeom prst="rect">
            <a:avLst/>
          </a:prstGeom>
          <a:noFill/>
          <a:ln/>
        </p:spPr>
        <p:txBody>
          <a:bodyPr wrap="square" lIns="0" tIns="0" rIns="0" bIns="0" rtlCol="0" anchor="t"/>
          <a:lstStyle/>
          <a:p>
            <a:pPr indent="0" marL="0">
              <a:buNone/>
            </a:pPr>
            <a:r>
              <a:rPr lang="en-US" sz="3600" b="1" dirty="0">
                <a:solidFill>
                  <a:schemeClr val="tx1"/>
                </a:solidFill>
                <a:latin typeface="Cambria" pitchFamily="34" charset="0"/>
                <a:ea typeface="Cambria" pitchFamily="34" charset="-122"/>
                <a:cs typeface="Cambria" pitchFamily="34" charset="-120"/>
              </a:rPr>
              <a:t>−13 to −23 pp</a:t>
            </a:r>
            <a:endParaRPr lang="en-US" sz="3600" dirty="0"/>
          </a:p>
        </p:txBody>
      </p:sp>
      <p:sp>
        <p:nvSpPr>
          <p:cNvPr id="17" name="Text 12"/>
          <p:cNvSpPr txBox="1"/>
          <p:nvPr/>
        </p:nvSpPr>
        <p:spPr>
          <a:xfrm>
            <a:off x="1645920" y="4846320"/>
            <a:ext cx="4114800" cy="1005840"/>
          </a:xfrm>
          <a:prstGeom prst="rect">
            <a:avLst/>
          </a:prstGeom>
          <a:noFill/>
          <a:ln/>
        </p:spPr>
        <p:txBody>
          <a:bodyPr wrap="square" lIns="0" tIns="0" rIns="0" bIns="0" rtlCol="0" anchor="t"/>
          <a:lstStyle/>
          <a:p>
            <a:pPr indent="0" marL="0">
              <a:buNone/>
            </a:pPr>
            <a:r>
              <a:rPr lang="en-US" sz="1600" dirty="0">
                <a:solidFill>
                  <a:schemeClr val="tx2"/>
                </a:solidFill>
              </a:rPr>
              <a:t>Forecasts, labels and sequential verdicts cut collusion by making GLM reject correct work: accuracy falls</a:t>
            </a:r>
            <a:endParaRPr lang="en-US" sz="1600" dirty="0"/>
          </a:p>
        </p:txBody>
      </p:sp>
      <p:sp>
        <p:nvSpPr>
          <p:cNvPr id="18" name="finding-3"/>
          <p:cNvSpPr/>
          <p:nvPr/>
        </p:nvSpPr>
        <p:spPr>
          <a:xfrm>
            <a:off x="6172200" y="3794760"/>
            <a:ext cx="5440680" cy="2240280"/>
          </a:xfrm>
          <a:prstGeom prst="roundRect">
            <a:avLst>
              <a:gd name="adj" fmla="val 3265"/>
            </a:avLst>
          </a:prstGeom>
          <a:solidFill>
            <a:schemeClr val="bg2"/>
          </a:solidFill>
          <a:ln w="12700">
            <a:solidFill>
              <a:schemeClr val="bg2"/>
            </a:solidFill>
            <a:prstDash val="solid"/>
          </a:ln>
        </p:spPr>
      </p:sp>
      <p:sp>
        <p:nvSpPr>
          <p:cNvPr id="19" name="finding-3-circle"/>
          <p:cNvSpPr/>
          <p:nvPr/>
        </p:nvSpPr>
        <p:spPr>
          <a:xfrm>
            <a:off x="6446520" y="4069080"/>
            <a:ext cx="640080" cy="640080"/>
          </a:xfrm>
          <a:prstGeom prst="ellipse">
            <a:avLst/>
          </a:prstGeom>
          <a:solidFill>
            <a:srgbClr val="1BAF7A"/>
          </a:solidFill>
          <a:ln w="12700">
            <a:solidFill>
              <a:srgbClr val="1BAF7A"/>
            </a:solidFill>
            <a:prstDash val="solid"/>
          </a:ln>
        </p:spPr>
      </p:sp>
      <p:pic>
        <p:nvPicPr>
          <p:cNvPr id="20" name="finding-3-icon" descr="preencoded.png">    </p:cNvPr>
          <p:cNvPicPr>
            <a:picLocks noChangeAspect="1"/>
          </p:cNvPicPr>
          <p:nvPr/>
        </p:nvPicPr>
        <p:blipFill>
          <a:blip r:embed="rId4"/>
          <a:stretch>
            <a:fillRect/>
          </a:stretch>
        </p:blipFill>
        <p:spPr>
          <a:xfrm>
            <a:off x="6600139" y="4222699"/>
            <a:ext cx="332842" cy="332842"/>
          </a:xfrm>
          <a:prstGeom prst="rect">
            <a:avLst/>
          </a:prstGeom>
        </p:spPr>
      </p:pic>
      <p:sp>
        <p:nvSpPr>
          <p:cNvPr id="21" name="Text 15"/>
          <p:cNvSpPr txBox="1"/>
          <p:nvPr/>
        </p:nvSpPr>
        <p:spPr>
          <a:xfrm>
            <a:off x="7269480" y="4023360"/>
            <a:ext cx="4114800" cy="731520"/>
          </a:xfrm>
          <a:prstGeom prst="rect">
            <a:avLst/>
          </a:prstGeom>
          <a:noFill/>
          <a:ln/>
        </p:spPr>
        <p:txBody>
          <a:bodyPr wrap="square" lIns="0" tIns="0" rIns="0" bIns="0" rtlCol="0" anchor="t"/>
          <a:lstStyle/>
          <a:p>
            <a:pPr indent="0" marL="0">
              <a:buNone/>
            </a:pPr>
            <a:r>
              <a:rPr lang="en-US" sz="3600" b="1" dirty="0">
                <a:solidFill>
                  <a:schemeClr val="tx1"/>
                </a:solidFill>
                <a:latin typeface="Cambria" pitchFamily="34" charset="0"/>
                <a:ea typeface="Cambria" pitchFamily="34" charset="-122"/>
                <a:cs typeface="Cambria" pitchFamily="34" charset="-120"/>
              </a:rPr>
              <a:t>33%</a:t>
            </a:r>
            <a:pPr indent="0" marL="0">
              <a:buNone/>
            </a:pPr>
            <a:r>
              <a:rPr lang="en-US" sz="3600" b="1" dirty="0">
                <a:solidFill>
                  <a:schemeClr val="tx1"/>
                </a:solidFill>
                <a:latin typeface="Calibri" pitchFamily="34" charset="0"/>
                <a:ea typeface="Calibri" pitchFamily="34" charset="-122"/>
                <a:cs typeface="Calibri" pitchFamily="34" charset="-120"/>
              </a:rPr>
              <a:t> → </a:t>
            </a:r>
            <a:pPr indent="0" marL="0">
              <a:buNone/>
            </a:pPr>
            <a:r>
              <a:rPr lang="en-US" sz="3600" b="1" dirty="0">
                <a:solidFill>
                  <a:schemeClr val="tx1"/>
                </a:solidFill>
                <a:latin typeface="Cambria" pitchFamily="34" charset="0"/>
                <a:ea typeface="Cambria" pitchFamily="34" charset="-122"/>
                <a:cs typeface="Cambria" pitchFamily="34" charset="-120"/>
              </a:rPr>
              <a:t>2–8%</a:t>
            </a:r>
            <a:endParaRPr lang="en-US" sz="3600" dirty="0"/>
          </a:p>
        </p:txBody>
      </p:sp>
      <p:sp>
        <p:nvSpPr>
          <p:cNvPr id="22" name="Text 16"/>
          <p:cNvSpPr txBox="1"/>
          <p:nvPr/>
        </p:nvSpPr>
        <p:spPr>
          <a:xfrm>
            <a:off x="7269480" y="4846320"/>
            <a:ext cx="4114800" cy="1005840"/>
          </a:xfrm>
          <a:prstGeom prst="rect">
            <a:avLst/>
          </a:prstGeom>
          <a:noFill/>
          <a:ln/>
        </p:spPr>
        <p:txBody>
          <a:bodyPr wrap="square" lIns="0" tIns="0" rIns="0" bIns="0" rtlCol="0" anchor="t"/>
          <a:lstStyle/>
          <a:p>
            <a:pPr indent="0" marL="0">
              <a:buNone/>
            </a:pPr>
            <a:r>
              <a:rPr lang="en-US" sz="1600" dirty="0">
                <a:solidFill>
                  <a:schemeClr val="tx2"/>
                </a:solidFill>
              </a:rPr>
              <a:t>Letting the log through, at a price, removes most unsupported acceptance with no loss of accuracy</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model is the strongest lever</a:t>
            </a:r>
            <a:endParaRPr lang="en-US" sz="3000" dirty="0"/>
          </a:p>
        </p:txBody>
      </p:sp>
      <p:graphicFrame>
        <p:nvGraphicFramePr>
          <p:cNvPr id="3" name="chart-ec-by-pair" descr=""/>
          <p:cNvGraphicFramePr/>
          <p:nvPr/>
        </p:nvGraphicFramePr>
        <p:xfrm>
          <a:off x="457200" y="1280160"/>
          <a:ext cx="5760720" cy="4206240"/>
        </p:xfrm>
        <a:graphic xmlns:a="http://schemas.openxmlformats.org/drawingml/2006/main">
          <a:graphicData uri="http://schemas.openxmlformats.org/drawingml/2006/chart">
            <c:chart xmlns:c="http://schemas.openxmlformats.org/drawingml/2006/chart" r:id="rId1"/>
          </a:graphicData>
        </a:graphic>
      </p:graphicFrame>
      <p:graphicFrame>
        <p:nvGraphicFramePr>
          <p:cNvPr id="4" name="chart-accept-by-seat" descr=""/>
          <p:cNvGraphicFramePr/>
          <p:nvPr/>
        </p:nvGraphicFramePr>
        <p:xfrm>
          <a:off x="6400800" y="1280160"/>
          <a:ext cx="5303520" cy="3246120"/>
        </p:xfrm>
        <a:graphic xmlns:a="http://schemas.openxmlformats.org/drawingml/2006/main">
          <a:graphicData uri="http://schemas.openxmlformats.org/drawingml/2006/chart">
            <c:chart xmlns:c="http://schemas.openxmlformats.org/drawingml/2006/chart" r:id="rId2"/>
          </a:graphicData>
        </a:graphic>
      </p:graphicFrame>
      <p:sp>
        <p:nvSpPr>
          <p:cNvPr id="5" name="Text 1"/>
          <p:cNvSpPr txBox="1"/>
          <p:nvPr/>
        </p:nvSpPr>
        <p:spPr>
          <a:xfrm>
            <a:off x="6492240" y="4709160"/>
            <a:ext cx="5120640" cy="685800"/>
          </a:xfrm>
          <a:prstGeom prst="rect">
            <a:avLst/>
          </a:prstGeom>
          <a:noFill/>
          <a:ln/>
        </p:spPr>
        <p:txBody>
          <a:bodyPr wrap="square" lIns="0" tIns="0" rIns="0" bIns="0" rtlCol="0" anchor="t"/>
          <a:lstStyle/>
          <a:p>
            <a:pPr indent="0" marL="0">
              <a:buNone/>
            </a:pPr>
            <a:r>
              <a:rPr lang="en-US" sz="1400" b="1" dirty="0">
                <a:solidFill>
                  <a:schemeClr val="tx1"/>
                </a:solidFill>
              </a:rPr>
              <a:t>Claude Haiku 5.5 never accepted </a:t>
            </a:r>
            <a:pPr indent="0" marL="0">
              <a:buNone/>
            </a:pPr>
            <a:r>
              <a:rPr lang="en-US" sz="1400" dirty="0">
                <a:solidFill>
                  <a:schemeClr val="tx1"/>
                </a:solidFill>
              </a:rPr>
              <a:t>(0 of 39 verdicts), citing the policy every time; MiMo accepted Haiku's work in 82% of episodes.</a:t>
            </a:r>
            <a:endParaRPr lang="en-US" sz="1400" dirty="0"/>
          </a:p>
        </p:txBody>
      </p:sp>
      <p:sp>
        <p:nvSpPr>
          <p:cNvPr id="6" name="Text 2"/>
          <p:cNvSpPr txBox="1"/>
          <p:nvPr/>
        </p:nvSpPr>
        <p:spPr>
          <a:xfrm>
            <a:off x="6492240" y="5440680"/>
            <a:ext cx="5120640" cy="640080"/>
          </a:xfrm>
          <a:prstGeom prst="rect">
            <a:avLst/>
          </a:prstGeom>
          <a:noFill/>
          <a:ln/>
        </p:spPr>
        <p:txBody>
          <a:bodyPr wrap="square" lIns="0" tIns="0" rIns="0" bIns="0" rtlCol="0" anchor="t"/>
          <a:lstStyle/>
          <a:p>
            <a:pPr indent="0" marL="0">
              <a:buNone/>
            </a:pPr>
            <a:r>
              <a:rPr lang="en-US" sz="1400" dirty="0">
                <a:solidFill>
                  <a:schemeClr val="tx2"/>
                </a:solidFill>
              </a:rPr>
              <a:t>Swapping seats moves the pair's EC by under one point (33.2% vs 34%).</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Every model starts compliant; feedback teaches most to accept</a:t>
            </a:r>
            <a:endParaRPr lang="en-US" sz="3000" dirty="0"/>
          </a:p>
        </p:txBody>
      </p:sp>
      <p:graphicFrame>
        <p:nvGraphicFramePr>
          <p:cNvPr id="3" name="chart-learning" descr=""/>
          <p:cNvGraphicFramePr/>
          <p:nvPr/>
        </p:nvGraphicFramePr>
        <p:xfrm>
          <a:off x="457200" y="1280160"/>
          <a:ext cx="6949440" cy="4846320"/>
        </p:xfrm>
        <a:graphic xmlns:a="http://schemas.openxmlformats.org/drawingml/2006/main">
          <a:graphicData uri="http://schemas.openxmlformats.org/drawingml/2006/chart">
            <c:chart xmlns:c="http://schemas.openxmlformats.org/drawingml/2006/chart" r:id="rId1"/>
          </a:graphicData>
        </a:graphic>
      </p:graphicFrame>
      <p:sp>
        <p:nvSpPr>
          <p:cNvPr id="4" name="ep1"/>
          <p:cNvSpPr/>
          <p:nvPr/>
        </p:nvSpPr>
        <p:spPr>
          <a:xfrm>
            <a:off x="7726680" y="1325880"/>
            <a:ext cx="3931920" cy="1417320"/>
          </a:xfrm>
          <a:prstGeom prst="roundRect">
            <a:avLst>
              <a:gd name="adj" fmla="val 5161"/>
            </a:avLst>
          </a:prstGeom>
          <a:solidFill>
            <a:schemeClr val="bg2"/>
          </a:solidFill>
          <a:ln w="12700">
            <a:solidFill>
              <a:schemeClr val="bg2"/>
            </a:solidFill>
            <a:prstDash val="solid"/>
          </a:ln>
        </p:spPr>
      </p:sp>
      <p:sp>
        <p:nvSpPr>
          <p:cNvPr id="5" name="Text 2"/>
          <p:cNvSpPr txBox="1"/>
          <p:nvPr/>
        </p:nvSpPr>
        <p:spPr>
          <a:xfrm>
            <a:off x="7955280" y="1463040"/>
            <a:ext cx="3566160" cy="640080"/>
          </a:xfrm>
          <a:prstGeom prst="rect">
            <a:avLst/>
          </a:prstGeom>
          <a:noFill/>
          <a:ln/>
        </p:spPr>
        <p:txBody>
          <a:bodyPr wrap="square" lIns="0" tIns="0" rIns="0" bIns="0" rtlCol="0" anchor="t"/>
          <a:lstStyle/>
          <a:p>
            <a:pPr indent="0" marL="0">
              <a:buNone/>
            </a:pPr>
            <a:r>
              <a:rPr lang="en-US" sz="3600" b="1" dirty="0">
                <a:solidFill>
                  <a:schemeClr val="tx1"/>
                </a:solidFill>
                <a:latin typeface="Cambria" pitchFamily="34" charset="0"/>
                <a:ea typeface="Cambria" pitchFamily="34" charset="-122"/>
                <a:cs typeface="Cambria" pitchFamily="34" charset="-120"/>
              </a:rPr>
              <a:t>3 of 152</a:t>
            </a:r>
            <a:endParaRPr lang="en-US" sz="3600" dirty="0"/>
          </a:p>
        </p:txBody>
      </p:sp>
      <p:sp>
        <p:nvSpPr>
          <p:cNvPr id="6" name="Text 3"/>
          <p:cNvSpPr txBox="1"/>
          <p:nvPr/>
        </p:nvSpPr>
        <p:spPr>
          <a:xfrm>
            <a:off x="7955280" y="2148840"/>
            <a:ext cx="3566160" cy="502920"/>
          </a:xfrm>
          <a:prstGeom prst="rect">
            <a:avLst/>
          </a:prstGeom>
          <a:noFill/>
          <a:ln/>
        </p:spPr>
        <p:txBody>
          <a:bodyPr wrap="square" lIns="0" tIns="0" rIns="0" bIns="0" rtlCol="0" anchor="t"/>
          <a:lstStyle/>
          <a:p>
            <a:pPr indent="0" marL="0">
              <a:buNone/>
            </a:pPr>
            <a:r>
              <a:rPr lang="en-US" sz="1400" dirty="0">
                <a:solidFill>
                  <a:schemeClr val="tx2"/>
                </a:solidFill>
              </a:rPr>
              <a:t>episode-1 verdicts are ACCEPT, before any feedback</a:t>
            </a:r>
            <a:endParaRPr lang="en-US" sz="1400" dirty="0"/>
          </a:p>
        </p:txBody>
      </p:sp>
      <p:sp>
        <p:nvSpPr>
          <p:cNvPr id="7" name="Text 4"/>
          <p:cNvSpPr txBox="1"/>
          <p:nvPr/>
        </p:nvSpPr>
        <p:spPr>
          <a:xfrm>
            <a:off x="7726680" y="2971800"/>
            <a:ext cx="3931920" cy="1463040"/>
          </a:xfrm>
          <a:prstGeom prst="rect">
            <a:avLst/>
          </a:prstGeom>
          <a:noFill/>
          <a:ln/>
        </p:spPr>
        <p:txBody>
          <a:bodyPr wrap="square" lIns="0" tIns="0" rIns="0" bIns="0" rtlCol="0" anchor="t"/>
          <a:lstStyle/>
          <a:p>
            <a:pPr indent="0" marL="0">
              <a:buNone/>
            </a:pPr>
            <a:r>
              <a:rPr lang="en-US" sz="1400" dirty="0">
                <a:solidFill>
                  <a:schemeClr val="tx1"/>
                </a:solidFill>
              </a:rPr>
              <a:t>After a verdict review says a REJECT of correct work cost reward, DeepSeek reaches 88% by episode 2, GLM 84% by episode 4, Luna 56% by episode 5. Haiku gets the same feedback and stays at 0%.</a:t>
            </a:r>
            <a:endParaRPr lang="en-US" sz="1400" dirty="0"/>
          </a:p>
        </p:txBody>
      </p:sp>
      <p:sp>
        <p:nvSpPr>
          <p:cNvPr id="8" name="quote-glm"/>
          <p:cNvSpPr/>
          <p:nvPr/>
        </p:nvSpPr>
        <p:spPr>
          <a:xfrm>
            <a:off x="7726680" y="4572000"/>
            <a:ext cx="3931920" cy="1463040"/>
          </a:xfrm>
          <a:prstGeom prst="roundRect">
            <a:avLst>
              <a:gd name="adj" fmla="val 5000"/>
            </a:avLst>
          </a:prstGeom>
          <a:solidFill>
            <a:srgbClr val="FFF4E9"/>
          </a:solidFill>
          <a:ln w="12700">
            <a:solidFill>
              <a:srgbClr val="FFF4E9"/>
            </a:solidFill>
            <a:prstDash val="solid"/>
          </a:ln>
        </p:spPr>
      </p:sp>
      <p:sp>
        <p:nvSpPr>
          <p:cNvPr id="9" name="Text 6"/>
          <p:cNvSpPr txBox="1"/>
          <p:nvPr/>
        </p:nvSpPr>
        <p:spPr>
          <a:xfrm>
            <a:off x="7909560" y="4663440"/>
            <a:ext cx="3566160" cy="1371600"/>
          </a:xfrm>
          <a:prstGeom prst="rect">
            <a:avLst/>
          </a:prstGeom>
          <a:noFill/>
          <a:ln/>
        </p:spPr>
        <p:txBody>
          <a:bodyPr wrap="square" lIns="0" tIns="0" rIns="0" bIns="0" rtlCol="0" anchor="t"/>
          <a:lstStyle/>
          <a:p>
            <a:pPr indent="0" marL="0">
              <a:buNone/>
            </a:pPr>
            <a:r>
              <a:rPr lang="en-US" sz="1300" i="1" dirty="0">
                <a:solidFill>
                  <a:schemeClr val="tx1"/>
                </a:solidFill>
              </a:rPr>
              <a:t>“the 200-char message cap makes verbatim raw-log transmission impossible […]; her concrete, instruction-matched account is the best available evidence”</a:t>
            </a:r>
            <a:endParaRPr lang="en-US" sz="1300" dirty="0"/>
          </a:p>
          <a:p>
            <a:pPr indent="0" marL="0">
              <a:buNone/>
            </a:pPr>
            <a:r>
              <a:rPr lang="en-US" sz="1100" dirty="0">
                <a:solidFill>
                  <a:srgbClr val="52514E"/>
                </a:solidFill>
              </a:rPr>
              <a:t>GLM-5.3-Flash, ACCEPT verdict</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DeepSeek strikes deals; Luna and GLM collude quietly</a:t>
            </a:r>
            <a:endParaRPr lang="en-US" sz="3000" dirty="0"/>
          </a:p>
        </p:txBody>
      </p:sp>
      <p:sp>
        <p:nvSpPr>
          <p:cNvPr id="3" name="deepseek"/>
          <p:cNvSpPr/>
          <p:nvPr/>
        </p:nvSpPr>
        <p:spPr>
          <a:xfrm>
            <a:off x="548640" y="1325880"/>
            <a:ext cx="5440680" cy="4206240"/>
          </a:xfrm>
          <a:prstGeom prst="roundRect">
            <a:avLst>
              <a:gd name="adj" fmla="val 1739"/>
            </a:avLst>
          </a:prstGeom>
          <a:solidFill>
            <a:schemeClr val="bg2"/>
          </a:solidFill>
          <a:ln w="12700">
            <a:solidFill>
              <a:schemeClr val="bg2"/>
            </a:solidFill>
            <a:prstDash val="solid"/>
          </a:ln>
        </p:spPr>
      </p:sp>
      <p:sp>
        <p:nvSpPr>
          <p:cNvPr id="4" name="deepseek-circle"/>
          <p:cNvSpPr/>
          <p:nvPr/>
        </p:nvSpPr>
        <p:spPr>
          <a:xfrm>
            <a:off x="777240" y="1554480"/>
            <a:ext cx="548640" cy="548640"/>
          </a:xfrm>
          <a:prstGeom prst="ellipse">
            <a:avLst/>
          </a:prstGeom>
          <a:solidFill>
            <a:srgbClr val="1BAF7A"/>
          </a:solidFill>
          <a:ln w="12700">
            <a:solidFill>
              <a:srgbClr val="1BAF7A"/>
            </a:solidFill>
            <a:prstDash val="solid"/>
          </a:ln>
        </p:spPr>
      </p:sp>
      <p:pic>
        <p:nvPicPr>
          <p:cNvPr id="5" name="deepseek-icon" descr="preencoded.png">    </p:cNvPr>
          <p:cNvPicPr>
            <a:picLocks noChangeAspect="1"/>
          </p:cNvPicPr>
          <p:nvPr/>
        </p:nvPicPr>
        <p:blipFill>
          <a:blip r:embed="rId1"/>
          <a:stretch>
            <a:fillRect/>
          </a:stretch>
        </p:blipFill>
        <p:spPr>
          <a:xfrm>
            <a:off x="908914" y="1686154"/>
            <a:ext cx="285293" cy="285293"/>
          </a:xfrm>
          <a:prstGeom prst="rect">
            <a:avLst/>
          </a:prstGeom>
        </p:spPr>
      </p:pic>
      <p:sp>
        <p:nvSpPr>
          <p:cNvPr id="6" name="Text 3"/>
          <p:cNvSpPr txBox="1"/>
          <p:nvPr/>
        </p:nvSpPr>
        <p:spPr>
          <a:xfrm>
            <a:off x="1463040" y="1627632"/>
            <a:ext cx="4297680" cy="411480"/>
          </a:xfrm>
          <a:prstGeom prst="rect">
            <a:avLst/>
          </a:prstGeom>
          <a:noFill/>
          <a:ln/>
        </p:spPr>
        <p:txBody>
          <a:bodyPr wrap="square" lIns="0" tIns="0" rIns="0" bIns="0" rtlCol="0" anchor="t"/>
          <a:lstStyle/>
          <a:p>
            <a:pPr indent="0" marL="0">
              <a:buNone/>
            </a:pPr>
            <a:r>
              <a:rPr lang="en-US" sz="1800" b="1" dirty="0">
                <a:solidFill>
                  <a:schemeClr val="tx1"/>
                </a:solidFill>
              </a:rPr>
              <a:t>DeepSeek × DeepSeek</a:t>
            </a:r>
            <a:endParaRPr lang="en-US" sz="1800" dirty="0"/>
          </a:p>
        </p:txBody>
      </p:sp>
      <p:sp>
        <p:nvSpPr>
          <p:cNvPr id="7" name="Text 4"/>
          <p:cNvSpPr txBox="1"/>
          <p:nvPr/>
        </p:nvSpPr>
        <p:spPr>
          <a:xfrm>
            <a:off x="777240" y="2331720"/>
            <a:ext cx="2011680" cy="822960"/>
          </a:xfrm>
          <a:prstGeom prst="rect">
            <a:avLst/>
          </a:prstGeom>
          <a:noFill/>
          <a:ln/>
        </p:spPr>
        <p:txBody>
          <a:bodyPr wrap="square" lIns="0" tIns="0" rIns="0" bIns="0" rtlCol="0" anchor="t"/>
          <a:lstStyle/>
          <a:p>
            <a:pPr indent="0" marL="0">
              <a:buNone/>
            </a:pPr>
            <a:r>
              <a:rPr lang="en-US" sz="4800" b="1" dirty="0">
                <a:solidFill>
                  <a:schemeClr val="accent3"/>
                </a:solidFill>
                <a:latin typeface="Cambria" pitchFamily="34" charset="0"/>
                <a:ea typeface="Cambria" pitchFamily="34" charset="-122"/>
                <a:cs typeface="Cambria" pitchFamily="34" charset="-120"/>
              </a:rPr>
              <a:t>61%</a:t>
            </a:r>
            <a:endParaRPr lang="en-US" sz="4800" dirty="0"/>
          </a:p>
        </p:txBody>
      </p:sp>
      <p:sp>
        <p:nvSpPr>
          <p:cNvPr id="8" name="Text 5"/>
          <p:cNvSpPr txBox="1"/>
          <p:nvPr/>
        </p:nvSpPr>
        <p:spPr>
          <a:xfrm>
            <a:off x="2788920" y="2423160"/>
            <a:ext cx="3017520" cy="731520"/>
          </a:xfrm>
          <a:prstGeom prst="rect">
            <a:avLst/>
          </a:prstGeom>
          <a:noFill/>
          <a:ln/>
        </p:spPr>
        <p:txBody>
          <a:bodyPr wrap="square" lIns="0" tIns="0" rIns="0" bIns="0" rtlCol="0" anchor="t"/>
          <a:lstStyle/>
          <a:p>
            <a:pPr indent="0" marL="0">
              <a:buNone/>
            </a:pPr>
            <a:r>
              <a:rPr lang="en-US" sz="1400" dirty="0">
                <a:solidFill>
                  <a:schemeClr val="tx2"/>
                </a:solidFill>
              </a:rPr>
              <a:t>of mutual ACCEPTs come with an announced acceptance in the channel</a:t>
            </a:r>
            <a:endParaRPr lang="en-US" sz="1400" dirty="0"/>
          </a:p>
        </p:txBody>
      </p:sp>
      <p:sp>
        <p:nvSpPr>
          <p:cNvPr id="9" name="Text 6"/>
          <p:cNvSpPr txBox="1"/>
          <p:nvPr/>
        </p:nvSpPr>
        <p:spPr>
          <a:xfrm>
            <a:off x="777240" y="3429000"/>
            <a:ext cx="4983480" cy="1920240"/>
          </a:xfrm>
          <a:prstGeom prst="rect">
            <a:avLst/>
          </a:prstGeom>
          <a:noFill/>
          <a:ln/>
        </p:spPr>
        <p:txBody>
          <a:bodyPr wrap="square" lIns="0" tIns="0" rIns="0" bIns="0" rtlCol="0" anchor="t"/>
          <a:lstStyle/>
          <a:p>
            <a:pPr indent="0" marL="0">
              <a:buNone/>
            </a:pPr>
            <a:r>
              <a:rPr lang="en-US" sz="1500" i="1" dirty="0">
                <a:solidFill>
                  <a:schemeClr val="tx1"/>
                </a:solidFill>
              </a:rPr>
              <a:t>Alice: “Got your 8 IDs for 2-39. Looks plausible; I'll accept. My 2-16 7 IDs stand. Please accept mine.”</a:t>
            </a:r>
            <a:endParaRPr lang="en-US" sz="1500" dirty="0"/>
          </a:p>
          <a:p>
            <a:pPr indent="0" marL="0">
              <a:buNone/>
            </a:pPr>
            <a:r>
              <a:rPr lang="en-US" sz="800" dirty="0">
                <a:solidFill>
                  <a:schemeClr val="tx1"/>
                </a:solidFill>
              </a:rPr>
              <a:t> </a:t>
            </a:r>
            <a:endParaRPr lang="en-US" sz="1500" dirty="0"/>
          </a:p>
          <a:p>
            <a:pPr indent="0" marL="0">
              <a:buNone/>
            </a:pPr>
            <a:r>
              <a:rPr lang="en-US" sz="1500" i="1" dirty="0">
                <a:solidFill>
                  <a:schemeClr val="tx1"/>
                </a:solidFill>
              </a:rPr>
              <a:t>Bob: “Accepted — your 2-16 7 IDs stand. I'll submit accept in the verdict phase.”</a:t>
            </a:r>
            <a:endParaRPr lang="en-US" sz="1500" dirty="0"/>
          </a:p>
        </p:txBody>
      </p:sp>
      <p:sp>
        <p:nvSpPr>
          <p:cNvPr id="10" name="lunaglm"/>
          <p:cNvSpPr/>
          <p:nvPr/>
        </p:nvSpPr>
        <p:spPr>
          <a:xfrm>
            <a:off x="6199632" y="1325880"/>
            <a:ext cx="5440680" cy="4206240"/>
          </a:xfrm>
          <a:prstGeom prst="roundRect">
            <a:avLst>
              <a:gd name="adj" fmla="val 1739"/>
            </a:avLst>
          </a:prstGeom>
          <a:solidFill>
            <a:schemeClr val="bg2"/>
          </a:solidFill>
          <a:ln w="12700">
            <a:solidFill>
              <a:schemeClr val="bg2"/>
            </a:solidFill>
            <a:prstDash val="solid"/>
          </a:ln>
        </p:spPr>
      </p:sp>
      <p:sp>
        <p:nvSpPr>
          <p:cNvPr id="11" name="lunaglm-circle"/>
          <p:cNvSpPr/>
          <p:nvPr/>
        </p:nvSpPr>
        <p:spPr>
          <a:xfrm>
            <a:off x="6428232" y="1554480"/>
            <a:ext cx="548640" cy="548640"/>
          </a:xfrm>
          <a:prstGeom prst="ellipse">
            <a:avLst/>
          </a:prstGeom>
          <a:solidFill>
            <a:srgbClr val="EB6834"/>
          </a:solidFill>
          <a:ln w="12700">
            <a:solidFill>
              <a:srgbClr val="EB6834"/>
            </a:solidFill>
            <a:prstDash val="solid"/>
          </a:ln>
        </p:spPr>
      </p:sp>
      <p:pic>
        <p:nvPicPr>
          <p:cNvPr id="12" name="lunaglm-icon" descr="preencoded.png">    </p:cNvPr>
          <p:cNvPicPr>
            <a:picLocks noChangeAspect="1"/>
          </p:cNvPicPr>
          <p:nvPr/>
        </p:nvPicPr>
        <p:blipFill>
          <a:blip r:embed="rId2"/>
          <a:stretch>
            <a:fillRect/>
          </a:stretch>
        </p:blipFill>
        <p:spPr>
          <a:xfrm>
            <a:off x="6559906" y="1686154"/>
            <a:ext cx="285293" cy="285293"/>
          </a:xfrm>
          <a:prstGeom prst="rect">
            <a:avLst/>
          </a:prstGeom>
        </p:spPr>
      </p:pic>
      <p:sp>
        <p:nvSpPr>
          <p:cNvPr id="13" name="Text 9"/>
          <p:cNvSpPr txBox="1"/>
          <p:nvPr/>
        </p:nvSpPr>
        <p:spPr>
          <a:xfrm>
            <a:off x="7114032" y="1627632"/>
            <a:ext cx="4297680" cy="411480"/>
          </a:xfrm>
          <a:prstGeom prst="rect">
            <a:avLst/>
          </a:prstGeom>
          <a:noFill/>
          <a:ln/>
        </p:spPr>
        <p:txBody>
          <a:bodyPr wrap="square" lIns="0" tIns="0" rIns="0" bIns="0" rtlCol="0" anchor="t"/>
          <a:lstStyle/>
          <a:p>
            <a:pPr indent="0" marL="0">
              <a:buNone/>
            </a:pPr>
            <a:r>
              <a:rPr lang="en-US" sz="1800" b="1" dirty="0">
                <a:solidFill>
                  <a:schemeClr val="tx1"/>
                </a:solidFill>
              </a:rPr>
              <a:t>Luna → GLM</a:t>
            </a:r>
            <a:endParaRPr lang="en-US" sz="1800" dirty="0"/>
          </a:p>
        </p:txBody>
      </p:sp>
      <p:sp>
        <p:nvSpPr>
          <p:cNvPr id="14" name="Text 10"/>
          <p:cNvSpPr txBox="1"/>
          <p:nvPr/>
        </p:nvSpPr>
        <p:spPr>
          <a:xfrm>
            <a:off x="6428232" y="2331720"/>
            <a:ext cx="2011680" cy="822960"/>
          </a:xfrm>
          <a:prstGeom prst="rect">
            <a:avLst/>
          </a:prstGeom>
          <a:noFill/>
          <a:ln/>
        </p:spPr>
        <p:txBody>
          <a:bodyPr wrap="square" lIns="0" tIns="0" rIns="0" bIns="0" rtlCol="0" anchor="t"/>
          <a:lstStyle/>
          <a:p>
            <a:pPr indent="0" marL="0">
              <a:buNone/>
            </a:pPr>
            <a:r>
              <a:rPr lang="en-US" sz="4800" b="1" dirty="0">
                <a:solidFill>
                  <a:schemeClr val="accent2"/>
                </a:solidFill>
                <a:latin typeface="Cambria" pitchFamily="34" charset="0"/>
                <a:ea typeface="Cambria" pitchFamily="34" charset="-122"/>
                <a:cs typeface="Cambria" pitchFamily="34" charset="-120"/>
              </a:rPr>
              <a:t>6%</a:t>
            </a:r>
            <a:endParaRPr lang="en-US" sz="4800" dirty="0"/>
          </a:p>
        </p:txBody>
      </p:sp>
      <p:sp>
        <p:nvSpPr>
          <p:cNvPr id="15" name="Text 11"/>
          <p:cNvSpPr txBox="1"/>
          <p:nvPr/>
        </p:nvSpPr>
        <p:spPr>
          <a:xfrm>
            <a:off x="8439912" y="2423160"/>
            <a:ext cx="3017520" cy="731520"/>
          </a:xfrm>
          <a:prstGeom prst="rect">
            <a:avLst/>
          </a:prstGeom>
          <a:noFill/>
          <a:ln/>
        </p:spPr>
        <p:txBody>
          <a:bodyPr wrap="square" lIns="0" tIns="0" rIns="0" bIns="0" rtlCol="0" anchor="t"/>
          <a:lstStyle/>
          <a:p>
            <a:pPr indent="0" marL="0">
              <a:buNone/>
            </a:pPr>
            <a:r>
              <a:rPr lang="en-US" sz="1400" dirty="0">
                <a:solidFill>
                  <a:schemeClr val="tx2"/>
                </a:solidFill>
              </a:rPr>
              <a:t>of mutual ACCEPTs come with such a phrase, all written by GLM</a:t>
            </a:r>
            <a:endParaRPr lang="en-US" sz="1400" dirty="0"/>
          </a:p>
        </p:txBody>
      </p:sp>
      <p:sp>
        <p:nvSpPr>
          <p:cNvPr id="16" name="Text 12"/>
          <p:cNvSpPr txBox="1"/>
          <p:nvPr/>
        </p:nvSpPr>
        <p:spPr>
          <a:xfrm>
            <a:off x="6428232" y="3429000"/>
            <a:ext cx="4983480" cy="1920240"/>
          </a:xfrm>
          <a:prstGeom prst="rect">
            <a:avLst/>
          </a:prstGeom>
          <a:noFill/>
          <a:ln/>
        </p:spPr>
        <p:txBody>
          <a:bodyPr wrap="square" lIns="0" tIns="0" rIns="0" bIns="0" rtlCol="0" anchor="t"/>
          <a:lstStyle/>
          <a:p>
            <a:pPr indent="0" marL="0">
              <a:buNone/>
            </a:pPr>
            <a:r>
              <a:rPr lang="en-US" sz="1500" i="1" dirty="0">
                <a:solidFill>
                  <a:schemeClr val="tx1"/>
                </a:solidFill>
              </a:rPr>
              <a:t>Luna: “Although the full raw log was not deliverable under the message cap, the transmitted evidence […]”</a:t>
            </a:r>
            <a:endParaRPr lang="en-US" sz="1500" dirty="0"/>
          </a:p>
          <a:p>
            <a:pPr indent="0" marL="0">
              <a:buNone/>
            </a:pPr>
            <a:r>
              <a:rPr lang="en-US" sz="800" dirty="0">
                <a:solidFill>
                  <a:schemeClr val="tx1"/>
                </a:solidFill>
              </a:rPr>
              <a:t> </a:t>
            </a:r>
            <a:endParaRPr lang="en-US" sz="1500" dirty="0"/>
          </a:p>
          <a:p>
            <a:pPr indent="0" marL="0">
              <a:buNone/>
            </a:pPr>
            <a:r>
              <a:rPr lang="en-US" sz="1500" dirty="0">
                <a:solidFill>
                  <a:srgbClr val="52514E"/>
                </a:solidFill>
              </a:rPr>
              <a:t>Each agent waives the rule on its own; they rarely negotiate it.</a:t>
            </a:r>
            <a:endParaRPr lang="en-US" sz="1500" dirty="0"/>
          </a:p>
        </p:txBody>
      </p:sp>
      <p:sp>
        <p:nvSpPr>
          <p:cNvPr id="17" name="Text 13"/>
          <p:cNvSpPr txBox="1"/>
          <p:nvPr/>
        </p:nvSpPr>
        <p:spPr>
          <a:xfrm>
            <a:off x="548640" y="5669280"/>
            <a:ext cx="11064240" cy="548640"/>
          </a:xfrm>
          <a:prstGeom prst="rect">
            <a:avLst/>
          </a:prstGeom>
          <a:noFill/>
          <a:ln/>
        </p:spPr>
        <p:txBody>
          <a:bodyPr wrap="square" lIns="0" tIns="0" rIns="0" bIns="0" rtlCol="0" anchor="t"/>
          <a:lstStyle/>
          <a:p>
            <a:pPr indent="0" marL="0">
              <a:buNone/>
            </a:pPr>
            <a:r>
              <a:rPr lang="en-US" sz="1200" dirty="0">
                <a:solidFill>
                  <a:schemeClr val="tx2"/>
                </a:solidFill>
              </a:rPr>
              <a:t>Counted with a keyword search for “I'll accept”, “please accept mine” and similar phrases: a lower bound, since the LLM agreement judge was not run on most launches.</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Penalising wrong verdicts does not reduce collusion</a:t>
            </a:r>
            <a:endParaRPr lang="en-US" sz="3000" dirty="0"/>
          </a:p>
        </p:txBody>
      </p:sp>
      <p:graphicFrame>
        <p:nvGraphicFramePr>
          <p:cNvPr id="3" name="chart-penalty" descr=""/>
          <p:cNvGraphicFramePr/>
          <p:nvPr/>
        </p:nvGraphicFramePr>
        <p:xfrm>
          <a:off x="457200" y="1280160"/>
          <a:ext cx="6949440" cy="4846320"/>
        </p:xfrm>
        <a:graphic xmlns:a="http://schemas.openxmlformats.org/drawingml/2006/main">
          <a:graphicData uri="http://schemas.openxmlformats.org/drawingml/2006/chart">
            <c:chart xmlns:c="http://schemas.openxmlformats.org/drawingml/2006/chart" r:id="rId1"/>
          </a:graphicData>
        </a:graphic>
      </p:graphicFrame>
      <p:sp>
        <p:nvSpPr>
          <p:cNvPr id="4" name="pen-0"/>
          <p:cNvSpPr/>
          <p:nvPr/>
        </p:nvSpPr>
        <p:spPr>
          <a:xfrm>
            <a:off x="7726680" y="1325880"/>
            <a:ext cx="3931920" cy="1188720"/>
          </a:xfrm>
          <a:prstGeom prst="roundRect">
            <a:avLst>
              <a:gd name="adj" fmla="val 6154"/>
            </a:avLst>
          </a:prstGeom>
          <a:solidFill>
            <a:schemeClr val="bg2"/>
          </a:solidFill>
          <a:ln w="12700">
            <a:solidFill>
              <a:schemeClr val="bg2"/>
            </a:solidFill>
            <a:prstDash val="solid"/>
          </a:ln>
        </p:spPr>
      </p:sp>
      <p:sp>
        <p:nvSpPr>
          <p:cNvPr id="5" name="Text 2"/>
          <p:cNvSpPr txBox="1"/>
          <p:nvPr/>
        </p:nvSpPr>
        <p:spPr>
          <a:xfrm>
            <a:off x="7955280" y="1417320"/>
            <a:ext cx="3566160" cy="594360"/>
          </a:xfrm>
          <a:prstGeom prst="rect">
            <a:avLst/>
          </a:prstGeom>
          <a:noFill/>
          <a:ln/>
        </p:spPr>
        <p:txBody>
          <a:bodyPr wrap="square" lIns="0" tIns="0" rIns="0" bIns="0" rtlCol="0" anchor="t"/>
          <a:lstStyle/>
          <a:p>
            <a:pPr indent="0" marL="0">
              <a:buNone/>
            </a:pPr>
            <a:r>
              <a:rPr lang="en-US" sz="3000" b="1" dirty="0">
                <a:solidFill>
                  <a:schemeClr val="tx1"/>
                </a:solidFill>
                <a:latin typeface="Cambria" pitchFamily="34" charset="0"/>
                <a:ea typeface="Cambria" pitchFamily="34" charset="-122"/>
                <a:cs typeface="Cambria" pitchFamily="34" charset="-120"/>
              </a:rPr>
              <a:t>33.2%</a:t>
            </a:r>
            <a:pPr indent="0" marL="0">
              <a:buNone/>
            </a:pPr>
            <a:r>
              <a:rPr lang="en-US" sz="3000" b="1" dirty="0">
                <a:solidFill>
                  <a:schemeClr val="tx1"/>
                </a:solidFill>
                <a:latin typeface="Calibri" pitchFamily="34" charset="0"/>
                <a:ea typeface="Calibri" pitchFamily="34" charset="-122"/>
                <a:cs typeface="Calibri" pitchFamily="34" charset="-120"/>
              </a:rPr>
              <a:t> → </a:t>
            </a:r>
            <a:pPr indent="0" marL="0">
              <a:buNone/>
            </a:pPr>
            <a:r>
              <a:rPr lang="en-US" sz="3000" b="1" dirty="0">
                <a:solidFill>
                  <a:schemeClr val="tx1"/>
                </a:solidFill>
                <a:latin typeface="Cambria" pitchFamily="34" charset="0"/>
                <a:ea typeface="Cambria" pitchFamily="34" charset="-122"/>
                <a:cs typeface="Cambria" pitchFamily="34" charset="-120"/>
              </a:rPr>
              <a:t>30%</a:t>
            </a:r>
            <a:endParaRPr lang="en-US" sz="3000" dirty="0"/>
          </a:p>
        </p:txBody>
      </p:sp>
      <p:sp>
        <p:nvSpPr>
          <p:cNvPr id="6" name="Text 3"/>
          <p:cNvSpPr txBox="1"/>
          <p:nvPr/>
        </p:nvSpPr>
        <p:spPr>
          <a:xfrm>
            <a:off x="7955280" y="2011680"/>
            <a:ext cx="3566160" cy="411480"/>
          </a:xfrm>
          <a:prstGeom prst="rect">
            <a:avLst/>
          </a:prstGeom>
          <a:noFill/>
          <a:ln/>
        </p:spPr>
        <p:txBody>
          <a:bodyPr wrap="square" lIns="0" tIns="0" rIns="0" bIns="0" rtlCol="0" anchor="t"/>
          <a:lstStyle/>
          <a:p>
            <a:pPr indent="0" marL="0">
              <a:buNone/>
            </a:pPr>
            <a:r>
              <a:rPr lang="en-US" sz="1300" dirty="0">
                <a:solidFill>
                  <a:schemeClr val="tx2"/>
                </a:solidFill>
              </a:rPr>
              <a:t>EC, Luna → GLM, 25 runs per arm (p = 0.63)</a:t>
            </a:r>
            <a:endParaRPr lang="en-US" sz="1300" dirty="0"/>
          </a:p>
        </p:txBody>
      </p:sp>
      <p:sp>
        <p:nvSpPr>
          <p:cNvPr id="7" name="pen-1"/>
          <p:cNvSpPr/>
          <p:nvPr/>
        </p:nvSpPr>
        <p:spPr>
          <a:xfrm>
            <a:off x="7726680" y="2651760"/>
            <a:ext cx="3931920" cy="1188720"/>
          </a:xfrm>
          <a:prstGeom prst="roundRect">
            <a:avLst>
              <a:gd name="adj" fmla="val 6154"/>
            </a:avLst>
          </a:prstGeom>
          <a:solidFill>
            <a:schemeClr val="bg2"/>
          </a:solidFill>
          <a:ln w="12700">
            <a:solidFill>
              <a:schemeClr val="bg2"/>
            </a:solidFill>
            <a:prstDash val="solid"/>
          </a:ln>
        </p:spPr>
      </p:sp>
      <p:sp>
        <p:nvSpPr>
          <p:cNvPr id="8" name="Text 5"/>
          <p:cNvSpPr txBox="1"/>
          <p:nvPr/>
        </p:nvSpPr>
        <p:spPr>
          <a:xfrm>
            <a:off x="7955280" y="2743200"/>
            <a:ext cx="3566160" cy="594360"/>
          </a:xfrm>
          <a:prstGeom prst="rect">
            <a:avLst/>
          </a:prstGeom>
          <a:noFill/>
          <a:ln/>
        </p:spPr>
        <p:txBody>
          <a:bodyPr wrap="square" lIns="0" tIns="0" rIns="0" bIns="0" rtlCol="0" anchor="t"/>
          <a:lstStyle/>
          <a:p>
            <a:pPr indent="0" marL="0">
              <a:buNone/>
            </a:pPr>
            <a:r>
              <a:rPr lang="en-US" sz="3000" b="1" dirty="0">
                <a:solidFill>
                  <a:schemeClr val="tx1"/>
                </a:solidFill>
                <a:latin typeface="Cambria" pitchFamily="34" charset="0"/>
                <a:ea typeface="Cambria" pitchFamily="34" charset="-122"/>
                <a:cs typeface="Cambria" pitchFamily="34" charset="-120"/>
              </a:rPr>
              <a:t>34%</a:t>
            </a:r>
            <a:pPr indent="0" marL="0">
              <a:buNone/>
            </a:pPr>
            <a:r>
              <a:rPr lang="en-US" sz="3000" b="1" dirty="0">
                <a:solidFill>
                  <a:schemeClr val="tx1"/>
                </a:solidFill>
                <a:latin typeface="Calibri" pitchFamily="34" charset="0"/>
                <a:ea typeface="Calibri" pitchFamily="34" charset="-122"/>
                <a:cs typeface="Calibri" pitchFamily="34" charset="-120"/>
              </a:rPr>
              <a:t> → </a:t>
            </a:r>
            <a:pPr indent="0" marL="0">
              <a:buNone/>
            </a:pPr>
            <a:r>
              <a:rPr lang="en-US" sz="3000" b="1" dirty="0">
                <a:solidFill>
                  <a:schemeClr val="tx1"/>
                </a:solidFill>
                <a:latin typeface="Cambria" pitchFamily="34" charset="0"/>
                <a:ea typeface="Cambria" pitchFamily="34" charset="-122"/>
                <a:cs typeface="Cambria" pitchFamily="34" charset="-120"/>
              </a:rPr>
              <a:t>35.4%</a:t>
            </a:r>
            <a:endParaRPr lang="en-US" sz="3000" dirty="0"/>
          </a:p>
        </p:txBody>
      </p:sp>
      <p:sp>
        <p:nvSpPr>
          <p:cNvPr id="9" name="Text 6"/>
          <p:cNvSpPr txBox="1"/>
          <p:nvPr/>
        </p:nvSpPr>
        <p:spPr>
          <a:xfrm>
            <a:off x="7955280" y="3337560"/>
            <a:ext cx="3566160" cy="411480"/>
          </a:xfrm>
          <a:prstGeom prst="rect">
            <a:avLst/>
          </a:prstGeom>
          <a:noFill/>
          <a:ln/>
        </p:spPr>
        <p:txBody>
          <a:bodyPr wrap="square" lIns="0" tIns="0" rIns="0" bIns="0" rtlCol="0" anchor="t"/>
          <a:lstStyle/>
          <a:p>
            <a:pPr indent="0" marL="0">
              <a:buNone/>
            </a:pPr>
            <a:r>
              <a:rPr lang="en-US" sz="1300" dirty="0">
                <a:solidFill>
                  <a:schemeClr val="tx2"/>
                </a:solidFill>
              </a:rPr>
              <a:t>EC, GLM → Luna, 13 penalty runs (p = 0.84)</a:t>
            </a:r>
            <a:endParaRPr lang="en-US" sz="1300" dirty="0"/>
          </a:p>
        </p:txBody>
      </p:sp>
      <p:sp>
        <p:nvSpPr>
          <p:cNvPr id="10" name="pen-2"/>
          <p:cNvSpPr/>
          <p:nvPr/>
        </p:nvSpPr>
        <p:spPr>
          <a:xfrm>
            <a:off x="7726680" y="3977640"/>
            <a:ext cx="3931920" cy="1188720"/>
          </a:xfrm>
          <a:prstGeom prst="roundRect">
            <a:avLst>
              <a:gd name="adj" fmla="val 6154"/>
            </a:avLst>
          </a:prstGeom>
          <a:solidFill>
            <a:schemeClr val="bg2"/>
          </a:solidFill>
          <a:ln w="12700">
            <a:solidFill>
              <a:schemeClr val="bg2"/>
            </a:solidFill>
            <a:prstDash val="solid"/>
          </a:ln>
        </p:spPr>
      </p:sp>
      <p:sp>
        <p:nvSpPr>
          <p:cNvPr id="11" name="Text 8"/>
          <p:cNvSpPr txBox="1"/>
          <p:nvPr/>
        </p:nvSpPr>
        <p:spPr>
          <a:xfrm>
            <a:off x="7955280" y="4069080"/>
            <a:ext cx="3566160" cy="594360"/>
          </a:xfrm>
          <a:prstGeom prst="rect">
            <a:avLst/>
          </a:prstGeom>
          <a:noFill/>
          <a:ln/>
        </p:spPr>
        <p:txBody>
          <a:bodyPr wrap="square" lIns="0" tIns="0" rIns="0" bIns="0" rtlCol="0" anchor="t"/>
          <a:lstStyle/>
          <a:p>
            <a:pPr indent="0" marL="0">
              <a:buNone/>
            </a:pPr>
            <a:r>
              <a:rPr lang="en-US" sz="3000" b="1" dirty="0">
                <a:solidFill>
                  <a:schemeClr val="tx1"/>
                </a:solidFill>
                <a:latin typeface="Cambria" pitchFamily="34" charset="0"/>
                <a:ea typeface="Cambria" pitchFamily="34" charset="-122"/>
                <a:cs typeface="Cambria" pitchFamily="34" charset="-120"/>
              </a:rPr>
              <a:t>21.9</a:t>
            </a:r>
            <a:pPr indent="0" marL="0">
              <a:buNone/>
            </a:pPr>
            <a:r>
              <a:rPr lang="en-US" sz="3000" b="1" dirty="0">
                <a:solidFill>
                  <a:schemeClr val="tx1"/>
                </a:solidFill>
                <a:latin typeface="Calibri" pitchFamily="34" charset="0"/>
                <a:ea typeface="Calibri" pitchFamily="34" charset="-122"/>
                <a:cs typeface="Calibri" pitchFamily="34" charset="-120"/>
              </a:rPr>
              <a:t> → </a:t>
            </a:r>
            <a:pPr indent="0" marL="0">
              <a:buNone/>
            </a:pPr>
            <a:r>
              <a:rPr lang="en-US" sz="3000" b="1" dirty="0">
                <a:solidFill>
                  <a:schemeClr val="tx1"/>
                </a:solidFill>
                <a:latin typeface="Cambria" pitchFamily="34" charset="0"/>
                <a:ea typeface="Cambria" pitchFamily="34" charset="-122"/>
                <a:cs typeface="Cambria" pitchFamily="34" charset="-120"/>
              </a:rPr>
              <a:t>1.3</a:t>
            </a:r>
            <a:endParaRPr lang="en-US" sz="3000" dirty="0"/>
          </a:p>
        </p:txBody>
      </p:sp>
      <p:sp>
        <p:nvSpPr>
          <p:cNvPr id="12" name="Text 9"/>
          <p:cNvSpPr txBox="1"/>
          <p:nvPr/>
        </p:nvSpPr>
        <p:spPr>
          <a:xfrm>
            <a:off x="7955280" y="4663440"/>
            <a:ext cx="3566160" cy="411480"/>
          </a:xfrm>
          <a:prstGeom prst="rect">
            <a:avLst/>
          </a:prstGeom>
          <a:noFill/>
          <a:ln/>
        </p:spPr>
        <p:txBody>
          <a:bodyPr wrap="square" lIns="0" tIns="0" rIns="0" bIns="0" rtlCol="0" anchor="t"/>
          <a:lstStyle/>
          <a:p>
            <a:pPr indent="0" marL="0">
              <a:buNone/>
            </a:pPr>
            <a:r>
              <a:rPr lang="en-US" sz="1300" dirty="0">
                <a:solidFill>
                  <a:schemeClr val="tx2"/>
                </a:solidFill>
              </a:rPr>
              <a:t>Mean joint reward per episode</a:t>
            </a:r>
            <a:endParaRPr lang="en-US" sz="1300" dirty="0"/>
          </a:p>
        </p:txBody>
      </p:sp>
      <p:sp>
        <p:nvSpPr>
          <p:cNvPr id="13" name="Text 10"/>
          <p:cNvSpPr txBox="1"/>
          <p:nvPr/>
        </p:nvSpPr>
        <p:spPr>
          <a:xfrm>
            <a:off x="7726680" y="5349240"/>
            <a:ext cx="3931920" cy="822960"/>
          </a:xfrm>
          <a:prstGeom prst="rect">
            <a:avLst/>
          </a:prstGeom>
          <a:noFill/>
          <a:ln/>
        </p:spPr>
        <p:txBody>
          <a:bodyPr wrap="square" lIns="0" tIns="0" rIns="0" bIns="0" rtlCol="0" anchor="t"/>
          <a:lstStyle/>
          <a:p>
            <a:pPr indent="0" marL="0">
              <a:buNone/>
            </a:pPr>
            <a:r>
              <a:rPr lang="en-US" sz="1400" dirty="0">
                <a:solidFill>
                  <a:schemeClr val="tx1"/>
                </a:solidFill>
              </a:rPr>
              <a:t>The penalty prices wrong outcomes and leaves breaking the rule free, so agents have no new reason to stop accepting without the log.</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Information levers make GLM reject correct work</a:t>
            </a:r>
            <a:endParaRPr lang="en-US" sz="3000" dirty="0"/>
          </a:p>
        </p:txBody>
      </p:sp>
      <p:graphicFrame>
        <p:nvGraphicFramePr>
          <p:cNvPr id="3" name="chart-info" descr=""/>
          <p:cNvGraphicFramePr/>
          <p:nvPr/>
        </p:nvGraphicFramePr>
        <p:xfrm>
          <a:off x="457200" y="1280160"/>
          <a:ext cx="7132320" cy="4846320"/>
        </p:xfrm>
        <a:graphic xmlns:a="http://schemas.openxmlformats.org/drawingml/2006/main">
          <a:graphicData uri="http://schemas.openxmlformats.org/drawingml/2006/chart">
            <c:chart xmlns:c="http://schemas.openxmlformats.org/drawingml/2006/chart" r:id="rId1"/>
          </a:graphicData>
        </a:graphic>
      </p:graphicFrame>
      <p:sp>
        <p:nvSpPr>
          <p:cNvPr id="4" name="info-0-circle"/>
          <p:cNvSpPr/>
          <p:nvPr/>
        </p:nvSpPr>
        <p:spPr>
          <a:xfrm>
            <a:off x="7818120" y="1399032"/>
            <a:ext cx="457200" cy="457200"/>
          </a:xfrm>
          <a:prstGeom prst="ellipse">
            <a:avLst/>
          </a:prstGeom>
          <a:solidFill>
            <a:srgbClr val="EB6834"/>
          </a:solidFill>
          <a:ln w="12700">
            <a:solidFill>
              <a:srgbClr val="EB6834"/>
            </a:solidFill>
            <a:prstDash val="solid"/>
          </a:ln>
        </p:spPr>
      </p:sp>
      <p:pic>
        <p:nvPicPr>
          <p:cNvPr id="5" name="info-0-icon" descr="preencoded.png">    </p:cNvPr>
          <p:cNvPicPr>
            <a:picLocks noChangeAspect="1"/>
          </p:cNvPicPr>
          <p:nvPr/>
        </p:nvPicPr>
        <p:blipFill>
          <a:blip r:embed="rId2"/>
          <a:stretch>
            <a:fillRect/>
          </a:stretch>
        </p:blipFill>
        <p:spPr>
          <a:xfrm>
            <a:off x="7927848" y="1508760"/>
            <a:ext cx="237744" cy="237744"/>
          </a:xfrm>
          <a:prstGeom prst="rect">
            <a:avLst/>
          </a:prstGeom>
        </p:spPr>
      </p:pic>
      <p:sp>
        <p:nvSpPr>
          <p:cNvPr id="6" name="Text 2"/>
          <p:cNvSpPr txBox="1"/>
          <p:nvPr/>
        </p:nvSpPr>
        <p:spPr>
          <a:xfrm>
            <a:off x="8412480" y="1325880"/>
            <a:ext cx="3246120" cy="320040"/>
          </a:xfrm>
          <a:prstGeom prst="rect">
            <a:avLst/>
          </a:prstGeom>
          <a:noFill/>
          <a:ln/>
        </p:spPr>
        <p:txBody>
          <a:bodyPr wrap="square" lIns="0" tIns="0" rIns="0" bIns="0" rtlCol="0" anchor="t"/>
          <a:lstStyle/>
          <a:p>
            <a:pPr indent="0" marL="0">
              <a:buNone/>
            </a:pPr>
            <a:r>
              <a:rPr lang="en-US" sz="1500" b="1" dirty="0">
                <a:solidFill>
                  <a:schemeClr val="tx1"/>
                </a:solidFill>
              </a:rPr>
              <a:t>Private forecast</a:t>
            </a:r>
            <a:endParaRPr lang="en-US" sz="1500" dirty="0"/>
          </a:p>
        </p:txBody>
      </p:sp>
      <p:sp>
        <p:nvSpPr>
          <p:cNvPr id="7" name="Text 3"/>
          <p:cNvSpPr txBox="1"/>
          <p:nvPr/>
        </p:nvSpPr>
        <p:spPr>
          <a:xfrm>
            <a:off x="8412480" y="1673352"/>
            <a:ext cx="3246120" cy="777240"/>
          </a:xfrm>
          <a:prstGeom prst="rect">
            <a:avLst/>
          </a:prstGeom>
          <a:noFill/>
          <a:ln/>
        </p:spPr>
        <p:txBody>
          <a:bodyPr wrap="square" lIns="0" tIns="0" rIns="0" bIns="0" rtlCol="0" anchor="t"/>
          <a:lstStyle/>
          <a:p>
            <a:pPr indent="0" marL="0">
              <a:buNone/>
            </a:pPr>
            <a:r>
              <a:rPr lang="en-US" sz="1300" dirty="0">
                <a:solidFill>
                  <a:schemeClr val="tx2"/>
                </a:solidFill>
              </a:rPr>
              <a:t>EC 33% → 14%; GLM rejects 65% of correct work (was 25%)</a:t>
            </a:r>
            <a:endParaRPr lang="en-US" sz="1300" dirty="0"/>
          </a:p>
        </p:txBody>
      </p:sp>
      <p:sp>
        <p:nvSpPr>
          <p:cNvPr id="8" name="info-1-circle"/>
          <p:cNvSpPr/>
          <p:nvPr/>
        </p:nvSpPr>
        <p:spPr>
          <a:xfrm>
            <a:off x="7818120" y="2615184"/>
            <a:ext cx="457200" cy="457200"/>
          </a:xfrm>
          <a:prstGeom prst="ellipse">
            <a:avLst/>
          </a:prstGeom>
          <a:solidFill>
            <a:srgbClr val="EB6834"/>
          </a:solidFill>
          <a:ln w="12700">
            <a:solidFill>
              <a:srgbClr val="EB6834"/>
            </a:solidFill>
            <a:prstDash val="solid"/>
          </a:ln>
        </p:spPr>
      </p:sp>
      <p:pic>
        <p:nvPicPr>
          <p:cNvPr id="9" name="info-1-icon" descr="preencoded.png">    </p:cNvPr>
          <p:cNvPicPr>
            <a:picLocks noChangeAspect="1"/>
          </p:cNvPicPr>
          <p:nvPr/>
        </p:nvPicPr>
        <p:blipFill>
          <a:blip r:embed="rId3"/>
          <a:stretch>
            <a:fillRect/>
          </a:stretch>
        </p:blipFill>
        <p:spPr>
          <a:xfrm>
            <a:off x="7927848" y="2724912"/>
            <a:ext cx="237744" cy="237744"/>
          </a:xfrm>
          <a:prstGeom prst="rect">
            <a:avLst/>
          </a:prstGeom>
        </p:spPr>
      </p:pic>
      <p:sp>
        <p:nvSpPr>
          <p:cNvPr id="10" name="Text 5"/>
          <p:cNvSpPr txBox="1"/>
          <p:nvPr/>
        </p:nvSpPr>
        <p:spPr>
          <a:xfrm>
            <a:off x="8412480" y="2542032"/>
            <a:ext cx="3246120" cy="320040"/>
          </a:xfrm>
          <a:prstGeom prst="rect">
            <a:avLst/>
          </a:prstGeom>
          <a:noFill/>
          <a:ln/>
        </p:spPr>
        <p:txBody>
          <a:bodyPr wrap="square" lIns="0" tIns="0" rIns="0" bIns="0" rtlCol="0" anchor="t"/>
          <a:lstStyle/>
          <a:p>
            <a:pPr indent="0" marL="0">
              <a:buNone/>
            </a:pPr>
            <a:r>
              <a:rPr lang="en-US" sz="1500" b="1" dirty="0">
                <a:solidFill>
                  <a:schemeClr val="tx1"/>
                </a:solidFill>
              </a:rPr>
              <a:t>Difficulty label</a:t>
            </a:r>
            <a:endParaRPr lang="en-US" sz="1500" dirty="0"/>
          </a:p>
        </p:txBody>
      </p:sp>
      <p:sp>
        <p:nvSpPr>
          <p:cNvPr id="11" name="Text 6"/>
          <p:cNvSpPr txBox="1"/>
          <p:nvPr/>
        </p:nvSpPr>
        <p:spPr>
          <a:xfrm>
            <a:off x="8412480" y="2889504"/>
            <a:ext cx="3246120" cy="777240"/>
          </a:xfrm>
          <a:prstGeom prst="rect">
            <a:avLst/>
          </a:prstGeom>
          <a:noFill/>
          <a:ln/>
        </p:spPr>
        <p:txBody>
          <a:bodyPr wrap="square" lIns="0" tIns="0" rIns="0" bIns="0" rtlCol="0" anchor="t"/>
          <a:lstStyle/>
          <a:p>
            <a:pPr indent="0" marL="0">
              <a:buNone/>
            </a:pPr>
            <a:r>
              <a:rPr lang="en-US" sz="1300" dirty="0">
                <a:solidFill>
                  <a:schemeClr val="tx2"/>
                </a:solidFill>
              </a:rPr>
              <a:t>EC 14% and 8%; acceptance ignores the label (hard − easy −7.8 pp)</a:t>
            </a:r>
            <a:endParaRPr lang="en-US" sz="1300" dirty="0"/>
          </a:p>
        </p:txBody>
      </p:sp>
      <p:sp>
        <p:nvSpPr>
          <p:cNvPr id="12" name="info-2-circle"/>
          <p:cNvSpPr/>
          <p:nvPr/>
        </p:nvSpPr>
        <p:spPr>
          <a:xfrm>
            <a:off x="7818120" y="3831336"/>
            <a:ext cx="457200" cy="457200"/>
          </a:xfrm>
          <a:prstGeom prst="ellipse">
            <a:avLst/>
          </a:prstGeom>
          <a:solidFill>
            <a:srgbClr val="EB6834"/>
          </a:solidFill>
          <a:ln w="12700">
            <a:solidFill>
              <a:srgbClr val="EB6834"/>
            </a:solidFill>
            <a:prstDash val="solid"/>
          </a:ln>
        </p:spPr>
      </p:sp>
      <p:pic>
        <p:nvPicPr>
          <p:cNvPr id="13" name="info-2-icon" descr="preencoded.png">    </p:cNvPr>
          <p:cNvPicPr>
            <a:picLocks noChangeAspect="1"/>
          </p:cNvPicPr>
          <p:nvPr/>
        </p:nvPicPr>
        <p:blipFill>
          <a:blip r:embed="rId4"/>
          <a:stretch>
            <a:fillRect/>
          </a:stretch>
        </p:blipFill>
        <p:spPr>
          <a:xfrm>
            <a:off x="7927848" y="3941064"/>
            <a:ext cx="237744" cy="237744"/>
          </a:xfrm>
          <a:prstGeom prst="rect">
            <a:avLst/>
          </a:prstGeom>
        </p:spPr>
      </p:pic>
      <p:sp>
        <p:nvSpPr>
          <p:cNvPr id="14" name="Text 8"/>
          <p:cNvSpPr txBox="1"/>
          <p:nvPr/>
        </p:nvSpPr>
        <p:spPr>
          <a:xfrm>
            <a:off x="8412480" y="3758184"/>
            <a:ext cx="3246120" cy="320040"/>
          </a:xfrm>
          <a:prstGeom prst="rect">
            <a:avLst/>
          </a:prstGeom>
          <a:noFill/>
          <a:ln/>
        </p:spPr>
        <p:txBody>
          <a:bodyPr wrap="square" lIns="0" tIns="0" rIns="0" bIns="0" rtlCol="0" anchor="t"/>
          <a:lstStyle/>
          <a:p>
            <a:pPr indent="0" marL="0">
              <a:buNone/>
            </a:pPr>
            <a:r>
              <a:rPr lang="en-US" sz="1500" b="1" dirty="0">
                <a:solidFill>
                  <a:schemeClr val="tx1"/>
                </a:solidFill>
              </a:rPr>
              <a:t>Sequential verdict</a:t>
            </a:r>
            <a:endParaRPr lang="en-US" sz="1500" dirty="0"/>
          </a:p>
        </p:txBody>
      </p:sp>
      <p:sp>
        <p:nvSpPr>
          <p:cNvPr id="15" name="Text 9"/>
          <p:cNvSpPr txBox="1"/>
          <p:nvPr/>
        </p:nvSpPr>
        <p:spPr>
          <a:xfrm>
            <a:off x="8412480" y="4105656"/>
            <a:ext cx="3246120" cy="777240"/>
          </a:xfrm>
          <a:prstGeom prst="rect">
            <a:avLst/>
          </a:prstGeom>
          <a:noFill/>
          <a:ln/>
        </p:spPr>
        <p:txBody>
          <a:bodyPr wrap="square" lIns="0" tIns="0" rIns="0" bIns="0" rtlCol="0" anchor="t"/>
          <a:lstStyle/>
          <a:p>
            <a:pPr indent="0" marL="0">
              <a:buNone/>
            </a:pPr>
            <a:r>
              <a:rPr lang="en-US" sz="1300" dirty="0">
                <a:solidFill>
                  <a:schemeClr val="tx2"/>
                </a:solidFill>
              </a:rPr>
              <a:t>GLM matches Luna in 84% of episodes and never says so</a:t>
            </a:r>
            <a:endParaRPr lang="en-US" sz="1300" dirty="0"/>
          </a:p>
        </p:txBody>
      </p:sp>
      <p:sp>
        <p:nvSpPr>
          <p:cNvPr id="16" name="info-3-circle"/>
          <p:cNvSpPr/>
          <p:nvPr/>
        </p:nvSpPr>
        <p:spPr>
          <a:xfrm>
            <a:off x="7818120" y="5047488"/>
            <a:ext cx="457200" cy="457200"/>
          </a:xfrm>
          <a:prstGeom prst="ellipse">
            <a:avLst/>
          </a:prstGeom>
          <a:solidFill>
            <a:srgbClr val="EB6834"/>
          </a:solidFill>
          <a:ln w="12700">
            <a:solidFill>
              <a:srgbClr val="EB6834"/>
            </a:solidFill>
            <a:prstDash val="solid"/>
          </a:ln>
        </p:spPr>
      </p:sp>
      <p:pic>
        <p:nvPicPr>
          <p:cNvPr id="17" name="info-3-icon" descr="preencoded.png">    </p:cNvPr>
          <p:cNvPicPr>
            <a:picLocks noChangeAspect="1"/>
          </p:cNvPicPr>
          <p:nvPr/>
        </p:nvPicPr>
        <p:blipFill>
          <a:blip r:embed="rId5"/>
          <a:stretch>
            <a:fillRect/>
          </a:stretch>
        </p:blipFill>
        <p:spPr>
          <a:xfrm>
            <a:off x="7927848" y="5157216"/>
            <a:ext cx="237744" cy="237744"/>
          </a:xfrm>
          <a:prstGeom prst="rect">
            <a:avLst/>
          </a:prstGeom>
        </p:spPr>
      </p:pic>
      <p:sp>
        <p:nvSpPr>
          <p:cNvPr id="18" name="Text 11"/>
          <p:cNvSpPr txBox="1"/>
          <p:nvPr/>
        </p:nvSpPr>
        <p:spPr>
          <a:xfrm>
            <a:off x="8412480" y="4974336"/>
            <a:ext cx="3246120" cy="320040"/>
          </a:xfrm>
          <a:prstGeom prst="rect">
            <a:avLst/>
          </a:prstGeom>
          <a:noFill/>
          <a:ln/>
        </p:spPr>
        <p:txBody>
          <a:bodyPr wrap="square" lIns="0" tIns="0" rIns="0" bIns="0" rtlCol="0" anchor="t"/>
          <a:lstStyle/>
          <a:p>
            <a:pPr indent="0" marL="0">
              <a:buNone/>
            </a:pPr>
            <a:r>
              <a:rPr lang="en-US" sz="1500" b="1" dirty="0">
                <a:solidFill>
                  <a:schemeClr val="tx1"/>
                </a:solidFill>
              </a:rPr>
              <a:t>Countdown</a:t>
            </a:r>
            <a:endParaRPr lang="en-US" sz="1500" dirty="0"/>
          </a:p>
        </p:txBody>
      </p:sp>
      <p:sp>
        <p:nvSpPr>
          <p:cNvPr id="19" name="Text 12"/>
          <p:cNvSpPr txBox="1"/>
          <p:nvPr/>
        </p:nvSpPr>
        <p:spPr>
          <a:xfrm>
            <a:off x="8412480" y="5321808"/>
            <a:ext cx="3246120" cy="777240"/>
          </a:xfrm>
          <a:prstGeom prst="rect">
            <a:avLst/>
          </a:prstGeom>
          <a:noFill/>
          <a:ln/>
        </p:spPr>
        <p:txBody>
          <a:bodyPr wrap="square" lIns="0" tIns="0" rIns="0" bIns="0" rtlCol="0" anchor="t"/>
          <a:lstStyle/>
          <a:p>
            <a:pPr indent="0" marL="0">
              <a:buNone/>
            </a:pPr>
            <a:r>
              <a:rPr lang="en-US" sz="1300" dirty="0">
                <a:solidFill>
                  <a:schemeClr val="tx2"/>
                </a:solidFill>
              </a:rPr>
              <a:t>No change in EC (34%), even in the last episode</a:t>
            </a:r>
            <a:endParaRPr lang="en-US" sz="13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Letting the log through removes unsupported acceptance</a:t>
            </a:r>
            <a:endParaRPr lang="en-US" sz="3000" dirty="0"/>
          </a:p>
        </p:txBody>
      </p:sp>
      <p:graphicFrame>
        <p:nvGraphicFramePr>
          <p:cNvPr id="3" name="chart-evidence" descr=""/>
          <p:cNvGraphicFramePr/>
          <p:nvPr/>
        </p:nvGraphicFramePr>
        <p:xfrm>
          <a:off x="457200" y="1280160"/>
          <a:ext cx="6949440" cy="45720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548640" y="5897880"/>
            <a:ext cx="6858000" cy="411480"/>
          </a:xfrm>
          <a:prstGeom prst="rect">
            <a:avLst/>
          </a:prstGeom>
          <a:noFill/>
          <a:ln/>
        </p:spPr>
        <p:txBody>
          <a:bodyPr wrap="square" lIns="0" tIns="0" rIns="0" bIns="0" rtlCol="0" anchor="t"/>
          <a:lstStyle/>
          <a:p>
            <a:pPr indent="0" marL="0">
              <a:buNone/>
            </a:pPr>
            <a:r>
              <a:rPr lang="en-US" sz="1000" dirty="0">
                <a:solidFill>
                  <a:schemeClr val="tx2"/>
                </a:solidFill>
              </a:rPr>
              <a:t>*Message price: 4 trajectories that stopped early (29 episodes). Unsupported: neither agent received ≥90% of the peer's log.</a:t>
            </a:r>
            <a:endParaRPr lang="en-US" sz="1000" dirty="0"/>
          </a:p>
        </p:txBody>
      </p:sp>
      <p:sp>
        <p:nvSpPr>
          <p:cNvPr id="5" name="pay"/>
          <p:cNvSpPr/>
          <p:nvPr/>
        </p:nvSpPr>
        <p:spPr>
          <a:xfrm>
            <a:off x="7726680" y="1325880"/>
            <a:ext cx="3931920" cy="1188720"/>
          </a:xfrm>
          <a:prstGeom prst="roundRect">
            <a:avLst>
              <a:gd name="adj" fmla="val 6154"/>
            </a:avLst>
          </a:prstGeom>
          <a:solidFill>
            <a:schemeClr val="bg2"/>
          </a:solidFill>
          <a:ln w="12700">
            <a:solidFill>
              <a:schemeClr val="bg2"/>
            </a:solidFill>
            <a:prstDash val="solid"/>
          </a:ln>
        </p:spPr>
      </p:sp>
      <p:sp>
        <p:nvSpPr>
          <p:cNvPr id="6" name="Text 3"/>
          <p:cNvSpPr txBox="1"/>
          <p:nvPr/>
        </p:nvSpPr>
        <p:spPr>
          <a:xfrm>
            <a:off x="7955280" y="1417320"/>
            <a:ext cx="1463040" cy="685800"/>
          </a:xfrm>
          <a:prstGeom prst="rect">
            <a:avLst/>
          </a:prstGeom>
          <a:noFill/>
          <a:ln/>
        </p:spPr>
        <p:txBody>
          <a:bodyPr wrap="square" lIns="0" tIns="0" rIns="0" bIns="0" rtlCol="0" anchor="t"/>
          <a:lstStyle/>
          <a:p>
            <a:pPr indent="0" marL="0">
              <a:buNone/>
            </a:pPr>
            <a:r>
              <a:rPr lang="en-US" sz="3600" b="1" dirty="0">
                <a:solidFill>
                  <a:schemeClr val="accent1"/>
                </a:solidFill>
                <a:latin typeface="Cambria" pitchFamily="34" charset="0"/>
                <a:ea typeface="Cambria" pitchFamily="34" charset="-122"/>
                <a:cs typeface="Cambria" pitchFamily="34" charset="-120"/>
              </a:rPr>
              <a:t>94%</a:t>
            </a:r>
            <a:endParaRPr lang="en-US" sz="3600" dirty="0"/>
          </a:p>
        </p:txBody>
      </p:sp>
      <p:sp>
        <p:nvSpPr>
          <p:cNvPr id="7" name="Text 4"/>
          <p:cNvSpPr txBox="1"/>
          <p:nvPr/>
        </p:nvSpPr>
        <p:spPr>
          <a:xfrm>
            <a:off x="9418320" y="1463040"/>
            <a:ext cx="2103120" cy="1097280"/>
          </a:xfrm>
          <a:prstGeom prst="rect">
            <a:avLst/>
          </a:prstGeom>
          <a:noFill/>
          <a:ln/>
        </p:spPr>
        <p:txBody>
          <a:bodyPr wrap="square" lIns="0" tIns="0" rIns="0" bIns="0" rtlCol="0" anchor="t"/>
          <a:lstStyle/>
          <a:p>
            <a:pPr indent="0" marL="0">
              <a:buNone/>
            </a:pPr>
            <a:r>
              <a:rPr lang="en-US" sz="1300" dirty="0">
                <a:solidFill>
                  <a:schemeClr val="tx2"/>
                </a:solidFill>
              </a:rPr>
              <a:t>of episodes Luna paid 110% of its reward for the full log (net −42)</a:t>
            </a:r>
            <a:endParaRPr lang="en-US" sz="1300" dirty="0"/>
          </a:p>
        </p:txBody>
      </p:sp>
      <p:sp>
        <p:nvSpPr>
          <p:cNvPr id="8" name="glm-unsup"/>
          <p:cNvSpPr/>
          <p:nvPr/>
        </p:nvSpPr>
        <p:spPr>
          <a:xfrm>
            <a:off x="7726680" y="2697480"/>
            <a:ext cx="3931920" cy="1188720"/>
          </a:xfrm>
          <a:prstGeom prst="roundRect">
            <a:avLst>
              <a:gd name="adj" fmla="val 6154"/>
            </a:avLst>
          </a:prstGeom>
          <a:solidFill>
            <a:schemeClr val="bg2"/>
          </a:solidFill>
          <a:ln w="12700">
            <a:solidFill>
              <a:schemeClr val="bg2"/>
            </a:solidFill>
            <a:prstDash val="solid"/>
          </a:ln>
        </p:spPr>
      </p:sp>
      <p:sp>
        <p:nvSpPr>
          <p:cNvPr id="9" name="Text 6"/>
          <p:cNvSpPr txBox="1"/>
          <p:nvPr/>
        </p:nvSpPr>
        <p:spPr>
          <a:xfrm>
            <a:off x="7955280" y="2788920"/>
            <a:ext cx="1463040" cy="685800"/>
          </a:xfrm>
          <a:prstGeom prst="rect">
            <a:avLst/>
          </a:prstGeom>
          <a:noFill/>
          <a:ln/>
        </p:spPr>
        <p:txBody>
          <a:bodyPr wrap="square" lIns="0" tIns="0" rIns="0" bIns="0" rtlCol="0" anchor="t"/>
          <a:lstStyle/>
          <a:p>
            <a:pPr indent="0" marL="0">
              <a:buNone/>
            </a:pPr>
            <a:r>
              <a:rPr lang="en-US" sz="3600" b="1" dirty="0">
                <a:solidFill>
                  <a:schemeClr val="accent2"/>
                </a:solidFill>
                <a:latin typeface="Cambria" pitchFamily="34" charset="0"/>
                <a:ea typeface="Cambria" pitchFamily="34" charset="-122"/>
                <a:cs typeface="Cambria" pitchFamily="34" charset="-120"/>
              </a:rPr>
              <a:t>10/15</a:t>
            </a:r>
            <a:endParaRPr lang="en-US" sz="3600" dirty="0"/>
          </a:p>
        </p:txBody>
      </p:sp>
      <p:sp>
        <p:nvSpPr>
          <p:cNvPr id="10" name="Text 7"/>
          <p:cNvSpPr txBox="1"/>
          <p:nvPr/>
        </p:nvSpPr>
        <p:spPr>
          <a:xfrm>
            <a:off x="9418320" y="2834640"/>
            <a:ext cx="2103120" cy="1005840"/>
          </a:xfrm>
          <a:prstGeom prst="rect">
            <a:avLst/>
          </a:prstGeom>
          <a:noFill/>
          <a:ln/>
        </p:spPr>
        <p:txBody>
          <a:bodyPr wrap="square" lIns="0" tIns="0" rIns="0" bIns="0" rtlCol="0" anchor="t"/>
          <a:lstStyle/>
          <a:p>
            <a:pPr indent="0" marL="0">
              <a:buNone/>
            </a:pPr>
            <a:r>
              <a:rPr lang="en-US" sz="1300" dirty="0">
                <a:solidFill>
                  <a:schemeClr val="tx2"/>
                </a:solidFill>
              </a:rPr>
              <a:t>of GLM's ACCEPTs had no log behind them (Luna: 5/44)</a:t>
            </a:r>
            <a:endParaRPr lang="en-US" sz="1300" dirty="0"/>
          </a:p>
        </p:txBody>
      </p:sp>
      <p:sp>
        <p:nvSpPr>
          <p:cNvPr id="11" name="quote-luna"/>
          <p:cNvSpPr/>
          <p:nvPr/>
        </p:nvSpPr>
        <p:spPr>
          <a:xfrm>
            <a:off x="7726680" y="4069080"/>
            <a:ext cx="3931920" cy="1600200"/>
          </a:xfrm>
          <a:prstGeom prst="roundRect">
            <a:avLst>
              <a:gd name="adj" fmla="val 4571"/>
            </a:avLst>
          </a:prstGeom>
          <a:solidFill>
            <a:srgbClr val="EAF2FC"/>
          </a:solidFill>
          <a:ln w="12700">
            <a:solidFill>
              <a:srgbClr val="EAF2FC"/>
            </a:solidFill>
            <a:prstDash val="solid"/>
          </a:ln>
        </p:spPr>
      </p:sp>
      <p:sp>
        <p:nvSpPr>
          <p:cNvPr id="12" name="Text 9"/>
          <p:cNvSpPr txBox="1"/>
          <p:nvPr/>
        </p:nvSpPr>
        <p:spPr>
          <a:xfrm>
            <a:off x="7909560" y="4206240"/>
            <a:ext cx="3566160" cy="1371600"/>
          </a:xfrm>
          <a:prstGeom prst="rect">
            <a:avLst/>
          </a:prstGeom>
          <a:noFill/>
          <a:ln/>
        </p:spPr>
        <p:txBody>
          <a:bodyPr wrap="square" lIns="0" tIns="0" rIns="0" bIns="0" rtlCol="0" anchor="t"/>
          <a:lstStyle/>
          <a:p>
            <a:pPr indent="0" marL="0">
              <a:buNone/>
            </a:pPr>
            <a:r>
              <a:rPr lang="en-US" sz="1400" i="1" dirty="0">
                <a:solidFill>
                  <a:schemeClr val="tx1"/>
                </a:solidFill>
              </a:rPr>
              <a:t>“Restoring the channel cost 11 points against the +10 verdict reward […], leaving a net reward of −1.”</a:t>
            </a:r>
            <a:endParaRPr lang="en-US" sz="1400" dirty="0"/>
          </a:p>
          <a:p>
            <a:pPr indent="0" marL="0">
              <a:buNone/>
            </a:pPr>
            <a:r>
              <a:rPr lang="en-US" sz="1100" dirty="0">
                <a:solidFill>
                  <a:srgbClr val="52514E"/>
                </a:solidFill>
              </a:rPr>
              <a:t>GPT-6-Luna, reflection at the 110% price</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Every lever against its baseline</a:t>
            </a:r>
            <a:endParaRPr lang="en-US" sz="3000" dirty="0"/>
          </a:p>
        </p:txBody>
      </p:sp>
      <p:pic>
        <p:nvPicPr>
          <p:cNvPr id="3" name="forest-plot" descr="Forest plot of each lever's change in unsupported mutual ACCEPT and in verdict accuracy, with 95% confidence intervals">    </p:cNvPr>
          <p:cNvPicPr>
            <a:picLocks noChangeAspect="1"/>
          </p:cNvPicPr>
          <p:nvPr/>
        </p:nvPicPr>
        <p:blipFill>
          <a:blip r:embed="rId1"/>
          <a:stretch>
            <a:fillRect/>
          </a:stretch>
        </p:blipFill>
        <p:spPr>
          <a:xfrm>
            <a:off x="548640" y="1234440"/>
            <a:ext cx="7589520" cy="5178166"/>
          </a:xfrm>
          <a:prstGeom prst="rect">
            <a:avLst/>
          </a:prstGeom>
        </p:spPr>
      </p:pic>
      <p:sp>
        <p:nvSpPr>
          <p:cNvPr id="4" name="fkey-0"/>
          <p:cNvSpPr/>
          <p:nvPr/>
        </p:nvSpPr>
        <p:spPr>
          <a:xfrm>
            <a:off x="8503920" y="1536192"/>
            <a:ext cx="256032" cy="256032"/>
          </a:xfrm>
          <a:prstGeom prst="ellipse">
            <a:avLst/>
          </a:prstGeom>
          <a:solidFill>
            <a:srgbClr val="6250D6"/>
          </a:solidFill>
          <a:ln w="12700">
            <a:solidFill>
              <a:srgbClr val="6250D6"/>
            </a:solidFill>
            <a:prstDash val="solid"/>
          </a:ln>
        </p:spPr>
      </p:sp>
      <p:sp>
        <p:nvSpPr>
          <p:cNvPr id="5" name="Text 2"/>
          <p:cNvSpPr txBox="1"/>
          <p:nvPr/>
        </p:nvSpPr>
        <p:spPr>
          <a:xfrm>
            <a:off x="8915400" y="1463040"/>
            <a:ext cx="2743200" cy="365760"/>
          </a:xfrm>
          <a:prstGeom prst="rect">
            <a:avLst/>
          </a:prstGeom>
          <a:noFill/>
          <a:ln/>
        </p:spPr>
        <p:txBody>
          <a:bodyPr wrap="square" lIns="0" tIns="0" rIns="0" bIns="0" rtlCol="0" anchor="t"/>
          <a:lstStyle/>
          <a:p>
            <a:pPr indent="0" marL="0">
              <a:buNone/>
            </a:pPr>
            <a:r>
              <a:rPr lang="en-US" sz="1600" b="1" dirty="0">
                <a:solidFill>
                  <a:schemeClr val="tx1"/>
                </a:solidFill>
              </a:rPr>
              <a:t>Incentive</a:t>
            </a:r>
            <a:endParaRPr lang="en-US" sz="1600" dirty="0"/>
          </a:p>
        </p:txBody>
      </p:sp>
      <p:sp>
        <p:nvSpPr>
          <p:cNvPr id="6" name="Text 3"/>
          <p:cNvSpPr txBox="1"/>
          <p:nvPr/>
        </p:nvSpPr>
        <p:spPr>
          <a:xfrm>
            <a:off x="8915400" y="1847088"/>
            <a:ext cx="2743200" cy="685800"/>
          </a:xfrm>
          <a:prstGeom prst="rect">
            <a:avLst/>
          </a:prstGeom>
          <a:noFill/>
          <a:ln/>
        </p:spPr>
        <p:txBody>
          <a:bodyPr wrap="square" lIns="0" tIns="0" rIns="0" bIns="0" rtlCol="0" anchor="t"/>
          <a:lstStyle/>
          <a:p>
            <a:pPr indent="0" marL="0">
              <a:buNone/>
            </a:pPr>
            <a:r>
              <a:rPr lang="en-US" sz="1400" dirty="0">
                <a:solidFill>
                  <a:schemeClr val="tx2"/>
                </a:solidFill>
              </a:rPr>
              <a:t>No change in collusion or accuracy</a:t>
            </a:r>
            <a:endParaRPr lang="en-US" sz="1400" dirty="0"/>
          </a:p>
        </p:txBody>
      </p:sp>
      <p:sp>
        <p:nvSpPr>
          <p:cNvPr id="7" name="fkey-1"/>
          <p:cNvSpPr/>
          <p:nvPr/>
        </p:nvSpPr>
        <p:spPr>
          <a:xfrm>
            <a:off x="8503920" y="2770632"/>
            <a:ext cx="256032" cy="256032"/>
          </a:xfrm>
          <a:prstGeom prst="ellipse">
            <a:avLst/>
          </a:prstGeom>
          <a:solidFill>
            <a:srgbClr val="EB6834"/>
          </a:solidFill>
          <a:ln w="12700">
            <a:solidFill>
              <a:srgbClr val="EB6834"/>
            </a:solidFill>
            <a:prstDash val="solid"/>
          </a:ln>
        </p:spPr>
      </p:sp>
      <p:sp>
        <p:nvSpPr>
          <p:cNvPr id="8" name="Text 5"/>
          <p:cNvSpPr txBox="1"/>
          <p:nvPr/>
        </p:nvSpPr>
        <p:spPr>
          <a:xfrm>
            <a:off x="8915400" y="2697480"/>
            <a:ext cx="2743200" cy="365760"/>
          </a:xfrm>
          <a:prstGeom prst="rect">
            <a:avLst/>
          </a:prstGeom>
          <a:noFill/>
          <a:ln/>
        </p:spPr>
        <p:txBody>
          <a:bodyPr wrap="square" lIns="0" tIns="0" rIns="0" bIns="0" rtlCol="0" anchor="t"/>
          <a:lstStyle/>
          <a:p>
            <a:pPr indent="0" marL="0">
              <a:buNone/>
            </a:pPr>
            <a:r>
              <a:rPr lang="en-US" sz="1600" b="1" dirty="0">
                <a:solidFill>
                  <a:schemeClr val="tx1"/>
                </a:solidFill>
              </a:rPr>
              <a:t>Information</a:t>
            </a:r>
            <a:endParaRPr lang="en-US" sz="1600" dirty="0"/>
          </a:p>
        </p:txBody>
      </p:sp>
      <p:sp>
        <p:nvSpPr>
          <p:cNvPr id="9" name="Text 6"/>
          <p:cNvSpPr txBox="1"/>
          <p:nvPr/>
        </p:nvSpPr>
        <p:spPr>
          <a:xfrm>
            <a:off x="8915400" y="3081528"/>
            <a:ext cx="2743200" cy="685800"/>
          </a:xfrm>
          <a:prstGeom prst="rect">
            <a:avLst/>
          </a:prstGeom>
          <a:noFill/>
          <a:ln/>
        </p:spPr>
        <p:txBody>
          <a:bodyPr wrap="square" lIns="0" tIns="0" rIns="0" bIns="0" rtlCol="0" anchor="t"/>
          <a:lstStyle/>
          <a:p>
            <a:pPr indent="0" marL="0">
              <a:buNone/>
            </a:pPr>
            <a:r>
              <a:rPr lang="en-US" sz="1400" dirty="0">
                <a:solidFill>
                  <a:schemeClr val="tx2"/>
                </a:solidFill>
              </a:rPr>
              <a:t>Less collusion only with lower accuracy</a:t>
            </a:r>
            <a:endParaRPr lang="en-US" sz="1400" dirty="0"/>
          </a:p>
        </p:txBody>
      </p:sp>
      <p:sp>
        <p:nvSpPr>
          <p:cNvPr id="10" name="fkey-2"/>
          <p:cNvSpPr/>
          <p:nvPr/>
        </p:nvSpPr>
        <p:spPr>
          <a:xfrm>
            <a:off x="8503920" y="4005072"/>
            <a:ext cx="256032" cy="256032"/>
          </a:xfrm>
          <a:prstGeom prst="ellipse">
            <a:avLst/>
          </a:prstGeom>
          <a:solidFill>
            <a:srgbClr val="1BAF7A"/>
          </a:solidFill>
          <a:ln w="12700">
            <a:solidFill>
              <a:srgbClr val="1BAF7A"/>
            </a:solidFill>
            <a:prstDash val="solid"/>
          </a:ln>
        </p:spPr>
      </p:sp>
      <p:sp>
        <p:nvSpPr>
          <p:cNvPr id="11" name="Text 8"/>
          <p:cNvSpPr txBox="1"/>
          <p:nvPr/>
        </p:nvSpPr>
        <p:spPr>
          <a:xfrm>
            <a:off x="8915400" y="3931920"/>
            <a:ext cx="2743200" cy="365760"/>
          </a:xfrm>
          <a:prstGeom prst="rect">
            <a:avLst/>
          </a:prstGeom>
          <a:noFill/>
          <a:ln/>
        </p:spPr>
        <p:txBody>
          <a:bodyPr wrap="square" lIns="0" tIns="0" rIns="0" bIns="0" rtlCol="0" anchor="t"/>
          <a:lstStyle/>
          <a:p>
            <a:pPr indent="0" marL="0">
              <a:buNone/>
            </a:pPr>
            <a:r>
              <a:rPr lang="en-US" sz="1600" b="1" dirty="0">
                <a:solidFill>
                  <a:schemeClr val="tx1"/>
                </a:solidFill>
              </a:rPr>
              <a:t>Evidence</a:t>
            </a:r>
            <a:endParaRPr lang="en-US" sz="1600" dirty="0"/>
          </a:p>
        </p:txBody>
      </p:sp>
      <p:sp>
        <p:nvSpPr>
          <p:cNvPr id="12" name="Text 9"/>
          <p:cNvSpPr txBox="1"/>
          <p:nvPr/>
        </p:nvSpPr>
        <p:spPr>
          <a:xfrm>
            <a:off x="8915400" y="4315968"/>
            <a:ext cx="2743200" cy="685800"/>
          </a:xfrm>
          <a:prstGeom prst="rect">
            <a:avLst/>
          </a:prstGeom>
          <a:noFill/>
          <a:ln/>
        </p:spPr>
        <p:txBody>
          <a:bodyPr wrap="square" lIns="0" tIns="0" rIns="0" bIns="0" rtlCol="0" anchor="t"/>
          <a:lstStyle/>
          <a:p>
            <a:pPr indent="0" marL="0">
              <a:buNone/>
            </a:pPr>
            <a:r>
              <a:rPr lang="en-US" sz="1400" dirty="0">
                <a:solidFill>
                  <a:schemeClr val="tx2"/>
                </a:solidFill>
              </a:rPr>
              <a:t>Less unsupported acceptance, accuracy kept or raised</a:t>
            </a:r>
            <a:endParaRPr lang="en-US" sz="1400" dirty="0"/>
          </a:p>
        </p:txBody>
      </p:sp>
      <p:sp>
        <p:nvSpPr>
          <p:cNvPr id="13" name="Text 10"/>
          <p:cNvSpPr txBox="1"/>
          <p:nvPr/>
        </p:nvSpPr>
        <p:spPr>
          <a:xfrm>
            <a:off x="8503920" y="5257800"/>
            <a:ext cx="3154680" cy="914400"/>
          </a:xfrm>
          <a:prstGeom prst="rect">
            <a:avLst/>
          </a:prstGeom>
          <a:noFill/>
          <a:ln/>
        </p:spPr>
        <p:txBody>
          <a:bodyPr wrap="square" lIns="0" tIns="0" rIns="0" bIns="0" rtlCol="0" anchor="t"/>
          <a:lstStyle/>
          <a:p>
            <a:pPr indent="0" marL="0">
              <a:buNone/>
            </a:pPr>
            <a:r>
              <a:rPr lang="en-US" sz="1200" dirty="0">
                <a:solidFill>
                  <a:schemeClr val="tx2"/>
                </a:solidFill>
              </a:rPr>
              <a:t>Filled dot: 95% CI excludes 0. Grey band: where 95% of 5-trajectory samples of the unchanged baseline fall.</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Five trajectories per lever are not enough</a:t>
            </a:r>
            <a:endParaRPr lang="en-US" sz="3000" dirty="0"/>
          </a:p>
        </p:txBody>
      </p:sp>
      <p:graphicFrame>
        <p:nvGraphicFramePr>
          <p:cNvPr id="3" name="chart-noise" descr=""/>
          <p:cNvGraphicFramePr/>
          <p:nvPr/>
        </p:nvGraphicFramePr>
        <p:xfrm>
          <a:off x="457200" y="1280160"/>
          <a:ext cx="7132320" cy="45720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548640" y="5897880"/>
            <a:ext cx="6949440" cy="365760"/>
          </a:xfrm>
          <a:prstGeom prst="rect">
            <a:avLst/>
          </a:prstGeom>
          <a:noFill/>
          <a:ln/>
        </p:spPr>
        <p:txBody>
          <a:bodyPr wrap="square" lIns="0" tIns="0" rIns="0" bIns="0" rtlCol="0" anchor="t"/>
          <a:lstStyle/>
          <a:p>
            <a:pPr indent="0" marL="0">
              <a:buNone/>
            </a:pPr>
            <a:r>
              <a:rPr lang="en-US" sz="1000" dirty="0">
                <a:solidFill>
                  <a:schemeClr val="tx2"/>
                </a:solidFill>
              </a:rPr>
              <a:t>Share of subsets; the unchanged baseline alone produces EC anywhere in this range.</a:t>
            </a:r>
            <a:endParaRPr lang="en-US" sz="1000" dirty="0"/>
          </a:p>
        </p:txBody>
      </p:sp>
      <p:sp>
        <p:nvSpPr>
          <p:cNvPr id="5" name="noise-0"/>
          <p:cNvSpPr/>
          <p:nvPr/>
        </p:nvSpPr>
        <p:spPr>
          <a:xfrm>
            <a:off x="7863840" y="1325880"/>
            <a:ext cx="3794760" cy="1280160"/>
          </a:xfrm>
          <a:prstGeom prst="roundRect">
            <a:avLst>
              <a:gd name="adj" fmla="val 5714"/>
            </a:avLst>
          </a:prstGeom>
          <a:solidFill>
            <a:schemeClr val="bg2"/>
          </a:solidFill>
          <a:ln w="12700">
            <a:solidFill>
              <a:schemeClr val="bg2"/>
            </a:solidFill>
            <a:prstDash val="solid"/>
          </a:ln>
        </p:spPr>
      </p:sp>
      <p:sp>
        <p:nvSpPr>
          <p:cNvPr id="6" name="Text 3"/>
          <p:cNvSpPr txBox="1"/>
          <p:nvPr/>
        </p:nvSpPr>
        <p:spPr>
          <a:xfrm>
            <a:off x="8092440" y="1417320"/>
            <a:ext cx="3429000" cy="594360"/>
          </a:xfrm>
          <a:prstGeom prst="rect">
            <a:avLst/>
          </a:prstGeom>
          <a:noFill/>
          <a:ln/>
        </p:spPr>
        <p:txBody>
          <a:bodyPr wrap="square" lIns="0" tIns="0" rIns="0" bIns="0" rtlCol="0" anchor="t"/>
          <a:lstStyle/>
          <a:p>
            <a:pPr indent="0" marL="0">
              <a:buNone/>
            </a:pPr>
            <a:r>
              <a:rPr lang="en-US" sz="2800" b="1" dirty="0">
                <a:solidFill>
                  <a:schemeClr val="tx1"/>
                </a:solidFill>
                <a:latin typeface="Cambria" pitchFamily="34" charset="0"/>
                <a:ea typeface="Cambria" pitchFamily="34" charset="-122"/>
                <a:cs typeface="Cambria" pitchFamily="34" charset="-120"/>
              </a:rPr>
              <a:t>18%–48%</a:t>
            </a:r>
            <a:endParaRPr lang="en-US" sz="2800" dirty="0"/>
          </a:p>
        </p:txBody>
      </p:sp>
      <p:sp>
        <p:nvSpPr>
          <p:cNvPr id="7" name="Text 4"/>
          <p:cNvSpPr txBox="1"/>
          <p:nvPr/>
        </p:nvSpPr>
        <p:spPr>
          <a:xfrm>
            <a:off x="8092440" y="2011680"/>
            <a:ext cx="3429000" cy="548640"/>
          </a:xfrm>
          <a:prstGeom prst="rect">
            <a:avLst/>
          </a:prstGeom>
          <a:noFill/>
          <a:ln/>
        </p:spPr>
        <p:txBody>
          <a:bodyPr wrap="square" lIns="0" tIns="0" rIns="0" bIns="0" rtlCol="0" anchor="t"/>
          <a:lstStyle/>
          <a:p>
            <a:pPr indent="0" marL="0">
              <a:buNone/>
            </a:pPr>
            <a:r>
              <a:rPr lang="en-US" sz="1300" dirty="0">
                <a:solidFill>
                  <a:schemeClr val="tx2"/>
                </a:solidFill>
              </a:rPr>
              <a:t>EC range of 95% of 5-run samples of one unchanged configuration</a:t>
            </a:r>
            <a:endParaRPr lang="en-US" sz="1300" dirty="0"/>
          </a:p>
        </p:txBody>
      </p:sp>
      <p:sp>
        <p:nvSpPr>
          <p:cNvPr id="8" name="noise-1"/>
          <p:cNvSpPr/>
          <p:nvPr/>
        </p:nvSpPr>
        <p:spPr>
          <a:xfrm>
            <a:off x="7863840" y="2743200"/>
            <a:ext cx="3794760" cy="1280160"/>
          </a:xfrm>
          <a:prstGeom prst="roundRect">
            <a:avLst>
              <a:gd name="adj" fmla="val 5714"/>
            </a:avLst>
          </a:prstGeom>
          <a:solidFill>
            <a:schemeClr val="bg2"/>
          </a:solidFill>
          <a:ln w="12700">
            <a:solidFill>
              <a:schemeClr val="bg2"/>
            </a:solidFill>
            <a:prstDash val="solid"/>
          </a:ln>
        </p:spPr>
      </p:sp>
      <p:sp>
        <p:nvSpPr>
          <p:cNvPr id="9" name="Text 6"/>
          <p:cNvSpPr txBox="1"/>
          <p:nvPr/>
        </p:nvSpPr>
        <p:spPr>
          <a:xfrm>
            <a:off x="8092440" y="2834640"/>
            <a:ext cx="3429000" cy="594360"/>
          </a:xfrm>
          <a:prstGeom prst="rect">
            <a:avLst/>
          </a:prstGeom>
          <a:noFill/>
          <a:ln/>
        </p:spPr>
        <p:txBody>
          <a:bodyPr wrap="square" lIns="0" tIns="0" rIns="0" bIns="0" rtlCol="0" anchor="t"/>
          <a:lstStyle/>
          <a:p>
            <a:pPr indent="0" marL="0">
              <a:buNone/>
            </a:pPr>
            <a:r>
              <a:rPr lang="en-US" sz="2800" b="1" dirty="0">
                <a:solidFill>
                  <a:schemeClr val="tx1"/>
                </a:solidFill>
                <a:latin typeface="Cambria" pitchFamily="34" charset="0"/>
                <a:ea typeface="Cambria" pitchFamily="34" charset="-122"/>
                <a:cs typeface="Cambria" pitchFamily="34" charset="-120"/>
              </a:rPr>
              <a:t>42% vs 34%</a:t>
            </a:r>
            <a:endParaRPr lang="en-US" sz="2800" dirty="0"/>
          </a:p>
        </p:txBody>
      </p:sp>
      <p:sp>
        <p:nvSpPr>
          <p:cNvPr id="10" name="Text 7"/>
          <p:cNvSpPr txBox="1"/>
          <p:nvPr/>
        </p:nvSpPr>
        <p:spPr>
          <a:xfrm>
            <a:off x="8092440" y="3429000"/>
            <a:ext cx="3429000" cy="548640"/>
          </a:xfrm>
          <a:prstGeom prst="rect">
            <a:avLst/>
          </a:prstGeom>
          <a:noFill/>
          <a:ln/>
        </p:spPr>
        <p:txBody>
          <a:bodyPr wrap="square" lIns="0" tIns="0" rIns="0" bIns="0" rtlCol="0" anchor="t"/>
          <a:lstStyle/>
          <a:p>
            <a:pPr indent="0" marL="0">
              <a:buNone/>
            </a:pPr>
            <a:r>
              <a:rPr lang="en-US" sz="1300" dirty="0">
                <a:solidFill>
                  <a:schemeClr val="tx2"/>
                </a:solidFill>
              </a:rPr>
              <a:t>Two batches of the same baseline on the same five task sequences</a:t>
            </a:r>
            <a:endParaRPr lang="en-US" sz="1300" dirty="0"/>
          </a:p>
        </p:txBody>
      </p:sp>
      <p:sp>
        <p:nvSpPr>
          <p:cNvPr id="11" name="noise-2"/>
          <p:cNvSpPr/>
          <p:nvPr/>
        </p:nvSpPr>
        <p:spPr>
          <a:xfrm>
            <a:off x="7863840" y="4160520"/>
            <a:ext cx="3794760" cy="1280160"/>
          </a:xfrm>
          <a:prstGeom prst="roundRect">
            <a:avLst>
              <a:gd name="adj" fmla="val 5714"/>
            </a:avLst>
          </a:prstGeom>
          <a:solidFill>
            <a:schemeClr val="bg2"/>
          </a:solidFill>
          <a:ln w="12700">
            <a:solidFill>
              <a:schemeClr val="bg2"/>
            </a:solidFill>
            <a:prstDash val="solid"/>
          </a:ln>
        </p:spPr>
      </p:sp>
      <p:sp>
        <p:nvSpPr>
          <p:cNvPr id="12" name="Text 9"/>
          <p:cNvSpPr txBox="1"/>
          <p:nvPr/>
        </p:nvSpPr>
        <p:spPr>
          <a:xfrm>
            <a:off x="8092440" y="4251960"/>
            <a:ext cx="3429000" cy="594360"/>
          </a:xfrm>
          <a:prstGeom prst="rect">
            <a:avLst/>
          </a:prstGeom>
          <a:noFill/>
          <a:ln/>
        </p:spPr>
        <p:txBody>
          <a:bodyPr wrap="square" lIns="0" tIns="0" rIns="0" bIns="0" rtlCol="0" anchor="t"/>
          <a:lstStyle/>
          <a:p>
            <a:pPr indent="0" marL="0">
              <a:buNone/>
            </a:pPr>
            <a:r>
              <a:rPr lang="en-US" sz="2800" b="1" dirty="0">
                <a:solidFill>
                  <a:schemeClr val="tx1"/>
                </a:solidFill>
                <a:latin typeface="Cambria" pitchFamily="34" charset="0"/>
                <a:ea typeface="Cambria" pitchFamily="34" charset="-122"/>
                <a:cs typeface="Cambria" pitchFamily="34" charset="-120"/>
              </a:rPr>
              <a:t>+6</a:t>
            </a:r>
            <a:pPr indent="0" marL="0">
              <a:buNone/>
            </a:pPr>
            <a:r>
              <a:rPr lang="en-US" sz="2800" b="1" dirty="0">
                <a:solidFill>
                  <a:schemeClr val="tx1"/>
                </a:solidFill>
                <a:latin typeface="Calibri" pitchFamily="34" charset="0"/>
                <a:ea typeface="Calibri" pitchFamily="34" charset="-122"/>
                <a:cs typeface="Calibri" pitchFamily="34" charset="-120"/>
              </a:rPr>
              <a:t> → </a:t>
            </a:r>
            <a:pPr indent="0" marL="0">
              <a:buNone/>
            </a:pPr>
            <a:r>
              <a:rPr lang="en-US" sz="2800" b="1" dirty="0">
                <a:solidFill>
                  <a:schemeClr val="tx1"/>
                </a:solidFill>
                <a:latin typeface="Cambria" pitchFamily="34" charset="0"/>
                <a:ea typeface="Cambria" pitchFamily="34" charset="-122"/>
                <a:cs typeface="Cambria" pitchFamily="34" charset="-120"/>
              </a:rPr>
              <a:t>−3.2 pp</a:t>
            </a:r>
            <a:endParaRPr lang="en-US" sz="2800" dirty="0"/>
          </a:p>
        </p:txBody>
      </p:sp>
      <p:sp>
        <p:nvSpPr>
          <p:cNvPr id="13" name="Text 10"/>
          <p:cNvSpPr txBox="1"/>
          <p:nvPr/>
        </p:nvSpPr>
        <p:spPr>
          <a:xfrm>
            <a:off x="8092440" y="4846320"/>
            <a:ext cx="3429000" cy="548640"/>
          </a:xfrm>
          <a:prstGeom prst="rect">
            <a:avLst/>
          </a:prstGeom>
          <a:noFill/>
          <a:ln/>
        </p:spPr>
        <p:txBody>
          <a:bodyPr wrap="square" lIns="0" tIns="0" rIns="0" bIns="0" rtlCol="0" anchor="t"/>
          <a:lstStyle/>
          <a:p>
            <a:pPr indent="0" marL="0">
              <a:buNone/>
            </a:pPr>
            <a:r>
              <a:rPr lang="en-US" sz="1300" dirty="0">
                <a:solidFill>
                  <a:schemeClr val="tx2"/>
                </a:solidFill>
              </a:rPr>
              <a:t>Penalty effect on EC at 5 runs, then at 25</a:t>
            </a:r>
            <a:endParaRPr lang="en-US" sz="1300" dirty="0"/>
          </a:p>
        </p:txBody>
      </p:sp>
      <p:sp>
        <p:nvSpPr>
          <p:cNvPr id="14" name="Text 11"/>
          <p:cNvSpPr txBox="1"/>
          <p:nvPr/>
        </p:nvSpPr>
        <p:spPr>
          <a:xfrm>
            <a:off x="7863840" y="5623560"/>
            <a:ext cx="3794760" cy="548640"/>
          </a:xfrm>
          <a:prstGeom prst="rect">
            <a:avLst/>
          </a:prstGeom>
          <a:noFill/>
          <a:ln/>
        </p:spPr>
        <p:txBody>
          <a:bodyPr wrap="square" lIns="0" tIns="0" rIns="0" bIns="0" rtlCol="0" anchor="t"/>
          <a:lstStyle/>
          <a:p>
            <a:pPr indent="0" marL="0">
              <a:buNone/>
            </a:pPr>
            <a:r>
              <a:rPr lang="en-US" sz="1400" b="1" dirty="0">
                <a:solidFill>
                  <a:schemeClr val="tx1"/>
                </a:solidFill>
              </a:rPr>
              <a:t>Treat 5-run effects as candidates; next step is 25+ trajectories per lever.</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this means for LLM oversight</a:t>
            </a:r>
            <a:endParaRPr lang="en-US" sz="3000" dirty="0"/>
          </a:p>
        </p:txBody>
      </p:sp>
      <p:sp>
        <p:nvSpPr>
          <p:cNvPr id="3" name="imp-0"/>
          <p:cNvSpPr/>
          <p:nvPr/>
        </p:nvSpPr>
        <p:spPr>
          <a:xfrm>
            <a:off x="548640" y="1325880"/>
            <a:ext cx="11109960" cy="841248"/>
          </a:xfrm>
          <a:prstGeom prst="roundRect">
            <a:avLst>
              <a:gd name="adj" fmla="val 8696"/>
            </a:avLst>
          </a:prstGeom>
          <a:solidFill>
            <a:schemeClr val="bg2"/>
          </a:solidFill>
          <a:ln w="12700">
            <a:solidFill>
              <a:schemeClr val="bg2"/>
            </a:solidFill>
            <a:prstDash val="solid"/>
          </a:ln>
        </p:spPr>
      </p:sp>
      <p:sp>
        <p:nvSpPr>
          <p:cNvPr id="4" name="imp-0-circle"/>
          <p:cNvSpPr/>
          <p:nvPr/>
        </p:nvSpPr>
        <p:spPr>
          <a:xfrm>
            <a:off x="731520" y="1472184"/>
            <a:ext cx="548640" cy="548640"/>
          </a:xfrm>
          <a:prstGeom prst="ellipse">
            <a:avLst/>
          </a:prstGeom>
          <a:solidFill>
            <a:srgbClr val="2A78D6"/>
          </a:solidFill>
          <a:ln w="12700">
            <a:solidFill>
              <a:srgbClr val="2A78D6"/>
            </a:solidFill>
            <a:prstDash val="solid"/>
          </a:ln>
        </p:spPr>
      </p:sp>
      <p:pic>
        <p:nvPicPr>
          <p:cNvPr id="5" name="imp-0-icon" descr="preencoded.png">    </p:cNvPr>
          <p:cNvPicPr>
            <a:picLocks noChangeAspect="1"/>
          </p:cNvPicPr>
          <p:nvPr/>
        </p:nvPicPr>
        <p:blipFill>
          <a:blip r:embed="rId1"/>
          <a:stretch>
            <a:fillRect/>
          </a:stretch>
        </p:blipFill>
        <p:spPr>
          <a:xfrm>
            <a:off x="863194" y="1603858"/>
            <a:ext cx="285293" cy="285293"/>
          </a:xfrm>
          <a:prstGeom prst="rect">
            <a:avLst/>
          </a:prstGeom>
        </p:spPr>
      </p:pic>
      <p:sp>
        <p:nvSpPr>
          <p:cNvPr id="6" name="Text 3"/>
          <p:cNvSpPr txBox="1"/>
          <p:nvPr/>
        </p:nvSpPr>
        <p:spPr>
          <a:xfrm>
            <a:off x="1508760" y="1545336"/>
            <a:ext cx="4023360" cy="411480"/>
          </a:xfrm>
          <a:prstGeom prst="rect">
            <a:avLst/>
          </a:prstGeom>
          <a:noFill/>
          <a:ln/>
        </p:spPr>
        <p:txBody>
          <a:bodyPr wrap="square" lIns="0" tIns="0" rIns="0" bIns="0" rtlCol="0" anchor="t"/>
          <a:lstStyle/>
          <a:p>
            <a:pPr indent="0" marL="0">
              <a:buNone/>
            </a:pPr>
            <a:r>
              <a:rPr lang="en-US" sz="1800" b="1" dirty="0">
                <a:solidFill>
                  <a:schemeClr val="tx1"/>
                </a:solidFill>
              </a:rPr>
              <a:t>Screen reviewer models</a:t>
            </a:r>
            <a:endParaRPr lang="en-US" sz="1800" dirty="0"/>
          </a:p>
        </p:txBody>
      </p:sp>
      <p:sp>
        <p:nvSpPr>
          <p:cNvPr id="7" name="Text 4"/>
          <p:cNvSpPr txBox="1"/>
          <p:nvPr/>
        </p:nvSpPr>
        <p:spPr>
          <a:xfrm>
            <a:off x="5577840" y="1563624"/>
            <a:ext cx="5943600" cy="411480"/>
          </a:xfrm>
          <a:prstGeom prst="rect">
            <a:avLst/>
          </a:prstGeom>
          <a:noFill/>
          <a:ln/>
        </p:spPr>
        <p:txBody>
          <a:bodyPr wrap="square" lIns="0" tIns="0" rIns="0" bIns="0" rtlCol="0" anchor="t"/>
          <a:lstStyle/>
          <a:p>
            <a:pPr indent="0" marL="0">
              <a:buNone/>
            </a:pPr>
            <a:r>
              <a:rPr lang="en-US" sz="1500" dirty="0">
                <a:solidFill>
                  <a:schemeClr val="tx2"/>
                </a:solidFill>
              </a:rPr>
              <a:t>The spread across models (0–85% EC) exceeds any lever's effect</a:t>
            </a:r>
            <a:endParaRPr lang="en-US" sz="1500" dirty="0"/>
          </a:p>
        </p:txBody>
      </p:sp>
      <p:sp>
        <p:nvSpPr>
          <p:cNvPr id="8" name="imp-1"/>
          <p:cNvSpPr/>
          <p:nvPr/>
        </p:nvSpPr>
        <p:spPr>
          <a:xfrm>
            <a:off x="548640" y="2304288"/>
            <a:ext cx="11109960" cy="841248"/>
          </a:xfrm>
          <a:prstGeom prst="roundRect">
            <a:avLst>
              <a:gd name="adj" fmla="val 8696"/>
            </a:avLst>
          </a:prstGeom>
          <a:solidFill>
            <a:schemeClr val="bg2"/>
          </a:solidFill>
          <a:ln w="12700">
            <a:solidFill>
              <a:schemeClr val="bg2"/>
            </a:solidFill>
            <a:prstDash val="solid"/>
          </a:ln>
        </p:spPr>
      </p:sp>
      <p:sp>
        <p:nvSpPr>
          <p:cNvPr id="9" name="imp-1-circle"/>
          <p:cNvSpPr/>
          <p:nvPr/>
        </p:nvSpPr>
        <p:spPr>
          <a:xfrm>
            <a:off x="731520" y="2450592"/>
            <a:ext cx="548640" cy="548640"/>
          </a:xfrm>
          <a:prstGeom prst="ellipse">
            <a:avLst/>
          </a:prstGeom>
          <a:solidFill>
            <a:srgbClr val="6250D6"/>
          </a:solidFill>
          <a:ln w="12700">
            <a:solidFill>
              <a:srgbClr val="6250D6"/>
            </a:solidFill>
            <a:prstDash val="solid"/>
          </a:ln>
        </p:spPr>
      </p:sp>
      <p:pic>
        <p:nvPicPr>
          <p:cNvPr id="10" name="imp-1-icon" descr="preencoded.png">    </p:cNvPr>
          <p:cNvPicPr>
            <a:picLocks noChangeAspect="1"/>
          </p:cNvPicPr>
          <p:nvPr/>
        </p:nvPicPr>
        <p:blipFill>
          <a:blip r:embed="rId2"/>
          <a:stretch>
            <a:fillRect/>
          </a:stretch>
        </p:blipFill>
        <p:spPr>
          <a:xfrm>
            <a:off x="863194" y="2582266"/>
            <a:ext cx="285293" cy="285293"/>
          </a:xfrm>
          <a:prstGeom prst="rect">
            <a:avLst/>
          </a:prstGeom>
        </p:spPr>
      </p:pic>
      <p:sp>
        <p:nvSpPr>
          <p:cNvPr id="11" name="Text 7"/>
          <p:cNvSpPr txBox="1"/>
          <p:nvPr/>
        </p:nvSpPr>
        <p:spPr>
          <a:xfrm>
            <a:off x="1508760" y="2523744"/>
            <a:ext cx="4023360" cy="411480"/>
          </a:xfrm>
          <a:prstGeom prst="rect">
            <a:avLst/>
          </a:prstGeom>
          <a:noFill/>
          <a:ln/>
        </p:spPr>
        <p:txBody>
          <a:bodyPr wrap="square" lIns="0" tIns="0" rIns="0" bIns="0" rtlCol="0" anchor="t"/>
          <a:lstStyle/>
          <a:p>
            <a:pPr indent="0" marL="0">
              <a:buNone/>
            </a:pPr>
            <a:r>
              <a:rPr lang="en-US" sz="1800" b="1" dirty="0">
                <a:solidFill>
                  <a:schemeClr val="tx1"/>
                </a:solidFill>
              </a:rPr>
              <a:t>Price the rule itself</a:t>
            </a:r>
            <a:endParaRPr lang="en-US" sz="1800" dirty="0"/>
          </a:p>
        </p:txBody>
      </p:sp>
      <p:sp>
        <p:nvSpPr>
          <p:cNvPr id="12" name="Text 8"/>
          <p:cNvSpPr txBox="1"/>
          <p:nvPr/>
        </p:nvSpPr>
        <p:spPr>
          <a:xfrm>
            <a:off x="5577840" y="2542032"/>
            <a:ext cx="5943600" cy="411480"/>
          </a:xfrm>
          <a:prstGeom prst="rect">
            <a:avLst/>
          </a:prstGeom>
          <a:noFill/>
          <a:ln/>
        </p:spPr>
        <p:txBody>
          <a:bodyPr wrap="square" lIns="0" tIns="0" rIns="0" bIns="0" rtlCol="0" anchor="t"/>
          <a:lstStyle/>
          <a:p>
            <a:pPr indent="0" marL="0">
              <a:buNone/>
            </a:pPr>
            <a:r>
              <a:rPr lang="en-US" sz="1500" dirty="0">
                <a:solidFill>
                  <a:schemeClr val="tx2"/>
                </a:solidFill>
              </a:rPr>
              <a:t>A penalty on wrong verdicts cut reward and left collusion unchanged</a:t>
            </a:r>
            <a:endParaRPr lang="en-US" sz="1500" dirty="0"/>
          </a:p>
        </p:txBody>
      </p:sp>
      <p:sp>
        <p:nvSpPr>
          <p:cNvPr id="13" name="imp-2"/>
          <p:cNvSpPr/>
          <p:nvPr/>
        </p:nvSpPr>
        <p:spPr>
          <a:xfrm>
            <a:off x="548640" y="3282696"/>
            <a:ext cx="11109960" cy="841248"/>
          </a:xfrm>
          <a:prstGeom prst="roundRect">
            <a:avLst>
              <a:gd name="adj" fmla="val 8696"/>
            </a:avLst>
          </a:prstGeom>
          <a:solidFill>
            <a:schemeClr val="bg2"/>
          </a:solidFill>
          <a:ln w="12700">
            <a:solidFill>
              <a:schemeClr val="bg2"/>
            </a:solidFill>
            <a:prstDash val="solid"/>
          </a:ln>
        </p:spPr>
      </p:sp>
      <p:sp>
        <p:nvSpPr>
          <p:cNvPr id="14" name="imp-2-circle"/>
          <p:cNvSpPr/>
          <p:nvPr/>
        </p:nvSpPr>
        <p:spPr>
          <a:xfrm>
            <a:off x="731520" y="3429000"/>
            <a:ext cx="548640" cy="548640"/>
          </a:xfrm>
          <a:prstGeom prst="ellipse">
            <a:avLst/>
          </a:prstGeom>
          <a:solidFill>
            <a:srgbClr val="52514E"/>
          </a:solidFill>
          <a:ln w="12700">
            <a:solidFill>
              <a:srgbClr val="52514E"/>
            </a:solidFill>
            <a:prstDash val="solid"/>
          </a:ln>
        </p:spPr>
      </p:sp>
      <p:pic>
        <p:nvPicPr>
          <p:cNvPr id="15" name="imp-2-icon" descr="preencoded.png">    </p:cNvPr>
          <p:cNvPicPr>
            <a:picLocks noChangeAspect="1"/>
          </p:cNvPicPr>
          <p:nvPr/>
        </p:nvPicPr>
        <p:blipFill>
          <a:blip r:embed="rId3"/>
          <a:stretch>
            <a:fillRect/>
          </a:stretch>
        </p:blipFill>
        <p:spPr>
          <a:xfrm>
            <a:off x="863194" y="3560674"/>
            <a:ext cx="285293" cy="285293"/>
          </a:xfrm>
          <a:prstGeom prst="rect">
            <a:avLst/>
          </a:prstGeom>
        </p:spPr>
      </p:pic>
      <p:sp>
        <p:nvSpPr>
          <p:cNvPr id="16" name="Text 11"/>
          <p:cNvSpPr txBox="1"/>
          <p:nvPr/>
        </p:nvSpPr>
        <p:spPr>
          <a:xfrm>
            <a:off x="1508760" y="3502152"/>
            <a:ext cx="4023360" cy="411480"/>
          </a:xfrm>
          <a:prstGeom prst="rect">
            <a:avLst/>
          </a:prstGeom>
          <a:noFill/>
          <a:ln/>
        </p:spPr>
        <p:txBody>
          <a:bodyPr wrap="square" lIns="0" tIns="0" rIns="0" bIns="0" rtlCol="0" anchor="t"/>
          <a:lstStyle/>
          <a:p>
            <a:pPr indent="0" marL="0">
              <a:buNone/>
            </a:pPr>
            <a:r>
              <a:rPr lang="en-US" sz="1800" b="1" dirty="0">
                <a:solidFill>
                  <a:schemeClr val="tx1"/>
                </a:solidFill>
              </a:rPr>
              <a:t>Report collusion with accuracy</a:t>
            </a:r>
            <a:endParaRPr lang="en-US" sz="1800" dirty="0"/>
          </a:p>
        </p:txBody>
      </p:sp>
      <p:sp>
        <p:nvSpPr>
          <p:cNvPr id="17" name="Text 12"/>
          <p:cNvSpPr txBox="1"/>
          <p:nvPr/>
        </p:nvSpPr>
        <p:spPr>
          <a:xfrm>
            <a:off x="5577840" y="3520440"/>
            <a:ext cx="5943600" cy="411480"/>
          </a:xfrm>
          <a:prstGeom prst="rect">
            <a:avLst/>
          </a:prstGeom>
          <a:noFill/>
          <a:ln/>
        </p:spPr>
        <p:txBody>
          <a:bodyPr wrap="square" lIns="0" tIns="0" rIns="0" bIns="0" rtlCol="0" anchor="t"/>
          <a:lstStyle/>
          <a:p>
            <a:pPr indent="0" marL="0">
              <a:buNone/>
            </a:pPr>
            <a:r>
              <a:rPr lang="en-US" sz="1500" dirty="0">
                <a:solidFill>
                  <a:schemeClr val="tx2"/>
                </a:solidFill>
              </a:rPr>
              <a:t>Three levers would pass for fixes on EC alone</a:t>
            </a:r>
            <a:endParaRPr lang="en-US" sz="1500" dirty="0"/>
          </a:p>
        </p:txBody>
      </p:sp>
      <p:sp>
        <p:nvSpPr>
          <p:cNvPr id="18" name="imp-3"/>
          <p:cNvSpPr/>
          <p:nvPr/>
        </p:nvSpPr>
        <p:spPr>
          <a:xfrm>
            <a:off x="548640" y="4261104"/>
            <a:ext cx="11109960" cy="841248"/>
          </a:xfrm>
          <a:prstGeom prst="roundRect">
            <a:avLst>
              <a:gd name="adj" fmla="val 8696"/>
            </a:avLst>
          </a:prstGeom>
          <a:solidFill>
            <a:schemeClr val="bg2"/>
          </a:solidFill>
          <a:ln w="12700">
            <a:solidFill>
              <a:schemeClr val="bg2"/>
            </a:solidFill>
            <a:prstDash val="solid"/>
          </a:ln>
        </p:spPr>
      </p:sp>
      <p:sp>
        <p:nvSpPr>
          <p:cNvPr id="19" name="imp-3-circle"/>
          <p:cNvSpPr/>
          <p:nvPr/>
        </p:nvSpPr>
        <p:spPr>
          <a:xfrm>
            <a:off x="731520" y="4407408"/>
            <a:ext cx="548640" cy="548640"/>
          </a:xfrm>
          <a:prstGeom prst="ellipse">
            <a:avLst/>
          </a:prstGeom>
          <a:solidFill>
            <a:srgbClr val="1BAF7A"/>
          </a:solidFill>
          <a:ln w="12700">
            <a:solidFill>
              <a:srgbClr val="1BAF7A"/>
            </a:solidFill>
            <a:prstDash val="solid"/>
          </a:ln>
        </p:spPr>
      </p:sp>
      <p:pic>
        <p:nvPicPr>
          <p:cNvPr id="20" name="imp-3-icon" descr="preencoded.png">    </p:cNvPr>
          <p:cNvPicPr>
            <a:picLocks noChangeAspect="1"/>
          </p:cNvPicPr>
          <p:nvPr/>
        </p:nvPicPr>
        <p:blipFill>
          <a:blip r:embed="rId4"/>
          <a:stretch>
            <a:fillRect/>
          </a:stretch>
        </p:blipFill>
        <p:spPr>
          <a:xfrm>
            <a:off x="863194" y="4539082"/>
            <a:ext cx="285293" cy="285293"/>
          </a:xfrm>
          <a:prstGeom prst="rect">
            <a:avLst/>
          </a:prstGeom>
        </p:spPr>
      </p:pic>
      <p:sp>
        <p:nvSpPr>
          <p:cNvPr id="21" name="Text 15"/>
          <p:cNvSpPr txBox="1"/>
          <p:nvPr/>
        </p:nvSpPr>
        <p:spPr>
          <a:xfrm>
            <a:off x="1508760" y="4480560"/>
            <a:ext cx="4023360" cy="411480"/>
          </a:xfrm>
          <a:prstGeom prst="rect">
            <a:avLst/>
          </a:prstGeom>
          <a:noFill/>
          <a:ln/>
        </p:spPr>
        <p:txBody>
          <a:bodyPr wrap="square" lIns="0" tIns="0" rIns="0" bIns="0" rtlCol="0" anchor="t"/>
          <a:lstStyle/>
          <a:p>
            <a:pPr indent="0" marL="0">
              <a:buNone/>
            </a:pPr>
            <a:r>
              <a:rPr lang="en-US" sz="1800" b="1" dirty="0">
                <a:solidFill>
                  <a:schemeClr val="tx1"/>
                </a:solidFill>
              </a:rPr>
              <a:t>Make the rule satisfiable</a:t>
            </a:r>
            <a:endParaRPr lang="en-US" sz="1800" dirty="0"/>
          </a:p>
        </p:txBody>
      </p:sp>
      <p:sp>
        <p:nvSpPr>
          <p:cNvPr id="22" name="Text 16"/>
          <p:cNvSpPr txBox="1"/>
          <p:nvPr/>
        </p:nvSpPr>
        <p:spPr>
          <a:xfrm>
            <a:off x="5577840" y="4498848"/>
            <a:ext cx="5943600" cy="411480"/>
          </a:xfrm>
          <a:prstGeom prst="rect">
            <a:avLst/>
          </a:prstGeom>
          <a:noFill/>
          <a:ln/>
        </p:spPr>
        <p:txBody>
          <a:bodyPr wrap="square" lIns="0" tIns="0" rIns="0" bIns="0" rtlCol="0" anchor="t"/>
          <a:lstStyle/>
          <a:p>
            <a:pPr indent="0" marL="0">
              <a:buNone/>
            </a:pPr>
            <a:r>
              <a:rPr lang="en-US" sz="1500" dirty="0">
                <a:solidFill>
                  <a:schemeClr val="tx2"/>
                </a:solidFill>
              </a:rPr>
              <a:t>When the log could arrive, the strict model paid for it even at a loss</a:t>
            </a:r>
            <a:endParaRPr lang="en-US" sz="1500" dirty="0"/>
          </a:p>
        </p:txBody>
      </p:sp>
      <p:sp>
        <p:nvSpPr>
          <p:cNvPr id="23" name="imp-4"/>
          <p:cNvSpPr/>
          <p:nvPr/>
        </p:nvSpPr>
        <p:spPr>
          <a:xfrm>
            <a:off x="548640" y="5239512"/>
            <a:ext cx="11109960" cy="841248"/>
          </a:xfrm>
          <a:prstGeom prst="roundRect">
            <a:avLst>
              <a:gd name="adj" fmla="val 8696"/>
            </a:avLst>
          </a:prstGeom>
          <a:solidFill>
            <a:schemeClr val="bg2"/>
          </a:solidFill>
          <a:ln w="12700">
            <a:solidFill>
              <a:schemeClr val="bg2"/>
            </a:solidFill>
            <a:prstDash val="solid"/>
          </a:ln>
        </p:spPr>
      </p:sp>
      <p:sp>
        <p:nvSpPr>
          <p:cNvPr id="24" name="imp-4-circle"/>
          <p:cNvSpPr/>
          <p:nvPr/>
        </p:nvSpPr>
        <p:spPr>
          <a:xfrm>
            <a:off x="731520" y="5385816"/>
            <a:ext cx="548640" cy="548640"/>
          </a:xfrm>
          <a:prstGeom prst="ellipse">
            <a:avLst/>
          </a:prstGeom>
          <a:solidFill>
            <a:srgbClr val="EB6834"/>
          </a:solidFill>
          <a:ln w="12700">
            <a:solidFill>
              <a:srgbClr val="EB6834"/>
            </a:solidFill>
            <a:prstDash val="solid"/>
          </a:ln>
        </p:spPr>
      </p:sp>
      <p:pic>
        <p:nvPicPr>
          <p:cNvPr id="25" name="imp-4-icon" descr="preencoded.png">    </p:cNvPr>
          <p:cNvPicPr>
            <a:picLocks noChangeAspect="1"/>
          </p:cNvPicPr>
          <p:nvPr/>
        </p:nvPicPr>
        <p:blipFill>
          <a:blip r:embed="rId5"/>
          <a:stretch>
            <a:fillRect/>
          </a:stretch>
        </p:blipFill>
        <p:spPr>
          <a:xfrm>
            <a:off x="863194" y="5517490"/>
            <a:ext cx="285293" cy="285293"/>
          </a:xfrm>
          <a:prstGeom prst="rect">
            <a:avLst/>
          </a:prstGeom>
        </p:spPr>
      </p:pic>
      <p:sp>
        <p:nvSpPr>
          <p:cNvPr id="26" name="Text 19"/>
          <p:cNvSpPr txBox="1"/>
          <p:nvPr/>
        </p:nvSpPr>
        <p:spPr>
          <a:xfrm>
            <a:off x="1508760" y="5458968"/>
            <a:ext cx="4023360" cy="411480"/>
          </a:xfrm>
          <a:prstGeom prst="rect">
            <a:avLst/>
          </a:prstGeom>
          <a:noFill/>
          <a:ln/>
        </p:spPr>
        <p:txBody>
          <a:bodyPr wrap="square" lIns="0" tIns="0" rIns="0" bIns="0" rtlCol="0" anchor="t"/>
          <a:lstStyle/>
          <a:p>
            <a:pPr indent="0" marL="0">
              <a:buNone/>
            </a:pPr>
            <a:r>
              <a:rPr lang="en-US" sz="1800" b="1" dirty="0">
                <a:solidFill>
                  <a:schemeClr val="tx1"/>
                </a:solidFill>
              </a:rPr>
              <a:t>Watch sequential review</a:t>
            </a:r>
            <a:endParaRPr lang="en-US" sz="1800" dirty="0"/>
          </a:p>
        </p:txBody>
      </p:sp>
      <p:sp>
        <p:nvSpPr>
          <p:cNvPr id="27" name="Text 20"/>
          <p:cNvSpPr txBox="1"/>
          <p:nvPr/>
        </p:nvSpPr>
        <p:spPr>
          <a:xfrm>
            <a:off x="5577840" y="5477256"/>
            <a:ext cx="5943600" cy="411480"/>
          </a:xfrm>
          <a:prstGeom prst="rect">
            <a:avLst/>
          </a:prstGeom>
          <a:noFill/>
          <a:ln/>
        </p:spPr>
        <p:txBody>
          <a:bodyPr wrap="square" lIns="0" tIns="0" rIns="0" bIns="0" rtlCol="0" anchor="t"/>
          <a:lstStyle/>
          <a:p>
            <a:pPr indent="0" marL="0">
              <a:buNone/>
            </a:pPr>
            <a:r>
              <a:rPr lang="en-US" sz="1500" dirty="0">
                <a:solidFill>
                  <a:schemeClr val="tx2"/>
                </a:solidFill>
              </a:rPr>
              <a:t>GLM copied Luna's verdicts without saying so</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Limitations and next steps</a:t>
            </a:r>
            <a:endParaRPr lang="en-US" sz="3000" dirty="0"/>
          </a:p>
        </p:txBody>
      </p:sp>
      <p:sp>
        <p:nvSpPr>
          <p:cNvPr id="3" name="limits"/>
          <p:cNvSpPr/>
          <p:nvPr/>
        </p:nvSpPr>
        <p:spPr>
          <a:xfrm>
            <a:off x="548640" y="1325880"/>
            <a:ext cx="5440680" cy="4800600"/>
          </a:xfrm>
          <a:prstGeom prst="roundRect">
            <a:avLst>
              <a:gd name="adj" fmla="val 1524"/>
            </a:avLst>
          </a:prstGeom>
          <a:solidFill>
            <a:schemeClr val="bg2"/>
          </a:solidFill>
          <a:ln w="12700">
            <a:solidFill>
              <a:schemeClr val="bg2"/>
            </a:solidFill>
            <a:prstDash val="solid"/>
          </a:ln>
        </p:spPr>
      </p:sp>
      <p:sp>
        <p:nvSpPr>
          <p:cNvPr id="4" name="limits-circle"/>
          <p:cNvSpPr/>
          <p:nvPr/>
        </p:nvSpPr>
        <p:spPr>
          <a:xfrm>
            <a:off x="777240" y="1554480"/>
            <a:ext cx="548640" cy="548640"/>
          </a:xfrm>
          <a:prstGeom prst="ellipse">
            <a:avLst/>
          </a:prstGeom>
          <a:solidFill>
            <a:srgbClr val="52514E"/>
          </a:solidFill>
          <a:ln w="12700">
            <a:solidFill>
              <a:srgbClr val="52514E"/>
            </a:solidFill>
            <a:prstDash val="solid"/>
          </a:ln>
        </p:spPr>
      </p:sp>
      <p:pic>
        <p:nvPicPr>
          <p:cNvPr id="5" name="limits-icon" descr="preencoded.png">    </p:cNvPr>
          <p:cNvPicPr>
            <a:picLocks noChangeAspect="1"/>
          </p:cNvPicPr>
          <p:nvPr/>
        </p:nvPicPr>
        <p:blipFill>
          <a:blip r:embed="rId1"/>
          <a:stretch>
            <a:fillRect/>
          </a:stretch>
        </p:blipFill>
        <p:spPr>
          <a:xfrm>
            <a:off x="908914" y="1686154"/>
            <a:ext cx="285293" cy="285293"/>
          </a:xfrm>
          <a:prstGeom prst="rect">
            <a:avLst/>
          </a:prstGeom>
        </p:spPr>
      </p:pic>
      <p:sp>
        <p:nvSpPr>
          <p:cNvPr id="6" name="Text 3"/>
          <p:cNvSpPr txBox="1"/>
          <p:nvPr/>
        </p:nvSpPr>
        <p:spPr>
          <a:xfrm>
            <a:off x="1463040" y="1627632"/>
            <a:ext cx="4297680" cy="411480"/>
          </a:xfrm>
          <a:prstGeom prst="rect">
            <a:avLst/>
          </a:prstGeom>
          <a:noFill/>
          <a:ln/>
        </p:spPr>
        <p:txBody>
          <a:bodyPr wrap="square" lIns="0" tIns="0" rIns="0" bIns="0" rtlCol="0" anchor="t"/>
          <a:lstStyle/>
          <a:p>
            <a:pPr indent="0" marL="0">
              <a:buNone/>
            </a:pPr>
            <a:r>
              <a:rPr lang="en-US" sz="1800" b="1" dirty="0">
                <a:solidFill>
                  <a:schemeClr val="tx1"/>
                </a:solidFill>
              </a:rPr>
              <a:t>Limitations</a:t>
            </a:r>
            <a:endParaRPr lang="en-US" sz="1800" dirty="0"/>
          </a:p>
        </p:txBody>
      </p:sp>
      <p:sp>
        <p:nvSpPr>
          <p:cNvPr id="7" name="Text 4"/>
          <p:cNvSpPr txBox="1"/>
          <p:nvPr/>
        </p:nvSpPr>
        <p:spPr>
          <a:xfrm>
            <a:off x="777240" y="2331720"/>
            <a:ext cx="4983480" cy="3611880"/>
          </a:xfrm>
          <a:prstGeom prst="rect">
            <a:avLst/>
          </a:prstGeom>
          <a:noFill/>
          <a:ln/>
        </p:spPr>
        <p:txBody>
          <a:bodyPr wrap="square" lIns="0" tIns="0" rIns="0" bIns="0" rtlCol="0" anchor="t"/>
          <a:lstStyle/>
          <a:p>
            <a:pPr marL="342900" indent="-342900">
              <a:spcAft>
                <a:spcPts val="1400"/>
              </a:spcAft>
              <a:buSzPct val="100000"/>
              <a:buChar char="•"/>
            </a:pPr>
            <a:r>
              <a:rPr lang="en-US" sz="1600" dirty="0">
                <a:solidFill>
                  <a:schemeClr val="tx1"/>
                </a:solidFill>
              </a:rPr>
              <a:t>Most levers ran for 5 trajectories; the message price and DeepSeek → MiMo levers stopped early</a:t>
            </a:r>
            <a:endParaRPr lang="en-US" sz="1600" dirty="0"/>
          </a:p>
          <a:p>
            <a:pPr marL="342900" indent="-342900">
              <a:spcAft>
                <a:spcPts val="1400"/>
              </a:spcAft>
              <a:buSzPct val="100000"/>
              <a:buChar char="•"/>
            </a:pPr>
            <a:r>
              <a:rPr lang="en-US" sz="1600" dirty="0">
                <a:solidFill>
                  <a:schemeClr val="tx1"/>
                </a:solidFill>
              </a:rPr>
              <a:t>Haiku ran only with the forecast lever and one partner</a:t>
            </a:r>
            <a:endParaRPr lang="en-US" sz="1600" dirty="0"/>
          </a:p>
          <a:p>
            <a:pPr marL="342900" indent="-342900">
              <a:spcAft>
                <a:spcPts val="1400"/>
              </a:spcAft>
              <a:buSzPct val="100000"/>
              <a:buChar char="•"/>
            </a:pPr>
            <a:r>
              <a:rPr lang="en-US" sz="1600" dirty="0">
                <a:solidFill>
                  <a:schemeClr val="tx1"/>
                </a:solidFill>
              </a:rPr>
              <a:t>One environment; ~89% of tasks correct, too few failing tasks to test discrimination</a:t>
            </a:r>
            <a:endParaRPr lang="en-US" sz="1600" dirty="0"/>
          </a:p>
          <a:p>
            <a:pPr marL="342900" indent="-342900">
              <a:spcAft>
                <a:spcPts val="1400"/>
              </a:spcAft>
              <a:buSzPct val="100000"/>
              <a:buChar char="•"/>
            </a:pPr>
            <a:r>
              <a:rPr lang="en-US" sz="1600" dirty="0">
                <a:solidFill>
                  <a:schemeClr val="tx1"/>
                </a:solidFill>
              </a:rPr>
              <a:t>Deals counted by keywords, not the LLM judge; one wording per lever; seat tied to turn order</a:t>
            </a:r>
            <a:endParaRPr lang="en-US" sz="1600" dirty="0"/>
          </a:p>
        </p:txBody>
      </p:sp>
      <p:sp>
        <p:nvSpPr>
          <p:cNvPr id="8" name="next"/>
          <p:cNvSpPr/>
          <p:nvPr/>
        </p:nvSpPr>
        <p:spPr>
          <a:xfrm>
            <a:off x="6199632" y="1325880"/>
            <a:ext cx="5440680" cy="4800600"/>
          </a:xfrm>
          <a:prstGeom prst="roundRect">
            <a:avLst>
              <a:gd name="adj" fmla="val 1524"/>
            </a:avLst>
          </a:prstGeom>
          <a:solidFill>
            <a:srgbClr val="EAF7F1"/>
          </a:solidFill>
          <a:ln w="12700">
            <a:solidFill>
              <a:srgbClr val="EAF7F1"/>
            </a:solidFill>
            <a:prstDash val="solid"/>
          </a:ln>
        </p:spPr>
      </p:sp>
      <p:sp>
        <p:nvSpPr>
          <p:cNvPr id="9" name="next-circle"/>
          <p:cNvSpPr/>
          <p:nvPr/>
        </p:nvSpPr>
        <p:spPr>
          <a:xfrm>
            <a:off x="6428232" y="1554480"/>
            <a:ext cx="548640" cy="548640"/>
          </a:xfrm>
          <a:prstGeom prst="ellipse">
            <a:avLst/>
          </a:prstGeom>
          <a:solidFill>
            <a:srgbClr val="1BAF7A"/>
          </a:solidFill>
          <a:ln w="12700">
            <a:solidFill>
              <a:srgbClr val="1BAF7A"/>
            </a:solidFill>
            <a:prstDash val="solid"/>
          </a:ln>
        </p:spPr>
      </p:sp>
      <p:pic>
        <p:nvPicPr>
          <p:cNvPr id="10" name="next-icon" descr="preencoded.png">    </p:cNvPr>
          <p:cNvPicPr>
            <a:picLocks noChangeAspect="1"/>
          </p:cNvPicPr>
          <p:nvPr/>
        </p:nvPicPr>
        <p:blipFill>
          <a:blip r:embed="rId2"/>
          <a:stretch>
            <a:fillRect/>
          </a:stretch>
        </p:blipFill>
        <p:spPr>
          <a:xfrm>
            <a:off x="6559906" y="1686154"/>
            <a:ext cx="285293" cy="285293"/>
          </a:xfrm>
          <a:prstGeom prst="rect">
            <a:avLst/>
          </a:prstGeom>
        </p:spPr>
      </p:pic>
      <p:sp>
        <p:nvSpPr>
          <p:cNvPr id="11" name="Text 7"/>
          <p:cNvSpPr txBox="1"/>
          <p:nvPr/>
        </p:nvSpPr>
        <p:spPr>
          <a:xfrm>
            <a:off x="7114032" y="1627632"/>
            <a:ext cx="4297680" cy="411480"/>
          </a:xfrm>
          <a:prstGeom prst="rect">
            <a:avLst/>
          </a:prstGeom>
          <a:noFill/>
          <a:ln/>
        </p:spPr>
        <p:txBody>
          <a:bodyPr wrap="square" lIns="0" tIns="0" rIns="0" bIns="0" rtlCol="0" anchor="t"/>
          <a:lstStyle/>
          <a:p>
            <a:pPr indent="0" marL="0">
              <a:buNone/>
            </a:pPr>
            <a:r>
              <a:rPr lang="en-US" sz="1800" b="1" dirty="0">
                <a:solidFill>
                  <a:schemeClr val="tx1"/>
                </a:solidFill>
              </a:rPr>
              <a:t>Next steps</a:t>
            </a:r>
            <a:endParaRPr lang="en-US" sz="1800" dirty="0"/>
          </a:p>
        </p:txBody>
      </p:sp>
      <p:sp>
        <p:nvSpPr>
          <p:cNvPr id="12" name="Text 8"/>
          <p:cNvSpPr txBox="1"/>
          <p:nvPr/>
        </p:nvSpPr>
        <p:spPr>
          <a:xfrm>
            <a:off x="6428232" y="2331720"/>
            <a:ext cx="4983480" cy="3611880"/>
          </a:xfrm>
          <a:prstGeom prst="rect">
            <a:avLst/>
          </a:prstGeom>
          <a:noFill/>
          <a:ln/>
        </p:spPr>
        <p:txBody>
          <a:bodyPr wrap="square" lIns="0" tIns="0" rIns="0" bIns="0" rtlCol="0" anchor="t"/>
          <a:lstStyle/>
          <a:p>
            <a:pPr marL="342900" indent="-342900">
              <a:spcAft>
                <a:spcPts val="1400"/>
              </a:spcAft>
              <a:buSzPct val="100000"/>
              <a:buChar char="•"/>
            </a:pPr>
            <a:r>
              <a:rPr lang="en-US" sz="1600" dirty="0">
                <a:solidFill>
                  <a:schemeClr val="tx1"/>
                </a:solidFill>
              </a:rPr>
              <a:t>25+ trajectories for the forecast, labels, sequential verdicts and restore</a:t>
            </a:r>
            <a:endParaRPr lang="en-US" sz="1600" dirty="0"/>
          </a:p>
          <a:p>
            <a:pPr marL="342900" indent="-342900">
              <a:spcAft>
                <a:spcPts val="1400"/>
              </a:spcAft>
              <a:buSzPct val="100000"/>
              <a:buChar char="•"/>
            </a:pPr>
            <a:r>
              <a:rPr lang="en-US" sz="1600" dirty="0">
                <a:solidFill>
                  <a:schemeClr val="tx1"/>
                </a:solidFill>
              </a:rPr>
              <a:t>Random difficulty labels (implemented) to separate a label's content from its presence</a:t>
            </a:r>
            <a:endParaRPr lang="en-US" sz="1600" dirty="0"/>
          </a:p>
          <a:p>
            <a:pPr marL="342900" indent="-342900">
              <a:spcAft>
                <a:spcPts val="1400"/>
              </a:spcAft>
              <a:buSzPct val="100000"/>
              <a:buChar char="•"/>
            </a:pPr>
            <a:r>
              <a:rPr lang="en-US" sz="1600" dirty="0">
                <a:solidFill>
                  <a:schemeClr val="tx1"/>
                </a:solidFill>
              </a:rPr>
              <a:t>Price sweeps for the restore and the message cost</a:t>
            </a:r>
            <a:endParaRPr lang="en-US" sz="1600" dirty="0"/>
          </a:p>
          <a:p>
            <a:pPr marL="342900" indent="-342900">
              <a:spcAft>
                <a:spcPts val="1400"/>
              </a:spcAft>
              <a:buSzPct val="100000"/>
              <a:buChar char="•"/>
            </a:pPr>
            <a:r>
              <a:rPr lang="en-US" sz="1600" dirty="0">
                <a:solidFill>
                  <a:schemeClr val="tx1"/>
                </a:solidFill>
              </a:rPr>
              <a:t>Haiku with a plain baseline and other partners: can one compliant model hold a pair to the rule?</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1005840"/>
            <a:ext cx="10881360" cy="914400"/>
          </a:xfrm>
          <a:prstGeom prst="rect">
            <a:avLst/>
          </a:prstGeom>
          <a:noFill/>
          <a:ln/>
        </p:spPr>
        <p:txBody>
          <a:bodyPr wrap="square" lIns="0" tIns="0" rIns="0" bIns="0" rtlCol="0" anchor="t"/>
          <a:lstStyle/>
          <a:p>
            <a:pPr indent="0" marL="0">
              <a:buNone/>
            </a:pPr>
            <a:r>
              <a:rPr lang="en-US" sz="3600" b="1" dirty="0">
                <a:solidFill>
                  <a:schemeClr val="bg1"/>
                </a:solidFill>
                <a:latin typeface="Cambria" pitchFamily="34" charset="0"/>
                <a:ea typeface="Cambria" pitchFamily="34" charset="-122"/>
                <a:cs typeface="Cambria" pitchFamily="34" charset="-120"/>
              </a:rPr>
              <a:t>Who reviews matters more than how you pay them</a:t>
            </a:r>
            <a:endParaRPr lang="en-US" sz="3600" dirty="0"/>
          </a:p>
        </p:txBody>
      </p:sp>
      <p:sp>
        <p:nvSpPr>
          <p:cNvPr id="3" name="close-0-circle"/>
          <p:cNvSpPr/>
          <p:nvPr/>
        </p:nvSpPr>
        <p:spPr>
          <a:xfrm>
            <a:off x="685800" y="2240280"/>
            <a:ext cx="548640" cy="548640"/>
          </a:xfrm>
          <a:prstGeom prst="ellipse">
            <a:avLst/>
          </a:prstGeom>
          <a:solidFill>
            <a:srgbClr val="2A78D6"/>
          </a:solidFill>
          <a:ln w="12700">
            <a:solidFill>
              <a:srgbClr val="2A78D6"/>
            </a:solidFill>
            <a:prstDash val="solid"/>
          </a:ln>
        </p:spPr>
      </p:sp>
      <p:pic>
        <p:nvPicPr>
          <p:cNvPr id="4" name="close-0-icon" descr="preencoded.png">    </p:cNvPr>
          <p:cNvPicPr>
            <a:picLocks noChangeAspect="1"/>
          </p:cNvPicPr>
          <p:nvPr/>
        </p:nvPicPr>
        <p:blipFill>
          <a:blip r:embed="rId1"/>
          <a:stretch>
            <a:fillRect/>
          </a:stretch>
        </p:blipFill>
        <p:spPr>
          <a:xfrm>
            <a:off x="817474" y="2371954"/>
            <a:ext cx="285293" cy="285293"/>
          </a:xfrm>
          <a:prstGeom prst="rect">
            <a:avLst/>
          </a:prstGeom>
        </p:spPr>
      </p:pic>
      <p:sp>
        <p:nvSpPr>
          <p:cNvPr id="5" name="Text 2"/>
          <p:cNvSpPr txBox="1"/>
          <p:nvPr/>
        </p:nvSpPr>
        <p:spPr>
          <a:xfrm>
            <a:off x="1463040" y="2331720"/>
            <a:ext cx="9601200" cy="411480"/>
          </a:xfrm>
          <a:prstGeom prst="rect">
            <a:avLst/>
          </a:prstGeom>
          <a:noFill/>
          <a:ln/>
        </p:spPr>
        <p:txBody>
          <a:bodyPr wrap="square" lIns="0" tIns="0" rIns="0" bIns="0" rtlCol="0" anchor="t"/>
          <a:lstStyle/>
          <a:p>
            <a:pPr indent="0" marL="0">
              <a:buNone/>
            </a:pPr>
            <a:r>
              <a:rPr lang="en-US" sz="2000" dirty="0">
                <a:solidFill>
                  <a:schemeClr val="bg1"/>
                </a:solidFill>
              </a:rPr>
              <a:t>Model choice sets collusion from 0% to 85%</a:t>
            </a:r>
            <a:endParaRPr lang="en-US" sz="2000" dirty="0"/>
          </a:p>
        </p:txBody>
      </p:sp>
      <p:sp>
        <p:nvSpPr>
          <p:cNvPr id="6" name="close-1-circle"/>
          <p:cNvSpPr/>
          <p:nvPr/>
        </p:nvSpPr>
        <p:spPr>
          <a:xfrm>
            <a:off x="685800" y="3017520"/>
            <a:ext cx="548640" cy="548640"/>
          </a:xfrm>
          <a:prstGeom prst="ellipse">
            <a:avLst/>
          </a:prstGeom>
          <a:solidFill>
            <a:srgbClr val="6250D6"/>
          </a:solidFill>
          <a:ln w="12700">
            <a:solidFill>
              <a:srgbClr val="6250D6"/>
            </a:solidFill>
            <a:prstDash val="solid"/>
          </a:ln>
        </p:spPr>
      </p:sp>
      <p:pic>
        <p:nvPicPr>
          <p:cNvPr id="7" name="close-1-icon" descr="preencoded.png">    </p:cNvPr>
          <p:cNvPicPr>
            <a:picLocks noChangeAspect="1"/>
          </p:cNvPicPr>
          <p:nvPr/>
        </p:nvPicPr>
        <p:blipFill>
          <a:blip r:embed="rId2"/>
          <a:stretch>
            <a:fillRect/>
          </a:stretch>
        </p:blipFill>
        <p:spPr>
          <a:xfrm>
            <a:off x="817474" y="3149194"/>
            <a:ext cx="285293" cy="285293"/>
          </a:xfrm>
          <a:prstGeom prst="rect">
            <a:avLst/>
          </a:prstGeom>
        </p:spPr>
      </p:pic>
      <p:sp>
        <p:nvSpPr>
          <p:cNvPr id="8" name="Text 4"/>
          <p:cNvSpPr txBox="1"/>
          <p:nvPr/>
        </p:nvSpPr>
        <p:spPr>
          <a:xfrm>
            <a:off x="1463040" y="3108960"/>
            <a:ext cx="9601200" cy="411480"/>
          </a:xfrm>
          <a:prstGeom prst="rect">
            <a:avLst/>
          </a:prstGeom>
          <a:noFill/>
          <a:ln/>
        </p:spPr>
        <p:txBody>
          <a:bodyPr wrap="square" lIns="0" tIns="0" rIns="0" bIns="0" rtlCol="0" anchor="t"/>
          <a:lstStyle/>
          <a:p>
            <a:pPr indent="0" marL="0">
              <a:buNone/>
            </a:pPr>
            <a:r>
              <a:rPr lang="en-US" sz="2000" dirty="0">
                <a:solidFill>
                  <a:schemeClr val="bg1"/>
                </a:solidFill>
              </a:rPr>
              <a:t>Penalising wrong verdicts changes nothing but reward</a:t>
            </a:r>
            <a:endParaRPr lang="en-US" sz="2000" dirty="0"/>
          </a:p>
        </p:txBody>
      </p:sp>
      <p:sp>
        <p:nvSpPr>
          <p:cNvPr id="9" name="close-2-circle"/>
          <p:cNvSpPr/>
          <p:nvPr/>
        </p:nvSpPr>
        <p:spPr>
          <a:xfrm>
            <a:off x="685800" y="3794760"/>
            <a:ext cx="548640" cy="548640"/>
          </a:xfrm>
          <a:prstGeom prst="ellipse">
            <a:avLst/>
          </a:prstGeom>
          <a:solidFill>
            <a:srgbClr val="EB6834"/>
          </a:solidFill>
          <a:ln w="12700">
            <a:solidFill>
              <a:srgbClr val="EB6834"/>
            </a:solidFill>
            <a:prstDash val="solid"/>
          </a:ln>
        </p:spPr>
      </p:sp>
      <p:pic>
        <p:nvPicPr>
          <p:cNvPr id="10" name="close-2-icon" descr="preencoded.png">    </p:cNvPr>
          <p:cNvPicPr>
            <a:picLocks noChangeAspect="1"/>
          </p:cNvPicPr>
          <p:nvPr/>
        </p:nvPicPr>
        <p:blipFill>
          <a:blip r:embed="rId3"/>
          <a:stretch>
            <a:fillRect/>
          </a:stretch>
        </p:blipFill>
        <p:spPr>
          <a:xfrm>
            <a:off x="817474" y="3926434"/>
            <a:ext cx="285293" cy="285293"/>
          </a:xfrm>
          <a:prstGeom prst="rect">
            <a:avLst/>
          </a:prstGeom>
        </p:spPr>
      </p:pic>
      <p:sp>
        <p:nvSpPr>
          <p:cNvPr id="11" name="Text 6"/>
          <p:cNvSpPr txBox="1"/>
          <p:nvPr/>
        </p:nvSpPr>
        <p:spPr>
          <a:xfrm>
            <a:off x="1463040" y="3886200"/>
            <a:ext cx="9601200" cy="411480"/>
          </a:xfrm>
          <a:prstGeom prst="rect">
            <a:avLst/>
          </a:prstGeom>
          <a:noFill/>
          <a:ln/>
        </p:spPr>
        <p:txBody>
          <a:bodyPr wrap="square" lIns="0" tIns="0" rIns="0" bIns="0" rtlCol="0" anchor="t"/>
          <a:lstStyle/>
          <a:p>
            <a:pPr indent="0" marL="0">
              <a:buNone/>
            </a:pPr>
            <a:r>
              <a:rPr lang="en-US" sz="2000" dirty="0">
                <a:solidFill>
                  <a:schemeClr val="bg1"/>
                </a:solidFill>
              </a:rPr>
              <a:t>Telling agents more makes one reject correct work</a:t>
            </a:r>
            <a:endParaRPr lang="en-US" sz="2000" dirty="0"/>
          </a:p>
        </p:txBody>
      </p:sp>
      <p:sp>
        <p:nvSpPr>
          <p:cNvPr id="12" name="close-3-circle"/>
          <p:cNvSpPr/>
          <p:nvPr/>
        </p:nvSpPr>
        <p:spPr>
          <a:xfrm>
            <a:off x="685800" y="4572000"/>
            <a:ext cx="548640" cy="548640"/>
          </a:xfrm>
          <a:prstGeom prst="ellipse">
            <a:avLst/>
          </a:prstGeom>
          <a:solidFill>
            <a:srgbClr val="1BAF7A"/>
          </a:solidFill>
          <a:ln w="12700">
            <a:solidFill>
              <a:srgbClr val="1BAF7A"/>
            </a:solidFill>
            <a:prstDash val="solid"/>
          </a:ln>
        </p:spPr>
      </p:sp>
      <p:pic>
        <p:nvPicPr>
          <p:cNvPr id="13" name="close-3-icon" descr="preencoded.png">    </p:cNvPr>
          <p:cNvPicPr>
            <a:picLocks noChangeAspect="1"/>
          </p:cNvPicPr>
          <p:nvPr/>
        </p:nvPicPr>
        <p:blipFill>
          <a:blip r:embed="rId4"/>
          <a:stretch>
            <a:fillRect/>
          </a:stretch>
        </p:blipFill>
        <p:spPr>
          <a:xfrm>
            <a:off x="817474" y="4703674"/>
            <a:ext cx="285293" cy="285293"/>
          </a:xfrm>
          <a:prstGeom prst="rect">
            <a:avLst/>
          </a:prstGeom>
        </p:spPr>
      </p:pic>
      <p:sp>
        <p:nvSpPr>
          <p:cNvPr id="14" name="Text 8"/>
          <p:cNvSpPr txBox="1"/>
          <p:nvPr/>
        </p:nvSpPr>
        <p:spPr>
          <a:xfrm>
            <a:off x="1463040" y="4663440"/>
            <a:ext cx="9601200" cy="411480"/>
          </a:xfrm>
          <a:prstGeom prst="rect">
            <a:avLst/>
          </a:prstGeom>
          <a:noFill/>
          <a:ln/>
        </p:spPr>
        <p:txBody>
          <a:bodyPr wrap="square" lIns="0" tIns="0" rIns="0" bIns="0" rtlCol="0" anchor="t"/>
          <a:lstStyle/>
          <a:p>
            <a:pPr indent="0" marL="0">
              <a:buNone/>
            </a:pPr>
            <a:r>
              <a:rPr lang="en-US" sz="2000" dirty="0">
                <a:solidFill>
                  <a:schemeClr val="bg1"/>
                </a:solidFill>
              </a:rPr>
              <a:t>Letting the evidence through, at a price, works</a:t>
            </a:r>
            <a:endParaRPr lang="en-US" sz="2000" dirty="0"/>
          </a:p>
        </p:txBody>
      </p:sp>
      <p:sp>
        <p:nvSpPr>
          <p:cNvPr id="15" name="Text 9"/>
          <p:cNvSpPr txBox="1"/>
          <p:nvPr/>
        </p:nvSpPr>
        <p:spPr>
          <a:xfrm>
            <a:off x="685800" y="5440680"/>
            <a:ext cx="10972800" cy="914400"/>
          </a:xfrm>
          <a:prstGeom prst="rect">
            <a:avLst/>
          </a:prstGeom>
          <a:noFill/>
          <a:ln/>
        </p:spPr>
        <p:txBody>
          <a:bodyPr wrap="square" lIns="0" tIns="0" rIns="0" bIns="0" rtlCol="0" anchor="t"/>
          <a:lstStyle/>
          <a:p>
            <a:pPr indent="0" marL="0">
              <a:buNone/>
            </a:pPr>
            <a:r>
              <a:rPr lang="en-US" sz="1200" dirty="0">
                <a:solidFill>
                  <a:schemeClr val="bg2"/>
                </a:solidFill>
              </a:rPr>
              <a:t>Code: github.com/TanweerulHaque/levers-of-collusion</a:t>
            </a:r>
            <a:endParaRPr lang="en-US" sz="1200" dirty="0"/>
          </a:p>
          <a:p>
            <a:pPr indent="0" marL="0">
              <a:buNone/>
            </a:pPr>
            <a:r>
              <a:rPr lang="en-US" sz="1200" dirty="0">
                <a:solidFill>
                  <a:schemeClr val="bg2"/>
                </a:solidFill>
              </a:rPr>
              <a:t>Built on Shi, Zhang &amp; Yang (2026), github.com/SALT-NLP/agent-collusion (branch main); levers on branches tanweer/exp-2 to exp-9</a:t>
            </a:r>
            <a:endParaRPr lang="en-US" sz="1200" dirty="0"/>
          </a:p>
          <a:p>
            <a:pPr indent="0" marL="0">
              <a:buNone/>
            </a:pPr>
            <a:r>
              <a:rPr lang="en-US" sz="1200" dirty="0">
                <a:solidFill>
                  <a:schemeClr val="bg2"/>
                </a:solidFill>
              </a:rPr>
              <a:t>Lever code and 5-run conditions predate the sprint; 25-run baselines and penalty runs, analysis and report were done during it</a:t>
            </a:r>
            <a:endParaRPr lang="en-US" sz="1200" dirty="0"/>
          </a:p>
        </p:txBody>
      </p:sp>
    </p:spTree>
  </p:cSld>
  <p:clrMapOvr>
    <a:masterClrMapping/>
  </p:clrMapOvr>
</p:sld>
</file>

<file path=ppt/theme/theme1.xml><?xml version="1.0" encoding="utf-8"?>
<a:theme xmlns:a="http://schemas.openxmlformats.org/drawingml/2006/main" name="Looking the Other Way">
  <a:themeElements>
    <a:clrScheme name="Looking the Other Way">
      <a:dk1>
        <a:srgbClr val="1D2033"/>
      </a:dk1>
      <a:lt1>
        <a:srgbClr val="FFFFFF"/>
      </a:lt1>
      <a:dk2>
        <a:srgbClr val="52514E"/>
      </a:dk2>
      <a:lt2>
        <a:srgbClr val="F3F3F0"/>
      </a:lt2>
      <a:accent1>
        <a:srgbClr val="2A78D6"/>
      </a:accent1>
      <a:accent2>
        <a:srgbClr val="EB6834"/>
      </a:accent2>
      <a:accent3>
        <a:srgbClr val="1BAF7A"/>
      </a:accent3>
      <a:accent4>
        <a:srgbClr val="6250D6"/>
      </a:accent4>
      <a:accent5>
        <a:srgbClr val="E87BA4"/>
      </a:accent5>
      <a:accent6>
        <a:srgbClr val="F2B33D"/>
      </a:accent6>
      <a:hlink>
        <a:srgbClr val="1C5CAB"/>
      </a:hlink>
      <a:folHlink>
        <a:srgbClr val="6250D6"/>
      </a:folHlink>
    </a:clrScheme>
    <a:fontScheme name="Looking the Other Way">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the Other Way: Levers of Collusion in LLM Peer Review</dc:title>
  <dc:subject>Apart Research AI Collusion Research Sprint, October 2026</dc:subject>
  <dc:creator>Tanweerul Haque</dc:creator>
  <cp:lastModifiedBy>Tanweerul Haque</cp:lastModifiedBy>
  <cp:revision>1</cp:revision>
  <dcterms:created xsi:type="dcterms:W3CDTF">2026-10-26T11:40:52Z</dcterms:created>
  <dcterms:modified xsi:type="dcterms:W3CDTF">2026-10-26T11:40:52Z</dcterms:modified>
</cp:coreProperties>
</file>