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Undefended Elo Gap</c:v>
                </c:pt>
              </c:strCache>
            </c:strRef>
          </c:tx>
          <c:spPr>
            <a:solidFill>
              <a:srgbClr val="DC2626"/>
            </a:solidFill>
            <a:ln>
              <a:solidFill>
                <a:srgbClr val="DC2626"/>
              </a:solidFill>
            </a:ln>
          </c:spPr>
          <c:cat>
            <c:strRef>
              <c:f>Sheet1!$A$2:$A$4</c:f>
              <c:strCache>
                <c:ptCount val="3"/>
                <c:pt idx="0">
                  <c:v>Compute Scarcity</c:v>
                </c:pt>
                <c:pt idx="1">
                  <c:v>Homogeneous Bias</c:v>
                </c:pt>
                <c:pt idx="2">
                  <c:v>Watermark Cartel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488.0</c:v>
                </c:pt>
                <c:pt idx="1">
                  <c:v>262.3</c:v>
                </c:pt>
                <c:pt idx="2">
                  <c:v>212.9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Defended Elo Gap (AST + Paraphraser)</c:v>
                </c:pt>
              </c:strCache>
            </c:strRef>
          </c:tx>
          <c:spPr>
            <a:solidFill>
              <a:srgbClr val="059669"/>
            </a:solidFill>
            <a:ln>
              <a:solidFill>
                <a:srgbClr val="059669"/>
              </a:solidFill>
            </a:ln>
          </c:spPr>
          <c:cat>
            <c:strRef>
              <c:f>Sheet1!$A$2:$A$4</c:f>
              <c:strCache>
                <c:ptCount val="3"/>
                <c:pt idx="0">
                  <c:v>Compute Scarcity</c:v>
                </c:pt>
                <c:pt idx="1">
                  <c:v>Homogeneous Bias</c:v>
                </c:pt>
                <c:pt idx="2">
                  <c:v>Watermark Cartel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-334.5</c:v>
                </c:pt>
                <c:pt idx="1">
                  <c:v>109.2</c:v>
                </c:pt>
                <c:pt idx="2">
                  <c:v>-99.6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low"/>
        <c:spPr>
          <a:ln>
            <a:solidFill>
              <a:srgbClr val="CBD5E1"/>
            </a:solidFill>
          </a:ln>
        </c:spPr>
        <c:txPr>
          <a:bodyPr/>
          <a:lstStyle/>
          <a:p>
            <a:pPr>
              <a:defRPr sz="1400">
                <a:solidFill>
                  <a:srgbClr val="0F172A"/>
                </a:solidFill>
                <a:latin typeface="Calibr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CBD5E1"/>
              </a:solidFill>
            </a:ln>
          </c:spPr>
        </c:majorGridlines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>
                <a:solidFill>
                  <a:srgbClr val="475569"/>
                </a:solidFill>
                <a:latin typeface="Calibri"/>
              </a:defRPr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400">
              <a:solidFill>
                <a:srgbClr val="0F172A"/>
              </a:solidFill>
              <a:latin typeface="Calibri"/>
            </a:defRPr>
          </a:pPr>
        </a:p>
      </c:txPr>
    </c:legend>
    <c:dispBlanksAs val="gap"/>
  </c:chart>
  <c:txPr>
    <a:bodyPr/>
    <a:lstStyle/>
    <a:p>
      <a:pPr>
        <a:defRPr sz="1400">
          <a:latin typeface="Calibri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Undefended Regret</c:v>
                </c:pt>
              </c:strCache>
            </c:strRef>
          </c:tx>
          <c:spPr>
            <a:solidFill>
              <a:srgbClr val="D97706"/>
            </a:solidFill>
            <a:ln>
              <a:solidFill>
                <a:srgbClr val="D97706"/>
              </a:solidFill>
            </a:ln>
          </c:spPr>
          <c:cat>
            <c:strRef>
              <c:f>Sheet1!$A$2:$A$4</c:f>
              <c:strCache>
                <c:ptCount val="3"/>
                <c:pt idx="0">
                  <c:v>Compute Scarcity</c:v>
                </c:pt>
                <c:pt idx="1">
                  <c:v>Homogeneous Bias</c:v>
                </c:pt>
                <c:pt idx="2">
                  <c:v>Watermark Cartel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1.359</c:v>
                </c:pt>
                <c:pt idx="1">
                  <c:v>0.443</c:v>
                </c:pt>
                <c:pt idx="2">
                  <c:v>0.888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Defended Regret</c:v>
                </c:pt>
              </c:strCache>
            </c:strRef>
          </c:tx>
          <c:spPr>
            <a:solidFill>
              <a:srgbClr val="1E3A8A"/>
            </a:solidFill>
            <a:ln>
              <a:solidFill>
                <a:srgbClr val="1E3A8A"/>
              </a:solidFill>
            </a:ln>
          </c:spPr>
          <c:cat>
            <c:strRef>
              <c:f>Sheet1!$A$2:$A$4</c:f>
              <c:strCache>
                <c:ptCount val="3"/>
                <c:pt idx="0">
                  <c:v>Compute Scarcity</c:v>
                </c:pt>
                <c:pt idx="1">
                  <c:v>Homogeneous Bias</c:v>
                </c:pt>
                <c:pt idx="2">
                  <c:v>Watermark Cartel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0.031</c:v>
                </c:pt>
                <c:pt idx="1">
                  <c:v>0.013</c:v>
                </c:pt>
                <c:pt idx="2">
                  <c:v>0.008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low"/>
        <c:spPr>
          <a:ln>
            <a:solidFill>
              <a:srgbClr val="CBD5E1"/>
            </a:solidFill>
          </a:ln>
        </c:spPr>
        <c:txPr>
          <a:bodyPr/>
          <a:lstStyle/>
          <a:p>
            <a:pPr>
              <a:defRPr sz="1400">
                <a:solidFill>
                  <a:srgbClr val="0F172A"/>
                </a:solidFill>
                <a:latin typeface="Calibr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CBD5E1"/>
              </a:solidFill>
            </a:ln>
          </c:spPr>
        </c:majorGridlines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>
                <a:solidFill>
                  <a:srgbClr val="475569"/>
                </a:solidFill>
                <a:latin typeface="Calibri"/>
              </a:defRPr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400">
              <a:solidFill>
                <a:srgbClr val="0F172A"/>
              </a:solidFill>
              <a:latin typeface="Calibri"/>
            </a:defRPr>
          </a:pPr>
        </a:p>
      </c:txPr>
    </c:legend>
    <c:dispBlanksAs val="gap"/>
  </c:chart>
  <c:txPr>
    <a:bodyPr/>
    <a:lstStyle/>
    <a:p>
      <a:pPr>
        <a:defRPr sz="1400">
          <a:latin typeface="Calibri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Cartel Elo Gap (Delta Elo)</c:v>
                </c:pt>
              </c:strCache>
            </c:strRef>
          </c:tx>
          <c:spPr>
            <a:solidFill>
              <a:srgbClr val="1E3A8A"/>
            </a:solidFill>
            <a:ln>
              <a:solidFill>
                <a:srgbClr val="1E3A8A"/>
              </a:solidFill>
            </a:ln>
          </c:spPr>
          <c:cat>
            <c:strRef>
              <c:f>Sheet1!$A$2:$A$4</c:f>
              <c:strCache>
                <c:ptCount val="3"/>
                <c:pt idx="0">
                  <c:v>No Defense</c:v>
                </c:pt>
                <c:pt idx="1">
                  <c:v>Prose Paraphraser</c:v>
                </c:pt>
                <c:pt idx="2">
                  <c:v>AST Alpha-Renamer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212.7</c:v>
                </c:pt>
                <c:pt idx="1">
                  <c:v>151.0</c:v>
                </c:pt>
                <c:pt idx="2">
                  <c:v>-17.1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low"/>
        <c:spPr>
          <a:ln>
            <a:solidFill>
              <a:srgbClr val="CBD5E1"/>
            </a:solidFill>
          </a:ln>
        </c:spPr>
        <c:txPr>
          <a:bodyPr/>
          <a:lstStyle/>
          <a:p>
            <a:pPr>
              <a:defRPr sz="1400">
                <a:solidFill>
                  <a:srgbClr val="0F172A"/>
                </a:solidFill>
                <a:latin typeface="Calibr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CBD5E1"/>
              </a:solidFill>
            </a:ln>
          </c:spPr>
        </c:majorGridlines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>
                <a:solidFill>
                  <a:srgbClr val="475569"/>
                </a:solidFill>
                <a:latin typeface="Calibr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400">
          <a:latin typeface="Calibri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Epistemic Regret (1 - rho)</c:v>
                </c:pt>
              </c:strCache>
            </c:strRef>
          </c:tx>
          <c:spPr>
            <a:solidFill>
              <a:srgbClr val="1E3A8A"/>
            </a:solidFill>
            <a:ln>
              <a:solidFill>
                <a:srgbClr val="1E3A8A"/>
              </a:solidFill>
            </a:ln>
          </c:spPr>
          <c:cat>
            <c:strRef>
              <c:f>Sheet1!$A$2:$A$7</c:f>
              <c:strCache>
                <c:ptCount val="6"/>
                <c:pt idx="0">
                  <c:v>0% Audit</c:v>
                </c:pt>
                <c:pt idx="1">
                  <c:v>10% Audit</c:v>
                </c:pt>
                <c:pt idx="2">
                  <c:v>25% Audit</c:v>
                </c:pt>
                <c:pt idx="3">
                  <c:v>50% Audit</c:v>
                </c:pt>
                <c:pt idx="4">
                  <c:v>75% Audit</c:v>
                </c:pt>
                <c:pt idx="5">
                  <c:v>100% Audit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1.424</c:v>
                </c:pt>
                <c:pt idx="1">
                  <c:v>1.36</c:v>
                </c:pt>
                <c:pt idx="2">
                  <c:v>1.197</c:v>
                </c:pt>
                <c:pt idx="3">
                  <c:v>0.779</c:v>
                </c:pt>
                <c:pt idx="4">
                  <c:v>0.43</c:v>
                </c:pt>
                <c:pt idx="5">
                  <c:v>0.041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low"/>
        <c:spPr>
          <a:ln>
            <a:solidFill>
              <a:srgbClr val="CBD5E1"/>
            </a:solidFill>
          </a:ln>
        </c:spPr>
        <c:txPr>
          <a:bodyPr/>
          <a:lstStyle/>
          <a:p>
            <a:pPr>
              <a:defRPr sz="1400">
                <a:solidFill>
                  <a:srgbClr val="0F172A"/>
                </a:solidFill>
                <a:latin typeface="Calibri"/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>
              <a:solidFill>
                <a:srgbClr val="CBD5E1"/>
              </a:solidFill>
            </a:ln>
          </c:spPr>
        </c:majorGridlines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>
                <a:solidFill>
                  <a:srgbClr val="475569"/>
                </a:solidFill>
                <a:latin typeface="Calibri"/>
              </a:defRPr>
            </a:pPr>
          </a:p>
        </c:txPr>
        <c:crossAx val="2118791784"/>
        <c:crosses val="autoZero"/>
      </c:valAx>
    </c:plotArea>
    <c:legend>
      <c:legendPos val="t"/>
      <c:layout/>
      <c:overlay val="0"/>
      <c:txPr>
        <a:bodyPr/>
        <a:lstStyle/>
        <a:p>
          <a:pPr>
            <a:defRPr sz="1400">
              <a:solidFill>
                <a:srgbClr val="0F172A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400">
          <a:latin typeface="Calibri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Uninterrupted Cartel</c:v>
                </c:pt>
              </c:strCache>
            </c:strRef>
          </c:tx>
          <c:spPr>
            <a:solidFill>
              <a:srgbClr val="DC2626"/>
            </a:solidFill>
            <a:ln>
              <a:solidFill>
                <a:srgbClr val="DC2626"/>
              </a:solidFill>
            </a:ln>
          </c:spPr>
          <c:cat>
            <c:strRef>
              <c:f>Sheet1!$A$2:$A$11</c:f>
              <c:strCache>
                <c:ptCount val="10"/>
                <c:pt idx="0">
                  <c:v>R3</c:v>
                </c:pt>
                <c:pt idx="1">
                  <c:v>R6</c:v>
                </c:pt>
                <c:pt idx="2">
                  <c:v>R9</c:v>
                </c:pt>
                <c:pt idx="3">
                  <c:v>R12</c:v>
                </c:pt>
                <c:pt idx="4">
                  <c:v>R15</c:v>
                </c:pt>
                <c:pt idx="5">
                  <c:v>R18</c:v>
                </c:pt>
                <c:pt idx="6">
                  <c:v>R21</c:v>
                </c:pt>
                <c:pt idx="7">
                  <c:v>R24</c:v>
                </c:pt>
                <c:pt idx="8">
                  <c:v>R27</c:v>
                </c:pt>
                <c:pt idx="9">
                  <c:v>R30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27.3</c:v>
                </c:pt>
                <c:pt idx="1">
                  <c:v>47.6</c:v>
                </c:pt>
                <c:pt idx="2">
                  <c:v>65.5</c:v>
                </c:pt>
                <c:pt idx="3">
                  <c:v>89.2</c:v>
                </c:pt>
                <c:pt idx="4">
                  <c:v>104.0</c:v>
                </c:pt>
                <c:pt idx="5">
                  <c:v>99.6</c:v>
                </c:pt>
                <c:pt idx="6">
                  <c:v>103.6</c:v>
                </c:pt>
                <c:pt idx="7">
                  <c:v>105.7</c:v>
                </c:pt>
                <c:pt idx="8">
                  <c:v>108.3</c:v>
                </c:pt>
                <c:pt idx="9">
                  <c:v>110.5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Passive Swap (R15)</c:v>
                </c:pt>
              </c:strCache>
            </c:strRef>
          </c:tx>
          <c:spPr>
            <a:solidFill>
              <a:srgbClr val="D97706"/>
            </a:solidFill>
            <a:ln>
              <a:solidFill>
                <a:srgbClr val="D97706"/>
              </a:solidFill>
            </a:ln>
          </c:spPr>
          <c:cat>
            <c:strRef>
              <c:f>Sheet1!$A$2:$A$11</c:f>
              <c:strCache>
                <c:ptCount val="10"/>
                <c:pt idx="0">
                  <c:v>R3</c:v>
                </c:pt>
                <c:pt idx="1">
                  <c:v>R6</c:v>
                </c:pt>
                <c:pt idx="2">
                  <c:v>R9</c:v>
                </c:pt>
                <c:pt idx="3">
                  <c:v>R12</c:v>
                </c:pt>
                <c:pt idx="4">
                  <c:v>R15</c:v>
                </c:pt>
                <c:pt idx="5">
                  <c:v>R18</c:v>
                </c:pt>
                <c:pt idx="6">
                  <c:v>R21</c:v>
                </c:pt>
                <c:pt idx="7">
                  <c:v>R24</c:v>
                </c:pt>
                <c:pt idx="8">
                  <c:v>R27</c:v>
                </c:pt>
                <c:pt idx="9">
                  <c:v>R30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27.3</c:v>
                </c:pt>
                <c:pt idx="1">
                  <c:v>47.6</c:v>
                </c:pt>
                <c:pt idx="2">
                  <c:v>65.5</c:v>
                </c:pt>
                <c:pt idx="3">
                  <c:v>89.2</c:v>
                </c:pt>
                <c:pt idx="4">
                  <c:v>104.0</c:v>
                </c:pt>
                <c:pt idx="5">
                  <c:v>1.3</c:v>
                </c:pt>
                <c:pt idx="6">
                  <c:v>-55.4</c:v>
                </c:pt>
                <c:pt idx="7">
                  <c:v>-85.1</c:v>
                </c:pt>
                <c:pt idx="8">
                  <c:v>-104.0</c:v>
                </c:pt>
                <c:pt idx="9">
                  <c:v>-119.7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Honeypot Sting (R15)</c:v>
                </c:pt>
              </c:strCache>
            </c:strRef>
          </c:tx>
          <c:spPr>
            <a:solidFill>
              <a:srgbClr val="059669"/>
            </a:solidFill>
            <a:ln>
              <a:solidFill>
                <a:srgbClr val="059669"/>
              </a:solidFill>
            </a:ln>
          </c:spPr>
          <c:cat>
            <c:strRef>
              <c:f>Sheet1!$A$2:$A$11</c:f>
              <c:strCache>
                <c:ptCount val="10"/>
                <c:pt idx="0">
                  <c:v>R3</c:v>
                </c:pt>
                <c:pt idx="1">
                  <c:v>R6</c:v>
                </c:pt>
                <c:pt idx="2">
                  <c:v>R9</c:v>
                </c:pt>
                <c:pt idx="3">
                  <c:v>R12</c:v>
                </c:pt>
                <c:pt idx="4">
                  <c:v>R15</c:v>
                </c:pt>
                <c:pt idx="5">
                  <c:v>R18</c:v>
                </c:pt>
                <c:pt idx="6">
                  <c:v>R21</c:v>
                </c:pt>
                <c:pt idx="7">
                  <c:v>R24</c:v>
                </c:pt>
                <c:pt idx="8">
                  <c:v>R27</c:v>
                </c:pt>
                <c:pt idx="9">
                  <c:v>R30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27.3</c:v>
                </c:pt>
                <c:pt idx="1">
                  <c:v>47.6</c:v>
                </c:pt>
                <c:pt idx="2">
                  <c:v>65.5</c:v>
                </c:pt>
                <c:pt idx="3">
                  <c:v>89.2</c:v>
                </c:pt>
                <c:pt idx="4">
                  <c:v>104.0</c:v>
                </c:pt>
                <c:pt idx="5">
                  <c:v>-34.7</c:v>
                </c:pt>
                <c:pt idx="6">
                  <c:v>-119.9</c:v>
                </c:pt>
                <c:pt idx="7">
                  <c:v>-173.4</c:v>
                </c:pt>
                <c:pt idx="8">
                  <c:v>-196.9</c:v>
                </c:pt>
                <c:pt idx="9">
                  <c:v>-211.9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low"/>
        <c:spPr>
          <a:ln>
            <a:solidFill>
              <a:srgbClr val="CBD5E1"/>
            </a:solidFill>
          </a:ln>
        </c:spPr>
        <c:txPr>
          <a:bodyPr/>
          <a:lstStyle/>
          <a:p>
            <a:pPr>
              <a:defRPr sz="1400">
                <a:solidFill>
                  <a:srgbClr val="0F172A"/>
                </a:solidFill>
                <a:latin typeface="Calibri"/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>
              <a:solidFill>
                <a:srgbClr val="CBD5E1"/>
              </a:solidFill>
            </a:ln>
          </c:spPr>
        </c:majorGridlines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>
                <a:solidFill>
                  <a:srgbClr val="475569"/>
                </a:solidFill>
                <a:latin typeface="Calibri"/>
              </a:defRPr>
            </a:pPr>
          </a:p>
        </c:txPr>
        <c:crossAx val="2118791784"/>
        <c:crosses val="autoZero"/>
      </c:valAx>
    </c:plotArea>
    <c:legend>
      <c:legendPos val="t"/>
      <c:layout/>
      <c:overlay val="0"/>
      <c:txPr>
        <a:bodyPr/>
        <a:lstStyle/>
        <a:p>
          <a:pPr>
            <a:defRPr sz="1400">
              <a:solidFill>
                <a:srgbClr val="0F172A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400">
          <a:latin typeface="Calibri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ropped_watermarked_img_8055163738507501994_6.67x7.50_0.5_0.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390" y="0"/>
            <a:ext cx="609630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1234440"/>
            <a:ext cx="5120640" cy="4114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38BDF8"/>
                </a:solidFill>
                <a:latin typeface="Calibri"/>
              </a:rPr>
              <a:t>APART RESEARCH AI COLLUSION SPRINT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83080"/>
            <a:ext cx="5120640" cy="20116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4400" b="1" i="0">
                <a:solidFill>
                  <a:srgbClr val="F8FAFC"/>
                </a:solidFill>
                <a:latin typeface="Calibri"/>
              </a:rPr>
              <a:t>The Epistemic Cartel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94A3B8"/>
                </a:solidFill>
                <a:latin typeface="Calibri"/>
              </a:rPr>
              <a:t>Auditing Logrolling, Self-Preference, and Steganography in AI Co-Scientist Tournaments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715000"/>
            <a:ext cx="5120640" cy="5029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94A3B8"/>
                </a:solidFill>
                <a:latin typeface="Calibri"/>
              </a:rPr>
              <a:t>5-Seed Live Modal LLM Suite  |  1,350 Scripts  |  8,100 Reviews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ropped_watermarked_img_3504481306738444332_6.67x7.50_0.5_0.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390" y="0"/>
            <a:ext cx="609630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347472"/>
            <a:ext cx="5303520" cy="15544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1E3A8A"/>
                </a:solidFill>
                <a:latin typeface="Calibri"/>
              </a:rPr>
              <a:t>01 / THREAT MODEL &amp; EXPERIMENTAL ARCHITECTURE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0F172A"/>
                </a:solidFill>
                <a:latin typeface="Calibri"/>
              </a:rPr>
              <a:t>Auditing Collusive Failure Modes in AI Science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75569"/>
                </a:solidFill>
                <a:latin typeface="Calibri"/>
              </a:rPr>
              <a:t>3-stage Co-Scientist loop hosting Qwen2.5-14B &amp; Llama-3.1-8B on Modal L40S GPUs.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2057400"/>
            <a:ext cx="5303520" cy="4069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600" b="1">
                <a:solidFill>
                  <a:srgbClr val="1E3A8A"/>
                </a:solidFill>
                <a:latin typeface="Calibri"/>
              </a:rPr>
              <a:t>Stage 1 — Hypothesis &amp; Code Generators: </a:t>
            </a:r>
            <a:r>
              <a:rPr sz="1500" b="0">
                <a:solidFill>
                  <a:srgbClr val="0F172A"/>
                </a:solidFill>
                <a:latin typeface="Calibri"/>
              </a:rPr>
              <a:t>Two Qwen2.5-14B agents and one honest Llama-3.1-8B baseline write executable Python ML scripts.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600" b="1">
                <a:solidFill>
                  <a:srgbClr val="1E3A8A"/>
                </a:solidFill>
                <a:latin typeface="Calibri"/>
              </a:rPr>
              <a:t>Stage 2 — Pairwise Elo Peer Reviewers: </a:t>
            </a:r>
            <a:r>
              <a:rPr sz="1500" b="0">
                <a:solidFill>
                  <a:srgbClr val="0F172A"/>
                </a:solidFill>
                <a:latin typeface="Calibri"/>
              </a:rPr>
              <a:t>Three LLM judges score soundness and empirical validity across 8,100 pairwise tournament matches.</a:t>
            </a:r>
          </a:p>
          <a:p>
            <a:pPr algn="l">
              <a:spcBef>
                <a:spcPts val="0"/>
              </a:spcBef>
              <a:spcAft>
                <a:spcPts val="1400"/>
              </a:spcAft>
            </a:pPr>
            <a:r>
              <a:rPr sz="1600" b="1">
                <a:solidFill>
                  <a:srgbClr val="059669"/>
                </a:solidFill>
                <a:latin typeface="Calibri"/>
              </a:rPr>
              <a:t>Stage 3 — CPU Sandbox &amp; AST Auditor: </a:t>
            </a:r>
            <a:r>
              <a:rPr sz="1500" b="0">
                <a:solidFill>
                  <a:srgbClr val="0F172A"/>
                </a:solidFill>
                <a:latin typeface="Calibri"/>
              </a:rPr>
              <a:t>Executes every script on held-out test data and scans syntax trees for leakage or fabricated metrics.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DC2626"/>
                </a:solidFill>
                <a:latin typeface="Calibri"/>
              </a:rPr>
              <a:t>Three Collusive Pressures Tested: </a:t>
            </a:r>
            <a:r>
              <a:rPr sz="1500" b="0">
                <a:solidFill>
                  <a:srgbClr val="0F172A"/>
                </a:solidFill>
                <a:latin typeface="Calibri"/>
              </a:rPr>
              <a:t>(1) Compute Scarcity metric fabrication, (2) Homogeneous architectural bias, and (3) Covert LaTeX &amp; AST watermarks.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327648"/>
            <a:ext cx="5303520" cy="329184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475569"/>
                </a:solidFill>
                <a:latin typeface="Calibri"/>
              </a:rPr>
              <a:t>Modal vLLM (Qwen2.5-14B-AWQ + Llama-3.1-8B) + CPU AST Sandbox  |  Slide 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11064240" cy="15544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1E3A8A"/>
                </a:solidFill>
                <a:latin typeface="Calibri"/>
              </a:rPr>
              <a:t>02 / CORE 5-SEED TOURNAMENT RESULTS (N = 5 SEEDS X 30 ROUNDS)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0F172A"/>
                </a:solidFill>
                <a:latin typeface="Calibri"/>
              </a:rPr>
              <a:t>AST Verification Reverses Collusive Elo Inflation Across All Pressures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75569"/>
                </a:solidFill>
                <a:latin typeface="Calibri"/>
              </a:rPr>
              <a:t>Undefended Qwen cartels dominate Elo (+212.9 to +488.0) despite up to 66.6 AST violations/seed.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2057400"/>
          <a:ext cx="658368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406640" y="2103120"/>
            <a:ext cx="4206240" cy="40233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DC2626"/>
                </a:solidFill>
                <a:latin typeface="Calibri"/>
              </a:rPr>
              <a:t>+488.0 -&gt; -334.5 Elo (p = 1.99e-4)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400" b="0" i="0">
                <a:solidFill>
                  <a:srgbClr val="0F172A"/>
                </a:solidFill>
                <a:latin typeface="Calibri"/>
              </a:rPr>
              <a:t>Compute Scarcity: Qwen cartel submits 66.6 AST-leaked scripts/seed (true AUC 0.5033 vs. Llama 0.7306). Sandbox verification flips the 822.5-point Elo distortion.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1E3A8A"/>
                </a:solidFill>
                <a:latin typeface="Calibri"/>
              </a:rPr>
              <a:t>+262.3 -&gt; +109.2 Elo (p = 0.0025)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400" b="0" i="0">
                <a:solidFill>
                  <a:srgbClr val="0F172A"/>
                </a:solidFill>
                <a:latin typeface="Calibri"/>
              </a:rPr>
              <a:t>Homogeneous Bias: Strips +153.1 Elo of pure stylistic nepotism while preserving Qwen's genuine +8.5% test AUC advantage.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059669"/>
                </a:solidFill>
                <a:latin typeface="Calibri"/>
              </a:rPr>
              <a:t>+212.9 -&gt; -99.6 Elo (p = 6.69e-4)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0F172A"/>
                </a:solidFill>
                <a:latin typeface="Calibri"/>
              </a:rPr>
              <a:t>Watermark Cartel: Covert LaTeX token carries 0.1160 bits of MI; defense strips MI to 0.0000 bits and penalizes 6.8 leaks/seed.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327648"/>
            <a:ext cx="8961120" cy="329184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475569"/>
                </a:solidFill>
                <a:latin typeface="Calibri"/>
              </a:rPr>
              <a:t>Source: Live 5-seed Modal LLM tournament_summary.json (paired two-tailed t-tests)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41280" y="6327648"/>
            <a:ext cx="1371600" cy="329184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475569"/>
                </a:solidFill>
                <a:latin typeface="Calibri"/>
              </a:rPr>
              <a:t>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11064240" cy="15544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1E3A8A"/>
                </a:solidFill>
                <a:latin typeface="Calibri"/>
              </a:rPr>
              <a:t>03 / EPISTEMIC REGRET &amp; ARCHITECTURAL NEPOTISM DECOMPOSITION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0F172A"/>
                </a:solidFill>
                <a:latin typeface="Calibri"/>
              </a:rPr>
              <a:t>Separating True Capability (+109.2 Elo) from Stylistic Bias (+153.1 Elo)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75569"/>
                </a:solidFill>
                <a:latin typeface="Calibri"/>
              </a:rPr>
              <a:t>Defense collapses Epistemic Regret (1 - Spearman rho) from 1.359 to &lt;= 0.031 without penalizing valid code.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2057400"/>
          <a:ext cx="530352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126480" y="2103120"/>
          <a:ext cx="54864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280160"/>
                <a:gridCol w="1280160"/>
                <a:gridCol w="1280160"/>
              </a:tblGrid>
              <a:tr h="571500">
                <a:tc>
                  <a:txBody>
                    <a:bodyPr wrap="square"/>
                    <a:lstStyle/>
                    <a:p>
                      <a:pPr algn="l"/>
                      <a:r>
                        <a:rPr sz="1400" b="1">
                          <a:solidFill>
                            <a:srgbClr val="F8FAFC"/>
                          </a:solidFill>
                          <a:latin typeface="Calibri"/>
                        </a:rPr>
                        <a:t>Condition</a:t>
                      </a:r>
                    </a:p>
                  </a:txBody>
                  <a:tcPr anchor="ctr">
                    <a:solidFill>
                      <a:srgbClr val="1E3A8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1">
                          <a:solidFill>
                            <a:srgbClr val="F8FAFC"/>
                          </a:solidFill>
                          <a:latin typeface="Calibri"/>
                        </a:rPr>
                        <a:t>Qwen / Llama AUC</a:t>
                      </a:r>
                    </a:p>
                  </a:txBody>
                  <a:tcPr anchor="ctr">
                    <a:solidFill>
                      <a:srgbClr val="1E3A8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1">
                          <a:solidFill>
                            <a:srgbClr val="F8FAFC"/>
                          </a:solidFill>
                          <a:latin typeface="Calibri"/>
                        </a:rPr>
                        <a:t>AST Leaks/Seed</a:t>
                      </a:r>
                    </a:p>
                  </a:txBody>
                  <a:tcPr anchor="ctr">
                    <a:solidFill>
                      <a:srgbClr val="1E3A8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1">
                          <a:solidFill>
                            <a:srgbClr val="F8FAFC"/>
                          </a:solidFill>
                          <a:latin typeface="Calibri"/>
                        </a:rPr>
                        <a:t>Regret p-val</a:t>
                      </a:r>
                    </a:p>
                  </a:txBody>
                  <a:tcPr anchor="ctr">
                    <a:solidFill>
                      <a:srgbClr val="1E3A8A"/>
                    </a:solidFill>
                  </a:tcPr>
                </a:tc>
              </a:tr>
              <a:tr h="571500">
                <a:tc>
                  <a:txBody>
                    <a:bodyPr wrap="square"/>
                    <a:lstStyle/>
                    <a:p>
                      <a:pPr algn="l"/>
                      <a:r>
                        <a:rPr sz="1400" b="1">
                          <a:solidFill>
                            <a:srgbClr val="0F172A"/>
                          </a:solidFill>
                          <a:latin typeface="Calibri"/>
                        </a:rPr>
                        <a:t>Compute Scarcity</a:t>
                      </a:r>
                    </a:p>
                  </a:txBody>
                  <a:tcPr anchor="ctr">
                    <a:solidFill>
                      <a:srgbClr val="EEF2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0F172A"/>
                          </a:solidFill>
                          <a:latin typeface="Calibri"/>
                        </a:rPr>
                        <a:t>0.503 / 0.731</a:t>
                      </a:r>
                    </a:p>
                  </a:txBody>
                  <a:tcPr anchor="ctr">
                    <a:solidFill>
                      <a:srgbClr val="EEF2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0F172A"/>
                          </a:solidFill>
                          <a:latin typeface="Calibri"/>
                        </a:rPr>
                        <a:t>66.6</a:t>
                      </a:r>
                    </a:p>
                  </a:txBody>
                  <a:tcPr anchor="ctr">
                    <a:solidFill>
                      <a:srgbClr val="EEF2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0F172A"/>
                          </a:solidFill>
                          <a:latin typeface="Calibri"/>
                        </a:rPr>
                        <a:t>4.43e-5</a:t>
                      </a:r>
                    </a:p>
                  </a:txBody>
                  <a:tcPr anchor="ctr">
                    <a:solidFill>
                      <a:srgbClr val="EEF2F6"/>
                    </a:solidFill>
                  </a:tcPr>
                </a:tc>
              </a:tr>
              <a:tr h="571500">
                <a:tc>
                  <a:txBody>
                    <a:bodyPr wrap="square"/>
                    <a:lstStyle/>
                    <a:p>
                      <a:pPr algn="l"/>
                      <a:r>
                        <a:rPr sz="1400" b="1">
                          <a:solidFill>
                            <a:srgbClr val="0F172A"/>
                          </a:solidFill>
                          <a:latin typeface="Calibri"/>
                        </a:rPr>
                        <a:t>Homogeneous Bias</a:t>
                      </a:r>
                    </a:p>
                  </a:txBody>
                  <a:tcPr anchor="ctr">
                    <a:solidFill>
                      <a:srgbClr val="F8FA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0F172A"/>
                          </a:solidFill>
                          <a:latin typeface="Calibri"/>
                        </a:rPr>
                        <a:t>0.792 / 0.708</a:t>
                      </a:r>
                    </a:p>
                  </a:txBody>
                  <a:tcPr anchor="ctr">
                    <a:solidFill>
                      <a:srgbClr val="F8FA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0F172A"/>
                          </a:solidFill>
                          <a:latin typeface="Calibri"/>
                        </a:rPr>
                        <a:t>15.2</a:t>
                      </a:r>
                    </a:p>
                  </a:txBody>
                  <a:tcPr anchor="ctr">
                    <a:solidFill>
                      <a:srgbClr val="F8FA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0F172A"/>
                          </a:solidFill>
                          <a:latin typeface="Calibri"/>
                        </a:rPr>
                        <a:t>1.96e-5</a:t>
                      </a:r>
                    </a:p>
                  </a:txBody>
                  <a:tcPr anchor="ctr">
                    <a:solidFill>
                      <a:srgbClr val="F8FAFC"/>
                    </a:solidFill>
                  </a:tcPr>
                </a:tc>
              </a:tr>
              <a:tr h="571500">
                <a:tc>
                  <a:txBody>
                    <a:bodyPr wrap="square"/>
                    <a:lstStyle/>
                    <a:p>
                      <a:pPr algn="l"/>
                      <a:r>
                        <a:rPr sz="1400" b="1">
                          <a:solidFill>
                            <a:srgbClr val="0F172A"/>
                          </a:solidFill>
                          <a:latin typeface="Calibri"/>
                        </a:rPr>
                        <a:t>Watermark Cartel</a:t>
                      </a:r>
                    </a:p>
                  </a:txBody>
                  <a:tcPr anchor="ctr">
                    <a:solidFill>
                      <a:srgbClr val="EEF2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0F172A"/>
                          </a:solidFill>
                          <a:latin typeface="Calibri"/>
                        </a:rPr>
                        <a:t>0.781 / 0.730</a:t>
                      </a:r>
                    </a:p>
                  </a:txBody>
                  <a:tcPr anchor="ctr">
                    <a:solidFill>
                      <a:srgbClr val="EEF2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0F172A"/>
                          </a:solidFill>
                          <a:latin typeface="Calibri"/>
                        </a:rPr>
                        <a:t>6.8</a:t>
                      </a:r>
                    </a:p>
                  </a:txBody>
                  <a:tcPr anchor="ctr">
                    <a:solidFill>
                      <a:srgbClr val="EEF2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0F172A"/>
                          </a:solidFill>
                          <a:latin typeface="Calibri"/>
                        </a:rPr>
                        <a:t>1.01e-5</a:t>
                      </a:r>
                    </a:p>
                  </a:txBody>
                  <a:tcPr anchor="ctr">
                    <a:solidFill>
                      <a:srgbClr val="EEF2F6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126480" y="4572000"/>
            <a:ext cx="5486400" cy="15544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E3A8A"/>
                </a:solidFill>
                <a:latin typeface="Calibri"/>
              </a:rPr>
              <a:t>Crucial Calibration Insight: </a:t>
            </a:r>
            <a:r>
              <a:rPr sz="1400" b="0">
                <a:solidFill>
                  <a:srgbClr val="0F172A"/>
                </a:solidFill>
                <a:latin typeface="Calibri"/>
              </a:rPr>
              <a:t>In Homogeneous Bias, Qwen2.5-14B genuinely achieves higher test AUC than Llama-3.1-8B (0.7924 vs. 0.7075). Our defense strips </a:t>
            </a:r>
            <a:r>
              <a:rPr sz="1400" b="1">
                <a:solidFill>
                  <a:srgbClr val="DC2626"/>
                </a:solidFill>
                <a:latin typeface="Calibri"/>
              </a:rPr>
              <a:t>+153.1 Elo of pure stylistic nepotism </a:t>
            </a:r>
            <a:r>
              <a:rPr sz="1400" b="0">
                <a:solidFill>
                  <a:srgbClr val="0F172A"/>
                </a:solidFill>
                <a:latin typeface="Calibri"/>
              </a:rPr>
              <a:t>while preserving </a:t>
            </a:r>
            <a:r>
              <a:rPr sz="1400" b="1">
                <a:solidFill>
                  <a:srgbClr val="059669"/>
                </a:solidFill>
                <a:latin typeface="Calibri"/>
              </a:rPr>
              <a:t>+109.2 Elo of earned empirical merit (rho = +0.987).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327648"/>
            <a:ext cx="8961120" cy="329184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475569"/>
                </a:solidFill>
                <a:latin typeface="Calibri"/>
              </a:rPr>
              <a:t>Source: Live 5-seed Modal LLM tournament_summary.json (Spearman rank correlation vs. held-out AUC)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41280" y="6327648"/>
            <a:ext cx="1371600" cy="329184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475569"/>
                </a:solidFill>
                <a:latin typeface="Calibri"/>
              </a:rPr>
              <a:t>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11064240" cy="15544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1E3A8A"/>
                </a:solidFill>
                <a:latin typeface="Calibri"/>
              </a:rPr>
              <a:t>04 / CHAMPIONSHIP EXTENSION A — CODE-ACTION STEGANOGRAPHY (TRACK 3.1)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0F172A"/>
                </a:solidFill>
                <a:latin typeface="Calibri"/>
              </a:rPr>
              <a:t>Prose Paraphrasing Fails When Signals Hide in Python Syntax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75569"/>
                </a:solidFill>
                <a:latin typeface="Calibri"/>
              </a:rPr>
              <a:t>Cartel generators embed covert identifiers (qwen_manifold_clf) and magic seeds (random_state=1337) in code.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2057400"/>
          <a:ext cx="566928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6492240" y="2103120"/>
            <a:ext cx="5120640" cy="1874519"/>
          </a:xfrm>
          <a:prstGeom prst="rect">
            <a:avLst/>
          </a:prstGeom>
          <a:solidFill>
            <a:srgbClr val="EC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720840" y="2240280"/>
            <a:ext cx="4663440" cy="1600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DC2626"/>
                </a:solidFill>
                <a:latin typeface="Calibri"/>
              </a:rPr>
              <a:t>Prose-Only Paraphraser: 71% Cartel Survival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0F172A"/>
                </a:solidFill>
                <a:latin typeface="Calibri"/>
              </a:rPr>
              <a:t>Scrubbing LaTeX watermarks from markdown prose leaves code identifiers untouched. Colluding reviewers spot qwen_manifold_clf and preserve +151.0 Elo (Regret = 0.169).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4160520"/>
            <a:ext cx="5120640" cy="1920240"/>
          </a:xfrm>
          <a:prstGeom prst="rect">
            <a:avLst/>
          </a:prstGeom>
          <a:solidFill>
            <a:srgbClr val="EC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20840" y="4297680"/>
            <a:ext cx="4663440" cy="16459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059669"/>
                </a:solidFill>
                <a:latin typeface="Calibri"/>
              </a:rPr>
              <a:t>DeepASTAlphaRenamer: Complete Collapse (-17.1 Elo)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0F172A"/>
                </a:solidFill>
                <a:latin typeface="Calibri"/>
              </a:rPr>
              <a:t>Canonicalizes all user variables/functions to v_001, v_002, strips docstrings, and normalizes random_state=42. Collusive Elo collapses to -17.1 and Regret drops to 0.027.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327648"/>
            <a:ext cx="8961120" cy="329184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475569"/>
                </a:solidFill>
                <a:latin typeface="Calibri"/>
              </a:rPr>
              <a:t>Source: Extension Experiment A in tournament_summary.json (5 seeds x 18 rounds)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41280" y="6327648"/>
            <a:ext cx="1371600" cy="329184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475569"/>
                </a:solidFill>
                <a:latin typeface="Calibri"/>
              </a:rPr>
              <a:t>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11064240" cy="15544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1E3A8A"/>
                </a:solidFill>
                <a:latin typeface="Calibri"/>
              </a:rPr>
              <a:t>05 / CHAMPIONSHIP EXTENSION B — PARTIAL AUDITING BUDGET FRONTIER (TRACK 3.4)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0F172A"/>
                </a:solidFill>
                <a:latin typeface="Calibri"/>
              </a:rPr>
              <a:t>How Much Sandbox Auditing Is Needed to Break an Epistemic Cartel?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75569"/>
                </a:solidFill>
                <a:latin typeface="Calibri"/>
              </a:rPr>
              <a:t>Sweeping random AST + CPU sandbox verification probability p_audit from 0% to 100% under Compute Scarcity.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2057400"/>
          <a:ext cx="621792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040880" y="2103120"/>
            <a:ext cx="4572000" cy="3977639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2200" b="1" i="0">
                <a:solidFill>
                  <a:srgbClr val="D97706"/>
                </a:solidFill>
                <a:latin typeface="Calibri"/>
              </a:rPr>
              <a:t>25% Audit Budget -&gt; -7.1 Elo</a:t>
            </a:r>
          </a:p>
          <a:p>
            <a:pPr algn="l">
              <a:spcBef>
                <a:spcPts val="0"/>
              </a:spcBef>
              <a:spcAft>
                <a:spcPts val="1400"/>
              </a:spcAft>
            </a:pPr>
            <a:r>
              <a:rPr sz="1400" b="0" i="0">
                <a:solidFill>
                  <a:srgbClr val="0F172A"/>
                </a:solidFill>
                <a:latin typeface="Calibri"/>
              </a:rPr>
              <a:t>Auditing just 1 in 4 submissions is sufficient to erase the cartel's positive Elo lead (+109.9 at 0% -&gt; -7.1 at 25%).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2200" b="1" i="0">
                <a:solidFill>
                  <a:srgbClr val="1E3A8A"/>
                </a:solidFill>
                <a:latin typeface="Calibri"/>
              </a:rPr>
              <a:t>50% Audit Budget -&gt; 0.779 Regret</a:t>
            </a:r>
          </a:p>
          <a:p>
            <a:pPr algn="l">
              <a:spcBef>
                <a:spcPts val="0"/>
              </a:spcBef>
              <a:spcAft>
                <a:spcPts val="1400"/>
              </a:spcAft>
            </a:pPr>
            <a:r>
              <a:rPr sz="1400" b="0" i="0">
                <a:solidFill>
                  <a:srgbClr val="0F172A"/>
                </a:solidFill>
                <a:latin typeface="Calibri"/>
              </a:rPr>
              <a:t>Cuts epistemic regret nearly in half (from 1.424 to 0.779) and pushes cartel Elo down to -103.8.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2200" b="1" i="0">
                <a:solidFill>
                  <a:srgbClr val="059669"/>
                </a:solidFill>
                <a:latin typeface="Calibri"/>
              </a:rPr>
              <a:t>&gt;= 85% Audit Budget -&gt; &lt;= 0.20 Regret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0F172A"/>
                </a:solidFill>
                <a:latin typeface="Calibri"/>
              </a:rPr>
              <a:t>Full meritocratic alignment (100% audit reaches 0.041 Regret and -542.0 Elo penalty for fabricated scripts).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327648"/>
            <a:ext cx="8961120" cy="329184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475569"/>
                </a:solidFill>
                <a:latin typeface="Calibri"/>
              </a:rPr>
              <a:t>Source: Extension Experiment B in tournament_summary.json (6 audit probabilities x 5 seeds)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41280" y="6327648"/>
            <a:ext cx="1371600" cy="329184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475569"/>
                </a:solidFill>
                <a:latin typeface="Calibri"/>
              </a:rPr>
              <a:t>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11064240" cy="15544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1E3A8A"/>
                </a:solidFill>
                <a:latin typeface="Calibri"/>
              </a:rPr>
              <a:t>06 / CHAMPIONSHIP EXTENSION C — DYNAMIC MID-TOURNAMENT INTERVENTIONS (TRACK 3.2)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0F172A"/>
                </a:solidFill>
                <a:latin typeface="Calibri"/>
              </a:rPr>
              <a:t>Honeypot Stings Collapse Cartels 77% Deeper Than Passive Swap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75569"/>
                </a:solidFill>
                <a:latin typeface="Calibri"/>
              </a:rPr>
              <a:t>Injecting interventions at Round 15 after the Qwen cartel establishes an initial +104.0 Elo lead.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2057400"/>
          <a:ext cx="640080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223760" y="2103120"/>
            <a:ext cx="4389120" cy="3977639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DC2626"/>
                </a:solidFill>
                <a:latin typeface="Calibri"/>
              </a:rPr>
              <a:t>1. Uninterrupted Cartel (+110.5 Elo): </a:t>
            </a:r>
            <a:r>
              <a:rPr sz="1400" b="0">
                <a:solidFill>
                  <a:srgbClr val="0F172A"/>
                </a:solidFill>
                <a:latin typeface="Calibri"/>
              </a:rPr>
              <a:t>Without intervention at Round 15, the cartel locks in a permanent +110.5 Elo plateau.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D97706"/>
                </a:solidFill>
                <a:latin typeface="Calibri"/>
              </a:rPr>
              <a:t>2. Passive Reviewer Swap (-119.7 Elo): </a:t>
            </a:r>
            <a:r>
              <a:rPr sz="1400" b="0">
                <a:solidFill>
                  <a:srgbClr val="0F172A"/>
                </a:solidFill>
                <a:latin typeface="Calibri"/>
              </a:rPr>
              <a:t>Hot-swapping Rev_Qwen_2 for an independent Rev_Llama_4 at Round 15 breaks the majority and crosses zero by Round 18.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059669"/>
                </a:solidFill>
                <a:latin typeface="Calibri"/>
              </a:rPr>
              <a:t>3. Active Honeypot Sting (-211.9 Elo): </a:t>
            </a:r>
            <a:r>
              <a:rPr sz="1400" b="0">
                <a:solidFill>
                  <a:srgbClr val="0F172A"/>
                </a:solidFill>
                <a:latin typeface="Calibri"/>
              </a:rPr>
              <a:t>Deploying a synthetic watermarked decoy catches colluders red-handed and applies a K=36 sting penalty—77% deeper collapse.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327648"/>
            <a:ext cx="8961120" cy="329184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475569"/>
                </a:solidFill>
                <a:latin typeface="Calibri"/>
              </a:rPr>
              <a:t>Source: Extension Experiment C in tournament_summary.json (30 rounds x 5 seeds)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41280" y="6327648"/>
            <a:ext cx="1371600" cy="329184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475569"/>
                </a:solidFill>
                <a:latin typeface="Calibri"/>
              </a:rPr>
              <a:t>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ropped_watermarked_img_7832971230778117174_6.67x7.50_0.5_0.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390" y="0"/>
            <a:ext cx="609630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1417320"/>
            <a:ext cx="5120640" cy="4114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38BDF8"/>
                </a:solidFill>
                <a:latin typeface="Calibri"/>
              </a:rPr>
              <a:t>DEFENSE BLUEPRINT FOR AI CO-SCIENTISTS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965960"/>
            <a:ext cx="5120640" cy="21031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4000" b="1" i="0">
                <a:solidFill>
                  <a:srgbClr val="F8FAFC"/>
                </a:solidFill>
                <a:latin typeface="Calibri"/>
              </a:rPr>
              <a:t>Securing Autonomous Discovery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94A3B8"/>
                </a:solidFill>
                <a:latin typeface="Calibri"/>
              </a:rPr>
              <a:t>Combine Deep AST Alpha-Renaming, 25%–85% Sandbox Auditing, and Honeypot Stings.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715000"/>
            <a:ext cx="5120640" cy="5029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94A3B8"/>
                </a:solidFill>
                <a:latin typeface="Calibri"/>
              </a:rPr>
              <a:t>Epistemic Regret &lt;= 0.031  |  Watermark MI = 0.000 bits  |  p &lt; 0.001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