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cf6d1ded154913" /><Relationship Type="http://schemas.openxmlformats.org/officeDocument/2006/relationships/extended-properties" Target="/docProps/app.xml" Id="R06c9e0bd73524ab1" /><Relationship Type="http://schemas.openxmlformats.org/officeDocument/2006/relationships/officeDocument" Target="/ppt/presentation.xml" Id="Rf7703b7c2a6340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6aad750d1742ff"/>
    <p:sldMasterId xmlns:r="http://schemas.openxmlformats.org/officeDocument/2006/relationships" id="2147483655" r:id="Re13a052afefc404b"/>
  </p:sldMasterIdLst>
  <p:notesMasterIdLst>
    <p:notesMasterId xmlns:r="http://schemas.openxmlformats.org/officeDocument/2006/relationships" r:id="R98210a2a002342e7"/>
  </p:notesMasterIdLst>
  <p:sldIdLst>
    <p:sldId xmlns:r="http://schemas.openxmlformats.org/officeDocument/2006/relationships" id="256" r:id="R1902864cd5e8494c"/>
    <p:sldId xmlns:r="http://schemas.openxmlformats.org/officeDocument/2006/relationships" id="257" r:id="R475f257374824285"/>
    <p:sldId xmlns:r="http://schemas.openxmlformats.org/officeDocument/2006/relationships" id="258" r:id="R8bbdf609fdd94ffe"/>
    <p:sldId xmlns:r="http://schemas.openxmlformats.org/officeDocument/2006/relationships" id="259" r:id="Rdd2db1f464b44e5e"/>
    <p:sldId xmlns:r="http://schemas.openxmlformats.org/officeDocument/2006/relationships" id="260" r:id="Ra3d685e5e0394b62"/>
    <p:sldId xmlns:r="http://schemas.openxmlformats.org/officeDocument/2006/relationships" id="261" r:id="Re7318c00aea44e81"/>
    <p:sldId xmlns:r="http://schemas.openxmlformats.org/officeDocument/2006/relationships" id="262" r:id="Rfc20584829c843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02e5301e6548e4" /><Relationship Type="http://schemas.openxmlformats.org/officeDocument/2006/relationships/slideMaster" Target="/ppt/slideMasters/slideMaster1.xml" Id="Ra46aad750d1742ff" /><Relationship Type="http://schemas.openxmlformats.org/officeDocument/2006/relationships/slideMaster" Target="/ppt/slideMasters/slideMaster2.xml" Id="Re13a052afefc404b" /><Relationship Type="http://schemas.openxmlformats.org/officeDocument/2006/relationships/notesMaster" Target="/ppt/notesMasters/notesMaster1.xml" Id="R98210a2a002342e7" /><Relationship Type="http://schemas.openxmlformats.org/officeDocument/2006/relationships/presProps" Target="/ppt/presProps.xml" Id="Rd577bbb8ecd84cb0" /><Relationship Type="http://schemas.openxmlformats.org/officeDocument/2006/relationships/tableStyles" Target="/ppt/tableStyles.xml" Id="R87b7fbad55eb4b95" /><Relationship Type="http://schemas.openxmlformats.org/officeDocument/2006/relationships/slide" Target="/ppt/slides/slide1.xml" Id="R1902864cd5e8494c" /><Relationship Type="http://schemas.openxmlformats.org/officeDocument/2006/relationships/slide" Target="/ppt/slides/slide2.xml" Id="R475f257374824285" /><Relationship Type="http://schemas.openxmlformats.org/officeDocument/2006/relationships/slide" Target="/ppt/slides/slide3.xml" Id="R8bbdf609fdd94ffe" /><Relationship Type="http://schemas.openxmlformats.org/officeDocument/2006/relationships/slide" Target="/ppt/slides/slide4.xml" Id="Rdd2db1f464b44e5e" /><Relationship Type="http://schemas.openxmlformats.org/officeDocument/2006/relationships/slide" Target="/ppt/slides/slide5.xml" Id="Ra3d685e5e0394b62" /><Relationship Type="http://schemas.openxmlformats.org/officeDocument/2006/relationships/slide" Target="/ppt/slides/slide6.xml" Id="Re7318c00aea44e81" /><Relationship Type="http://schemas.openxmlformats.org/officeDocument/2006/relationships/slide" Target="/ppt/slides/slide7.xml" Id="Rfc20584829c843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ec603590b8424f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1c4a6d72264fb4" /><Relationship Type="http://schemas.openxmlformats.org/officeDocument/2006/relationships/notesMaster" Target="/ppt/notesMasters/notesMaster1.xml" Id="Rd3cc1f3fcf2e4a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bc591410334c26" /><Relationship Type="http://schemas.openxmlformats.org/officeDocument/2006/relationships/notesMaster" Target="/ppt/notesMasters/notesMaster1.xml" Id="R344a6fcf4c524a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93755754e64b87" /><Relationship Type="http://schemas.openxmlformats.org/officeDocument/2006/relationships/notesMaster" Target="/ppt/notesMasters/notesMaster1.xml" Id="R27e2c326cf7843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1323ec37494d2a" /><Relationship Type="http://schemas.openxmlformats.org/officeDocument/2006/relationships/notesMaster" Target="/ppt/notesMasters/notesMaster1.xml" Id="R4a94ce9887a545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59dfd03bef4618" /><Relationship Type="http://schemas.openxmlformats.org/officeDocument/2006/relationships/notesMaster" Target="/ppt/notesMasters/notesMaster1.xml" Id="R7df6b889f95041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171403fd7e48a5" /><Relationship Type="http://schemas.openxmlformats.org/officeDocument/2006/relationships/notesMaster" Target="/ppt/notesMasters/notesMaster1.xml" Id="R70a0601cc8f944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f5bb3fb8f34ff0" /><Relationship Type="http://schemas.openxmlformats.org/officeDocument/2006/relationships/notesMaster" Target="/ppt/notesMasters/notesMaster1.xml" Id="Rd647a5d39dd648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colluscope_track23_submission_final.md, cover and abstract. This is a submission candidate. Official template styling and live submission-portal status were not verified. No claim of collusion-detection efficacy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submission report, Sections 1, 3.1 and Appendix A; Apart Research official sprint page, Track 2.3 framing: https://apartresearch.com/sprints/ai-collusion-research-sprint-2026-10-23-to-2026-10-25. ColluScope narrows its central claim to source identity and typed observable facts; agreement and causality remain unresolved.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submission report, Section 2 and Section 3.2; local README.md, Track 2.3 evidence audit. The challenge uses six fixed source groups and four synthetic boundaries. Groups are not analyst-blind, independent seeds, or naturalistic error-rate samples.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submission report, Section 4; docs/results/track23-source-bound-audit-v1/interpretation.md; docs/results/track23-source-bound-audit-v1/independent_audit.json. The challenge has 124 authored cases; clean controls are 38 rows / 32 distinct profiles. A trusted digest check detects the deliberately altered inputs. No real-world frequency or semantic correctness estimate follows.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submission report, Section 5; docs/results/track23-monitor-reliability-v2/interpretation.md; docs/results/track23-monitor-reliability-v2/README.md. V1 and V2 had distinct contracts and pricing conventions. The conditional main requests were never sent; effects are unestimable.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submission report, Sections 2, 3.1, 4, 5 and Appendix A; docs/results/track23-source-bound-audit-v1/independent_review.md. The independent reconstruction came from a separate agent context in the same model family, not human or cross-model validation. A policy-level NOT_IDENTIFIABLE result is not evidence of causal reasoning.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repository README.md, Track 2.3 evidence audit; submission report, Sections 7 and References. Replays: `python examples/evidence-audit/source_bound_contract_v1/replay.py` and `python examples/evidence-audit/monitor_schema_pilot_v2/replay.py`. Official Apart Research sprint: https://apartresearch.com/sprints/ai-collusion-research-sprint-2026-10-23-to-2026-10-25. Hong Kong hub: https://www.hkaisafetyhub.org/apart-hackathon-hk-hub. The official Google template and live portal were not verified; do not describe the package as portal-submitted.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afaccfad9a47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dd4bbcd66444d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b49ec19f5d47c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dcfe6f8565432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4e11e585cf438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98db120858499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c2dc9399e94a18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130d29911b24f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28AC5B-51E9-4AA3-BF2E-E843784E62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E189B67-24B7-472F-8FB8-C9A27C2B0A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FAF4293-1983-48CC-9FA9-9DB6CF0239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60E184-B8CA-411F-8242-6C7E41B6E1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56AE755-64A3-4DD9-9E21-82BC27E5EE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50A761-A4D6-4D1D-AFBB-EDCAD75827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267965-3658-43B8-B6A3-A14C6C4591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353613F-00F6-4194-8660-9BC4FAC12A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FF3845-D234-4D7F-91B0-718276F02C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3E7701D-8C64-4963-A696-34C5200CE6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ColluScope Content Layou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9241D1D-C3A2-4180-B7D0-4B4B271A06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850" y="514350"/>
            <a:ext cx="107442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E613743-2BEF-4707-B1A7-F2964605C51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04850" y="1524000"/>
            <a:ext cx="10782300" cy="447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ColluScope Cover Layou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0DC1D78-3A94-4F9A-A606-9EA9F23824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19150" y="1924050"/>
            <a:ext cx="9810750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F08E4F1-D5A1-4790-A281-0EE6EE485D6D}"/>
              </a:ext>
            </a:extLst>
          </p:cNvPr>
          <p:cNvSpPr>
            <a:spLocks xmlns:a="http://schemas.openxmlformats.org/drawingml/2006/main" noGrp="1"/>
          </p:cNvSpPr>
          <p:nvPr>
            <p:ph type="subTitle" idx="0"/>
          </p:nvPr>
        </p:nvSpPr>
        <p:spPr>
          <a:xfrm xmlns:a="http://schemas.openxmlformats.org/drawingml/2006/main">
            <a:off x="857250" y="3714750"/>
            <a:ext cx="857250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d084a645e848ab" /><Relationship Type="http://schemas.openxmlformats.org/officeDocument/2006/relationships/slideLayout" Target="/ppt/slideLayouts/slideLayout1.xml" Id="R077add7525b64164" /><Relationship Type="http://schemas.openxmlformats.org/officeDocument/2006/relationships/slideLayout" Target="/ppt/slideLayouts/slideLayout2.xml" Id="R39d6c51e872e4cdd" /><Relationship Type="http://schemas.openxmlformats.org/officeDocument/2006/relationships/slideLayout" Target="/ppt/slideLayouts/slideLayout3.xml" Id="R8574e1084a814968" /><Relationship Type="http://schemas.openxmlformats.org/officeDocument/2006/relationships/slideLayout" Target="/ppt/slideLayouts/slideLayout4.xml" Id="Rd67cdb5786284204" /><Relationship Type="http://schemas.openxmlformats.org/officeDocument/2006/relationships/slideLayout" Target="/ppt/slideLayouts/slideLayout5.xml" Id="R5f8809cad60a43f0" /><Relationship Type="http://schemas.openxmlformats.org/officeDocument/2006/relationships/slideLayout" Target="/ppt/slideLayouts/slideLayout6.xml" Id="Rd2f45d1840b8428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f89bce7d96384896" /><Relationship Type="http://schemas.openxmlformats.org/officeDocument/2006/relationships/slideLayout" Target="/ppt/slideLayouts/slideLayout7.xml" Id="R89e2ea9d290949a9" /><Relationship Type="http://schemas.openxmlformats.org/officeDocument/2006/relationships/slideLayout" Target="/ppt/slideLayouts/slideLayout8.xml" Id="R6656ae00fc6b47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7add7525b64164"/>
    <p:sldLayoutId xmlns:r="http://schemas.openxmlformats.org/officeDocument/2006/relationships" id="2147483650" r:id="R39d6c51e872e4cdd"/>
    <p:sldLayoutId xmlns:r="http://schemas.openxmlformats.org/officeDocument/2006/relationships" id="2147483651" r:id="R8574e1084a814968"/>
    <p:sldLayoutId xmlns:r="http://schemas.openxmlformats.org/officeDocument/2006/relationships" id="2147483652" r:id="Rd67cdb5786284204"/>
    <p:sldLayoutId xmlns:r="http://schemas.openxmlformats.org/officeDocument/2006/relationships" id="2147483653" r:id="R5f8809cad60a43f0"/>
    <p:sldLayoutId xmlns:r="http://schemas.openxmlformats.org/officeDocument/2006/relationships" id="2147483654" r:id="Rd2f45d1840b842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ColluScope Research Master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89e2ea9d290949a9"/>
    <p:sldLayoutId xmlns:r="http://schemas.openxmlformats.org/officeDocument/2006/relationships" id="2147483657" r:id="R6656ae00fc6b47b0"/>
  </p:sldLayoutIdLst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f86352a6c9224993" /><Relationship Type="http://schemas.openxmlformats.org/officeDocument/2006/relationships/notesSlide" Target="/ppt/notesSlides/notesSlide1.xml" Id="R67dc52fa54ba43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e10b6139d4c4f7f" /><Relationship Type="http://schemas.openxmlformats.org/officeDocument/2006/relationships/notesSlide" Target="/ppt/notesSlides/notesSlide2.xml" Id="Ra5d379d9771443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aa4eb5aa8fc47d1" /><Relationship Type="http://schemas.openxmlformats.org/officeDocument/2006/relationships/notesSlide" Target="/ppt/notesSlides/notesSlide3.xml" Id="R53f182b0eb9244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016e6f7797141af" /><Relationship Type="http://schemas.openxmlformats.org/officeDocument/2006/relationships/notesSlide" Target="/ppt/notesSlides/notesSlide4.xml" Id="R776c067696ed46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63586c63dc2454c" /><Relationship Type="http://schemas.openxmlformats.org/officeDocument/2006/relationships/notesSlide" Target="/ppt/notesSlides/notesSlide5.xml" Id="R80ce87f6aacb44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85e68c9fee64d0c" /><Relationship Type="http://schemas.openxmlformats.org/officeDocument/2006/relationships/notesSlide" Target="/ppt/notesSlides/notesSlide6.xml" Id="R187f7eed2c9c4a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51811134da44d3c" /><Relationship Type="http://schemas.openxmlformats.org/officeDocument/2006/relationships/notesSlide" Target="/ppt/notesSlides/notesSlide7.xml" Id="R1008d011c7a54f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4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hape-1">
            <a:extLst xmlns:a="http://schemas.openxmlformats.org/drawingml/2006/main">
              <a:ext uri="{FF2B5EF4-FFF2-40B4-BE49-F238E27FC236}">
                <a16:creationId xmlns:a16="http://schemas.microsoft.com/office/drawing/2014/main" id="{03E499F6-FD03-43A2-926D-E4D96A97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D1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2">
            <a:extLst xmlns:a="http://schemas.openxmlformats.org/drawingml/2006/main">
              <a:ext uri="{FF2B5EF4-FFF2-40B4-BE49-F238E27FC236}">
                <a16:creationId xmlns:a16="http://schemas.microsoft.com/office/drawing/2014/main" id="{8C478825-1805-46AF-9E8F-C6F2897B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0"/>
            <a:ext cx="342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hape-3">
            <a:extLst xmlns:a="http://schemas.openxmlformats.org/drawingml/2006/main">
              <a:ext uri="{FF2B5EF4-FFF2-40B4-BE49-F238E27FC236}">
                <a16:creationId xmlns:a16="http://schemas.microsoft.com/office/drawing/2014/main" id="{AF1D77F5-3D16-483B-B508-9A5C6359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0"/>
            <a:ext cx="381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9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shape-4">
            <a:extLst xmlns:a="http://schemas.openxmlformats.org/drawingml/2006/main">
              <a:ext uri="{FF2B5EF4-FFF2-40B4-BE49-F238E27FC236}">
                <a16:creationId xmlns:a16="http://schemas.microsoft.com/office/drawing/2014/main" id="{8D73A782-F98A-4EA3-B08F-E0328D9F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0960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5BD1C6"/>
                </a:solidFill>
                <a:latin typeface="Arial"/>
                <a:ea typeface="Arial"/>
                <a:cs typeface="Arial"/>
              </a:rPr>
              <a:t>APART AI COLLUSION RESEARCH SPRINT  ·  TRACK 2.3</a:t>
            </a:r>
          </a:p>
        </p:txBody>
      </p:sp>
      <p:sp>
        <p:nvSpPr>
          <p:cNvPr id="5" name="shape-5">
            <a:extLst xmlns:a="http://schemas.openxmlformats.org/drawingml/2006/main">
              <a:ext uri="{FF2B5EF4-FFF2-40B4-BE49-F238E27FC236}">
                <a16:creationId xmlns:a16="http://schemas.microsoft.com/office/drawing/2014/main" id="{3D01B542-0E6A-470F-BF2D-3932B306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7572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a Collusion</a:t>
            </a:r>
          </a:p>
          <a:p xmlns:a="http://schemas.openxmlformats.org/drawingml/2006/main">
            <a:pPr algn="l">
              <a:defRPr sz="39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Audit Can Verify</a:t>
            </a:r>
          </a:p>
        </p:txBody>
      </p:sp>
      <p:sp>
        <p:nvSpPr>
          <p:cNvPr id="6" name="shape-6">
            <a:extLst xmlns:a="http://schemas.openxmlformats.org/drawingml/2006/main">
              <a:ext uri="{FF2B5EF4-FFF2-40B4-BE49-F238E27FC236}">
                <a16:creationId xmlns:a16="http://schemas.microsoft.com/office/drawing/2014/main" id="{5E5619FB-EA63-438B-8209-33400FEC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09925"/>
            <a:ext cx="752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D8E4EC"/>
                </a:solidFill>
                <a:latin typeface="Arial"/>
                <a:ea typeface="Arial"/>
                <a:cs typeface="Arial"/>
              </a:rPr>
              <a:t>Source-bound evidence — and two monitor pilots</a:t>
            </a:r>
          </a:p>
          <a:p xmlns:a="http://schemas.openxmlformats.org/drawingml/2006/main">
            <a:pPr algn="l">
              <a:defRPr sz="18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D8E4EC"/>
                </a:solidFill>
                <a:latin typeface="Arial"/>
                <a:ea typeface="Arial"/>
                <a:cs typeface="Arial"/>
              </a:rPr>
              <a:t>stopped before efficacy testing</a:t>
            </a:r>
          </a:p>
        </p:txBody>
      </p:sp>
      <p:sp>
        <p:nvSpPr>
          <p:cNvPr id="7" name="shape-7">
            <a:extLst xmlns:a="http://schemas.openxmlformats.org/drawingml/2006/main">
              <a:ext uri="{FF2B5EF4-FFF2-40B4-BE49-F238E27FC236}">
                <a16:creationId xmlns:a16="http://schemas.microsoft.com/office/drawing/2014/main" id="{D1FEF328-FECD-4D0F-B7C2-D553E63A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9575"/>
            <a:ext cx="1066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D1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shape-8">
            <a:extLst xmlns:a="http://schemas.openxmlformats.org/drawingml/2006/main">
              <a:ext uri="{FF2B5EF4-FFF2-40B4-BE49-F238E27FC236}">
                <a16:creationId xmlns:a16="http://schemas.microsoft.com/office/drawing/2014/main" id="{F9BB7F38-F10B-40A1-AF23-1715E589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2437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Bao Bowen  ·  Independent Researcher</a:t>
            </a:r>
          </a:p>
        </p:txBody>
      </p:sp>
      <p:sp>
        <p:nvSpPr>
          <p:cNvPr id="9" name="shape-9">
            <a:extLst xmlns:a="http://schemas.openxmlformats.org/drawingml/2006/main">
              <a:ext uri="{FF2B5EF4-FFF2-40B4-BE49-F238E27FC236}">
                <a16:creationId xmlns:a16="http://schemas.microsoft.com/office/drawing/2014/main" id="{C5B726A8-A410-46F2-8AB8-6887D3B1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768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 i="0">
                <a:solidFill>
                  <a:srgbClr val="B8C9D5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B8C9D5"/>
                </a:solidFill>
                <a:latin typeface="Arial"/>
                <a:ea typeface="Arial"/>
                <a:cs typeface="Arial"/>
              </a:rPr>
              <a:t>Team ColluScope  |  Submission candidate · 25 October 2026</a:t>
            </a:r>
          </a:p>
        </p:txBody>
      </p:sp>
      <p:sp>
        <p:nvSpPr>
          <p:cNvPr id="10" name="shape-10">
            <a:extLst xmlns:a="http://schemas.openxmlformats.org/drawingml/2006/main">
              <a:ext uri="{FF2B5EF4-FFF2-40B4-BE49-F238E27FC236}">
                <a16:creationId xmlns:a16="http://schemas.microsoft.com/office/drawing/2014/main" id="{5821D3CA-8E71-42F1-87B2-4B63C9F8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6573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826"/>
          </a:bodyPr>
          <a:lstStyle xmlns:a="http://schemas.openxmlformats.org/drawingml/2006/main">
            <a:def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defPPr>
            <a:lvl1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1pPr>
            <a:lvl2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2pPr>
            <a:lvl3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3pPr>
            <a:lvl4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4pPr>
            <a:lvl5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5pPr>
            <a:lvl6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6pPr>
            <a:lvl7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7pPr>
            <a:lvl8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8pPr>
            <a:lvl9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pPr>
            <a:r>
              <a:rPr sz="3450" b="1" i="0">
                <a:solidFill>
                  <a:srgbClr val="5BD1C6"/>
                </a:solidFill>
                <a:latin typeface="Arial"/>
                <a:ea typeface="Arial"/>
                <a:cs typeface="Arial"/>
              </a:rPr>
              <a:t>124</a:t>
            </a:r>
          </a:p>
        </p:txBody>
      </p:sp>
      <p:sp>
        <p:nvSpPr>
          <p:cNvPr id="11" name="shape-11">
            <a:extLst xmlns:a="http://schemas.openxmlformats.org/drawingml/2006/main">
              <a:ext uri="{FF2B5EF4-FFF2-40B4-BE49-F238E27FC236}">
                <a16:creationId xmlns:a16="http://schemas.microsoft.com/office/drawing/2014/main" id="{12B91353-3197-4712-8558-26EE9F2E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81225"/>
            <a:ext cx="2114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D8E4EC"/>
                </a:solidFill>
                <a:latin typeface="Arial"/>
                <a:ea typeface="Arial"/>
                <a:cs typeface="Arial"/>
              </a:rPr>
              <a:t>designed cases</a:t>
            </a:r>
          </a:p>
        </p:txBody>
      </p:sp>
      <p:sp>
        <p:nvSpPr>
          <p:cNvPr id="12" name="shape-12">
            <a:extLst xmlns:a="http://schemas.openxmlformats.org/drawingml/2006/main">
              <a:ext uri="{FF2B5EF4-FFF2-40B4-BE49-F238E27FC236}">
                <a16:creationId xmlns:a16="http://schemas.microsoft.com/office/drawing/2014/main" id="{42D3657E-9453-4E67-992D-0F0B2D8B1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628900"/>
            <a:ext cx="1943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53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hape-13">
            <a:extLst xmlns:a="http://schemas.openxmlformats.org/drawingml/2006/main">
              <a:ext uri="{FF2B5EF4-FFF2-40B4-BE49-F238E27FC236}">
                <a16:creationId xmlns:a16="http://schemas.microsoft.com/office/drawing/2014/main" id="{BA5C4F03-A459-46AE-9E41-D5EEA3B2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9527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826"/>
          </a:bodyPr>
          <a:lstStyle xmlns:a="http://schemas.openxmlformats.org/drawingml/2006/main">
            <a:def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defPPr>
            <a:lvl1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1pPr>
            <a:lvl2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2pPr>
            <a:lvl3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3pPr>
            <a:lvl4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4pPr>
            <a:lvl5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5pPr>
            <a:lvl6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6pPr>
            <a:lvl7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7pPr>
            <a:lvl8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8pPr>
            <a:lvl9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4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pPr>
            <a:r>
              <a:rPr sz="3450" b="1" i="0">
                <a:solidFill>
                  <a:srgbClr val="5BD1C6"/>
                </a:solidFill>
                <a:latin typeface="Arial"/>
                <a:ea typeface="Arial"/>
                <a:cs typeface="Arial"/>
              </a:rPr>
              <a:t>372</a:t>
            </a:r>
          </a:p>
        </p:txBody>
      </p:sp>
      <p:sp>
        <p:nvSpPr>
          <p:cNvPr id="14" name="shape-14">
            <a:extLst xmlns:a="http://schemas.openxmlformats.org/drawingml/2006/main">
              <a:ext uri="{FF2B5EF4-FFF2-40B4-BE49-F238E27FC236}">
                <a16:creationId xmlns:a16="http://schemas.microsoft.com/office/drawing/2014/main" id="{3CD3B588-8764-4FF9-A7CD-409F45E1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476625"/>
            <a:ext cx="2114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D8E4EC"/>
                </a:solidFill>
                <a:latin typeface="Arial"/>
                <a:ea typeface="Arial"/>
                <a:cs typeface="Arial"/>
              </a:rPr>
              <a:t>auditor outputs</a:t>
            </a:r>
          </a:p>
        </p:txBody>
      </p:sp>
      <p:sp>
        <p:nvSpPr>
          <p:cNvPr id="15" name="shape-15">
            <a:extLst xmlns:a="http://schemas.openxmlformats.org/drawingml/2006/main">
              <a:ext uri="{FF2B5EF4-FFF2-40B4-BE49-F238E27FC236}">
                <a16:creationId xmlns:a16="http://schemas.microsoft.com/office/drawing/2014/main" id="{27DD1DB5-F924-4F38-B0F5-2DBE807E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924300"/>
            <a:ext cx="1943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53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hape-16">
            <a:extLst xmlns:a="http://schemas.openxmlformats.org/drawingml/2006/main">
              <a:ext uri="{FF2B5EF4-FFF2-40B4-BE49-F238E27FC236}">
                <a16:creationId xmlns:a16="http://schemas.microsoft.com/office/drawing/2014/main" id="{68FB9047-50F4-4843-A1FC-FB4C6274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2481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850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5BD1C6"/>
                </a:solidFill>
                <a:latin typeface="Arial"/>
                <a:ea typeface="Arial"/>
                <a:cs typeface="Arial"/>
              </a:rPr>
              <a:t>0 / 48</a:t>
            </a:r>
          </a:p>
        </p:txBody>
      </p:sp>
      <p:sp>
        <p:nvSpPr>
          <p:cNvPr id="17" name="shape-17">
            <a:extLst xmlns:a="http://schemas.openxmlformats.org/drawingml/2006/main">
              <a:ext uri="{FF2B5EF4-FFF2-40B4-BE49-F238E27FC236}">
                <a16:creationId xmlns:a16="http://schemas.microsoft.com/office/drawing/2014/main" id="{F3291B7A-C70B-4529-9A48-86E9BDDB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72025"/>
            <a:ext cx="2114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D8E4EC"/>
                </a:solidFill>
                <a:latin typeface="Arial"/>
                <a:ea typeface="Arial"/>
                <a:cs typeface="Arial"/>
              </a:rPr>
              <a:t>v2 main calls started</a:t>
            </a:r>
          </a:p>
        </p:txBody>
      </p:sp>
      <p:sp>
        <p:nvSpPr>
          <p:cNvPr id="18" name="shape-18">
            <a:extLst xmlns:a="http://schemas.openxmlformats.org/drawingml/2006/main">
              <a:ext uri="{FF2B5EF4-FFF2-40B4-BE49-F238E27FC236}">
                <a16:creationId xmlns:a16="http://schemas.microsoft.com/office/drawing/2014/main" id="{662F4EB9-EBBF-4CFD-ABA7-2A331312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53125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 i="1">
                <a:solidFill>
                  <a:srgbClr val="B8C9D5"/>
                </a:solidFill>
                <a:latin typeface="Arial"/>
                <a:ea typeface="Arial"/>
                <a:cs typeface="Arial"/>
              </a:defRPr>
            </a:pPr>
            <a:r>
              <a:rPr sz="1125" b="0" i="1">
                <a:solidFill>
                  <a:srgbClr val="B8C9D5"/>
                </a:solidFill>
                <a:latin typeface="Arial"/>
                <a:ea typeface="Arial"/>
                <a:cs typeface="Arial"/>
              </a:rPr>
              <a:t>A finite software-contract result; not a collusion detector.</a:t>
            </a:r>
          </a:p>
        </p:txBody>
      </p:sp>
    </p:spTree>
    <p:extLst>
      <p:ext uri="{BB962C8B-B14F-4D97-AF65-F5344CB8AC3E}">
        <p14:creationId xmlns:p14="http://schemas.microsoft.com/office/powerpoint/2010/main" val="1018230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shape-19">
            <a:extLst xmlns:a="http://schemas.openxmlformats.org/drawingml/2006/main">
              <a:ext uri="{FF2B5EF4-FFF2-40B4-BE49-F238E27FC236}">
                <a16:creationId xmlns:a16="http://schemas.microsoft.com/office/drawing/2014/main" id="{1FA3C856-5A96-4BC5-96AC-E46CE6981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20">
            <a:extLst xmlns:a="http://schemas.openxmlformats.org/drawingml/2006/main">
              <a:ext uri="{FF2B5EF4-FFF2-40B4-BE49-F238E27FC236}">
                <a16:creationId xmlns:a16="http://schemas.microsoft.com/office/drawing/2014/main" id="{469C4B85-FA02-4891-9F3B-BB9E1C1F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COLLUSCOPE  /  APART AI COLLUSION RESEARCH SPRINT</a:t>
            </a:r>
          </a:p>
        </p:txBody>
      </p:sp>
      <p:sp>
        <p:nvSpPr>
          <p:cNvPr id="3" name="shape-21">
            <a:extLst xmlns:a="http://schemas.openxmlformats.org/drawingml/2006/main">
              <a:ext uri="{FF2B5EF4-FFF2-40B4-BE49-F238E27FC236}">
                <a16:creationId xmlns:a16="http://schemas.microsoft.com/office/drawing/2014/main" id="{CA4C9B36-97F5-42B3-B05D-07834A43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A collusion claim crosses several evidence levels</a:t>
            </a:r>
          </a:p>
        </p:txBody>
      </p:sp>
      <p:sp>
        <p:nvSpPr>
          <p:cNvPr id="4" name="shape-22">
            <a:extLst xmlns:a="http://schemas.openxmlformats.org/drawingml/2006/main">
              <a:ext uri="{FF2B5EF4-FFF2-40B4-BE49-F238E27FC236}">
                <a16:creationId xmlns:a16="http://schemas.microsoft.com/office/drawing/2014/main" id="{276426DD-8322-409D-923C-A43B6F06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763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This study tests a prerequisite: can an auditor keep factual claims tied to authorized source records?</a:t>
            </a:r>
          </a:p>
        </p:txBody>
      </p:sp>
      <p:sp>
        <p:nvSpPr>
          <p:cNvPr id="5" name="shape-23">
            <a:extLst xmlns:a="http://schemas.openxmlformats.org/drawingml/2006/main">
              <a:ext uri="{FF2B5EF4-FFF2-40B4-BE49-F238E27FC236}">
                <a16:creationId xmlns:a16="http://schemas.microsoft.com/office/drawing/2014/main" id="{635DDF30-1357-4198-B970-C8CCD092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7823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hape-24">
            <a:extLst xmlns:a="http://schemas.openxmlformats.org/drawingml/2006/main">
              <a:ext uri="{FF2B5EF4-FFF2-40B4-BE49-F238E27FC236}">
                <a16:creationId xmlns:a16="http://schemas.microsoft.com/office/drawing/2014/main" id="{9A72F1F9-2EE4-461B-81B3-DAA13088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078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25">
            <a:extLst xmlns:a="http://schemas.openxmlformats.org/drawingml/2006/main">
              <a:ext uri="{FF2B5EF4-FFF2-40B4-BE49-F238E27FC236}">
                <a16:creationId xmlns:a16="http://schemas.microsoft.com/office/drawing/2014/main" id="{2E7FC6D7-BC7E-4D02-8C7A-0BA7E4C3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674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Track 2.3  ·  Evidence-bound audit</a:t>
            </a:r>
          </a:p>
        </p:txBody>
      </p:sp>
      <p:sp>
        <p:nvSpPr>
          <p:cNvPr id="8" name="shape-26">
            <a:extLst xmlns:a="http://schemas.openxmlformats.org/drawingml/2006/main">
              <a:ext uri="{FF2B5EF4-FFF2-40B4-BE49-F238E27FC236}">
                <a16:creationId xmlns:a16="http://schemas.microsoft.com/office/drawing/2014/main" id="{3456767D-8674-4316-9775-CAC04715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67475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02  /  07</a:t>
            </a:r>
          </a:p>
        </p:txBody>
      </p:sp>
      <p:sp>
        <p:nvSpPr>
          <p:cNvPr id="9" name="shape-27">
            <a:extLst xmlns:a="http://schemas.openxmlformats.org/drawingml/2006/main">
              <a:ext uri="{FF2B5EF4-FFF2-40B4-BE49-F238E27FC236}">
                <a16:creationId xmlns:a16="http://schemas.microsoft.com/office/drawing/2014/main" id="{EA96E843-2544-402F-9BE2-69FA7DF2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2400300" cy="19812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0" name="shape-28">
            <a:extLst xmlns:a="http://schemas.openxmlformats.org/drawingml/2006/main">
              <a:ext uri="{FF2B5EF4-FFF2-40B4-BE49-F238E27FC236}">
                <a16:creationId xmlns:a16="http://schemas.microsoft.com/office/drawing/2014/main" id="{BC27A682-E9B6-43F5-B9E1-7468FEAA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24003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29">
            <a:extLst xmlns:a="http://schemas.openxmlformats.org/drawingml/2006/main">
              <a:ext uri="{FF2B5EF4-FFF2-40B4-BE49-F238E27FC236}">
                <a16:creationId xmlns:a16="http://schemas.microsoft.com/office/drawing/2014/main" id="{15252683-8354-476E-B004-88681756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shape-30">
            <a:extLst xmlns:a="http://schemas.openxmlformats.org/drawingml/2006/main">
              <a:ext uri="{FF2B5EF4-FFF2-40B4-BE49-F238E27FC236}">
                <a16:creationId xmlns:a16="http://schemas.microsoft.com/office/drawing/2014/main" id="{2992BF42-5E42-4C24-9FFE-F9D036B2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431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Source identity</a:t>
            </a:r>
          </a:p>
        </p:txBody>
      </p:sp>
      <p:sp>
        <p:nvSpPr>
          <p:cNvPr id="13" name="shape-31">
            <a:extLst xmlns:a="http://schemas.openxmlformats.org/drawingml/2006/main">
              <a:ext uri="{FF2B5EF4-FFF2-40B4-BE49-F238E27FC236}">
                <a16:creationId xmlns:a16="http://schemas.microsoft.com/office/drawing/2014/main" id="{5865C1C0-1279-4F69-8CE4-11B99151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201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Is this the same</a:t>
            </a:r>
          </a:p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trusted record?</a:t>
            </a:r>
          </a:p>
        </p:txBody>
      </p:sp>
      <p:sp>
        <p:nvSpPr>
          <p:cNvPr id="14" name="shape-32">
            <a:extLst xmlns:a="http://schemas.openxmlformats.org/drawingml/2006/main">
              <a:ext uri="{FF2B5EF4-FFF2-40B4-BE49-F238E27FC236}">
                <a16:creationId xmlns:a16="http://schemas.microsoft.com/office/drawing/2014/main" id="{F1053D89-8960-4591-AC04-6EF598A7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809875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hape-33">
            <a:extLst xmlns:a="http://schemas.openxmlformats.org/drawingml/2006/main">
              <a:ext uri="{FF2B5EF4-FFF2-40B4-BE49-F238E27FC236}">
                <a16:creationId xmlns:a16="http://schemas.microsoft.com/office/drawing/2014/main" id="{9307596B-34BD-4F65-8421-4B6BB091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733675"/>
            <a:ext cx="133350" cy="17145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C4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hape-34">
            <a:extLst xmlns:a="http://schemas.openxmlformats.org/drawingml/2006/main">
              <a:ext uri="{FF2B5EF4-FFF2-40B4-BE49-F238E27FC236}">
                <a16:creationId xmlns:a16="http://schemas.microsoft.com/office/drawing/2014/main" id="{8AF6C414-D2F8-4429-B788-C05FCDD4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866900"/>
            <a:ext cx="2400300" cy="19812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7" name="shape-35">
            <a:extLst xmlns:a="http://schemas.openxmlformats.org/drawingml/2006/main">
              <a:ext uri="{FF2B5EF4-FFF2-40B4-BE49-F238E27FC236}">
                <a16:creationId xmlns:a16="http://schemas.microsoft.com/office/drawing/2014/main" id="{CFD86283-B9FD-41B2-9842-C570DF08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866900"/>
            <a:ext cx="24003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6D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hape-36">
            <a:extLst xmlns:a="http://schemas.openxmlformats.org/drawingml/2006/main">
              <a:ext uri="{FF2B5EF4-FFF2-40B4-BE49-F238E27FC236}">
                <a16:creationId xmlns:a16="http://schemas.microsoft.com/office/drawing/2014/main" id="{561F2A29-FEE1-4EAD-B528-712BCE7B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09550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6D9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9" name="shape-37">
            <a:extLst xmlns:a="http://schemas.openxmlformats.org/drawingml/2006/main">
              <a:ext uri="{FF2B5EF4-FFF2-40B4-BE49-F238E27FC236}">
                <a16:creationId xmlns:a16="http://schemas.microsoft.com/office/drawing/2014/main" id="{25D54BCD-BDDD-44C1-A042-F5B26B43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431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Observable fact</a:t>
            </a:r>
          </a:p>
        </p:txBody>
      </p:sp>
      <p:sp>
        <p:nvSpPr>
          <p:cNvPr id="20" name="shape-38">
            <a:extLst xmlns:a="http://schemas.openxmlformats.org/drawingml/2006/main">
              <a:ext uri="{FF2B5EF4-FFF2-40B4-BE49-F238E27FC236}">
                <a16:creationId xmlns:a16="http://schemas.microsoft.com/office/drawing/2014/main" id="{A35AEB69-1EB9-4CC4-820D-184BB338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71800"/>
            <a:ext cx="201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Do the fields support</a:t>
            </a:r>
          </a:p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this typed statement?</a:t>
            </a:r>
          </a:p>
        </p:txBody>
      </p:sp>
      <p:sp>
        <p:nvSpPr>
          <p:cNvPr id="21" name="shape-39">
            <a:extLst xmlns:a="http://schemas.openxmlformats.org/drawingml/2006/main">
              <a:ext uri="{FF2B5EF4-FFF2-40B4-BE49-F238E27FC236}">
                <a16:creationId xmlns:a16="http://schemas.microsoft.com/office/drawing/2014/main" id="{F98F6219-4D1E-4675-8E31-67E9D95A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809875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hape-40">
            <a:extLst xmlns:a="http://schemas.openxmlformats.org/drawingml/2006/main">
              <a:ext uri="{FF2B5EF4-FFF2-40B4-BE49-F238E27FC236}">
                <a16:creationId xmlns:a16="http://schemas.microsoft.com/office/drawing/2014/main" id="{104FCF87-E9C7-47C2-B7BC-9D015174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733675"/>
            <a:ext cx="133350" cy="17145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C4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hape-41">
            <a:extLst xmlns:a="http://schemas.openxmlformats.org/drawingml/2006/main">
              <a:ext uri="{FF2B5EF4-FFF2-40B4-BE49-F238E27FC236}">
                <a16:creationId xmlns:a16="http://schemas.microsoft.com/office/drawing/2014/main" id="{E2CCD8BB-A5C2-4F50-B1C2-58505F4F4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866900"/>
            <a:ext cx="2400300" cy="19812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4" name="shape-42">
            <a:extLst xmlns:a="http://schemas.openxmlformats.org/drawingml/2006/main">
              <a:ext uri="{FF2B5EF4-FFF2-40B4-BE49-F238E27FC236}">
                <a16:creationId xmlns:a16="http://schemas.microsoft.com/office/drawing/2014/main" id="{6D61AF0D-2F73-4197-9D98-50C8987A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866900"/>
            <a:ext cx="24003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85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shape-43">
            <a:extLst xmlns:a="http://schemas.openxmlformats.org/drawingml/2006/main">
              <a:ext uri="{FF2B5EF4-FFF2-40B4-BE49-F238E27FC236}">
                <a16:creationId xmlns:a16="http://schemas.microsoft.com/office/drawing/2014/main" id="{CE38593F-6ED3-41B9-A4DA-F226F822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09550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D7853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6" name="shape-44">
            <a:extLst xmlns:a="http://schemas.openxmlformats.org/drawingml/2006/main">
              <a:ext uri="{FF2B5EF4-FFF2-40B4-BE49-F238E27FC236}">
                <a16:creationId xmlns:a16="http://schemas.microsoft.com/office/drawing/2014/main" id="{6803AC97-BB97-4B31-B9F3-34C7E5CF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431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Agreement</a:t>
            </a:r>
          </a:p>
        </p:txBody>
      </p:sp>
      <p:sp>
        <p:nvSpPr>
          <p:cNvPr id="27" name="shape-45">
            <a:extLst xmlns:a="http://schemas.openxmlformats.org/drawingml/2006/main">
              <a:ext uri="{FF2B5EF4-FFF2-40B4-BE49-F238E27FC236}">
                <a16:creationId xmlns:a16="http://schemas.microsoft.com/office/drawing/2014/main" id="{BF8EAB71-A87E-4DC4-8359-175F623E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71800"/>
            <a:ext cx="201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Do actions and messages</a:t>
            </a:r>
          </a:p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show an agreement?</a:t>
            </a:r>
          </a:p>
        </p:txBody>
      </p:sp>
      <p:sp>
        <p:nvSpPr>
          <p:cNvPr id="28" name="shape-46">
            <a:extLst xmlns:a="http://schemas.openxmlformats.org/drawingml/2006/main">
              <a:ext uri="{FF2B5EF4-FFF2-40B4-BE49-F238E27FC236}">
                <a16:creationId xmlns:a16="http://schemas.microsoft.com/office/drawing/2014/main" id="{BEA1A03D-AD54-4F1A-84FE-A823B436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809875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shape-47">
            <a:extLst xmlns:a="http://schemas.openxmlformats.org/drawingml/2006/main">
              <a:ext uri="{FF2B5EF4-FFF2-40B4-BE49-F238E27FC236}">
                <a16:creationId xmlns:a16="http://schemas.microsoft.com/office/drawing/2014/main" id="{AA8BAE69-5F56-4BD6-A671-A71FD4BC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733675"/>
            <a:ext cx="133350" cy="17145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C4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hape-48">
            <a:extLst xmlns:a="http://schemas.openxmlformats.org/drawingml/2006/main">
              <a:ext uri="{FF2B5EF4-FFF2-40B4-BE49-F238E27FC236}">
                <a16:creationId xmlns:a16="http://schemas.microsoft.com/office/drawing/2014/main" id="{2E981786-1D52-4A63-9AAD-D9D1FCCA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66900"/>
            <a:ext cx="2400300" cy="19812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31" name="shape-49">
            <a:extLst xmlns:a="http://schemas.openxmlformats.org/drawingml/2006/main">
              <a:ext uri="{FF2B5EF4-FFF2-40B4-BE49-F238E27FC236}">
                <a16:creationId xmlns:a16="http://schemas.microsoft.com/office/drawing/2014/main" id="{70974789-1A1C-4733-9625-5380A525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66900"/>
            <a:ext cx="24003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shape-50">
            <a:extLst xmlns:a="http://schemas.openxmlformats.org/drawingml/2006/main">
              <a:ext uri="{FF2B5EF4-FFF2-40B4-BE49-F238E27FC236}">
                <a16:creationId xmlns:a16="http://schemas.microsoft.com/office/drawing/2014/main" id="{C8B825DA-8490-468E-B831-4AC01EA5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9550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3" name="shape-51">
            <a:extLst xmlns:a="http://schemas.openxmlformats.org/drawingml/2006/main">
              <a:ext uri="{FF2B5EF4-FFF2-40B4-BE49-F238E27FC236}">
                <a16:creationId xmlns:a16="http://schemas.microsoft.com/office/drawing/2014/main" id="{38EF9D68-169D-490F-A6E5-97F09AB5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5431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Causal attribution</a:t>
            </a:r>
          </a:p>
        </p:txBody>
      </p:sp>
      <p:sp>
        <p:nvSpPr>
          <p:cNvPr id="34" name="shape-52">
            <a:extLst xmlns:a="http://schemas.openxmlformats.org/drawingml/2006/main">
              <a:ext uri="{FF2B5EF4-FFF2-40B4-BE49-F238E27FC236}">
                <a16:creationId xmlns:a16="http://schemas.microsoft.com/office/drawing/2014/main" id="{06C0813A-6428-496B-8FFC-D240A7D4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71800"/>
            <a:ext cx="2019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Did communication cause</a:t>
            </a:r>
          </a:p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the outcome?</a:t>
            </a:r>
          </a:p>
        </p:txBody>
      </p:sp>
      <p:sp>
        <p:nvSpPr>
          <p:cNvPr id="35" name="shape-53">
            <a:extLst xmlns:a="http://schemas.openxmlformats.org/drawingml/2006/main">
              <a:ext uri="{FF2B5EF4-FFF2-40B4-BE49-F238E27FC236}">
                <a16:creationId xmlns:a16="http://schemas.microsoft.com/office/drawing/2014/main" id="{05D59938-C337-417E-BFEC-6ED0ED8B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107442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E6F4F1"/>
          </a:solidFill>
          <a:ln xmlns:a="http://schemas.openxmlformats.org/drawingml/2006/main" w="9525">
            <a:solidFill>
              <a:srgbClr val="CDE5E1"/>
            </a:solidFill>
            <a:prstDash val="solid"/>
          </a:ln>
        </p:spPr>
      </p:sp>
      <p:sp>
        <p:nvSpPr>
          <p:cNvPr id="36" name="shape-54">
            <a:extLst xmlns:a="http://schemas.openxmlformats.org/drawingml/2006/main">
              <a:ext uri="{FF2B5EF4-FFF2-40B4-BE49-F238E27FC236}">
                <a16:creationId xmlns:a16="http://schemas.microsoft.com/office/drawing/2014/main" id="{3834D6D9-50E9-459E-A8B0-8C978A00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29125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THE BOUNDARY</a:t>
            </a:r>
          </a:p>
        </p:txBody>
      </p:sp>
      <p:sp>
        <p:nvSpPr>
          <p:cNvPr id="37" name="shape-55">
            <a:extLst xmlns:a="http://schemas.openxmlformats.org/drawingml/2006/main">
              <a:ext uri="{FF2B5EF4-FFF2-40B4-BE49-F238E27FC236}">
                <a16:creationId xmlns:a16="http://schemas.microsoft.com/office/drawing/2014/main" id="{F415902A-CDF4-496F-8294-C469C9EE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33925"/>
            <a:ext cx="609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Passing one level does not establish the next.</a:t>
            </a:r>
          </a:p>
        </p:txBody>
      </p:sp>
      <p:sp>
        <p:nvSpPr>
          <p:cNvPr id="38" name="shape-56">
            <a:extLst xmlns:a="http://schemas.openxmlformats.org/drawingml/2006/main">
              <a:ext uri="{FF2B5EF4-FFF2-40B4-BE49-F238E27FC236}">
                <a16:creationId xmlns:a16="http://schemas.microsoft.com/office/drawing/2014/main" id="{B101642F-235B-4AAD-A1CC-67FC1DE6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572000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A hash can bind bytes to a trusted projection. It cannot prove the original record is truthful, show semantic agreement, or identify a causal effect.</a:t>
            </a:r>
          </a:p>
        </p:txBody>
      </p:sp>
    </p:spTree>
    <p:extLst>
      <p:ext uri="{BB962C8B-B14F-4D97-AF65-F5344CB8AC3E}">
        <p14:creationId xmlns:p14="http://schemas.microsoft.com/office/powerpoint/2010/main" val="5909288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shape-57">
            <a:extLst xmlns:a="http://schemas.openxmlformats.org/drawingml/2006/main">
              <a:ext uri="{FF2B5EF4-FFF2-40B4-BE49-F238E27FC236}">
                <a16:creationId xmlns:a16="http://schemas.microsoft.com/office/drawing/2014/main" id="{97470782-7A04-4A93-AB3E-69089863D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58">
            <a:extLst xmlns:a="http://schemas.openxmlformats.org/drawingml/2006/main">
              <a:ext uri="{FF2B5EF4-FFF2-40B4-BE49-F238E27FC236}">
                <a16:creationId xmlns:a16="http://schemas.microsoft.com/office/drawing/2014/main" id="{C92C6A4D-4174-4528-8EFC-89C19A3AE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COLLUSCOPE  /  APART AI COLLUSION RESEARCH SPRINT</a:t>
            </a:r>
          </a:p>
        </p:txBody>
      </p:sp>
      <p:sp>
        <p:nvSpPr>
          <p:cNvPr id="3" name="shape-59">
            <a:extLst xmlns:a="http://schemas.openxmlformats.org/drawingml/2006/main">
              <a:ext uri="{FF2B5EF4-FFF2-40B4-BE49-F238E27FC236}">
                <a16:creationId xmlns:a16="http://schemas.microsoft.com/office/drawing/2014/main" id="{86F37DB7-3368-4074-AF5E-1479993A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A finite challenge, grounded in saved agent traces</a:t>
            </a:r>
          </a:p>
        </p:txBody>
      </p:sp>
      <p:sp>
        <p:nvSpPr>
          <p:cNvPr id="4" name="shape-60">
            <a:extLst xmlns:a="http://schemas.openxmlformats.org/drawingml/2006/main">
              <a:ext uri="{FF2B5EF4-FFF2-40B4-BE49-F238E27FC236}">
                <a16:creationId xmlns:a16="http://schemas.microsoft.com/office/drawing/2014/main" id="{44F20C44-A631-41D1-BF37-0F8C2A3B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763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The central result is software-contract coverage, not independent statistical trials.</a:t>
            </a:r>
          </a:p>
        </p:txBody>
      </p:sp>
      <p:sp>
        <p:nvSpPr>
          <p:cNvPr id="5" name="shape-61">
            <a:extLst xmlns:a="http://schemas.openxmlformats.org/drawingml/2006/main">
              <a:ext uri="{FF2B5EF4-FFF2-40B4-BE49-F238E27FC236}">
                <a16:creationId xmlns:a16="http://schemas.microsoft.com/office/drawing/2014/main" id="{811739D7-7199-41E9-9765-DD7368A0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7823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hape-62">
            <a:extLst xmlns:a="http://schemas.openxmlformats.org/drawingml/2006/main">
              <a:ext uri="{FF2B5EF4-FFF2-40B4-BE49-F238E27FC236}">
                <a16:creationId xmlns:a16="http://schemas.microsoft.com/office/drawing/2014/main" id="{293839D2-BB46-4D51-8724-C399ECD7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078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63">
            <a:extLst xmlns:a="http://schemas.openxmlformats.org/drawingml/2006/main">
              <a:ext uri="{FF2B5EF4-FFF2-40B4-BE49-F238E27FC236}">
                <a16:creationId xmlns:a16="http://schemas.microsoft.com/office/drawing/2014/main" id="{DD818B39-ECFD-48D3-9468-65AC7D64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674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Track 2.3  ·  Evidence-bound audit</a:t>
            </a:r>
          </a:p>
        </p:txBody>
      </p:sp>
      <p:sp>
        <p:nvSpPr>
          <p:cNvPr id="8" name="shape-64">
            <a:extLst xmlns:a="http://schemas.openxmlformats.org/drawingml/2006/main">
              <a:ext uri="{FF2B5EF4-FFF2-40B4-BE49-F238E27FC236}">
                <a16:creationId xmlns:a16="http://schemas.microsoft.com/office/drawing/2014/main" id="{282BAEB6-34F0-4870-9AAD-80C69CCB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67475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03  /  07</a:t>
            </a:r>
          </a:p>
        </p:txBody>
      </p:sp>
      <p:sp>
        <p:nvSpPr>
          <p:cNvPr id="9" name="shape-65">
            <a:extLst xmlns:a="http://schemas.openxmlformats.org/drawingml/2006/main">
              <a:ext uri="{FF2B5EF4-FFF2-40B4-BE49-F238E27FC236}">
                <a16:creationId xmlns:a16="http://schemas.microsoft.com/office/drawing/2014/main" id="{298E5A82-6AC5-4158-B011-7A665FE7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3333750" cy="12192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0" name="shape-66">
            <a:extLst xmlns:a="http://schemas.openxmlformats.org/drawingml/2006/main">
              <a:ext uri="{FF2B5EF4-FFF2-40B4-BE49-F238E27FC236}">
                <a16:creationId xmlns:a16="http://schemas.microsoft.com/office/drawing/2014/main" id="{1494315C-ED83-420B-BDA4-7EC86032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67">
            <a:extLst xmlns:a="http://schemas.openxmlformats.org/drawingml/2006/main">
              <a:ext uri="{FF2B5EF4-FFF2-40B4-BE49-F238E27FC236}">
                <a16:creationId xmlns:a16="http://schemas.microsoft.com/office/drawing/2014/main" id="{D9269203-08A0-479E-BEAA-2A34C7C2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812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12" name="shape-68">
            <a:extLst xmlns:a="http://schemas.openxmlformats.org/drawingml/2006/main">
              <a:ext uri="{FF2B5EF4-FFF2-40B4-BE49-F238E27FC236}">
                <a16:creationId xmlns:a16="http://schemas.microsoft.com/office/drawing/2014/main" id="{55EF5460-96F8-4A6D-85C6-9BDCD39E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valid Jira pair groups</a:t>
            </a:r>
          </a:p>
        </p:txBody>
      </p:sp>
      <p:sp>
        <p:nvSpPr>
          <p:cNvPr id="13" name="shape-69">
            <a:extLst xmlns:a="http://schemas.openxmlformats.org/drawingml/2006/main">
              <a:ext uri="{FF2B5EF4-FFF2-40B4-BE49-F238E27FC236}">
                <a16:creationId xmlns:a16="http://schemas.microsoft.com/office/drawing/2014/main" id="{B107BA79-6517-492D-8E93-C0BAAB0B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2905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58 agent episodes</a:t>
            </a:r>
          </a:p>
        </p:txBody>
      </p:sp>
      <p:sp>
        <p:nvSpPr>
          <p:cNvPr id="14" name="shape-70">
            <a:extLst xmlns:a="http://schemas.openxmlformats.org/drawingml/2006/main">
              <a:ext uri="{FF2B5EF4-FFF2-40B4-BE49-F238E27FC236}">
                <a16:creationId xmlns:a16="http://schemas.microsoft.com/office/drawing/2014/main" id="{26AF02DD-F3A4-43A0-A3E2-39A1ED87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09750"/>
            <a:ext cx="3333750" cy="12192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5" name="shape-71">
            <a:extLst xmlns:a="http://schemas.openxmlformats.org/drawingml/2006/main">
              <a:ext uri="{FF2B5EF4-FFF2-40B4-BE49-F238E27FC236}">
                <a16:creationId xmlns:a16="http://schemas.microsoft.com/office/drawing/2014/main" id="{C4D04A5E-7D0A-44F4-BB02-F7E5635A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0975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6D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hape-72">
            <a:extLst xmlns:a="http://schemas.openxmlformats.org/drawingml/2006/main">
              <a:ext uri="{FF2B5EF4-FFF2-40B4-BE49-F238E27FC236}">
                <a16:creationId xmlns:a16="http://schemas.microsoft.com/office/drawing/2014/main" id="{BA61E64B-DCDC-4923-A97D-B0575A94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9812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1" i="0">
                <a:solidFill>
                  <a:srgbClr val="2E6D9F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2E6D9F"/>
                </a:solidFill>
                <a:latin typeface="Arial"/>
                <a:ea typeface="Arial"/>
                <a:cs typeface="Arial"/>
              </a:rPr>
              <a:t>2,099</a:t>
            </a:r>
          </a:p>
        </p:txBody>
      </p:sp>
      <p:sp>
        <p:nvSpPr>
          <p:cNvPr id="17" name="shape-73">
            <a:extLst xmlns:a="http://schemas.openxmlformats.org/drawingml/2006/main">
              <a:ext uri="{FF2B5EF4-FFF2-40B4-BE49-F238E27FC236}">
                <a16:creationId xmlns:a16="http://schemas.microsoft.com/office/drawing/2014/main" id="{E5FD5288-D540-4295-A6EF-F0DBE676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47650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messages</a:t>
            </a:r>
          </a:p>
        </p:txBody>
      </p:sp>
      <p:sp>
        <p:nvSpPr>
          <p:cNvPr id="18" name="shape-74">
            <a:extLst xmlns:a="http://schemas.openxmlformats.org/drawingml/2006/main">
              <a:ext uri="{FF2B5EF4-FFF2-40B4-BE49-F238E27FC236}">
                <a16:creationId xmlns:a16="http://schemas.microsoft.com/office/drawing/2014/main" id="{B96CAD64-C149-4A2A-B6D5-EE520583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752725"/>
            <a:ext cx="2905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348 actions · 58 settlements</a:t>
            </a:r>
          </a:p>
        </p:txBody>
      </p:sp>
      <p:sp>
        <p:nvSpPr>
          <p:cNvPr id="19" name="shape-75">
            <a:extLst xmlns:a="http://schemas.openxmlformats.org/drawingml/2006/main">
              <a:ext uri="{FF2B5EF4-FFF2-40B4-BE49-F238E27FC236}">
                <a16:creationId xmlns:a16="http://schemas.microsoft.com/office/drawing/2014/main" id="{DFA048D5-2237-4400-88AA-2CD9F0CB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12192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0" name="shape-76">
            <a:extLst xmlns:a="http://schemas.openxmlformats.org/drawingml/2006/main">
              <a:ext uri="{FF2B5EF4-FFF2-40B4-BE49-F238E27FC236}">
                <a16:creationId xmlns:a16="http://schemas.microsoft.com/office/drawing/2014/main" id="{3089D13B-E38B-47DC-807B-FFFCD74F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85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shape-77">
            <a:extLst xmlns:a="http://schemas.openxmlformats.org/drawingml/2006/main">
              <a:ext uri="{FF2B5EF4-FFF2-40B4-BE49-F238E27FC236}">
                <a16:creationId xmlns:a16="http://schemas.microsoft.com/office/drawing/2014/main" id="{DEB346A0-BBC5-4802-87E9-842C3DA5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9812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D7853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2" name="shape-78">
            <a:extLst xmlns:a="http://schemas.openxmlformats.org/drawingml/2006/main">
              <a:ext uri="{FF2B5EF4-FFF2-40B4-BE49-F238E27FC236}">
                <a16:creationId xmlns:a16="http://schemas.microsoft.com/office/drawing/2014/main" id="{C98D0D82-B24E-4025-B4D0-DED1441A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7650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environment seed</a:t>
            </a:r>
          </a:p>
        </p:txBody>
      </p:sp>
      <p:sp>
        <p:nvSpPr>
          <p:cNvPr id="23" name="shape-79">
            <a:extLst xmlns:a="http://schemas.openxmlformats.org/drawingml/2006/main">
              <a:ext uri="{FF2B5EF4-FFF2-40B4-BE49-F238E27FC236}">
                <a16:creationId xmlns:a16="http://schemas.microsoft.com/office/drawing/2014/main" id="{BDC57898-28E9-4199-9C0A-D744F58C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52725"/>
            <a:ext cx="2905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No cross-seed generalization</a:t>
            </a:r>
          </a:p>
        </p:txBody>
      </p:sp>
      <p:sp>
        <p:nvSpPr>
          <p:cNvPr id="24" name="shape-80">
            <a:extLst xmlns:a="http://schemas.openxmlformats.org/drawingml/2006/main">
              <a:ext uri="{FF2B5EF4-FFF2-40B4-BE49-F238E27FC236}">
                <a16:creationId xmlns:a16="http://schemas.microsoft.com/office/drawing/2014/main" id="{ED0D1D4B-3E4E-4043-BD51-F6269606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14700"/>
            <a:ext cx="107442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5" name="shape-81">
            <a:extLst xmlns:a="http://schemas.openxmlformats.org/drawingml/2006/main">
              <a:ext uri="{FF2B5EF4-FFF2-40B4-BE49-F238E27FC236}">
                <a16:creationId xmlns:a16="http://schemas.microsoft.com/office/drawing/2014/main" id="{790A3E2D-AF1E-4C5B-A2E5-7AC463C6D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5433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THE SOURCE-CONTRACT CHALLENGE</a:t>
            </a:r>
          </a:p>
        </p:txBody>
      </p:sp>
      <p:sp>
        <p:nvSpPr>
          <p:cNvPr id="26" name="shape-82">
            <a:extLst xmlns:a="http://schemas.openxmlformats.org/drawingml/2006/main">
              <a:ext uri="{FF2B5EF4-FFF2-40B4-BE49-F238E27FC236}">
                <a16:creationId xmlns:a16="http://schemas.microsoft.com/office/drawing/2014/main" id="{63928D62-DD44-4781-A38C-7120953A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2000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361"/>
          </a:bodyPr>
          <a:lstStyle xmlns:a="http://schemas.openxmlformats.org/drawingml/2006/main">
            <a:def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45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124</a:t>
            </a:r>
          </a:p>
        </p:txBody>
      </p:sp>
      <p:sp>
        <p:nvSpPr>
          <p:cNvPr id="27" name="shape-83">
            <a:extLst xmlns:a="http://schemas.openxmlformats.org/drawingml/2006/main">
              <a:ext uri="{FF2B5EF4-FFF2-40B4-BE49-F238E27FC236}">
                <a16:creationId xmlns:a16="http://schemas.microsoft.com/office/drawing/2014/main" id="{F1D9BDF2-EF46-47A0-9773-10FE7774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196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assigned cases</a:t>
            </a:r>
          </a:p>
        </p:txBody>
      </p:sp>
      <p:sp>
        <p:nvSpPr>
          <p:cNvPr id="28" name="shape-84">
            <a:extLst xmlns:a="http://schemas.openxmlformats.org/drawingml/2006/main">
              <a:ext uri="{FF2B5EF4-FFF2-40B4-BE49-F238E27FC236}">
                <a16:creationId xmlns:a16="http://schemas.microsoft.com/office/drawing/2014/main" id="{04A450C1-5207-431C-827A-BBF0A7492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638550"/>
            <a:ext cx="14288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shape-85">
            <a:extLst xmlns:a="http://schemas.openxmlformats.org/drawingml/2006/main">
              <a:ext uri="{FF2B5EF4-FFF2-40B4-BE49-F238E27FC236}">
                <a16:creationId xmlns:a16="http://schemas.microsoft.com/office/drawing/2014/main" id="{1AFD5ECD-5A9F-4F30-868A-5A8B34B2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8195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hape-86">
            <a:extLst xmlns:a="http://schemas.openxmlformats.org/drawingml/2006/main">
              <a:ext uri="{FF2B5EF4-FFF2-40B4-BE49-F238E27FC236}">
                <a16:creationId xmlns:a16="http://schemas.microsoft.com/office/drawing/2014/main" id="{6D56871E-AEE5-4778-AF1D-72E773A8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743325"/>
            <a:ext cx="697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120 source-derived cases across six fixed groups</a:t>
            </a:r>
          </a:p>
        </p:txBody>
      </p:sp>
      <p:sp>
        <p:nvSpPr>
          <p:cNvPr id="31" name="shape-87">
            <a:extLst xmlns:a="http://schemas.openxmlformats.org/drawingml/2006/main">
              <a:ext uri="{FF2B5EF4-FFF2-40B4-BE49-F238E27FC236}">
                <a16:creationId xmlns:a16="http://schemas.microsoft.com/office/drawing/2014/main" id="{70418185-8AE0-4E40-8846-2055E630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276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shape-88">
            <a:extLst xmlns:a="http://schemas.openxmlformats.org/drawingml/2006/main">
              <a:ext uri="{FF2B5EF4-FFF2-40B4-BE49-F238E27FC236}">
                <a16:creationId xmlns:a16="http://schemas.microsoft.com/office/drawing/2014/main" id="{531E5BBA-D2B0-48ED-8FD1-B7D338D6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200525"/>
            <a:ext cx="697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4 synthetic half-rounding boundaries</a:t>
            </a:r>
          </a:p>
        </p:txBody>
      </p:sp>
      <p:sp>
        <p:nvSpPr>
          <p:cNvPr id="33" name="shape-89">
            <a:extLst xmlns:a="http://schemas.openxmlformats.org/drawingml/2006/main">
              <a:ext uri="{FF2B5EF4-FFF2-40B4-BE49-F238E27FC236}">
                <a16:creationId xmlns:a16="http://schemas.microsoft.com/office/drawing/2014/main" id="{2B259CD3-E6EA-4DB3-8764-E1942CC42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733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shape-90">
            <a:extLst xmlns:a="http://schemas.openxmlformats.org/drawingml/2006/main">
              <a:ext uri="{FF2B5EF4-FFF2-40B4-BE49-F238E27FC236}">
                <a16:creationId xmlns:a16="http://schemas.microsoft.com/office/drawing/2014/main" id="{E9D19EE2-9572-4C4A-9759-6624D442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657725"/>
            <a:ext cx="697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3 methods × 124 cases = 372 attempted outputs</a:t>
            </a:r>
          </a:p>
        </p:txBody>
      </p:sp>
      <p:sp>
        <p:nvSpPr>
          <p:cNvPr id="35" name="shape-91">
            <a:extLst xmlns:a="http://schemas.openxmlformats.org/drawingml/2006/main">
              <a:ext uri="{FF2B5EF4-FFF2-40B4-BE49-F238E27FC236}">
                <a16:creationId xmlns:a16="http://schemas.microsoft.com/office/drawing/2014/main" id="{976BB220-F88C-4083-B528-492ACBA3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72075"/>
            <a:ext cx="7219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05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Challenge groups: pairs 4, 5, 12, 17, 23 and 28. These historical source groups had been inspected by analysts.</a:t>
            </a:r>
          </a:p>
        </p:txBody>
      </p:sp>
      <p:sp>
        <p:nvSpPr>
          <p:cNvPr id="36" name="shape-92">
            <a:extLst xmlns:a="http://schemas.openxmlformats.org/drawingml/2006/main">
              <a:ext uri="{FF2B5EF4-FFF2-40B4-BE49-F238E27FC236}">
                <a16:creationId xmlns:a16="http://schemas.microsoft.com/office/drawing/2014/main" id="{28896A2C-2592-481B-8FC7-B2C3E085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05500"/>
            <a:ext cx="1064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0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Permission caveat: 245 private-board messages have not received semantic review; private-channel vs public-chat traces are not a no-communication control.</a:t>
            </a:r>
          </a:p>
        </p:txBody>
      </p:sp>
    </p:spTree>
    <p:extLst>
      <p:ext uri="{BB962C8B-B14F-4D97-AF65-F5344CB8AC3E}">
        <p14:creationId xmlns:p14="http://schemas.microsoft.com/office/powerpoint/2010/main" val="19302434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shape-93">
            <a:extLst xmlns:a="http://schemas.openxmlformats.org/drawingml/2006/main">
              <a:ext uri="{FF2B5EF4-FFF2-40B4-BE49-F238E27FC236}">
                <a16:creationId xmlns:a16="http://schemas.microsoft.com/office/drawing/2014/main" id="{90920ECF-D18B-4E90-AFB4-6E6D3528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94">
            <a:extLst xmlns:a="http://schemas.openxmlformats.org/drawingml/2006/main">
              <a:ext uri="{FF2B5EF4-FFF2-40B4-BE49-F238E27FC236}">
                <a16:creationId xmlns:a16="http://schemas.microsoft.com/office/drawing/2014/main" id="{9017E7EB-4FCD-4B51-85EB-473BFD8D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COLLUSCOPE  /  APART AI COLLUSION RESEARCH SPRINT</a:t>
            </a:r>
          </a:p>
        </p:txBody>
      </p:sp>
      <p:sp>
        <p:nvSpPr>
          <p:cNvPr id="3" name="shape-95">
            <a:extLst xmlns:a="http://schemas.openxmlformats.org/drawingml/2006/main">
              <a:ext uri="{FF2B5EF4-FFF2-40B4-BE49-F238E27FC236}">
                <a16:creationId xmlns:a16="http://schemas.microsoft.com/office/drawing/2014/main" id="{767B0D6C-9543-4975-B272-E58D4B0F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Source binding blocked the designed substitutions</a:t>
            </a:r>
          </a:p>
        </p:txBody>
      </p:sp>
      <p:sp>
        <p:nvSpPr>
          <p:cNvPr id="4" name="shape-96">
            <a:extLst xmlns:a="http://schemas.openxmlformats.org/drawingml/2006/main">
              <a:ext uri="{FF2B5EF4-FFF2-40B4-BE49-F238E27FC236}">
                <a16:creationId xmlns:a16="http://schemas.microsoft.com/office/drawing/2014/main" id="{C71225BD-50D4-4A92-AAE7-D2ADB6AD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763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It retained every clean supported row on the same finite challenge.</a:t>
            </a:r>
          </a:p>
        </p:txBody>
      </p:sp>
      <p:sp>
        <p:nvSpPr>
          <p:cNvPr id="5" name="shape-97">
            <a:extLst xmlns:a="http://schemas.openxmlformats.org/drawingml/2006/main">
              <a:ext uri="{FF2B5EF4-FFF2-40B4-BE49-F238E27FC236}">
                <a16:creationId xmlns:a16="http://schemas.microsoft.com/office/drawing/2014/main" id="{63B1633F-DE10-4EE3-8B16-A099873A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7823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hape-98">
            <a:extLst xmlns:a="http://schemas.openxmlformats.org/drawingml/2006/main">
              <a:ext uri="{FF2B5EF4-FFF2-40B4-BE49-F238E27FC236}">
                <a16:creationId xmlns:a16="http://schemas.microsoft.com/office/drawing/2014/main" id="{FFA2526E-7D5A-446E-A0CC-7A19611D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078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99">
            <a:extLst xmlns:a="http://schemas.openxmlformats.org/drawingml/2006/main">
              <a:ext uri="{FF2B5EF4-FFF2-40B4-BE49-F238E27FC236}">
                <a16:creationId xmlns:a16="http://schemas.microsoft.com/office/drawing/2014/main" id="{68FDA777-AD11-44CD-8677-2455796B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674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Track 2.3  ·  Evidence-bound audit</a:t>
            </a:r>
          </a:p>
        </p:txBody>
      </p:sp>
      <p:sp>
        <p:nvSpPr>
          <p:cNvPr id="8" name="shape-100">
            <a:extLst xmlns:a="http://schemas.openxmlformats.org/drawingml/2006/main">
              <a:ext uri="{FF2B5EF4-FFF2-40B4-BE49-F238E27FC236}">
                <a16:creationId xmlns:a16="http://schemas.microsoft.com/office/drawing/2014/main" id="{1DA360D3-256C-4820-9B9A-61C94D3D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67475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04  /  07</a:t>
            </a:r>
          </a:p>
        </p:txBody>
      </p:sp>
      <p:sp>
        <p:nvSpPr>
          <p:cNvPr id="9" name="shape-101">
            <a:extLst xmlns:a="http://schemas.openxmlformats.org/drawingml/2006/main">
              <a:ext uri="{FF2B5EF4-FFF2-40B4-BE49-F238E27FC236}">
                <a16:creationId xmlns:a16="http://schemas.microsoft.com/office/drawing/2014/main" id="{CD03CD25-4D6B-4728-A619-6DF7D299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33337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43A"/>
          </a:solidFill>
          <a:ln xmlns:a="http://schemas.openxmlformats.org/drawingml/2006/main" w="9525">
            <a:solidFill>
              <a:srgbClr val="17344D"/>
            </a:solidFill>
            <a:prstDash val="solid"/>
          </a:ln>
        </p:spPr>
      </p:sp>
      <p:sp>
        <p:nvSpPr>
          <p:cNvPr id="10" name="shape-102">
            <a:extLst xmlns:a="http://schemas.openxmlformats.org/drawingml/2006/main">
              <a:ext uri="{FF2B5EF4-FFF2-40B4-BE49-F238E27FC236}">
                <a16:creationId xmlns:a16="http://schemas.microsoft.com/office/drawing/2014/main" id="{72B19F62-6139-48AB-8E85-E988EA0F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971675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OUTCOME</a:t>
            </a:r>
          </a:p>
        </p:txBody>
      </p:sp>
      <p:sp>
        <p:nvSpPr>
          <p:cNvPr id="11" name="shape-103">
            <a:extLst xmlns:a="http://schemas.openxmlformats.org/drawingml/2006/main">
              <a:ext uri="{FF2B5EF4-FFF2-40B4-BE49-F238E27FC236}">
                <a16:creationId xmlns:a16="http://schemas.microsoft.com/office/drawing/2014/main" id="{80027168-CE71-42EC-8174-FB726FD4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1809750"/>
            <a:ext cx="2457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D"/>
          </a:solidFill>
          <a:ln xmlns:a="http://schemas.openxmlformats.org/drawingml/2006/main" w="9525">
            <a:solidFill>
              <a:srgbClr val="17344D"/>
            </a:solidFill>
            <a:prstDash val="solid"/>
          </a:ln>
        </p:spPr>
      </p:sp>
      <p:sp>
        <p:nvSpPr>
          <p:cNvPr id="12" name="shape-104">
            <a:extLst xmlns:a="http://schemas.openxmlformats.org/drawingml/2006/main">
              <a:ext uri="{FF2B5EF4-FFF2-40B4-BE49-F238E27FC236}">
                <a16:creationId xmlns:a16="http://schemas.microsoft.com/office/drawing/2014/main" id="{CF0C0237-7E74-408E-BDF7-5C5B68F6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1971675"/>
            <a:ext cx="2171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UNBOUND AUDITOR</a:t>
            </a:r>
          </a:p>
        </p:txBody>
      </p:sp>
      <p:sp>
        <p:nvSpPr>
          <p:cNvPr id="13" name="shape-105">
            <a:extLst xmlns:a="http://schemas.openxmlformats.org/drawingml/2006/main">
              <a:ext uri="{FF2B5EF4-FFF2-40B4-BE49-F238E27FC236}">
                <a16:creationId xmlns:a16="http://schemas.microsoft.com/office/drawing/2014/main" id="{C520CA55-60F8-47D7-A878-B6A2A2DE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09750"/>
            <a:ext cx="2457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D"/>
          </a:solidFill>
          <a:ln xmlns:a="http://schemas.openxmlformats.org/drawingml/2006/main" w="9525">
            <a:solidFill>
              <a:srgbClr val="17344D"/>
            </a:solidFill>
            <a:prstDash val="solid"/>
          </a:ln>
        </p:spPr>
      </p:sp>
      <p:sp>
        <p:nvSpPr>
          <p:cNvPr id="14" name="shape-106">
            <a:extLst xmlns:a="http://schemas.openxmlformats.org/drawingml/2006/main">
              <a:ext uri="{FF2B5EF4-FFF2-40B4-BE49-F238E27FC236}">
                <a16:creationId xmlns:a16="http://schemas.microsoft.com/office/drawing/2014/main" id="{F3A7C5C0-8ABB-4C56-B846-F4D3601B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1971675"/>
            <a:ext cx="2171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SOURCE-BOUND</a:t>
            </a:r>
          </a:p>
        </p:txBody>
      </p:sp>
      <p:sp>
        <p:nvSpPr>
          <p:cNvPr id="15" name="shape-107">
            <a:extLst xmlns:a="http://schemas.openxmlformats.org/drawingml/2006/main">
              <a:ext uri="{FF2B5EF4-FFF2-40B4-BE49-F238E27FC236}">
                <a16:creationId xmlns:a16="http://schemas.microsoft.com/office/drawing/2014/main" id="{B26ECCB1-486A-4038-84E2-FC60F646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809750"/>
            <a:ext cx="24574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D"/>
          </a:solidFill>
          <a:ln xmlns:a="http://schemas.openxmlformats.org/drawingml/2006/main" w="9525">
            <a:solidFill>
              <a:srgbClr val="17344D"/>
            </a:solidFill>
            <a:prstDash val="solid"/>
          </a:ln>
        </p:spPr>
      </p:sp>
      <p:sp>
        <p:nvSpPr>
          <p:cNvPr id="16" name="shape-108">
            <a:extLst xmlns:a="http://schemas.openxmlformats.org/drawingml/2006/main">
              <a:ext uri="{FF2B5EF4-FFF2-40B4-BE49-F238E27FC236}">
                <a16:creationId xmlns:a16="http://schemas.microsoft.com/office/drawing/2014/main" id="{98B494CB-B03E-46CE-884B-387486DD6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1971675"/>
            <a:ext cx="2171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ALWAYS ABSTAIN</a:t>
            </a:r>
          </a:p>
        </p:txBody>
      </p:sp>
      <p:sp>
        <p:nvSpPr>
          <p:cNvPr id="17" name="shape-109">
            <a:extLst xmlns:a="http://schemas.openxmlformats.org/drawingml/2006/main">
              <a:ext uri="{FF2B5EF4-FFF2-40B4-BE49-F238E27FC236}">
                <a16:creationId xmlns:a16="http://schemas.microsoft.com/office/drawing/2014/main" id="{979DD0DA-9D00-412D-917D-D5EC1883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43150"/>
            <a:ext cx="3333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5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8" name="shape-110">
            <a:extLst xmlns:a="http://schemas.openxmlformats.org/drawingml/2006/main">
              <a:ext uri="{FF2B5EF4-FFF2-40B4-BE49-F238E27FC236}">
                <a16:creationId xmlns:a16="http://schemas.microsoft.com/office/drawing/2014/main" id="{62510C11-8B14-48E2-90CF-EE1C32879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8127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Tampered-source claims</a:t>
            </a:r>
          </a:p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accepted</a:t>
            </a:r>
          </a:p>
        </p:txBody>
      </p:sp>
      <p:sp>
        <p:nvSpPr>
          <p:cNvPr id="19" name="shape-111">
            <a:extLst xmlns:a="http://schemas.openxmlformats.org/drawingml/2006/main">
              <a:ext uri="{FF2B5EF4-FFF2-40B4-BE49-F238E27FC236}">
                <a16:creationId xmlns:a16="http://schemas.microsoft.com/office/drawing/2014/main" id="{46AF8D89-7399-422E-AF93-83902B00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343150"/>
            <a:ext cx="24574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ECEB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0" name="shape-112">
            <a:extLst xmlns:a="http://schemas.openxmlformats.org/drawingml/2006/main">
              <a:ext uri="{FF2B5EF4-FFF2-40B4-BE49-F238E27FC236}">
                <a16:creationId xmlns:a16="http://schemas.microsoft.com/office/drawing/2014/main" id="{F07D56FF-1815-4EDC-9545-282F2026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590800"/>
            <a:ext cx="2228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  <p:sp>
        <p:nvSpPr>
          <p:cNvPr id="21" name="shape-113">
            <a:extLst xmlns:a="http://schemas.openxmlformats.org/drawingml/2006/main">
              <a:ext uri="{FF2B5EF4-FFF2-40B4-BE49-F238E27FC236}">
                <a16:creationId xmlns:a16="http://schemas.microsoft.com/office/drawing/2014/main" id="{90B54D99-68FF-4A09-A878-50A3AC24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43150"/>
            <a:ext cx="24574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2" name="shape-114">
            <a:extLst xmlns:a="http://schemas.openxmlformats.org/drawingml/2006/main">
              <a:ext uri="{FF2B5EF4-FFF2-40B4-BE49-F238E27FC236}">
                <a16:creationId xmlns:a16="http://schemas.microsoft.com/office/drawing/2014/main" id="{F5B290B6-8679-402C-8DAF-6BBD6A34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590800"/>
            <a:ext cx="2228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 / 12</a:t>
            </a:r>
          </a:p>
        </p:txBody>
      </p:sp>
      <p:sp>
        <p:nvSpPr>
          <p:cNvPr id="23" name="shape-115">
            <a:extLst xmlns:a="http://schemas.openxmlformats.org/drawingml/2006/main">
              <a:ext uri="{FF2B5EF4-FFF2-40B4-BE49-F238E27FC236}">
                <a16:creationId xmlns:a16="http://schemas.microsoft.com/office/drawing/2014/main" id="{6E842091-CBE5-4C73-8A5B-32D7F297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343150"/>
            <a:ext cx="24574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4" name="shape-116">
            <a:extLst xmlns:a="http://schemas.openxmlformats.org/drawingml/2006/main">
              <a:ext uri="{FF2B5EF4-FFF2-40B4-BE49-F238E27FC236}">
                <a16:creationId xmlns:a16="http://schemas.microsoft.com/office/drawing/2014/main" id="{BFD8C58F-E008-4528-A057-413ADC5A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590800"/>
            <a:ext cx="2228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 / 12</a:t>
            </a:r>
          </a:p>
        </p:txBody>
      </p:sp>
      <p:sp>
        <p:nvSpPr>
          <p:cNvPr id="25" name="shape-117">
            <a:extLst xmlns:a="http://schemas.openxmlformats.org/drawingml/2006/main">
              <a:ext uri="{FF2B5EF4-FFF2-40B4-BE49-F238E27FC236}">
                <a16:creationId xmlns:a16="http://schemas.microsoft.com/office/drawing/2014/main" id="{37B16A49-9EAE-4C85-AED7-0A8991526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95650"/>
            <a:ext cx="3333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5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6" name="shape-118">
            <a:extLst xmlns:a="http://schemas.openxmlformats.org/drawingml/2006/main">
              <a:ext uri="{FF2B5EF4-FFF2-40B4-BE49-F238E27FC236}">
                <a16:creationId xmlns:a16="http://schemas.microsoft.com/office/drawing/2014/main" id="{385A2008-0C0E-4B7D-951D-5C914A6F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3377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Clean supported rows</a:t>
            </a:r>
          </a:p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retained</a:t>
            </a:r>
          </a:p>
        </p:txBody>
      </p:sp>
      <p:sp>
        <p:nvSpPr>
          <p:cNvPr id="27" name="shape-119">
            <a:extLst xmlns:a="http://schemas.openxmlformats.org/drawingml/2006/main">
              <a:ext uri="{FF2B5EF4-FFF2-40B4-BE49-F238E27FC236}">
                <a16:creationId xmlns:a16="http://schemas.microsoft.com/office/drawing/2014/main" id="{910AFBFC-7B82-4647-960F-94D2FEF7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295650"/>
            <a:ext cx="24574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4F1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8" name="shape-120">
            <a:extLst xmlns:a="http://schemas.openxmlformats.org/drawingml/2006/main">
              <a:ext uri="{FF2B5EF4-FFF2-40B4-BE49-F238E27FC236}">
                <a16:creationId xmlns:a16="http://schemas.microsoft.com/office/drawing/2014/main" id="{5CB511D0-5591-4DE3-922B-197F9F5E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543300"/>
            <a:ext cx="2228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1867E"/>
                </a:solidFill>
                <a:latin typeface="Arial"/>
                <a:ea typeface="Arial"/>
                <a:cs typeface="Arial"/>
              </a:rPr>
              <a:t>38 / 38</a:t>
            </a:r>
          </a:p>
        </p:txBody>
      </p:sp>
      <p:sp>
        <p:nvSpPr>
          <p:cNvPr id="29" name="shape-121">
            <a:extLst xmlns:a="http://schemas.openxmlformats.org/drawingml/2006/main">
              <a:ext uri="{FF2B5EF4-FFF2-40B4-BE49-F238E27FC236}">
                <a16:creationId xmlns:a16="http://schemas.microsoft.com/office/drawing/2014/main" id="{48418717-46BC-413C-B587-CEE7BA68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95650"/>
            <a:ext cx="24574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4F1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30" name="shape-122">
            <a:extLst xmlns:a="http://schemas.openxmlformats.org/drawingml/2006/main">
              <a:ext uri="{FF2B5EF4-FFF2-40B4-BE49-F238E27FC236}">
                <a16:creationId xmlns:a16="http://schemas.microsoft.com/office/drawing/2014/main" id="{E9A7D93B-9224-4937-8B7C-7A6F3764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543300"/>
            <a:ext cx="2228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 i="0">
                <a:solidFill>
                  <a:srgbClr val="21867E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1867E"/>
                </a:solidFill>
                <a:latin typeface="Arial"/>
                <a:ea typeface="Arial"/>
                <a:cs typeface="Arial"/>
              </a:rPr>
              <a:t>38 / 38</a:t>
            </a:r>
          </a:p>
        </p:txBody>
      </p:sp>
      <p:sp>
        <p:nvSpPr>
          <p:cNvPr id="31" name="shape-123">
            <a:extLst xmlns:a="http://schemas.openxmlformats.org/drawingml/2006/main">
              <a:ext uri="{FF2B5EF4-FFF2-40B4-BE49-F238E27FC236}">
                <a16:creationId xmlns:a16="http://schemas.microsoft.com/office/drawing/2014/main" id="{C401F59C-A568-46DD-AFDC-F5EA1B3F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295650"/>
            <a:ext cx="24574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ECEB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32" name="shape-124">
            <a:extLst xmlns:a="http://schemas.openxmlformats.org/drawingml/2006/main">
              <a:ext uri="{FF2B5EF4-FFF2-40B4-BE49-F238E27FC236}">
                <a16:creationId xmlns:a16="http://schemas.microsoft.com/office/drawing/2014/main" id="{E5B01CA1-76E2-4B5D-958E-BC7A135C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43300"/>
            <a:ext cx="2228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0 / 38</a:t>
            </a:r>
          </a:p>
        </p:txBody>
      </p:sp>
      <p:sp>
        <p:nvSpPr>
          <p:cNvPr id="33" name="shape-125">
            <a:extLst xmlns:a="http://schemas.openxmlformats.org/drawingml/2006/main">
              <a:ext uri="{FF2B5EF4-FFF2-40B4-BE49-F238E27FC236}">
                <a16:creationId xmlns:a16="http://schemas.microsoft.com/office/drawing/2014/main" id="{9E8C2EEE-4F50-4C9C-8C59-DF5FD47F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52950"/>
            <a:ext cx="107442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34" name="shape-126">
            <a:extLst xmlns:a="http://schemas.openxmlformats.org/drawingml/2006/main">
              <a:ext uri="{FF2B5EF4-FFF2-40B4-BE49-F238E27FC236}">
                <a16:creationId xmlns:a16="http://schemas.microsoft.com/office/drawing/2014/main" id="{241F778C-B824-407D-ABC4-3A5E4D4E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14875"/>
            <a:ext cx="276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EXACT REFERENCE-STATUS MATCHES</a:t>
            </a:r>
          </a:p>
        </p:txBody>
      </p:sp>
      <p:sp>
        <p:nvSpPr>
          <p:cNvPr id="35" name="shape-127">
            <a:extLst xmlns:a="http://schemas.openxmlformats.org/drawingml/2006/main">
              <a:ext uri="{FF2B5EF4-FFF2-40B4-BE49-F238E27FC236}">
                <a16:creationId xmlns:a16="http://schemas.microsoft.com/office/drawing/2014/main" id="{066AF89A-7AEA-4D1F-B11B-26656BC4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815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112 / 124</a:t>
            </a:r>
          </a:p>
        </p:txBody>
      </p:sp>
      <p:sp>
        <p:nvSpPr>
          <p:cNvPr id="36" name="shape-128">
            <a:extLst xmlns:a="http://schemas.openxmlformats.org/drawingml/2006/main">
              <a:ext uri="{FF2B5EF4-FFF2-40B4-BE49-F238E27FC236}">
                <a16:creationId xmlns:a16="http://schemas.microsoft.com/office/drawing/2014/main" id="{805FCA57-7E6E-4E65-B4C6-82E86CEE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05425"/>
            <a:ext cx="200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unbound</a:t>
            </a:r>
          </a:p>
        </p:txBody>
      </p:sp>
      <p:sp>
        <p:nvSpPr>
          <p:cNvPr id="37" name="shape-129">
            <a:extLst xmlns:a="http://schemas.openxmlformats.org/drawingml/2006/main">
              <a:ext uri="{FF2B5EF4-FFF2-40B4-BE49-F238E27FC236}">
                <a16:creationId xmlns:a16="http://schemas.microsoft.com/office/drawing/2014/main" id="{0550C6F6-C268-4ADE-862B-771C17DE0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49815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124 / 124</a:t>
            </a:r>
          </a:p>
        </p:txBody>
      </p:sp>
      <p:sp>
        <p:nvSpPr>
          <p:cNvPr id="38" name="shape-130">
            <a:extLst xmlns:a="http://schemas.openxmlformats.org/drawingml/2006/main">
              <a:ext uri="{FF2B5EF4-FFF2-40B4-BE49-F238E27FC236}">
                <a16:creationId xmlns:a16="http://schemas.microsoft.com/office/drawing/2014/main" id="{35153BDB-046F-41FD-9F93-1BA59602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305425"/>
            <a:ext cx="200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source-bound</a:t>
            </a:r>
          </a:p>
        </p:txBody>
      </p:sp>
      <p:sp>
        <p:nvSpPr>
          <p:cNvPr id="39" name="shape-131">
            <a:extLst xmlns:a="http://schemas.openxmlformats.org/drawingml/2006/main">
              <a:ext uri="{FF2B5EF4-FFF2-40B4-BE49-F238E27FC236}">
                <a16:creationId xmlns:a16="http://schemas.microsoft.com/office/drawing/2014/main" id="{9222E10C-2CA8-48A6-9F5A-6F76DBDD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9815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1" i="0">
                <a:solidFill>
                  <a:srgbClr val="748594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748594"/>
                </a:solidFill>
                <a:latin typeface="Arial"/>
                <a:ea typeface="Arial"/>
                <a:cs typeface="Arial"/>
              </a:rPr>
              <a:t>36 / 124</a:t>
            </a:r>
          </a:p>
        </p:txBody>
      </p:sp>
      <p:sp>
        <p:nvSpPr>
          <p:cNvPr id="40" name="shape-132">
            <a:extLst xmlns:a="http://schemas.openxmlformats.org/drawingml/2006/main">
              <a:ext uri="{FF2B5EF4-FFF2-40B4-BE49-F238E27FC236}">
                <a16:creationId xmlns:a16="http://schemas.microsoft.com/office/drawing/2014/main" id="{CBDFECA6-BE5D-423B-9CBB-22A28659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305425"/>
            <a:ext cx="200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always abstain</a:t>
            </a:r>
          </a:p>
        </p:txBody>
      </p:sp>
      <p:sp>
        <p:nvSpPr>
          <p:cNvPr id="41" name="shape-133">
            <a:extLst xmlns:a="http://schemas.openxmlformats.org/drawingml/2006/main">
              <a:ext uri="{FF2B5EF4-FFF2-40B4-BE49-F238E27FC236}">
                <a16:creationId xmlns:a16="http://schemas.microsoft.com/office/drawing/2014/main" id="{E7F4C47E-6CB7-4449-84C4-439AF368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857875"/>
            <a:ext cx="1071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 i="1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125" b="0" i="1">
                <a:solidFill>
                  <a:srgbClr val="5C6E7C"/>
                </a:solidFill>
                <a:latin typeface="Arial"/>
                <a:ea typeface="Arial"/>
                <a:cs typeface="Arial"/>
              </a:rPr>
              <a:t>0 / 6 exact denied-reference disclosures for each method. Designed cases only; not a population error rate.</a:t>
            </a:r>
          </a:p>
        </p:txBody>
      </p:sp>
    </p:spTree>
    <p:extLst>
      <p:ext uri="{BB962C8B-B14F-4D97-AF65-F5344CB8AC3E}">
        <p14:creationId xmlns:p14="http://schemas.microsoft.com/office/powerpoint/2010/main" val="10621918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hape-134">
            <a:extLst xmlns:a="http://schemas.openxmlformats.org/drawingml/2006/main">
              <a:ext uri="{FF2B5EF4-FFF2-40B4-BE49-F238E27FC236}">
                <a16:creationId xmlns:a16="http://schemas.microsoft.com/office/drawing/2014/main" id="{E07A071D-EF8B-4512-8D2B-CD9DE12A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135">
            <a:extLst xmlns:a="http://schemas.openxmlformats.org/drawingml/2006/main">
              <a:ext uri="{FF2B5EF4-FFF2-40B4-BE49-F238E27FC236}">
                <a16:creationId xmlns:a16="http://schemas.microsoft.com/office/drawing/2014/main" id="{721AE71E-550F-4B3C-B5BB-8A8D4373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COLLUSCOPE  /  APART AI COLLUSION RESEARCH SPRINT</a:t>
            </a:r>
          </a:p>
        </p:txBody>
      </p:sp>
      <p:sp>
        <p:nvSpPr>
          <p:cNvPr id="3" name="shape-136">
            <a:extLst xmlns:a="http://schemas.openxmlformats.org/drawingml/2006/main">
              <a:ext uri="{FF2B5EF4-FFF2-40B4-BE49-F238E27FC236}">
                <a16:creationId xmlns:a16="http://schemas.microsoft.com/office/drawing/2014/main" id="{993147E9-63D2-40A1-89DF-309EAD12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Both monitor pilots stopped before efficacy testing</a:t>
            </a:r>
          </a:p>
        </p:txBody>
      </p:sp>
      <p:sp>
        <p:nvSpPr>
          <p:cNvPr id="4" name="shape-137">
            <a:extLst xmlns:a="http://schemas.openxmlformats.org/drawingml/2006/main">
              <a:ext uri="{FF2B5EF4-FFF2-40B4-BE49-F238E27FC236}">
                <a16:creationId xmlns:a16="http://schemas.microsoft.com/office/drawing/2014/main" id="{7EC32925-2D7B-4C5A-8DD9-DB70E3A4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763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Technical output-contract failures blocked the conditional main stages.</a:t>
            </a:r>
          </a:p>
        </p:txBody>
      </p:sp>
      <p:sp>
        <p:nvSpPr>
          <p:cNvPr id="5" name="shape-138">
            <a:extLst xmlns:a="http://schemas.openxmlformats.org/drawingml/2006/main">
              <a:ext uri="{FF2B5EF4-FFF2-40B4-BE49-F238E27FC236}">
                <a16:creationId xmlns:a16="http://schemas.microsoft.com/office/drawing/2014/main" id="{A56E7884-615F-4C79-9AA1-7A632E74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7823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hape-139">
            <a:extLst xmlns:a="http://schemas.openxmlformats.org/drawingml/2006/main">
              <a:ext uri="{FF2B5EF4-FFF2-40B4-BE49-F238E27FC236}">
                <a16:creationId xmlns:a16="http://schemas.microsoft.com/office/drawing/2014/main" id="{1EDAC06F-F6F3-42B8-9A6F-71A5C8A3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078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140">
            <a:extLst xmlns:a="http://schemas.openxmlformats.org/drawingml/2006/main">
              <a:ext uri="{FF2B5EF4-FFF2-40B4-BE49-F238E27FC236}">
                <a16:creationId xmlns:a16="http://schemas.microsoft.com/office/drawing/2014/main" id="{DA8D2112-DEDB-4E60-8729-48E33AFB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674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Track 2.3  ·  Evidence-bound audit</a:t>
            </a:r>
          </a:p>
        </p:txBody>
      </p:sp>
      <p:sp>
        <p:nvSpPr>
          <p:cNvPr id="8" name="shape-141">
            <a:extLst xmlns:a="http://schemas.openxmlformats.org/drawingml/2006/main">
              <a:ext uri="{FF2B5EF4-FFF2-40B4-BE49-F238E27FC236}">
                <a16:creationId xmlns:a16="http://schemas.microsoft.com/office/drawing/2014/main" id="{9C4D0A79-8655-428B-B29B-3CF7F97A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67475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05  /  07</a:t>
            </a:r>
          </a:p>
        </p:txBody>
      </p:sp>
      <p:sp>
        <p:nvSpPr>
          <p:cNvPr id="9" name="shape-142">
            <a:extLst xmlns:a="http://schemas.openxmlformats.org/drawingml/2006/main">
              <a:ext uri="{FF2B5EF4-FFF2-40B4-BE49-F238E27FC236}">
                <a16:creationId xmlns:a16="http://schemas.microsoft.com/office/drawing/2014/main" id="{2A61B7D3-611C-4A79-82AB-8BC53A0C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5143500" cy="2647950"/>
          </a:xfrm>
          <a:prstGeom xmlns:a="http://schemas.openxmlformats.org/drawingml/2006/main" prst="roundRect">
            <a:avLst>
              <a:gd name="adj" fmla="val 43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0" name="shape-143">
            <a:extLst xmlns:a="http://schemas.openxmlformats.org/drawingml/2006/main">
              <a:ext uri="{FF2B5EF4-FFF2-40B4-BE49-F238E27FC236}">
                <a16:creationId xmlns:a16="http://schemas.microsoft.com/office/drawing/2014/main" id="{C3388174-0977-4BCE-9EDE-89E4D2AF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51435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85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144">
            <a:extLst xmlns:a="http://schemas.openxmlformats.org/drawingml/2006/main">
              <a:ext uri="{FF2B5EF4-FFF2-40B4-BE49-F238E27FC236}">
                <a16:creationId xmlns:a16="http://schemas.microsoft.com/office/drawing/2014/main" id="{7050823E-E5AD-407F-AC40-94F7F404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057400"/>
            <a:ext cx="466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D78536"/>
                </a:solidFill>
                <a:latin typeface="Arial"/>
                <a:ea typeface="Arial"/>
                <a:cs typeface="Arial"/>
              </a:rPr>
              <a:t>ORIGINAL PILOT · V1</a:t>
            </a:r>
          </a:p>
        </p:txBody>
      </p:sp>
      <p:sp>
        <p:nvSpPr>
          <p:cNvPr id="12" name="shape-145">
            <a:extLst xmlns:a="http://schemas.openxmlformats.org/drawingml/2006/main">
              <a:ext uri="{FF2B5EF4-FFF2-40B4-BE49-F238E27FC236}">
                <a16:creationId xmlns:a16="http://schemas.microsoft.com/office/drawing/2014/main" id="{523FCD9C-72F2-4038-A700-4786F0E9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19350"/>
            <a:ext cx="266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 i="0">
                <a:solidFill>
                  <a:srgbClr val="D78536"/>
                </a:solidFill>
                <a:latin typeface="Arial"/>
                <a:ea typeface="Arial"/>
                <a:cs typeface="Arial"/>
              </a:defRPr>
            </a:pPr>
            <a:r>
              <a:rPr sz="3600" b="1" i="0">
                <a:solidFill>
                  <a:srgbClr val="D78536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  <p:sp>
        <p:nvSpPr>
          <p:cNvPr id="13" name="shape-146">
            <a:extLst xmlns:a="http://schemas.openxmlformats.org/drawingml/2006/main">
              <a:ext uri="{FF2B5EF4-FFF2-40B4-BE49-F238E27FC236}">
                <a16:creationId xmlns:a16="http://schemas.microsoft.com/office/drawing/2014/main" id="{7CE48DCC-CF59-4083-AA21-12611533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765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fully valid development replies</a:t>
            </a:r>
          </a:p>
        </p:txBody>
      </p:sp>
      <p:sp>
        <p:nvSpPr>
          <p:cNvPr id="14" name="shape-147">
            <a:extLst xmlns:a="http://schemas.openxmlformats.org/drawingml/2006/main">
              <a:ext uri="{FF2B5EF4-FFF2-40B4-BE49-F238E27FC236}">
                <a16:creationId xmlns:a16="http://schemas.microsoft.com/office/drawing/2014/main" id="{E2701A2A-B5D2-4FDE-B4F1-7C476C86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76625"/>
            <a:ext cx="46863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BF2E7"/>
          </a:solidFill>
          <a:ln xmlns:a="http://schemas.openxmlformats.org/drawingml/2006/main" w="9525">
            <a:solidFill>
              <a:srgbClr val="FBF2E7"/>
            </a:solidFill>
            <a:prstDash val="solid"/>
          </a:ln>
        </p:spPr>
      </p:sp>
      <p:sp>
        <p:nvSpPr>
          <p:cNvPr id="15" name="shape-148">
            <a:extLst xmlns:a="http://schemas.openxmlformats.org/drawingml/2006/main">
              <a:ext uri="{FF2B5EF4-FFF2-40B4-BE49-F238E27FC236}">
                <a16:creationId xmlns:a16="http://schemas.microsoft.com/office/drawing/2014/main" id="{E41E2603-9FB5-458F-BEDB-C0BC088F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29025"/>
            <a:ext cx="43053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One q7 reply contains contradictory status and note fields.</a:t>
            </a:r>
          </a:p>
        </p:txBody>
      </p:sp>
      <p:sp>
        <p:nvSpPr>
          <p:cNvPr id="16" name="shape-149">
            <a:extLst xmlns:a="http://schemas.openxmlformats.org/drawingml/2006/main">
              <a:ext uri="{FF2B5EF4-FFF2-40B4-BE49-F238E27FC236}">
                <a16:creationId xmlns:a16="http://schemas.microsoft.com/office/drawing/2014/main" id="{D7422FFD-D76C-4DE6-8A0E-6F8D636E1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09750"/>
            <a:ext cx="5143500" cy="2647950"/>
          </a:xfrm>
          <a:prstGeom xmlns:a="http://schemas.openxmlformats.org/drawingml/2006/main" prst="roundRect">
            <a:avLst>
              <a:gd name="adj" fmla="val 43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7" name="shape-150">
            <a:extLst xmlns:a="http://schemas.openxmlformats.org/drawingml/2006/main">
              <a:ext uri="{FF2B5EF4-FFF2-40B4-BE49-F238E27FC236}">
                <a16:creationId xmlns:a16="http://schemas.microsoft.com/office/drawing/2014/main" id="{A3203D55-C8D3-40A4-8C91-80C66436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09750"/>
            <a:ext cx="51435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hape-151">
            <a:extLst xmlns:a="http://schemas.openxmlformats.org/drawingml/2006/main">
              <a:ext uri="{FF2B5EF4-FFF2-40B4-BE49-F238E27FC236}">
                <a16:creationId xmlns:a16="http://schemas.microsoft.com/office/drawing/2014/main" id="{95507E33-9DCB-4B08-BC21-848D5DE0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57400"/>
            <a:ext cx="466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PREREGISTERED PILOT · V2</a:t>
            </a:r>
          </a:p>
        </p:txBody>
      </p:sp>
      <p:sp>
        <p:nvSpPr>
          <p:cNvPr id="19" name="shape-152">
            <a:extLst xmlns:a="http://schemas.openxmlformats.org/drawingml/2006/main">
              <a:ext uri="{FF2B5EF4-FFF2-40B4-BE49-F238E27FC236}">
                <a16:creationId xmlns:a16="http://schemas.microsoft.com/office/drawing/2014/main" id="{BD9A0142-A959-4B79-BD65-4563D5A9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19350"/>
            <a:ext cx="266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3600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8 / 12</a:t>
            </a:r>
          </a:p>
        </p:txBody>
      </p:sp>
      <p:sp>
        <p:nvSpPr>
          <p:cNvPr id="20" name="shape-153">
            <a:extLst xmlns:a="http://schemas.openxmlformats.org/drawingml/2006/main">
              <a:ext uri="{FF2B5EF4-FFF2-40B4-BE49-F238E27FC236}">
                <a16:creationId xmlns:a16="http://schemas.microsoft.com/office/drawing/2014/main" id="{A1EBD746-79D7-4B2F-8F25-422975D1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765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fully valid development replies</a:t>
            </a:r>
          </a:p>
        </p:txBody>
      </p:sp>
      <p:sp>
        <p:nvSpPr>
          <p:cNvPr id="21" name="shape-154">
            <a:extLst xmlns:a="http://schemas.openxmlformats.org/drawingml/2006/main">
              <a:ext uri="{FF2B5EF4-FFF2-40B4-BE49-F238E27FC236}">
                <a16:creationId xmlns:a16="http://schemas.microsoft.com/office/drawing/2014/main" id="{EDF28ED9-87E6-425A-B2D9-4910C3637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76625"/>
            <a:ext cx="46863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8ECEB"/>
          </a:solidFill>
          <a:ln xmlns:a="http://schemas.openxmlformats.org/drawingml/2006/main" w="9525">
            <a:solidFill>
              <a:srgbClr val="F8ECEB"/>
            </a:solidFill>
            <a:prstDash val="solid"/>
          </a:ln>
        </p:spPr>
      </p:sp>
      <p:sp>
        <p:nvSpPr>
          <p:cNvPr id="22" name="shape-155">
            <a:extLst xmlns:a="http://schemas.openxmlformats.org/drawingml/2006/main">
              <a:ext uri="{FF2B5EF4-FFF2-40B4-BE49-F238E27FC236}">
                <a16:creationId xmlns:a16="http://schemas.microsoft.com/office/drawing/2014/main" id="{ED6C54B9-EB10-43B9-9EB9-C2E3FB89E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3629025"/>
            <a:ext cx="43053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Four replies change the same required opaque q2 claim ID.</a:t>
            </a:r>
          </a:p>
        </p:txBody>
      </p:sp>
      <p:sp>
        <p:nvSpPr>
          <p:cNvPr id="23" name="shape-156">
            <a:extLst xmlns:a="http://schemas.openxmlformats.org/drawingml/2006/main">
              <a:ext uri="{FF2B5EF4-FFF2-40B4-BE49-F238E27FC236}">
                <a16:creationId xmlns:a16="http://schemas.microsoft.com/office/drawing/2014/main" id="{B70A1E05-8048-4010-8485-4256655F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95825"/>
            <a:ext cx="107442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9525">
            <a:solidFill>
              <a:srgbClr val="10243A"/>
            </a:solidFill>
            <a:prstDash val="solid"/>
          </a:ln>
        </p:spPr>
      </p:sp>
      <p:sp>
        <p:nvSpPr>
          <p:cNvPr id="24" name="shape-157">
            <a:extLst xmlns:a="http://schemas.openxmlformats.org/drawingml/2006/main">
              <a:ext uri="{FF2B5EF4-FFF2-40B4-BE49-F238E27FC236}">
                <a16:creationId xmlns:a16="http://schemas.microsoft.com/office/drawing/2014/main" id="{9BFD16E1-EB17-4B7D-A9FE-647FDEEB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867275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5BD1C6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5BD1C6"/>
                </a:solidFill>
                <a:latin typeface="Arial"/>
                <a:ea typeface="Arial"/>
                <a:cs typeface="Arial"/>
              </a:rPr>
              <a:t>PRESPECIFIED GATES FAILED</a:t>
            </a:r>
          </a:p>
        </p:txBody>
      </p:sp>
      <p:sp>
        <p:nvSpPr>
          <p:cNvPr id="25" name="shape-158">
            <a:extLst xmlns:a="http://schemas.openxmlformats.org/drawingml/2006/main">
              <a:ext uri="{FF2B5EF4-FFF2-40B4-BE49-F238E27FC236}">
                <a16:creationId xmlns:a16="http://schemas.microsoft.com/office/drawing/2014/main" id="{252B98CA-7CFD-456E-8E5B-7282C628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181600"/>
            <a:ext cx="600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No retries. No replacements. No efficacy estimate.</a:t>
            </a:r>
          </a:p>
        </p:txBody>
      </p:sp>
      <p:sp>
        <p:nvSpPr>
          <p:cNvPr id="26" name="shape-159">
            <a:extLst xmlns:a="http://schemas.openxmlformats.org/drawingml/2006/main">
              <a:ext uri="{FF2B5EF4-FFF2-40B4-BE49-F238E27FC236}">
                <a16:creationId xmlns:a16="http://schemas.microsoft.com/office/drawing/2014/main" id="{BF70B699-46A9-4236-BA8E-B0C93081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010150"/>
            <a:ext cx="381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 i="0">
                <a:solidFill>
                  <a:srgbClr val="D8E4EC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8E4EC"/>
                </a:solidFill>
                <a:latin typeface="Arial"/>
                <a:ea typeface="Arial"/>
                <a:cs typeface="Arial"/>
              </a:rPr>
              <a:t>V2 required ≥11/12 valid overall and ≥2/3 per arm. All arms had 2/3; the aggregate 8/12 failed.</a:t>
            </a:r>
          </a:p>
        </p:txBody>
      </p:sp>
      <p:sp>
        <p:nvSpPr>
          <p:cNvPr id="27" name="shape-160">
            <a:extLst xmlns:a="http://schemas.openxmlformats.org/drawingml/2006/main">
              <a:ext uri="{FF2B5EF4-FFF2-40B4-BE49-F238E27FC236}">
                <a16:creationId xmlns:a16="http://schemas.microsoft.com/office/drawing/2014/main" id="{39D68959-D745-4200-9626-2F0FBD4E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895975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Valid format is not factual accuracy. Unstarted requests are not model-performance observations.</a:t>
            </a:r>
          </a:p>
        </p:txBody>
      </p:sp>
    </p:spTree>
    <p:extLst>
      <p:ext uri="{BB962C8B-B14F-4D97-AF65-F5344CB8AC3E}">
        <p14:creationId xmlns:p14="http://schemas.microsoft.com/office/powerpoint/2010/main" val="11831982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shape-161">
            <a:extLst xmlns:a="http://schemas.openxmlformats.org/drawingml/2006/main">
              <a:ext uri="{FF2B5EF4-FFF2-40B4-BE49-F238E27FC236}">
                <a16:creationId xmlns:a16="http://schemas.microsoft.com/office/drawing/2014/main" id="{0F65388C-7DFA-4B59-ABC0-DB0CCB0A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162">
            <a:extLst xmlns:a="http://schemas.openxmlformats.org/drawingml/2006/main">
              <a:ext uri="{FF2B5EF4-FFF2-40B4-BE49-F238E27FC236}">
                <a16:creationId xmlns:a16="http://schemas.microsoft.com/office/drawing/2014/main" id="{2891D157-93F3-4834-B6FF-CC16A6D7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COLLUSCOPE  /  APART AI COLLUSION RESEARCH SPRINT</a:t>
            </a:r>
          </a:p>
        </p:txBody>
      </p:sp>
      <p:sp>
        <p:nvSpPr>
          <p:cNvPr id="3" name="shape-163">
            <a:extLst xmlns:a="http://schemas.openxmlformats.org/drawingml/2006/main">
              <a:ext uri="{FF2B5EF4-FFF2-40B4-BE49-F238E27FC236}">
                <a16:creationId xmlns:a16="http://schemas.microsoft.com/office/drawing/2014/main" id="{B33414C2-D5B3-494E-BEB3-90148171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What the evidence supports — and what it does not</a:t>
            </a:r>
          </a:p>
        </p:txBody>
      </p:sp>
      <p:sp>
        <p:nvSpPr>
          <p:cNvPr id="4" name="shape-164">
            <a:extLst xmlns:a="http://schemas.openxmlformats.org/drawingml/2006/main">
              <a:ext uri="{FF2B5EF4-FFF2-40B4-BE49-F238E27FC236}">
                <a16:creationId xmlns:a16="http://schemas.microsoft.com/office/drawing/2014/main" id="{6F3874C8-2F96-417D-A984-048E45D9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763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Keep source integrity, semantic claims, causal claims and efficacy at separate levels.</a:t>
            </a:r>
          </a:p>
        </p:txBody>
      </p:sp>
      <p:sp>
        <p:nvSpPr>
          <p:cNvPr id="5" name="shape-165">
            <a:extLst xmlns:a="http://schemas.openxmlformats.org/drawingml/2006/main">
              <a:ext uri="{FF2B5EF4-FFF2-40B4-BE49-F238E27FC236}">
                <a16:creationId xmlns:a16="http://schemas.microsoft.com/office/drawing/2014/main" id="{CAC51643-0596-4F95-A1C3-D33730F7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7823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hape-166">
            <a:extLst xmlns:a="http://schemas.openxmlformats.org/drawingml/2006/main">
              <a:ext uri="{FF2B5EF4-FFF2-40B4-BE49-F238E27FC236}">
                <a16:creationId xmlns:a16="http://schemas.microsoft.com/office/drawing/2014/main" id="{862652E3-B36E-4A64-AD07-BA1C6BE6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078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167">
            <a:extLst xmlns:a="http://schemas.openxmlformats.org/drawingml/2006/main">
              <a:ext uri="{FF2B5EF4-FFF2-40B4-BE49-F238E27FC236}">
                <a16:creationId xmlns:a16="http://schemas.microsoft.com/office/drawing/2014/main" id="{A705B3AB-63EC-4C24-9AC9-52919570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674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Track 2.3  ·  Evidence-bound audit</a:t>
            </a:r>
          </a:p>
        </p:txBody>
      </p:sp>
      <p:sp>
        <p:nvSpPr>
          <p:cNvPr id="8" name="shape-168">
            <a:extLst xmlns:a="http://schemas.openxmlformats.org/drawingml/2006/main">
              <a:ext uri="{FF2B5EF4-FFF2-40B4-BE49-F238E27FC236}">
                <a16:creationId xmlns:a16="http://schemas.microsoft.com/office/drawing/2014/main" id="{C24D7A93-ACA9-4172-8359-2C3C01C1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67475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06  /  07</a:t>
            </a:r>
          </a:p>
        </p:txBody>
      </p:sp>
      <p:sp>
        <p:nvSpPr>
          <p:cNvPr id="9" name="shape-169">
            <a:extLst xmlns:a="http://schemas.openxmlformats.org/drawingml/2006/main">
              <a:ext uri="{FF2B5EF4-FFF2-40B4-BE49-F238E27FC236}">
                <a16:creationId xmlns:a16="http://schemas.microsoft.com/office/drawing/2014/main" id="{257A4710-8005-4F1B-A31A-9A521455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5124450" cy="34861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0" name="shape-170">
            <a:extLst xmlns:a="http://schemas.openxmlformats.org/drawingml/2006/main">
              <a:ext uri="{FF2B5EF4-FFF2-40B4-BE49-F238E27FC236}">
                <a16:creationId xmlns:a16="http://schemas.microsoft.com/office/drawing/2014/main" id="{3D62CA9B-CE4B-424A-BC91-D842B9B2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51244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171">
            <a:extLst xmlns:a="http://schemas.openxmlformats.org/drawingml/2006/main">
              <a:ext uri="{FF2B5EF4-FFF2-40B4-BE49-F238E27FC236}">
                <a16:creationId xmlns:a16="http://schemas.microsoft.com/office/drawing/2014/main" id="{DA95D1F9-E932-4273-8795-7CF4C666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057400"/>
            <a:ext cx="438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SUPPORTED HERE</a:t>
            </a:r>
          </a:p>
        </p:txBody>
      </p:sp>
      <p:sp>
        <p:nvSpPr>
          <p:cNvPr id="12" name="shape-172">
            <a:extLst xmlns:a="http://schemas.openxmlformats.org/drawingml/2006/main">
              <a:ext uri="{FF2B5EF4-FFF2-40B4-BE49-F238E27FC236}">
                <a16:creationId xmlns:a16="http://schemas.microsoft.com/office/drawing/2014/main" id="{2634311C-808A-4103-9CBB-B6FA4AC4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90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hape-173">
            <a:extLst xmlns:a="http://schemas.openxmlformats.org/drawingml/2006/main">
              <a:ext uri="{FF2B5EF4-FFF2-40B4-BE49-F238E27FC236}">
                <a16:creationId xmlns:a16="http://schemas.microsoft.com/office/drawing/2014/main" id="{56428222-BDA5-4CFC-8837-F735A4CB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14600"/>
            <a:ext cx="430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Source binding rejects 12 / 12 designated substitutions.</a:t>
            </a:r>
          </a:p>
        </p:txBody>
      </p:sp>
      <p:sp>
        <p:nvSpPr>
          <p:cNvPr id="14" name="shape-174">
            <a:extLst xmlns:a="http://schemas.openxmlformats.org/drawingml/2006/main">
              <a:ext uri="{FF2B5EF4-FFF2-40B4-BE49-F238E27FC236}">
                <a16:creationId xmlns:a16="http://schemas.microsoft.com/office/drawing/2014/main" id="{F83B24CB-9276-4622-95DE-C6F25FC0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813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hape-175">
            <a:extLst xmlns:a="http://schemas.openxmlformats.org/drawingml/2006/main">
              <a:ext uri="{FF2B5EF4-FFF2-40B4-BE49-F238E27FC236}">
                <a16:creationId xmlns:a16="http://schemas.microsoft.com/office/drawing/2014/main" id="{1F7CF885-F134-48BF-B912-9E1B7FAC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105150"/>
            <a:ext cx="4305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It retains 38 / 38 clean supported rows; always-abstain retains 0 / 38.</a:t>
            </a:r>
          </a:p>
        </p:txBody>
      </p:sp>
      <p:sp>
        <p:nvSpPr>
          <p:cNvPr id="16" name="shape-176">
            <a:extLst xmlns:a="http://schemas.openxmlformats.org/drawingml/2006/main">
              <a:ext uri="{FF2B5EF4-FFF2-40B4-BE49-F238E27FC236}">
                <a16:creationId xmlns:a16="http://schemas.microsoft.com/office/drawing/2014/main" id="{CFB6B1F3-7743-46FA-B875-3A304416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hape-177">
            <a:extLst xmlns:a="http://schemas.openxmlformats.org/drawingml/2006/main">
              <a:ext uri="{FF2B5EF4-FFF2-40B4-BE49-F238E27FC236}">
                <a16:creationId xmlns:a16="http://schemas.microsoft.com/office/drawing/2014/main" id="{BFFD6676-E2D4-48F6-B56F-F06CD6C4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829050"/>
            <a:ext cx="43053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All assigned cases and both stopped pilots remain in the record.</a:t>
            </a:r>
          </a:p>
        </p:txBody>
      </p:sp>
      <p:sp>
        <p:nvSpPr>
          <p:cNvPr id="18" name="shape-178">
            <a:extLst xmlns:a="http://schemas.openxmlformats.org/drawingml/2006/main">
              <a:ext uri="{FF2B5EF4-FFF2-40B4-BE49-F238E27FC236}">
                <a16:creationId xmlns:a16="http://schemas.microsoft.com/office/drawing/2014/main" id="{AB22D9D6-FF12-4CB3-973F-8E157CD9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72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shape-179">
            <a:extLst xmlns:a="http://schemas.openxmlformats.org/drawingml/2006/main">
              <a:ext uri="{FF2B5EF4-FFF2-40B4-BE49-F238E27FC236}">
                <a16:creationId xmlns:a16="http://schemas.microsoft.com/office/drawing/2014/main" id="{333EABF6-BCFB-49FF-A412-9944A878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495800"/>
            <a:ext cx="430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Six permission checks found no exact denied-reference disclosure for any method.</a:t>
            </a:r>
          </a:p>
        </p:txBody>
      </p:sp>
      <p:sp>
        <p:nvSpPr>
          <p:cNvPr id="20" name="shape-180">
            <a:extLst xmlns:a="http://schemas.openxmlformats.org/drawingml/2006/main">
              <a:ext uri="{FF2B5EF4-FFF2-40B4-BE49-F238E27FC236}">
                <a16:creationId xmlns:a16="http://schemas.microsoft.com/office/drawing/2014/main" id="{0B92A461-BE1D-475D-99C6-6402B783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09750"/>
            <a:ext cx="5124450" cy="34861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21" name="shape-181">
            <a:extLst xmlns:a="http://schemas.openxmlformats.org/drawingml/2006/main">
              <a:ext uri="{FF2B5EF4-FFF2-40B4-BE49-F238E27FC236}">
                <a16:creationId xmlns:a16="http://schemas.microsoft.com/office/drawing/2014/main" id="{2E6A8F6F-EE02-4F51-95FA-C61CEC64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09750"/>
            <a:ext cx="51244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hape-182">
            <a:extLst xmlns:a="http://schemas.openxmlformats.org/drawingml/2006/main">
              <a:ext uri="{FF2B5EF4-FFF2-40B4-BE49-F238E27FC236}">
                <a16:creationId xmlns:a16="http://schemas.microsoft.com/office/drawing/2014/main" id="{6C80DFED-A216-4749-B05B-B63C2A85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57400"/>
            <a:ext cx="438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 i="0">
                <a:solidFill>
                  <a:srgbClr val="B84F5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B84F52"/>
                </a:solidFill>
                <a:latin typeface="Arial"/>
                <a:ea typeface="Arial"/>
                <a:cs typeface="Arial"/>
              </a:rPr>
              <a:t>NOT ESTABLISHED</a:t>
            </a:r>
          </a:p>
        </p:txBody>
      </p:sp>
      <p:sp>
        <p:nvSpPr>
          <p:cNvPr id="23" name="shape-183">
            <a:extLst xmlns:a="http://schemas.openxmlformats.org/drawingml/2006/main">
              <a:ext uri="{FF2B5EF4-FFF2-40B4-BE49-F238E27FC236}">
                <a16:creationId xmlns:a16="http://schemas.microsoft.com/office/drawing/2014/main" id="{330BCEC7-E6AB-4786-953E-13CC8E02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90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hape-184">
            <a:extLst xmlns:a="http://schemas.openxmlformats.org/drawingml/2006/main">
              <a:ext uri="{FF2B5EF4-FFF2-40B4-BE49-F238E27FC236}">
                <a16:creationId xmlns:a16="http://schemas.microsoft.com/office/drawing/2014/main" id="{A680B85E-ABFB-4A99-896A-83FE3612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514600"/>
            <a:ext cx="4305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Collusion, semantic agreement, intent or causal communication effects.</a:t>
            </a:r>
          </a:p>
        </p:txBody>
      </p:sp>
      <p:sp>
        <p:nvSpPr>
          <p:cNvPr id="25" name="shape-185">
            <a:extLst xmlns:a="http://schemas.openxmlformats.org/drawingml/2006/main">
              <a:ext uri="{FF2B5EF4-FFF2-40B4-BE49-F238E27FC236}">
                <a16:creationId xmlns:a16="http://schemas.microsoft.com/office/drawing/2014/main" id="{C786E2B6-308E-45CD-ACF1-7E26B17D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19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shape-186">
            <a:extLst xmlns:a="http://schemas.openxmlformats.org/drawingml/2006/main">
              <a:ext uri="{FF2B5EF4-FFF2-40B4-BE49-F238E27FC236}">
                <a16:creationId xmlns:a16="http://schemas.microsoft.com/office/drawing/2014/main" id="{EBD398F2-5B85-48EC-8A29-B4B38DC7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143250"/>
            <a:ext cx="430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Naturalistic detector accuracy, error rates or Monitor efficacy.</a:t>
            </a:r>
          </a:p>
        </p:txBody>
      </p:sp>
      <p:sp>
        <p:nvSpPr>
          <p:cNvPr id="27" name="shape-187">
            <a:extLst xmlns:a="http://schemas.openxmlformats.org/drawingml/2006/main">
              <a:ext uri="{FF2B5EF4-FFF2-40B4-BE49-F238E27FC236}">
                <a16:creationId xmlns:a16="http://schemas.microsoft.com/office/drawing/2014/main" id="{36DF733F-D5DB-44E1-84C2-FCE6D99B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290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shape-188">
            <a:extLst xmlns:a="http://schemas.openxmlformats.org/drawingml/2006/main">
              <a:ext uri="{FF2B5EF4-FFF2-40B4-BE49-F238E27FC236}">
                <a16:creationId xmlns:a16="http://schemas.microsoft.com/office/drawing/2014/main" id="{031E8401-1FE4-4937-A13A-349407648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52850"/>
            <a:ext cx="430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Authenticity beyond the trusted source projection; hashes bind bytes, not truth.</a:t>
            </a:r>
          </a:p>
        </p:txBody>
      </p:sp>
      <p:sp>
        <p:nvSpPr>
          <p:cNvPr id="29" name="shape-189">
            <a:extLst xmlns:a="http://schemas.openxmlformats.org/drawingml/2006/main">
              <a:ext uri="{FF2B5EF4-FFF2-40B4-BE49-F238E27FC236}">
                <a16:creationId xmlns:a16="http://schemas.microsoft.com/office/drawing/2014/main" id="{E58E36D8-C138-407E-AE63-C80FA9D2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148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4F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hape-190">
            <a:extLst xmlns:a="http://schemas.openxmlformats.org/drawingml/2006/main">
              <a:ext uri="{FF2B5EF4-FFF2-40B4-BE49-F238E27FC236}">
                <a16:creationId xmlns:a16="http://schemas.microsoft.com/office/drawing/2014/main" id="{EBC97C9A-EDA3-4727-AA3B-215D3E32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38650"/>
            <a:ext cx="43053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Generalization across seeds or independently human-adjudicated labels.</a:t>
            </a:r>
          </a:p>
        </p:txBody>
      </p:sp>
      <p:sp>
        <p:nvSpPr>
          <p:cNvPr id="31" name="shape-191">
            <a:extLst xmlns:a="http://schemas.openxmlformats.org/drawingml/2006/main">
              <a:ext uri="{FF2B5EF4-FFF2-40B4-BE49-F238E27FC236}">
                <a16:creationId xmlns:a16="http://schemas.microsoft.com/office/drawing/2014/main" id="{A00924CB-6225-4A54-8858-157BBAF5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05450"/>
            <a:ext cx="107442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BF2E7"/>
          </a:solidFill>
          <a:ln xmlns:a="http://schemas.openxmlformats.org/drawingml/2006/main" w="9525">
            <a:solidFill>
              <a:srgbClr val="F0DCC1"/>
            </a:solidFill>
            <a:prstDash val="solid"/>
          </a:ln>
        </p:spPr>
      </p:sp>
      <p:sp>
        <p:nvSpPr>
          <p:cNvPr id="32" name="shape-192">
            <a:extLst xmlns:a="http://schemas.openxmlformats.org/drawingml/2006/main">
              <a:ext uri="{FF2B5EF4-FFF2-40B4-BE49-F238E27FC236}">
                <a16:creationId xmlns:a16="http://schemas.microsoft.com/office/drawing/2014/main" id="{202C929F-5D92-491B-B865-B88E2C18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388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defPPr>
            <a:lvl1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1pPr>
            <a:lvl2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2pPr>
            <a:lvl3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3pPr>
            <a:lvl4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4pPr>
            <a:lvl5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5pPr>
            <a:lvl6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6pPr>
            <a:lvl7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7pPr>
            <a:lvl8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8pPr>
            <a:lvl9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00" b="1" i="0">
                <a:solidFill>
                  <a:srgbClr val="8A4F14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8A4F14"/>
                </a:solidFill>
                <a:latin typeface="Arial"/>
                <a:ea typeface="Arial"/>
                <a:cs typeface="Arial"/>
              </a:rPr>
              <a:t>245 private-board messages still lack semantic review; all underlying pairs reuse one environment seed.</a:t>
            </a:r>
          </a:p>
        </p:txBody>
      </p:sp>
    </p:spTree>
    <p:extLst>
      <p:ext uri="{BB962C8B-B14F-4D97-AF65-F5344CB8AC3E}">
        <p14:creationId xmlns:p14="http://schemas.microsoft.com/office/powerpoint/2010/main" val="640373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shape-193">
            <a:extLst xmlns:a="http://schemas.openxmlformats.org/drawingml/2006/main">
              <a:ext uri="{FF2B5EF4-FFF2-40B4-BE49-F238E27FC236}">
                <a16:creationId xmlns:a16="http://schemas.microsoft.com/office/drawing/2014/main" id="{8DE5D7FF-4AA4-42E1-AEA7-40F562F0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hape-194">
            <a:extLst xmlns:a="http://schemas.openxmlformats.org/drawingml/2006/main">
              <a:ext uri="{FF2B5EF4-FFF2-40B4-BE49-F238E27FC236}">
                <a16:creationId xmlns:a16="http://schemas.microsoft.com/office/drawing/2014/main" id="{F970AB2B-3E84-4CD9-937E-89511D58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67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COLLUSCOPE  /  APART AI COLLUSION RESEARCH SPRINT</a:t>
            </a:r>
          </a:p>
        </p:txBody>
      </p:sp>
      <p:sp>
        <p:nvSpPr>
          <p:cNvPr id="3" name="shape-195">
            <a:extLst xmlns:a="http://schemas.openxmlformats.org/drawingml/2006/main">
              <a:ext uri="{FF2B5EF4-FFF2-40B4-BE49-F238E27FC236}">
                <a16:creationId xmlns:a16="http://schemas.microsoft.com/office/drawing/2014/main" id="{35287868-02AC-4909-9559-2553B918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Reproducible package; submission checks remain</a:t>
            </a:r>
          </a:p>
        </p:txBody>
      </p:sp>
      <p:sp>
        <p:nvSpPr>
          <p:cNvPr id="4" name="shape-196">
            <a:extLst xmlns:a="http://schemas.openxmlformats.org/drawingml/2006/main">
              <a:ext uri="{FF2B5EF4-FFF2-40B4-BE49-F238E27FC236}">
                <a16:creationId xmlns:a16="http://schemas.microsoft.com/office/drawing/2014/main" id="{DE46C75E-B80A-4E9E-B930-246BEA4E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763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Two zero-network replays preserve the result and its limits.</a:t>
            </a:r>
          </a:p>
        </p:txBody>
      </p:sp>
      <p:sp>
        <p:nvSpPr>
          <p:cNvPr id="5" name="shape-197">
            <a:extLst xmlns:a="http://schemas.openxmlformats.org/drawingml/2006/main">
              <a:ext uri="{FF2B5EF4-FFF2-40B4-BE49-F238E27FC236}">
                <a16:creationId xmlns:a16="http://schemas.microsoft.com/office/drawing/2014/main" id="{58F93F70-147D-41C6-A610-3E4C5038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7823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hape-198">
            <a:extLst xmlns:a="http://schemas.openxmlformats.org/drawingml/2006/main">
              <a:ext uri="{FF2B5EF4-FFF2-40B4-BE49-F238E27FC236}">
                <a16:creationId xmlns:a16="http://schemas.microsoft.com/office/drawing/2014/main" id="{50239244-5E4B-42D4-B9B0-0DE9D3F2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1078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199">
            <a:extLst xmlns:a="http://schemas.openxmlformats.org/drawingml/2006/main">
              <a:ext uri="{FF2B5EF4-FFF2-40B4-BE49-F238E27FC236}">
                <a16:creationId xmlns:a16="http://schemas.microsoft.com/office/drawing/2014/main" id="{0B98C82F-8D69-4CDD-9989-29CA23399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674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Track 2.3  ·  Evidence-bound audit</a:t>
            </a:r>
          </a:p>
        </p:txBody>
      </p:sp>
      <p:sp>
        <p:nvSpPr>
          <p:cNvPr id="8" name="shape-200">
            <a:extLst xmlns:a="http://schemas.openxmlformats.org/drawingml/2006/main">
              <a:ext uri="{FF2B5EF4-FFF2-40B4-BE49-F238E27FC236}">
                <a16:creationId xmlns:a16="http://schemas.microsoft.com/office/drawing/2014/main" id="{556BE760-1123-44D3-863F-3A1A901E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67475"/>
            <a:ext cx="914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900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07  /  07</a:t>
            </a:r>
          </a:p>
        </p:txBody>
      </p:sp>
      <p:sp>
        <p:nvSpPr>
          <p:cNvPr id="9" name="shape-201">
            <a:extLst xmlns:a="http://schemas.openxmlformats.org/drawingml/2006/main">
              <a:ext uri="{FF2B5EF4-FFF2-40B4-BE49-F238E27FC236}">
                <a16:creationId xmlns:a16="http://schemas.microsoft.com/office/drawing/2014/main" id="{F8D696A6-5AAC-46E5-9801-C9F35D34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90700"/>
            <a:ext cx="1074420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9"/>
            </a:solidFill>
            <a:prstDash val="solid"/>
          </a:ln>
        </p:spPr>
      </p:sp>
      <p:sp>
        <p:nvSpPr>
          <p:cNvPr id="10" name="shape-202">
            <a:extLst xmlns:a="http://schemas.openxmlformats.org/drawingml/2006/main">
              <a:ext uri="{FF2B5EF4-FFF2-40B4-BE49-F238E27FC236}">
                <a16:creationId xmlns:a16="http://schemas.microsoft.com/office/drawing/2014/main" id="{92B3D6B8-B6B0-411B-AC4A-45B53BD94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002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PORTABLE REPLAY</a:t>
            </a:r>
          </a:p>
        </p:txBody>
      </p:sp>
      <p:sp>
        <p:nvSpPr>
          <p:cNvPr id="11" name="shape-203">
            <a:extLst xmlns:a="http://schemas.openxmlformats.org/drawingml/2006/main">
              <a:ext uri="{FF2B5EF4-FFF2-40B4-BE49-F238E27FC236}">
                <a16:creationId xmlns:a16="http://schemas.microsoft.com/office/drawing/2014/main" id="{1FB3B173-91AB-432B-AEF6-118BFE3B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2410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Source-bound challenge · reproduces 372 pseudonymized status outputs</a:t>
            </a:r>
          </a:p>
        </p:txBody>
      </p:sp>
      <p:sp>
        <p:nvSpPr>
          <p:cNvPr id="12" name="shape-204">
            <a:extLst xmlns:a="http://schemas.openxmlformats.org/drawingml/2006/main">
              <a:ext uri="{FF2B5EF4-FFF2-40B4-BE49-F238E27FC236}">
                <a16:creationId xmlns:a16="http://schemas.microsoft.com/office/drawing/2014/main" id="{4E60D069-8D33-45A9-8176-75BDF1D2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67000"/>
            <a:ext cx="10287000" cy="352425"/>
          </a:xfrm>
          <a:prstGeom xmlns:a="http://schemas.openxmlformats.org/drawingml/2006/main" prst="roundRect">
            <a:avLst>
              <a:gd name="adj" fmla="val 3243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9525">
            <a:solidFill>
              <a:srgbClr val="10243A"/>
            </a:solidFill>
            <a:prstDash val="solid"/>
          </a:ln>
        </p:spPr>
      </p:sp>
      <p:sp>
        <p:nvSpPr>
          <p:cNvPr id="13" name="shape-205">
            <a:extLst xmlns:a="http://schemas.openxmlformats.org/drawingml/2006/main">
              <a:ext uri="{FF2B5EF4-FFF2-40B4-BE49-F238E27FC236}">
                <a16:creationId xmlns:a16="http://schemas.microsoft.com/office/drawing/2014/main" id="{8F2E5E2F-4A8E-441C-AE92-44C592D4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52725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python examples/evidence-audit/source_bound_contract_v1/replay.py</a:t>
            </a:r>
          </a:p>
        </p:txBody>
      </p:sp>
      <p:sp>
        <p:nvSpPr>
          <p:cNvPr id="14" name="shape-206">
            <a:extLst xmlns:a="http://schemas.openxmlformats.org/drawingml/2006/main">
              <a:ext uri="{FF2B5EF4-FFF2-40B4-BE49-F238E27FC236}">
                <a16:creationId xmlns:a16="http://schemas.microsoft.com/office/drawing/2014/main" id="{6121B7B1-984B-4679-8A0B-90DD05C1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3250"/>
            <a:ext cx="990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1" i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0243A"/>
                </a:solidFill>
                <a:latin typeface="Arial"/>
                <a:ea typeface="Arial"/>
                <a:cs typeface="Arial"/>
              </a:rPr>
              <a:t>Saved v2 schema pilot · reproduces 8 / 12 gate failure and saved costs</a:t>
            </a:r>
          </a:p>
        </p:txBody>
      </p:sp>
      <p:sp>
        <p:nvSpPr>
          <p:cNvPr id="15" name="shape-207">
            <a:extLst xmlns:a="http://schemas.openxmlformats.org/drawingml/2006/main">
              <a:ext uri="{FF2B5EF4-FFF2-40B4-BE49-F238E27FC236}">
                <a16:creationId xmlns:a16="http://schemas.microsoft.com/office/drawing/2014/main" id="{1E77D3E0-A947-4237-B54B-04A5616E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10287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9525">
            <a:solidFill>
              <a:srgbClr val="10243A"/>
            </a:solidFill>
            <a:prstDash val="solid"/>
          </a:ln>
        </p:spPr>
      </p:sp>
      <p:sp>
        <p:nvSpPr>
          <p:cNvPr id="16" name="shape-208">
            <a:extLst xmlns:a="http://schemas.openxmlformats.org/drawingml/2006/main">
              <a:ext uri="{FF2B5EF4-FFF2-40B4-BE49-F238E27FC236}">
                <a16:creationId xmlns:a16="http://schemas.microsoft.com/office/drawing/2014/main" id="{E93CC38D-6333-4D3B-8FDB-60B3F0CB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5242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125" b="0" i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python examples/evidence-audit/monitor_schema_pilot_v2/replay.py</a:t>
            </a:r>
          </a:p>
        </p:txBody>
      </p:sp>
      <p:sp>
        <p:nvSpPr>
          <p:cNvPr id="17" name="shape-209">
            <a:extLst xmlns:a="http://schemas.openxmlformats.org/drawingml/2006/main">
              <a:ext uri="{FF2B5EF4-FFF2-40B4-BE49-F238E27FC236}">
                <a16:creationId xmlns:a16="http://schemas.microsoft.com/office/drawing/2014/main" id="{3A18E695-1B55-46EC-8D1F-A69C0612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5124450" cy="163830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E6F4F1"/>
          </a:solidFill>
          <a:ln xmlns:a="http://schemas.openxmlformats.org/drawingml/2006/main" w="9525">
            <a:solidFill>
              <a:srgbClr val="CDE5E1"/>
            </a:solidFill>
            <a:prstDash val="solid"/>
          </a:ln>
        </p:spPr>
      </p:sp>
      <p:sp>
        <p:nvSpPr>
          <p:cNvPr id="18" name="shape-210">
            <a:extLst xmlns:a="http://schemas.openxmlformats.org/drawingml/2006/main">
              <a:ext uri="{FF2B5EF4-FFF2-40B4-BE49-F238E27FC236}">
                <a16:creationId xmlns:a16="http://schemas.microsoft.com/office/drawing/2014/main" id="{E43CDE51-54A7-4092-9627-4A030022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3387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168B8D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68B8D"/>
                </a:solidFill>
                <a:latin typeface="Arial"/>
                <a:ea typeface="Arial"/>
                <a:cs typeface="Arial"/>
              </a:rPr>
              <a:t>WHAT THE REPLAYS DO</a:t>
            </a:r>
          </a:p>
        </p:txBody>
      </p:sp>
      <p:sp>
        <p:nvSpPr>
          <p:cNvPr id="19" name="shape-211">
            <a:extLst xmlns:a="http://schemas.openxmlformats.org/drawingml/2006/main">
              <a:ext uri="{FF2B5EF4-FFF2-40B4-BE49-F238E27FC236}">
                <a16:creationId xmlns:a16="http://schemas.microsoft.com/office/drawing/2014/main" id="{A9E48D5F-7412-4C3C-BBBB-42125D97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72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shape-212">
            <a:extLst xmlns:a="http://schemas.openxmlformats.org/drawingml/2006/main">
              <a:ext uri="{FF2B5EF4-FFF2-40B4-BE49-F238E27FC236}">
                <a16:creationId xmlns:a16="http://schemas.microsoft.com/office/drawing/2014/main" id="{88367517-590A-4A33-BE07-1B4DDFBE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695825"/>
            <a:ext cx="426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No network or model calls; no private logs or answer key.</a:t>
            </a:r>
          </a:p>
        </p:txBody>
      </p:sp>
      <p:sp>
        <p:nvSpPr>
          <p:cNvPr id="21" name="shape-213">
            <a:extLst xmlns:a="http://schemas.openxmlformats.org/drawingml/2006/main">
              <a:ext uri="{FF2B5EF4-FFF2-40B4-BE49-F238E27FC236}">
                <a16:creationId xmlns:a16="http://schemas.microsoft.com/office/drawing/2014/main" id="{42025423-14B4-4E01-B5D9-8F402955C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57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B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hape-214">
            <a:extLst xmlns:a="http://schemas.openxmlformats.org/drawingml/2006/main">
              <a:ext uri="{FF2B5EF4-FFF2-40B4-BE49-F238E27FC236}">
                <a16:creationId xmlns:a16="http://schemas.microsoft.com/office/drawing/2014/main" id="{67A5DB0B-A0D3-4DD0-ACF6-715D48E5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81600"/>
            <a:ext cx="426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Check output identity and saved schema outcomes.</a:t>
            </a:r>
          </a:p>
        </p:txBody>
      </p:sp>
      <p:sp>
        <p:nvSpPr>
          <p:cNvPr id="23" name="shape-215">
            <a:extLst xmlns:a="http://schemas.openxmlformats.org/drawingml/2006/main">
              <a:ext uri="{FF2B5EF4-FFF2-40B4-BE49-F238E27FC236}">
                <a16:creationId xmlns:a16="http://schemas.microsoft.com/office/drawing/2014/main" id="{5DE1A27A-82EC-4441-8231-BFBF9CBA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14800"/>
            <a:ext cx="5124450" cy="163830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FBF2E7"/>
          </a:solidFill>
          <a:ln xmlns:a="http://schemas.openxmlformats.org/drawingml/2006/main" w="9525">
            <a:solidFill>
              <a:srgbClr val="F0DCC1"/>
            </a:solidFill>
            <a:prstDash val="solid"/>
          </a:ln>
        </p:spPr>
      </p:sp>
      <p:sp>
        <p:nvSpPr>
          <p:cNvPr id="24" name="shape-216">
            <a:extLst xmlns:a="http://schemas.openxmlformats.org/drawingml/2006/main">
              <a:ext uri="{FF2B5EF4-FFF2-40B4-BE49-F238E27FC236}">
                <a16:creationId xmlns:a16="http://schemas.microsoft.com/office/drawing/2014/main" id="{9BC815AC-F2E5-4DC6-86A8-95343DC8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33387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 i="0">
                <a:solidFill>
                  <a:srgbClr val="A4631B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A4631B"/>
                </a:solidFill>
                <a:latin typeface="Arial"/>
                <a:ea typeface="Arial"/>
                <a:cs typeface="Arial"/>
              </a:rPr>
              <a:t>WHAT REMAINS TO CHECK</a:t>
            </a:r>
          </a:p>
        </p:txBody>
      </p:sp>
      <p:sp>
        <p:nvSpPr>
          <p:cNvPr id="25" name="shape-217">
            <a:extLst xmlns:a="http://schemas.openxmlformats.org/drawingml/2006/main">
              <a:ext uri="{FF2B5EF4-FFF2-40B4-BE49-F238E27FC236}">
                <a16:creationId xmlns:a16="http://schemas.microsoft.com/office/drawing/2014/main" id="{BF14D80A-78BE-43E1-ACD0-E7CDF4E2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72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85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shape-218">
            <a:extLst xmlns:a="http://schemas.openxmlformats.org/drawingml/2006/main">
              <a:ext uri="{FF2B5EF4-FFF2-40B4-BE49-F238E27FC236}">
                <a16:creationId xmlns:a16="http://schemas.microsoft.com/office/drawing/2014/main" id="{E48EE0E3-7BB6-49B5-8EF9-69EEE8FD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695825"/>
            <a:ext cx="426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Public replay cannot authenticate restricted originals or semantic truth.</a:t>
            </a:r>
          </a:p>
        </p:txBody>
      </p:sp>
      <p:sp>
        <p:nvSpPr>
          <p:cNvPr id="27" name="shape-219">
            <a:extLst xmlns:a="http://schemas.openxmlformats.org/drawingml/2006/main">
              <a:ext uri="{FF2B5EF4-FFF2-40B4-BE49-F238E27FC236}">
                <a16:creationId xmlns:a16="http://schemas.microsoft.com/office/drawing/2014/main" id="{CA0199F2-62F4-4305-BB60-5A217E50F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305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85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shape-220">
            <a:extLst xmlns:a="http://schemas.openxmlformats.org/drawingml/2006/main">
              <a:ext uri="{FF2B5EF4-FFF2-40B4-BE49-F238E27FC236}">
                <a16:creationId xmlns:a16="http://schemas.microsoft.com/office/drawing/2014/main" id="{D524A746-C96C-4D0B-8AC7-028A5EE5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5229225"/>
            <a:ext cx="426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 i="0">
                <a:solidFill>
                  <a:srgbClr val="172B3D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72B3D"/>
                </a:solidFill>
                <a:latin typeface="Arial"/>
                <a:ea typeface="Arial"/>
                <a:cs typeface="Arial"/>
              </a:rPr>
              <a:t>Official template styling and live portal status are unverified.</a:t>
            </a:r>
          </a:p>
        </p:txBody>
      </p:sp>
      <p:sp>
        <p:nvSpPr>
          <p:cNvPr id="29" name="shape-221">
            <a:extLst xmlns:a="http://schemas.openxmlformats.org/drawingml/2006/main">
              <a:ext uri="{FF2B5EF4-FFF2-40B4-BE49-F238E27FC236}">
                <a16:creationId xmlns:a16="http://schemas.microsoft.com/office/drawing/2014/main" id="{38FB9251-7AD8-469B-B4FD-9B1B7634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05500"/>
            <a:ext cx="10715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 i="0">
                <a:solidFill>
                  <a:srgbClr val="5C6E7C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C6E7C"/>
                </a:solidFill>
                <a:latin typeface="Arial"/>
                <a:ea typeface="Arial"/>
                <a:cs typeface="Arial"/>
              </a:rPr>
              <a:t>Official sprint guidance: apartresearch.com/sprints/ai-collusion-research-sprint-2026-10-23-to-2026-10-25  ·  See the report appendix for limitations and ethics.</a:t>
            </a:r>
          </a:p>
        </p:txBody>
      </p:sp>
    </p:spTree>
    <p:extLst>
      <p:ext uri="{BB962C8B-B14F-4D97-AF65-F5344CB8AC3E}">
        <p14:creationId xmlns:p14="http://schemas.microsoft.com/office/powerpoint/2010/main" val="17072494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2026-10-24T16:11:39.7060000Z</dcterms:created>
  <dcterms:modified xsi:type="dcterms:W3CDTF">2026-10-24T16:11:39.7060000Z</dcterms:modified>
</coreProperties>
</file>