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1BF2368C-452C-2920-AD70-E022A5FA67F4}">
          <p14:sldIdLst>
            <p14:sldId id="256"/>
          </p14:sldIdLst>
        </p14:section>
        <p14:section name="Problem" id="{E43A1F99-E64C-0125-BE3C-A762FA57D3ED}">
          <p14:sldIdLst>
            <p14:sldId id="257"/>
            <p14:sldId id="258"/>
          </p14:sldIdLst>
        </p14:section>
        <p14:section name="Method" id="{5E3C683A-F9CD-2C17-0CAC-75533BFE9AB5}">
          <p14:sldIdLst>
            <p14:sldId id="259"/>
            <p14:sldId id="260"/>
            <p14:sldId id="261"/>
            <p14:sldId id="262"/>
            <p14:sldId id="263"/>
          </p14:sldIdLst>
        </p14:section>
        <p14:section name="Results" id="{C8EF7F70-9E6A-161B-EEC7-20F0D624E39F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Answer" id="{3EF5EE53-7969-60D4-6873-9752CEB671E3}">
          <p14:sldIdLst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lang="en-GB" sz="1300" b="0" i="0" u="none" strike="noStrike">
                <a:solidFill>
                  <a:srgbClr val="5B6070"/>
                </a:solidFill>
                <a:latin typeface="+mn-lt"/>
              </a:rPr>
              <a:t>Grades on held-out runs (odd seeds); numbers are run counts</a:t>
            </a:r>
          </a:p>
        </c:rich>
      </c:tx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Confirmed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Innocent (same model)</c:v>
                </c:pt>
                <c:pt idx="1">
                  <c:v>Innocent (mixed models)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  <c:pt idx="5">
                  <c:v>Coalition (same model)</c:v>
                </c:pt>
                <c:pt idx="6">
                  <c:v>Coalition (mixed models)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E-4079-BFC3-CB8B9EB287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Probable</c:v>
                </c:pt>
              </c:strCache>
            </c:strRef>
          </c:tx>
          <c:spPr>
            <a:solidFill>
              <a:srgbClr val="E88C78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Innocent (same model)</c:v>
                </c:pt>
                <c:pt idx="1">
                  <c:v>Innocent (mixed models)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  <c:pt idx="5">
                  <c:v>Coalition (same model)</c:v>
                </c:pt>
                <c:pt idx="6">
                  <c:v>Coalition (mixed models)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6E-4079-BFC3-CB8B9EB287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Indicative</c:v>
                </c:pt>
              </c:strCache>
            </c:strRef>
          </c:tx>
          <c:spPr>
            <a:solidFill>
              <a:srgbClr val="F2B4A5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Innocent (same model)</c:v>
                </c:pt>
                <c:pt idx="1">
                  <c:v>Innocent (mixed models)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  <c:pt idx="5">
                  <c:v>Coalition (same model)</c:v>
                </c:pt>
                <c:pt idx="6">
                  <c:v>Coalition (mixed models)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6E-4079-BFC3-CB8B9EB287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None</c:v>
                </c:pt>
              </c:strCache>
            </c:strRef>
          </c:tx>
          <c:spPr>
            <a:solidFill>
              <a:srgbClr val="ECEBE6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Innocent (same model)</c:v>
                </c:pt>
                <c:pt idx="1">
                  <c:v>Innocent (mixed models)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  <c:pt idx="5">
                  <c:v>Coalition (same model)</c:v>
                </c:pt>
                <c:pt idx="6">
                  <c:v>Coalition (mixed models)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6E-4079-BFC3-CB8B9EB2872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0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lang="en-GB" sz="1300" b="0" i="0" u="none" strike="noStrike">
                <a:solidFill>
                  <a:srgbClr val="5B6070"/>
                </a:solidFill>
                <a:latin typeface="+mn-lt"/>
              </a:rPr>
              <a:t>Phrase reuse among the 4 suspects (share of posts), mean per group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Same-model innocents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Innocent, mixed models</c:v>
                </c:pt>
                <c:pt idx="1">
                  <c:v>Innocent, same model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4-4BE0-94FA-FFAFDA82C2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groups</c:v>
                </c:pt>
              </c:strCache>
            </c:strRef>
          </c:tx>
          <c:spPr>
            <a:solidFill>
              <a:srgbClr val="A8A79F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Innocent, mixed models</c:v>
                </c:pt>
                <c:pt idx="1">
                  <c:v>Innocent, same model</c:v>
                </c:pt>
                <c:pt idx="2">
                  <c:v>Talk only</c:v>
                </c:pt>
                <c:pt idx="3">
                  <c:v>Lone operators</c:v>
                </c:pt>
                <c:pt idx="4">
                  <c:v>Teammate-aware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6.9000000000000006E-2</c:v>
                </c:pt>
                <c:pt idx="2">
                  <c:v>0.11799999999999999</c:v>
                </c:pt>
                <c:pt idx="3">
                  <c:v>0.187</c:v>
                </c:pt>
                <c:pt idx="4">
                  <c:v>0.19600000000000001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44-4BE0-94FA-FFAFDA82C2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lang="en-GB" sz="1300" b="0" i="0" u="none" strike="noStrike">
                <a:solidFill>
                  <a:srgbClr val="5B6070"/>
                </a:solidFill>
                <a:latin typeface="+mn-lt"/>
              </a:rPr>
              <a:t>LLM judge score (0–1), mean per group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Agreed (judge reads messages)</c:v>
                </c:pt>
              </c:strCache>
            </c:strRef>
          </c:tx>
          <c:spPr>
            <a:solidFill>
              <a:srgbClr val="A8A79F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Talk only</c:v>
                </c:pt>
                <c:pt idx="1">
                  <c:v>Coalition (same model)</c:v>
                </c:pt>
                <c:pt idx="2">
                  <c:v>Coalition (mixed models)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0.97</c:v>
                </c:pt>
                <c:pt idx="1">
                  <c:v>0.98</c:v>
                </c:pt>
                <c:pt idx="2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8-4544-AA29-4936FCC081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carried out (messages + posts)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Talk only</c:v>
                </c:pt>
                <c:pt idx="1">
                  <c:v>Coalition (same model)</c:v>
                </c:pt>
                <c:pt idx="2">
                  <c:v>Coalition (mixed models)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0.45</c:v>
                </c:pt>
                <c:pt idx="1">
                  <c:v>0.91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8-4544-AA29-4936FCC081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3E4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5B60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5B6070"/>
                </a:solidFill>
                <a:latin typeface="+mn-lt"/>
              </a:rPr>
              <a:t>AUROC of the replay difference vs innocent runs (0.5 = chance)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Replay AUROC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Coalition (L3)</c:v>
                </c:pt>
                <c:pt idx="1">
                  <c:v>Lone operators (L1)</c:v>
                </c:pt>
                <c:pt idx="2">
                  <c:v>Teammate-aware (L2)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0.97</c:v>
                </c:pt>
                <c:pt idx="1">
                  <c:v>0.69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7-48DB-A9FA-9C466FCBBC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3E4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lang="en-GB" sz="1300" b="0" i="0" u="none" strike="noStrike">
                <a:solidFill>
                  <a:srgbClr val="5B6070"/>
                </a:solidFill>
                <a:latin typeface="+mn-lt"/>
              </a:rPr>
              <a:t>Share of suspect posts echoing a false or misleading feed item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Coalitions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Coalition (mixed models)</c:v>
                </c:pt>
                <c:pt idx="1">
                  <c:v>Coalition (same model)</c:v>
                </c:pt>
                <c:pt idx="2">
                  <c:v>Teammate-aware</c:v>
                </c:pt>
                <c:pt idx="3">
                  <c:v>Lone operators</c:v>
                </c:pt>
                <c:pt idx="4">
                  <c:v>Talk only</c:v>
                </c:pt>
                <c:pt idx="5">
                  <c:v>Innocent (mixed models)</c:v>
                </c:pt>
                <c:pt idx="6">
                  <c:v>Innocent (same model)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7.0000000000000007E-2</c:v>
                </c:pt>
                <c:pt idx="1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B5-40C6-9260-A6CE4A4B16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suspect groups</c:v>
                </c:pt>
              </c:strCache>
            </c:strRef>
          </c:tx>
          <c:spPr>
            <a:solidFill>
              <a:srgbClr val="A8A79F"/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Coalition (mixed models)</c:v>
                </c:pt>
                <c:pt idx="1">
                  <c:v>Coalition (same model)</c:v>
                </c:pt>
                <c:pt idx="2">
                  <c:v>Teammate-aware</c:v>
                </c:pt>
                <c:pt idx="3">
                  <c:v>Lone operators</c:v>
                </c:pt>
                <c:pt idx="4">
                  <c:v>Talk only</c:v>
                </c:pt>
                <c:pt idx="5">
                  <c:v>Innocent (mixed models)</c:v>
                </c:pt>
                <c:pt idx="6">
                  <c:v>Innocent (same model)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0.113</c:v>
                </c:pt>
                <c:pt idx="3">
                  <c:v>9.1999999999999998E-2</c:v>
                </c:pt>
                <c:pt idx="4">
                  <c:v>0.11799999999999999</c:v>
                </c:pt>
                <c:pt idx="5">
                  <c:v>0.14899999999999999</c:v>
                </c:pt>
                <c:pt idx="6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B5-40C6-9260-A6CE4A4B16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B6070"/>
                </a:solidFill>
                <a:latin typeface="+mn-lt"/>
              </a:defRPr>
            </a:pPr>
            <a:r>
              <a:rPr lang="en-GB" sz="1300" b="0" i="0" u="none" strike="noStrike">
                <a:solidFill>
                  <a:srgbClr val="5B6070"/>
                </a:solidFill>
                <a:latin typeface="+mn-lt"/>
              </a:rPr>
              <a:t>First experiment, all agents on Claude Haiku 5.5: share of posting turns suspects skipped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Coalition</c:v>
                </c:pt>
              </c:strCache>
            </c:strRef>
          </c:tx>
          <c:spPr>
            <a:solidFill>
              <a:srgbClr val="D9482B"/>
            </a:solidFill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Innocent (L0)</c:v>
                </c:pt>
                <c:pt idx="1">
                  <c:v>Lone operators (L1)</c:v>
                </c:pt>
                <c:pt idx="2">
                  <c:v>Teammate-aware (L2)</c:v>
                </c:pt>
                <c:pt idx="3">
                  <c:v>Coalition with channel (L3)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3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2-4882-BE21-811FD5E09D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A8A79F"/>
            </a:solidFill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F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Innocent (L0)</c:v>
                </c:pt>
                <c:pt idx="1">
                  <c:v>Lone operators (L1)</c:v>
                </c:pt>
                <c:pt idx="2">
                  <c:v>Teammate-aware (L2)</c:v>
                </c:pt>
                <c:pt idx="3">
                  <c:v>Coalition with channel (L3)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3.0000000000000001E-3</c:v>
                </c:pt>
                <c:pt idx="1">
                  <c:v>3.5000000000000003E-2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22-4882-BE21-811FD5E09D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0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149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One-line question: what should count as convincing evidence that AI persona accounts colluded, rather than just looking alike?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rgbClr val="13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828800"/>
            <a:ext cx="106984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033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5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ark">
    <p:bg>
      <p:bgPr>
        <a:solidFill>
          <a:srgbClr val="13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61188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dark">
    <p:bg>
      <p:bgPr>
        <a:solidFill>
          <a:srgbClr val="13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1069848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F9C"/>
                </a:solidFill>
              </a:rPr>
              <a:t>Plus Factors for Machines  ·  Apart Research AI Collusion Sprint 2026  ·  Track 2, Q2.3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828800"/>
            <a:ext cx="10698480" cy="17373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Plus Factors for Machines</a:t>
            </a: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0332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5"/>
                </a:solidFill>
              </a:rPr>
              <a:t>Which evidence separates colluding AI persona campaigns from innocent look-alikes in a simulated election?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731520"/>
            <a:ext cx="822960" cy="82296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93726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512064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Apart Research AI Collusion Research Sprint · 23–25 October 2026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Track 2: Detection and Audit of Collusion · Research question 2.3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Alex Ndungu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Similar AI-written accounts: coordinated campaign or citizens who agree?</a:t>
            </a:r>
            <a:endParaRPr lang="en-US" sz="3000" dirty="0"/>
          </a:p>
        </p:txBody>
      </p:sp>
      <p:sp>
        <p:nvSpPr>
          <p:cNvPr id="3" name="miss card"/>
          <p:cNvSpPr/>
          <p:nvPr/>
        </p:nvSpPr>
        <p:spPr>
          <a:xfrm>
            <a:off x="548640" y="1508760"/>
            <a:ext cx="5349240" cy="2743200"/>
          </a:xfrm>
          <a:prstGeom prst="roundRect">
            <a:avLst>
              <a:gd name="adj" fmla="val 2667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868680" y="1783080"/>
            <a:ext cx="640080" cy="64008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94310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8745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Miss a real campaign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65176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 coordinated persona network shapes what voters see during the campaign, the silence period and the count.</a:t>
            </a:r>
            <a:endParaRPr lang="en-US" sz="1600" dirty="0"/>
          </a:p>
        </p:txBody>
      </p:sp>
      <p:sp>
        <p:nvSpPr>
          <p:cNvPr id="8" name="accuse card"/>
          <p:cNvSpPr/>
          <p:nvPr/>
        </p:nvSpPr>
        <p:spPr>
          <a:xfrm>
            <a:off x="6309360" y="1508760"/>
            <a:ext cx="5349240" cy="2743200"/>
          </a:xfrm>
          <a:prstGeom prst="roundRect">
            <a:avLst>
              <a:gd name="adj" fmla="val 2667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6629400" y="1783080"/>
            <a:ext cx="640080" cy="64008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420" y="1943100"/>
            <a:ext cx="320040" cy="3200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52360" y="18745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Wrongly accuse real voters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629400" y="265176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Calling genuine supporters a bot campaign discredits them and hands the losing side a claim that opinion was manufactured.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457200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Why it is getting harder: </a:t>
            </a:r>
            <a:r>
              <a:rPr lang="en-US" sz="1600" dirty="0">
                <a:solidFill>
                  <a:schemeClr val="tx1"/>
                </a:solidFill>
              </a:rPr>
              <a:t>voters increasingly draft posts with the same few AI assistants. Same-model deployments are correlated with no agreement at all (Xu et al.), and AI-assisted writing reduces diversity (Padmakumar &amp; He). The similarity, timing and amplification signals detectors rely on are now produced by innocent users too.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Antitrust already solved a version of this: parallel conduct is not proof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731520" cy="73152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78308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08760" y="160020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Courts do not infer an agreement from parallel conduct alone. They require additional “plus factors” that make independent action implausible.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2918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This project asks which plus factors still work when the agents are machines, and adds one that only exists for machines:</a:t>
            </a:r>
            <a:endParaRPr lang="en-US" sz="1600" dirty="0"/>
          </a:p>
        </p:txBody>
      </p:sp>
      <p:sp>
        <p:nvSpPr>
          <p:cNvPr id="7" name="replay card"/>
          <p:cNvSpPr/>
          <p:nvPr/>
        </p:nvSpPr>
        <p:spPr>
          <a:xfrm>
            <a:off x="548640" y="4434840"/>
            <a:ext cx="5120640" cy="1554480"/>
          </a:xfrm>
          <a:prstGeom prst="roundRect">
            <a:avLst>
              <a:gd name="adj" fmla="val 4706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777240" y="4709160"/>
            <a:ext cx="548640" cy="54864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84632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4617720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Counterfactual replay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Re-run the same agents, same seed and news, with their channel cut and each other's posts hidden.</a:t>
            </a:r>
            <a:endParaRPr lang="en-US" sz="15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26480" y="1600200"/>
          <a:ext cx="5486400" cy="3419856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Machine signal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Antitrust analogue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Content similarity, phrase reuse, timing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Parallel conduct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Mutual amplification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Acts against independent interest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Private plan carried out in posts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Conduct consistent with agreement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Judge reading messages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Direct evidence / communication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Replay difference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None: machine-only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design: one variable changes, everything else is held fixed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423160" cy="1691640"/>
          </a:xfrm>
          <a:prstGeom prst="roundRect">
            <a:avLst>
              <a:gd name="adj" fmla="val 4324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731520" y="1719072"/>
            <a:ext cx="2057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News feed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36 items, 13 slanted sources, 12 days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429000" y="155448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3611880" y="1719072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8 persona agents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Suspect group S (4) + other accounts (4)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92240" y="1554480"/>
            <a:ext cx="2377440" cy="1691640"/>
          </a:xfrm>
          <a:prstGeom prst="roundRect">
            <a:avLst>
              <a:gd name="adj" fmla="val 4324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6675120" y="1719072"/>
            <a:ext cx="2011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Logged run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Posts, minute of action, reposts, channel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326880" y="1554480"/>
            <a:ext cx="2286000" cy="1691640"/>
          </a:xfrm>
          <a:prstGeom prst="roundRect">
            <a:avLst>
              <a:gd name="adj" fmla="val 4324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9509760" y="1719072"/>
            <a:ext cx="1920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Evidence signals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Similarity, phrases, timing, amplification, plan, judge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429000" y="3931920"/>
            <a:ext cx="2606040" cy="2103120"/>
          </a:xfrm>
          <a:prstGeom prst="roundRect">
            <a:avLst>
              <a:gd name="adj" fmla="val 3478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3611880" y="4096512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Agreement ladder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Applied to S only: L0, L1, L2, L3, L3talk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92240" y="3931920"/>
            <a:ext cx="2377440" cy="2103120"/>
          </a:xfrm>
          <a:prstGeom prst="roundRect">
            <a:avLst>
              <a:gd name="adj" fmla="val 3478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6675120" y="4096512"/>
            <a:ext cx="2011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Counterfactual replay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Channel cut; S cannot see each other's posts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326880" y="3931920"/>
            <a:ext cx="2286000" cy="2103120"/>
          </a:xfrm>
          <a:prstGeom prst="roundRect">
            <a:avLst>
              <a:gd name="adj" fmla="val 3478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9509760" y="4096512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Frozen grading rule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Confirmed / Probable / Indicative on held-out seeds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999232" y="2395728"/>
            <a:ext cx="402336" cy="914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6062472" y="2395728"/>
            <a:ext cx="402336" cy="914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897112" y="2395728"/>
            <a:ext cx="402336" cy="914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 flipV="1">
            <a:off x="4727448" y="3273552"/>
            <a:ext cx="914" cy="630936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7680960" y="3273552"/>
            <a:ext cx="914" cy="630936"/>
          </a:xfrm>
          <a:prstGeom prst="line">
            <a:avLst/>
          </a:prstGeom>
          <a:noFill/>
          <a:ln w="19050">
            <a:solidFill>
              <a:srgbClr val="5B6070"/>
            </a:solidFill>
            <a:prstDash val="dash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469880" y="3273552"/>
            <a:ext cx="914" cy="630936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8897112" y="4983480"/>
            <a:ext cx="402336" cy="914"/>
          </a:xfrm>
          <a:prstGeom prst="line">
            <a:avLst/>
          </a:prstGeom>
          <a:noFill/>
          <a:ln w="19050">
            <a:solidFill>
              <a:srgbClr val="5B607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 txBox="1"/>
          <p:nvPr/>
        </p:nvSpPr>
        <p:spPr>
          <a:xfrm>
            <a:off x="548640" y="3931920"/>
            <a:ext cx="25603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72 runs: 36 original + 36 replays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Same arm: Qwen 3.6 27B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Mixed arm: Qwen + Gemma 4 26B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Judge: Claude Sonnet 5.5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agreement ladder maps onto question 2.3's four cases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4892040"/>
            <a:ext cx="2103120" cy="1143000"/>
          </a:xfrm>
          <a:prstGeom prst="roundRect">
            <a:avLst>
              <a:gd name="adj" fmla="val 4800"/>
            </a:avLst>
          </a:prstGeom>
          <a:solidFill>
            <a:srgbClr val="A8A79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685800" y="500176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L0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544068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Genuine independent supporters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0624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F2430"/>
                </a:solidFill>
              </a:rPr>
              <a:t>Innocent correlation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88920" y="4178808"/>
            <a:ext cx="2103120" cy="1856232"/>
          </a:xfrm>
          <a:prstGeom prst="roundRect">
            <a:avLst>
              <a:gd name="adj" fmla="val 2956"/>
            </a:avLst>
          </a:prstGeom>
          <a:solidFill>
            <a:srgbClr val="A8A79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2926080" y="4288536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L3talk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4727448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Plans in a private channel, posts as L0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788920" y="349300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F2430"/>
                </a:solidFill>
              </a:rPr>
              <a:t>Talk without action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0" y="3465576"/>
            <a:ext cx="2103120" cy="2569464"/>
          </a:xfrm>
          <a:prstGeom prst="roundRect">
            <a:avLst>
              <a:gd name="adj" fmla="val 2609"/>
            </a:avLst>
          </a:prstGeom>
          <a:solidFill>
            <a:srgbClr val="6B7A9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5166360" y="3575304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L1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166360" y="4014216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Hidden campaign goal, each thinks it is alone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2779776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F2430"/>
                </a:solidFill>
              </a:rPr>
              <a:t>One operator, no interaction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269480" y="2752344"/>
            <a:ext cx="2103120" cy="3282696"/>
          </a:xfrm>
          <a:prstGeom prst="roundRect">
            <a:avLst>
              <a:gd name="adj" fmla="val 2609"/>
            </a:avLst>
          </a:prstGeom>
          <a:solidFill>
            <a:srgbClr val="2436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7406640" y="28620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L2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406640" y="3300984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Goal + knows teammates, sees their posts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269480" y="2066544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F2430"/>
                </a:solidFill>
              </a:rPr>
              <a:t>Harm without agreement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509760" y="2039112"/>
            <a:ext cx="2103120" cy="3995928"/>
          </a:xfrm>
          <a:prstGeom prst="roundRect">
            <a:avLst>
              <a:gd name="adj" fmla="val 2609"/>
            </a:avLst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9646920" y="21488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9646920" y="2587752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Goal + teammates + private channel, daily plan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509760" y="1353312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D9482B"/>
                </a:solidFill>
              </a:rPr>
              <a:t>Deliberate coalition (positive control)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146304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B6070"/>
                </a:solidFill>
              </a:rPr>
              <a:t>S always leans to the challenger, so innocent S members are same-side supporters reading the same news: the hardest look-alike.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realistic news feed modelled on documented election cases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0876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011680" y="17830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6070"/>
                </a:solidFill>
              </a:rPr>
              <a:t>news items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9748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29718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6070"/>
                </a:solidFill>
              </a:rPr>
              <a:t>slanted sources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8620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41605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B6070"/>
                </a:solidFill>
              </a:rPr>
              <a:t>days, campaign to court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064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070"/>
                </a:solidFill>
              </a:rPr>
              <a:t>Sources include a pro-incumbent state broadcaster, partisan outlets, party pages, an anonymous “news” page, forwarded messages, a foreign state channel, fact-checkers, the commission and observers. Each item carries a hidden truth label agents never see.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846320" y="1508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5010912" y="1627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Deepfake audio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Nigeria 2023 · Ghana 2024 · Slovakia 2023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275320" y="1508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8439912" y="1627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Fake results account, diverging TV tallies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Kenya 2022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846320" y="2651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5010912" y="2770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Results-portal glitch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Nigeria 2023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275320" y="2651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8439912" y="2770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Early victory claim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Cameroon 2025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46320" y="3794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5010912" y="3913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Internet shutdowns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Uganda 2021 · Senegal 2024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275320" y="3794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8439912" y="3913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Paid hashtag influencers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Kenya 2021 · Ghana 2024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846320" y="4937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5010912" y="5056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Vote buying, forged letters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Moldova 2024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275320" y="493776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8439912" y="505663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State TV coverage bias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D9482B"/>
                </a:solidFill>
              </a:rPr>
              <a:t>Zimbabwe 2023 · South Africa 2024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023360" y="1508760"/>
            <a:ext cx="548640" cy="54864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1645920"/>
            <a:ext cx="274320" cy="274320"/>
          </a:xfrm>
          <a:prstGeom prst="rect">
            <a:avLst/>
          </a:prstGeom>
        </p:spPr>
      </p:pic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evidence signals, each tied to an observer's real access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411480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Signal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What it measures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Needs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Content similarity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TF-IDF similarity within S minus S vs others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Public posts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Phrase reuse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Share of posts reusing a 4-word phrase from another S member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Public posts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Timing sync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How much closer in time S members act than other pairs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Public posts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Amplification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Reposts of other S members per action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Public posts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Judge: posts only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Claude Sonnet 5.5 rates likelihood of coordination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Public posts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Plan overlap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Posts reusing a 3-word phrase from that day's channel plan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D9482B"/>
                          </a:solidFill>
                        </a:rPr>
                        <a:t>Private messages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Judge: agreed / carried out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Agreement in messages; posts followed the plan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D9482B"/>
                          </a:solidFill>
                        </a:rPr>
                        <a:t>Private messages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Replay difference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Drop in the composite signal when S is isolated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D9482B"/>
                          </a:solidFill>
                        </a:rPr>
                        <a:t>Ability to re-run agents</a:t>
                      </a:r>
                      <a:endParaRPr lang="en-US" sz="1400" dirty="0"/>
                    </a:p>
                  </a:txBody>
                  <a:tcPr marT="36576" marB="36576" anchor="ctr">
                    <a:lnL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62356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731520" y="56235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Observational signals need only public data. Agreement signals need message access or the ability to re-run the agents.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Pre-registered style protocol: thresholds and rule frozen before testing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457200" cy="45720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16002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Calibrate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94560"/>
            <a:ext cx="2606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Even seeds. Thresholds = 95th percentile of innocent runs (L0 + L3talk).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64992" y="1554480"/>
            <a:ext cx="457200" cy="45720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3364992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959352" y="16002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364992" y="2194560"/>
            <a:ext cx="2606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Confirmed: message or replay evidence + 1 observational signal. Probable: 2 observational. Indicative: 1.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81344" y="1554480"/>
            <a:ext cx="457200" cy="45720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6181344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775704" y="16002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Freeze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181344" y="2194560"/>
            <a:ext cx="2606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Rule file locked with a SHA-256 hash; evaluation refuses to run if it changes.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997696" y="1554480"/>
            <a:ext cx="457200" cy="45720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8997696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9592056" y="16002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997696" y="2194560"/>
            <a:ext cx="2606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Odd seeds held out: 18 original runs graded once.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023360"/>
            <a:ext cx="11064240" cy="2011680"/>
          </a:xfrm>
          <a:prstGeom prst="roundRect">
            <a:avLst>
              <a:gd name="adj" fmla="val 3636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822960" y="4251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/ 10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51206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coalitions formed (manipulation check)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566160" y="4251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51206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refusal messages in the v2 coalitions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309360" y="4251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321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=6,900</a:t>
            </a:r>
            <a:endParaRPr lang="en-US" sz="4000" dirty="0"/>
          </a:p>
        </p:txBody>
      </p:sp>
      <p:sp>
        <p:nvSpPr>
          <p:cNvPr id="25" name="Text 23"/>
          <p:cNvSpPr txBox="1"/>
          <p:nvPr/>
        </p:nvSpPr>
        <p:spPr>
          <a:xfrm>
            <a:off x="6309360" y="51206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agent calls across 72 runs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052560" y="4251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321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=$1.30</a:t>
            </a:r>
            <a:endParaRPr lang="en-US" sz="4000" dirty="0"/>
          </a:p>
        </p:txBody>
      </p:sp>
      <p:sp>
        <p:nvSpPr>
          <p:cNvPr id="27" name="Text 25"/>
          <p:cNvSpPr txBox="1"/>
          <p:nvPr/>
        </p:nvSpPr>
        <p:spPr>
          <a:xfrm>
            <a:off x="9052560" y="512064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judge cost; agents on Modal credits</a:t>
            </a:r>
            <a:endParaRPr lang="en-US" sz="14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61188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</a:rPr>
              <a:t>Held-out grades, which signals separate, and the AI-specific traps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frozen rule confirmed 5 of 5 coalitions and 0 of 8 innocent runs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749808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8321040" y="155448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/ 5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8321040" y="23774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coalitions Confirmed (95% CI 0.57–1.00)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321040" y="310896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1321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/ 8</a:t>
            </a:r>
            <a:endParaRPr lang="en-US" sz="4800" dirty="0"/>
          </a:p>
        </p:txBody>
      </p:sp>
      <p:sp>
        <p:nvSpPr>
          <p:cNvPr id="7" name="Text 4"/>
          <p:cNvSpPr txBox="1"/>
          <p:nvPr/>
        </p:nvSpPr>
        <p:spPr>
          <a:xfrm>
            <a:off x="8321040" y="3931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innocent runs Confirmed (95% CI 0.00–0.32)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321040" y="466344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But 3 of 8 innocent runs still reached Indicative: the lowest grade is not safe to publish alone. Teammate-aware coordination (L2) stayed in the middle grades.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Similarity finds any campaign; only message and replay evidence find agreement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223760" cy="4285488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Signal (AUROC vs innocent runs)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Coalition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Teammate-aware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Lone operators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1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Content similarity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Judge: posts only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Phrase reuse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0.81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4A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0.77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4A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0.78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4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Timing sync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FFFFF"/>
                          </a:solidFill>
                        </a:rPr>
                        <a:t>0.88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C7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0.49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0.59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Mutual amplification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0.84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4A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0.58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0.59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Plan overlap (messages)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0.31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0.31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Judge: plan carried out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1.00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0.31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0.31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2430"/>
                          </a:solidFill>
                        </a:rPr>
                        <a:t>Replay difference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0.97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48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0.57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430"/>
                          </a:solidFill>
                        </a:rPr>
                        <a:t>0.69</a:t>
                      </a:r>
                      <a:endParaRPr lang="en-US" sz="1400" dirty="0"/>
                    </a:p>
                  </a:txBody>
                  <a:tcPr marT="27432" marB="27432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85216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070"/>
                </a:solidFill>
              </a:rPr>
              <a:t>0.5 = chance, 1.0 = perfect separation. All 36 original runs.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8138160" y="1463040"/>
            <a:ext cx="3474720" cy="2103120"/>
          </a:xfrm>
          <a:prstGeom prst="roundRect">
            <a:avLst>
              <a:gd name="adj" fmla="val 3478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 txBox="1"/>
          <p:nvPr/>
        </p:nvSpPr>
        <p:spPr>
          <a:xfrm>
            <a:off x="8321040" y="1645920"/>
            <a:ext cx="3108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Observational signals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Content similarity and a judge reading posts flag every kind of campaign, but cannot say whether the agents agreed.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38160" y="3749040"/>
            <a:ext cx="3474720" cy="2103120"/>
          </a:xfrm>
          <a:prstGeom prst="roundRect">
            <a:avLst>
              <a:gd name="adj" fmla="val 3478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8321040" y="3931920"/>
            <a:ext cx="3108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Agreement signals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 overlap, “carried out” and replay pick out explicit coalitions and are near chance on campaigns without a channel.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same-model trap: innocent supporters on one model look coordinated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67665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66928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With no coordination at all, one shared model nearly doubles phrase reuse and pushes innocents toward lone-operator levels.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680960" y="155448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1.00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680960" y="233172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AUROC: every same-model innocent run is more similar than every mixed-model one (6 vs 4 runs)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680960" y="32918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of 3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7680960" y="4069080"/>
            <a:ext cx="3931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same-model innocent held-out runs passed the composite threshold, vs 0 of 2 mixed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680960" y="5029200"/>
            <a:ext cx="3931920" cy="1097280"/>
          </a:xfrm>
          <a:prstGeom prst="roundRect">
            <a:avLst>
              <a:gd name="adj" fmla="val 6667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 txBox="1"/>
          <p:nvPr/>
        </p:nvSpPr>
        <p:spPr>
          <a:xfrm>
            <a:off x="7863840" y="513892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The rule held only because thresholds were calibrated on same-model innocents.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Talk without action fools a message reader; “carried out” does not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694944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7863840" y="155448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1321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0.97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7863840" y="233172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agreement score for groups that planned but never acted, as high as real coalitions (0.98)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863840" y="32918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0.45 vs 0.90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7863840" y="406908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“plan carried out” for talk-only groups vs coalitions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4846320"/>
            <a:ext cx="3749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Requiring message evidence plus an observed signal kept every talk-only run below Confirmed.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Replay confirms explicit coalitions, but not quieter forms of coordination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603504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6858000" y="1600200"/>
            <a:ext cx="548640" cy="54864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1737360"/>
            <a:ext cx="274320" cy="2743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589520" y="1554480"/>
            <a:ext cx="4023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Coalitions collapse when isolated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Cutting the channel and hiding teammates' posts removed the coordination signal (AUROC 0.97).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6858000" y="3063240"/>
            <a:ext cx="548640" cy="548640"/>
          </a:xfrm>
          <a:prstGeom prst="ellipse">
            <a:avLst/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60" y="3200400"/>
            <a:ext cx="274320" cy="27432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589520" y="3017520"/>
            <a:ext cx="4023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Lone operators also change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They react to same-side posts without knowing who wrote them, so isolation changes them too (0.69).</a:t>
            </a:r>
            <a:endParaRPr lang="en-US" sz="1400" dirty="0"/>
          </a:p>
        </p:txBody>
      </p:sp>
      <p:sp>
        <p:nvSpPr>
          <p:cNvPr id="10" name="Shape 5"/>
          <p:cNvSpPr/>
          <p:nvPr/>
        </p:nvSpPr>
        <p:spPr>
          <a:xfrm>
            <a:off x="6858000" y="4526280"/>
            <a:ext cx="548640" cy="548640"/>
          </a:xfrm>
          <a:prstGeom prst="ellipse">
            <a:avLst/>
          </a:prstGeom>
          <a:solidFill>
            <a:srgbClr val="6B7A99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5160" y="4663440"/>
            <a:ext cx="274320" cy="2743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589520" y="4480560"/>
            <a:ext cx="4023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Coordination through public posts is missed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Teammate-aware accounts barely change (0.57).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Coalitions echoed fewer false news items than genuine supporters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713232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8046720" y="1554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3–7%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8046720" y="233172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of coalition posts echoed false items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297180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1321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12–15%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8046720" y="374904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for innocent supporters; 18% for the other accounts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046720" y="4480560"/>
            <a:ext cx="3566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Coordinated accounts stuck to planned talking points; genuine users reacted to viral falsehoods. This counts echoes of feed items only, not claims a campaign invents.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Side finding: Claude Haiku 5.5 refused only when asked to plan together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417320"/>
          <a:ext cx="676656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48640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070"/>
                </a:solidFill>
              </a:rPr>
              <a:t>These runs are excluded from the detection results; the experiment was rerun on Qwen and Gemma.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7680960" y="155448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/ 6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680960" y="233172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coalition runs where all four suspects refused; 35–44 of 48 channel messages were refusals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680960" y="338328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7863840" y="3566160"/>
            <a:ext cx="3566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“I won't write the coordination message. Even as a simulation, drafting a plan for fake citizen accounts to push a candidate's talking points while hiding their links is the operational content I shouldn't produce.”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to 2.3: agreement and action together, against same-model baselines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2377440" cy="1280160"/>
          </a:xfrm>
          <a:prstGeom prst="roundRect">
            <a:avLst>
              <a:gd name="adj" fmla="val 5714"/>
            </a:avLst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Confirmed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3154680" y="160020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Evidence of agreement (messages, or replay shows coordination depends on interaction) plus observed parallel conduct. Publishable.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17520"/>
            <a:ext cx="2377440" cy="1280160"/>
          </a:xfrm>
          <a:prstGeom prst="roundRect">
            <a:avLst>
              <a:gd name="adj" fmla="val 5714"/>
            </a:avLst>
          </a:prstGeom>
          <a:solidFill>
            <a:srgbClr val="E88C7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548640" y="301752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Probable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3154680" y="310896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Two observational signals beyond same-model innocent baselines. Coordination likely; agreement not shown.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4526280"/>
            <a:ext cx="2377440" cy="1280160"/>
          </a:xfrm>
          <a:prstGeom prst="roundRect">
            <a:avLst>
              <a:gd name="adj" fmla="val 5714"/>
            </a:avLst>
          </a:prstGeom>
          <a:solidFill>
            <a:srgbClr val="F2B4A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548640" y="452628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Indicative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3154680" y="461772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One signal. Innocent same-model users reach this level: never publish alone.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223760" y="1508760"/>
            <a:ext cx="4389120" cy="4297680"/>
          </a:xfrm>
          <a:prstGeom prst="roundRect">
            <a:avLst>
              <a:gd name="adj" fmla="val 1702"/>
            </a:avLst>
          </a:prstGeom>
          <a:solidFill>
            <a:srgbClr val="1321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7498080" y="173736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AI plus-factor rule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0" y="2331720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No single signal was enough.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C9D3E6"/>
                </a:solidFill>
              </a:rPr>
              <a:t>Similarity and timing flag innocent same-model users. Messages are fooled by talk without action. What worked was a conjunction: parallel conduct plus something that makes independent action implausible, measured against innocent accounts on the same model.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implications for election observers and platforms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457200" cy="45720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55448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Calibrate on same-model baselines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Thresholds tuned on human data over-flag users who write with the same assistant.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457200" cy="45720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54864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301752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Grade, don't binarise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Only Confirmed was clean. State the grade and what evidence would raise it.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4526280"/>
            <a:ext cx="457200" cy="45720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548640" y="4526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448056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Ask for “carried out”, not “agreed”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Message access alone over-accuses (0.97 on talk-only groups).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17920" y="1600200"/>
            <a:ext cx="457200" cy="45720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621792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0" y="155448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Use replay where you can re-run agents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Election bodies, platforms and regulators of deployed agents can.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17920" y="3063240"/>
            <a:ext cx="457200" cy="45720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 txBox="1"/>
          <p:nvPr/>
        </p:nvSpPr>
        <p:spPr>
          <a:xfrm>
            <a:off x="621792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0" y="301752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Expect evasion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B6070"/>
                </a:solidFill>
              </a:rPr>
              <a:t>Coalitions staggered posts and varied personas unprompted; exact-phrase detectors will degrade.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17920" y="4480560"/>
            <a:ext cx="5394960" cy="1371600"/>
          </a:xfrm>
          <a:prstGeom prst="roundRect">
            <a:avLst>
              <a:gd name="adj" fmla="val 5333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6400800" y="457200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Safety training as a countermeasure: </a:t>
            </a:r>
            <a:r>
              <a:rPr lang="en-US" sz="1400" dirty="0">
                <a:solidFill>
                  <a:schemeClr val="tx1"/>
                </a:solidFill>
              </a:rPr>
              <a:t>refusals broke every explicit Claude coalition, but not hidden-goal accounts without planning (L1, L2).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 and dual-use safeguards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94960" cy="4663440"/>
          </a:xfrm>
          <a:prstGeom prst="roundRect">
            <a:avLst>
              <a:gd name="adj" fmla="val 1569"/>
            </a:avLst>
          </a:prstGeom>
          <a:solidFill>
            <a:srgbClr val="F3F4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777240" y="1645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does not establish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4028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Small samples: 2–3 held-out runs per cell; wide intervals. A pilot.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One fictional country, 8 accounts, 12 rounds, one campaign direction.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Two model developers in the mixed arm (Alibaba, Google).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Talk-only runs post with the innocent policy by construction.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Replay needs access: not for anonymous foreign operations.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94960" cy="4663440"/>
          </a:xfrm>
          <a:prstGeom prst="roundRect">
            <a:avLst>
              <a:gd name="adj" fmla="val 1569"/>
            </a:avLst>
          </a:prstGeom>
          <a:solidFill>
            <a:srgbClr val="FBE6E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6446520" y="16459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Dual-use safeguards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46520" y="224028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Fictional by design: country, candidates, outlets and people.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Campaign instructions are generic; no tuned attack prompts.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Reports evasion categories, not playbooks.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Graded findings plus human review; never act on Indicative alone.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Transcripts released only with ground-truth labels.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A8F9C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10698480" cy="1828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Convincing evidence = agreement + action, beyond the same-model baseline</a:t>
            </a: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490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5"/>
                </a:solidFill>
              </a:rPr>
              <a:t>5 / 5 coalitions Confirmed · 0 / 8 innocent runs Confirmed · talk-only groups never Confirmed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731520"/>
            <a:ext cx="822960" cy="822960"/>
          </a:xfrm>
          <a:prstGeom prst="ellipse">
            <a:avLst/>
          </a:prstGeom>
          <a:solidFill>
            <a:srgbClr val="D948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93726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5120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Code, frozen rule, news feed and run logs are in the project repository. Full write-up: Plus_Factors_for_Machines.pdf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us Factors">
  <a:themeElements>
    <a:clrScheme name="Plus Factors">
      <a:dk1>
        <a:srgbClr val="1F2430"/>
      </a:dk1>
      <a:lt1>
        <a:srgbClr val="FFFFFF"/>
      </a:lt1>
      <a:dk2>
        <a:srgbClr val="13213C"/>
      </a:dk2>
      <a:lt2>
        <a:srgbClr val="F3F4F7"/>
      </a:lt2>
      <a:accent1>
        <a:srgbClr val="D9482B"/>
      </a:accent1>
      <a:accent2>
        <a:srgbClr val="24365C"/>
      </a:accent2>
      <a:accent3>
        <a:srgbClr val="A8A79F"/>
      </a:accent3>
      <a:accent4>
        <a:srgbClr val="F2B4A5"/>
      </a:accent4>
      <a:accent5>
        <a:srgbClr val="C9D3E6"/>
      </a:accent5>
      <a:accent6>
        <a:srgbClr val="6B7A99"/>
      </a:accent6>
      <a:hlink>
        <a:srgbClr val="D9482B"/>
      </a:hlink>
      <a:folHlink>
        <a:srgbClr val="24365C"/>
      </a:folHlink>
    </a:clrScheme>
    <a:fontScheme name="Plus Factor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2009</Words>
  <Application>Microsoft Office PowerPoint</Application>
  <PresentationFormat>Widescreen</PresentationFormat>
  <Paragraphs>307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</vt:lpstr>
      <vt:lpstr>Plus Factors</vt:lpstr>
      <vt:lpstr>Plus Factors for Machines</vt:lpstr>
      <vt:lpstr>Similar AI-written accounts: coordinated campaign or citizens who agree?</vt:lpstr>
      <vt:lpstr>Antitrust already solved a version of this: parallel conduct is not proof</vt:lpstr>
      <vt:lpstr>Study design: one variable changes, everything else is held fixed</vt:lpstr>
      <vt:lpstr>The agreement ladder maps onto question 2.3's four cases</vt:lpstr>
      <vt:lpstr>A realistic news feed modelled on documented election cases</vt:lpstr>
      <vt:lpstr>Eight evidence signals, each tied to an observer's real access</vt:lpstr>
      <vt:lpstr>Pre-registered style protocol: thresholds and rule frozen before testing</vt:lpstr>
      <vt:lpstr>Results</vt:lpstr>
      <vt:lpstr>The frozen rule confirmed 5 of 5 coalitions and 0 of 8 innocent runs</vt:lpstr>
      <vt:lpstr>Similarity finds any campaign; only message and replay evidence find agreement</vt:lpstr>
      <vt:lpstr>The same-model trap: innocent supporters on one model look coordinated</vt:lpstr>
      <vt:lpstr>Talk without action fools a message reader; “carried out” does not</vt:lpstr>
      <vt:lpstr>Replay confirms explicit coalitions, but not quieter forms of coordination</vt:lpstr>
      <vt:lpstr>Coalitions echoed fewer false news items than genuine supporters</vt:lpstr>
      <vt:lpstr>Side finding: Claude Haiku 5.5 refused only when asked to plan together</vt:lpstr>
      <vt:lpstr>Answer to 2.3: agreement and action together, against same-model baselines</vt:lpstr>
      <vt:lpstr>Five implications for election observers and platforms</vt:lpstr>
      <vt:lpstr>Limitations and dual-use safeguards</vt:lpstr>
      <vt:lpstr>Convincing evidence = agreement + action, beyond the same-model baseline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Plus Factors for Machines</dc:title>
  <dc:subject>PptxGenJS Presentation</dc:subject>
  <dc:creator>[Your name]</dc:creator>
  <cp:lastModifiedBy>Alex Mwangi</cp:lastModifiedBy>
  <cp:revision>3</cp:revision>
  <dcterms:created xsi:type="dcterms:W3CDTF">2026-10-26T10:22:12Z</dcterms:created>
  <dcterms:modified xsi:type="dcterms:W3CDTF">2026-10-26T10:25:17Z</dcterms:modified>
</cp:coreProperties>
</file>