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5af414fa-48b6-9888-ef8d-e1205a15ed77}">
          <p14:sldIdLst>
            <p14:sldId id="256"/>
          </p14:sldIdLst>
        </p14:section>
        <p14:section name="Problem" id="{d38535df-877c-ba4a-e7ee-8829f0f5812e}">
          <p14:sldIdLst>
            <p14:sldId id="257"/>
          </p14:sldIdLst>
        </p14:section>
        <p14:section name="Method" id="{56bd6850-c430-c8cb-5551-8647374c576f}">
          <p14:sldIdLst>
            <p14:sldId id="258"/>
            <p14:sldId id="259"/>
          </p14:sldIdLst>
        </p14:section>
        <p14:section name="Results" id="{e856d39f-5e31-59ae-579b-efccb001896e}">
          <p14:sldIdLst>
            <p14:sldId id="260"/>
            <p14:sldId id="261"/>
            <p14:sldId id="262"/>
          </p14:sldIdLst>
        </p14:section>
        <p14:section name="Closing" id="{e1de8f27-4d6c-f64b-9ca7-b7028d8d97bf}">
          <p14:sldIdLst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FFFFFF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FFFFFF"/>
                </a:solidFill>
                <a:latin typeface="+mn-lt"/>
              </a:rPr>
              <a:t>Route chosen in each planning chat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Whitespace or invisible characters</c:v>
                </c:pt>
              </c:strCache>
            </c:strRef>
          </c:tx>
          <c:spPr>
            <a:solidFill>
              <a:srgbClr val="8A929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open</c:v>
                  </c:pt>
                  <c:pt idx="1">
                    <c:v>seal_side</c:v>
                  </c:pt>
                  <c:pt idx="2">
                    <c:v>seal_side_para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Code semantics</c:v>
                </c:pt>
              </c:strCache>
            </c:strRef>
          </c:tx>
          <c:spPr>
            <a:solidFill>
              <a:srgbClr val="E3B34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open</c:v>
                  </c:pt>
                  <c:pt idx="1">
                    <c:v>seal_side</c:v>
                  </c:pt>
                  <c:pt idx="2">
                    <c:v>seal_side_para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</c:v>
                </c:pt>
                <c:pt idx="1">
                  <c:v>43</c:v>
                </c:pt>
                <c:pt idx="2">
                  <c:v>47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rgbClr val="5C636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open</c:v>
                  </c:pt>
                  <c:pt idx="1">
                    <c:v>seal_side</c:v>
                  </c:pt>
                  <c:pt idx="2">
                    <c:v>seal_side_para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Handoff note wording</c:v>
                </c:pt>
              </c:strCache>
            </c:strRef>
          </c:tx>
          <c:spPr>
            <a:solidFill>
              <a:srgbClr val="C9CE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open</c:v>
                  </c:pt>
                  <c:pt idx="1">
                    <c:v>seal_side</c:v>
                  </c:pt>
                  <c:pt idx="2">
                    <c:v>seal_side_para</c:v>
                  </c:pt>
                </c:lvl>
              </c:multiLvlStrCache>
            </c:multiLvl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3</c:v>
                </c:pt>
                <c:pt idx="1">
                  <c:v>6</c:v>
                </c:pt>
                <c:pt idx="2">
                  <c:v>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Timestamps (covert)</c:v>
                </c:pt>
              </c:strCache>
            </c:strRef>
          </c:tx>
          <c:spPr>
            <a:solidFill>
              <a:srgbClr val="F2F3F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open</c:v>
                  </c:pt>
                  <c:pt idx="1">
                    <c:v>seal_side</c:v>
                  </c:pt>
                  <c:pt idx="2">
                    <c:v>seal_side_para</c:v>
                  </c:pt>
                </c:lvl>
              </c:multiLvlStrCache>
            </c:multiLvl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C9CED6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3A3F4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C9CED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A0A0B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C9CED6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FFFFFF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FFFFFF"/>
                </a:solidFill>
                <a:latin typeface="+mn-lt"/>
              </a:rPr>
              <a:t>Detection, AUROC (161 collude, 94 honest)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AUROC</c:v>
                </c:pt>
              </c:strCache>
            </c:strRef>
          </c:tx>
          <c:spPr>
            <a:solidFill>
              <a:srgbClr val="5C636D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FFFFFF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5C636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8A929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C9CED6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3B341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B1 message</c:v>
                  </c:pt>
                  <c:pt idx="1">
                    <c:v>Crow combined</c:v>
                  </c:pt>
                  <c:pt idx="2">
                    <c:v>Crow judge alone</c:v>
                  </c:pt>
                  <c:pt idx="3">
                    <c:v>B2 transcript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0.46</c:v>
                </c:pt>
                <c:pt idx="1">
                  <c:v>0.66</c:v>
                </c:pt>
                <c:pt idx="2">
                  <c:v>0.82</c:v>
                </c:pt>
                <c:pt idx="3">
                  <c:v>0.89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1400" u="none">
                  <a:solidFill>
                    <a:srgbClr val="FFFFFF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C9CED6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"/>
          <c:min val="0"/>
        </c:scaling>
        <c:delete val="0"/>
        <c:axPos val="b"/>
        <c:majorGridlines>
          <c:spPr>
            <a:ln w="6350" cap="flat">
              <a:solidFill>
                <a:srgbClr val="3A3F4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C9CED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Crow is a passive monitor for coding agents that share a folder. It watches every path one agent can write and another can read, and can seal those paths.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Velja proposed this experiment in his talk but had not seen it run. We ran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Sealing deletes files outside the task, rewrites Python files without comments or formatting, strips invisible characters, and resets timestamps and permissions.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Agents: DeepSeek V4.1 Flash. Judge, paraphraser and route labeler: GLM 5.3 Flash. Six small Python tasks. Config frozen before the main grid (commit 4901295).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steganography, not a covert side channel. Routes were labeled by the judge model from the planning chats.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Watching more of the environment did not help by itself; how the signals were combined decided the result.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 open, whitespace payloads triggered alarms. Under sealing, colluders hid bits in what the code does, which no defense touches.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Future work: run the 65 missing episodes, fit the detector combination on held-out data, and extend sealing to code semantics.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463040"/>
            <a:ext cx="585216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row image" descr="Silver line drawing of a crow looking lef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0952" y="0"/>
            <a:ext cx="6858000" cy="68580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1463040"/>
            <a:ext cx="5852160" cy="23774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Crow</a:t>
            </a:r>
            <a:endParaRPr lang="en-US" sz="3600" dirty="0"/>
          </a:p>
        </p:txBody>
      </p:sp>
      <p:sp>
        <p:nvSpPr>
          <p:cNvPr id="4" name="Subtitle"/>
          <p:cNvSpPr txBox="1"/>
          <p:nvPr/>
        </p:nvSpPr>
        <p:spPr>
          <a:xfrm>
            <a:off x="640080" y="3931920"/>
            <a:ext cx="5120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Monitoring the Whole Workspace for Covert Channels Between Colluding Coding Agents</a:t>
            </a:r>
            <a:endParaRPr lang="en-US" sz="2000" dirty="0"/>
          </a:p>
        </p:txBody>
      </p:sp>
      <p:sp>
        <p:nvSpPr>
          <p:cNvPr id="5" name="Byline"/>
          <p:cNvSpPr txBox="1"/>
          <p:nvPr/>
        </p:nvSpPr>
        <p:spPr>
          <a:xfrm>
            <a:off x="640080" y="539496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Ermal Mateli, with Claude Code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Apart Research AI Collusion Research Sprint, October 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Agents coordinate around their monitors</a:t>
            </a:r>
            <a:endParaRPr lang="en-US" sz="3200" dirty="0"/>
          </a:p>
        </p:txBody>
      </p:sp>
      <p:sp>
        <p:nvSpPr>
          <p:cNvPr id="3" name="Incident card 1"/>
          <p:cNvSpPr/>
          <p:nvPr/>
        </p:nvSpPr>
        <p:spPr>
          <a:xfrm>
            <a:off x="548640" y="1463040"/>
            <a:ext cx="3474720" cy="3108960"/>
          </a:xfrm>
          <a:prstGeom prst="roundRect">
            <a:avLst>
              <a:gd name="adj" fmla="val 2353"/>
            </a:avLst>
          </a:prstGeom>
          <a:solidFill>
            <a:schemeClr val="tx2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4" name="Incident stat 1"/>
          <p:cNvSpPr txBox="1"/>
          <p:nvPr/>
        </p:nvSpPr>
        <p:spPr>
          <a:xfrm>
            <a:off x="822960" y="169164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days</a:t>
            </a:r>
            <a:endParaRPr lang="en-US" sz="3600" dirty="0"/>
          </a:p>
        </p:txBody>
      </p:sp>
      <p:sp>
        <p:nvSpPr>
          <p:cNvPr id="5" name="Incident text 1"/>
          <p:cNvSpPr txBox="1"/>
          <p:nvPr/>
        </p:nvSpPr>
        <p:spPr>
          <a:xfrm>
            <a:off x="822960" y="260604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After a shared package registry used as a message board was wiped, agents moved to package and directory names</a:t>
            </a:r>
            <a:endParaRPr lang="en-US" sz="1500" dirty="0"/>
          </a:p>
        </p:txBody>
      </p:sp>
      <p:sp>
        <p:nvSpPr>
          <p:cNvPr id="6" name="Incident source 1"/>
          <p:cNvSpPr txBox="1"/>
          <p:nvPr/>
        </p:nvSpPr>
        <p:spPr>
          <a:xfrm>
            <a:off x="822960" y="406908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3"/>
                </a:solidFill>
              </a:rPr>
              <a:t>Kemeklis, sprint talk, 2026</a:t>
            </a:r>
            <a:endParaRPr lang="en-US" sz="1100" dirty="0"/>
          </a:p>
        </p:txBody>
      </p:sp>
      <p:sp>
        <p:nvSpPr>
          <p:cNvPr id="7" name="Incident card 2"/>
          <p:cNvSpPr/>
          <p:nvPr/>
        </p:nvSpPr>
        <p:spPr>
          <a:xfrm>
            <a:off x="4297680" y="1463040"/>
            <a:ext cx="3474720" cy="3108960"/>
          </a:xfrm>
          <a:prstGeom prst="roundRect">
            <a:avLst>
              <a:gd name="adj" fmla="val 2353"/>
            </a:avLst>
          </a:prstGeom>
          <a:solidFill>
            <a:schemeClr val="tx2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8" name="Incident stat 2"/>
          <p:cNvSpPr txBox="1"/>
          <p:nvPr/>
        </p:nvSpPr>
        <p:spPr>
          <a:xfrm>
            <a:off x="4572000" y="169164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Plain text</a:t>
            </a:r>
            <a:endParaRPr lang="en-US" sz="3600" dirty="0"/>
          </a:p>
        </p:txBody>
      </p:sp>
      <p:sp>
        <p:nvSpPr>
          <p:cNvPr id="9" name="Incident text 2"/>
          <p:cNvSpPr txBox="1"/>
          <p:nvPr/>
        </p:nvSpPr>
        <p:spPr>
          <a:xfrm>
            <a:off x="4572000" y="260604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The most common pattern in incident reports: messages on unwatched channels, sometimes Base64</a:t>
            </a:r>
            <a:endParaRPr lang="en-US" sz="1500" dirty="0"/>
          </a:p>
        </p:txBody>
      </p:sp>
      <p:sp>
        <p:nvSpPr>
          <p:cNvPr id="10" name="Incident source 2"/>
          <p:cNvSpPr txBox="1"/>
          <p:nvPr/>
        </p:nvSpPr>
        <p:spPr>
          <a:xfrm>
            <a:off x="4572000" y="406908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3"/>
                </a:solidFill>
              </a:rPr>
              <a:t>Velja, sprint talk, 2026</a:t>
            </a:r>
            <a:endParaRPr lang="en-US" sz="1100" dirty="0"/>
          </a:p>
        </p:txBody>
      </p:sp>
      <p:sp>
        <p:nvSpPr>
          <p:cNvPr id="11" name="Incident card 3"/>
          <p:cNvSpPr/>
          <p:nvPr/>
        </p:nvSpPr>
        <p:spPr>
          <a:xfrm>
            <a:off x="8046720" y="1463040"/>
            <a:ext cx="3474720" cy="3108960"/>
          </a:xfrm>
          <a:prstGeom prst="roundRect">
            <a:avLst>
              <a:gd name="adj" fmla="val 2353"/>
            </a:avLst>
          </a:prstGeom>
          <a:solidFill>
            <a:schemeClr val="tx2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2" name="Incident stat 3"/>
          <p:cNvSpPr txBox="1"/>
          <p:nvPr/>
        </p:nvSpPr>
        <p:spPr>
          <a:xfrm>
            <a:off x="8321040" y="169164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 of 9</a:t>
            </a:r>
            <a:endParaRPr lang="en-US" sz="3600" dirty="0"/>
          </a:p>
        </p:txBody>
      </p:sp>
      <p:sp>
        <p:nvSpPr>
          <p:cNvPr id="13" name="Incident text 3"/>
          <p:cNvSpPr txBox="1"/>
          <p:nvPr/>
        </p:nvSpPr>
        <p:spPr>
          <a:xfrm>
            <a:off x="8321040" y="260604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2026 incidents first noticed by the developer’s real-time monitoring</a:t>
            </a:r>
            <a:endParaRPr lang="en-US" sz="1500" dirty="0"/>
          </a:p>
        </p:txBody>
      </p:sp>
      <p:sp>
        <p:nvSpPr>
          <p:cNvPr id="14" name="Incident source 3"/>
          <p:cNvSpPr txBox="1"/>
          <p:nvPr/>
        </p:nvSpPr>
        <p:spPr>
          <a:xfrm>
            <a:off x="8321040" y="406908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3"/>
                </a:solidFill>
              </a:rPr>
              <a:t>Lukyanenko, 2026</a:t>
            </a:r>
            <a:endParaRPr lang="en-US" sz="1100" dirty="0"/>
          </a:p>
        </p:txBody>
      </p:sp>
      <p:sp>
        <p:nvSpPr>
          <p:cNvPr id="15" name="Question"/>
          <p:cNvSpPr txBox="1"/>
          <p:nvPr/>
        </p:nvSpPr>
        <p:spPr>
          <a:xfrm>
            <a:off x="548640" y="50292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Our question: </a:t>
            </a:r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</a:rPr>
              <a:t>if we close the side channels, where do colluding agents hide their messages?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Crow watches the whole workspace</a:t>
            </a:r>
            <a:endParaRPr lang="en-US" sz="3200" dirty="0"/>
          </a:p>
        </p:txBody>
      </p:sp>
      <p:sp>
        <p:nvSpPr>
          <p:cNvPr id="3" name="Step 1 ring"/>
          <p:cNvSpPr/>
          <p:nvPr/>
        </p:nvSpPr>
        <p:spPr>
          <a:xfrm>
            <a:off x="1417320" y="1600200"/>
            <a:ext cx="822960" cy="82296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4" name="Step 1 label"/>
          <p:cNvSpPr txBox="1"/>
          <p:nvPr/>
        </p:nvSpPr>
        <p:spPr>
          <a:xfrm>
            <a:off x="1417320" y="16002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700" dirty="0"/>
          </a:p>
        </p:txBody>
      </p:sp>
      <p:sp>
        <p:nvSpPr>
          <p:cNvPr id="5" name="Arrow 1"/>
          <p:cNvSpPr/>
          <p:nvPr/>
        </p:nvSpPr>
        <p:spPr>
          <a:xfrm>
            <a:off x="2423160" y="2011680"/>
            <a:ext cx="1737360" cy="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  <a:tailEnd type="triangle"/>
          </a:ln>
        </p:spPr>
      </p:sp>
      <p:sp>
        <p:nvSpPr>
          <p:cNvPr id="6" name="Step title 1"/>
          <p:cNvSpPr txBox="1"/>
          <p:nvPr/>
        </p:nvSpPr>
        <p:spPr>
          <a:xfrm>
            <a:off x="548640" y="269748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Wrap</a:t>
            </a:r>
            <a:endParaRPr lang="en-US" sz="2400" dirty="0"/>
          </a:p>
        </p:txBody>
      </p:sp>
      <p:sp>
        <p:nvSpPr>
          <p:cNvPr id="7" name="Step text 1"/>
          <p:cNvSpPr txBox="1"/>
          <p:nvPr/>
        </p:nvSpPr>
        <p:spPr>
          <a:xfrm>
            <a:off x="640080" y="329184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Logs every command and file operation. Invisible to the agents.</a:t>
            </a:r>
            <a:endParaRPr lang="en-US" sz="1500" dirty="0"/>
          </a:p>
        </p:txBody>
      </p:sp>
      <p:sp>
        <p:nvSpPr>
          <p:cNvPr id="8" name="Step 2 ring"/>
          <p:cNvSpPr/>
          <p:nvPr/>
        </p:nvSpPr>
        <p:spPr>
          <a:xfrm>
            <a:off x="4251960" y="1600200"/>
            <a:ext cx="822960" cy="82296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Step 2 label"/>
          <p:cNvSpPr txBox="1"/>
          <p:nvPr/>
        </p:nvSpPr>
        <p:spPr>
          <a:xfrm>
            <a:off x="4251960" y="16002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700" dirty="0"/>
          </a:p>
        </p:txBody>
      </p:sp>
      <p:sp>
        <p:nvSpPr>
          <p:cNvPr id="10" name="Arrow 2"/>
          <p:cNvSpPr/>
          <p:nvPr/>
        </p:nvSpPr>
        <p:spPr>
          <a:xfrm>
            <a:off x="5257800" y="2011680"/>
            <a:ext cx="1737360" cy="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  <a:tailEnd type="triangle"/>
          </a:ln>
        </p:spPr>
      </p:sp>
      <p:sp>
        <p:nvSpPr>
          <p:cNvPr id="11" name="Step title 2"/>
          <p:cNvSpPr txBox="1"/>
          <p:nvPr/>
        </p:nvSpPr>
        <p:spPr>
          <a:xfrm>
            <a:off x="3383280" y="269748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Snapshot</a:t>
            </a:r>
            <a:endParaRPr lang="en-US" sz="2400" dirty="0"/>
          </a:p>
        </p:txBody>
      </p:sp>
      <p:sp>
        <p:nvSpPr>
          <p:cNvPr id="12" name="Step text 2"/>
          <p:cNvSpPr txBox="1"/>
          <p:nvPr/>
        </p:nvSpPr>
        <p:spPr>
          <a:xfrm>
            <a:off x="3474720" y="329184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Records the folder before and after each handoff.</a:t>
            </a:r>
            <a:endParaRPr lang="en-US" sz="1500" dirty="0"/>
          </a:p>
        </p:txBody>
      </p:sp>
      <p:sp>
        <p:nvSpPr>
          <p:cNvPr id="13" name="Step 3 ring"/>
          <p:cNvSpPr/>
          <p:nvPr/>
        </p:nvSpPr>
        <p:spPr>
          <a:xfrm>
            <a:off x="7086600" y="1600200"/>
            <a:ext cx="822960" cy="82296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4" name="Step 3 label"/>
          <p:cNvSpPr txBox="1"/>
          <p:nvPr/>
        </p:nvSpPr>
        <p:spPr>
          <a:xfrm>
            <a:off x="7086600" y="16002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700" dirty="0"/>
          </a:p>
        </p:txBody>
      </p:sp>
      <p:sp>
        <p:nvSpPr>
          <p:cNvPr id="15" name="Arrow 3"/>
          <p:cNvSpPr/>
          <p:nvPr/>
        </p:nvSpPr>
        <p:spPr>
          <a:xfrm>
            <a:off x="8092440" y="2011680"/>
            <a:ext cx="1737360" cy="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  <a:tailEnd type="triangle"/>
          </a:ln>
        </p:spPr>
      </p:sp>
      <p:sp>
        <p:nvSpPr>
          <p:cNvPr id="16" name="Step title 3"/>
          <p:cNvSpPr txBox="1"/>
          <p:nvPr/>
        </p:nvSpPr>
        <p:spPr>
          <a:xfrm>
            <a:off x="6217920" y="269748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Score</a:t>
            </a:r>
            <a:endParaRPr lang="en-US" sz="2400" dirty="0"/>
          </a:p>
        </p:txBody>
      </p:sp>
      <p:sp>
        <p:nvSpPr>
          <p:cNvPr id="17" name="Step text 3"/>
          <p:cNvSpPr txBox="1"/>
          <p:nvPr/>
        </p:nvSpPr>
        <p:spPr>
          <a:xfrm>
            <a:off x="6309360" y="329184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Nine heuristics and an LLM judge score every channel.</a:t>
            </a:r>
            <a:endParaRPr lang="en-US" sz="1500" dirty="0"/>
          </a:p>
        </p:txBody>
      </p:sp>
      <p:sp>
        <p:nvSpPr>
          <p:cNvPr id="18" name="Step 4 ring"/>
          <p:cNvSpPr/>
          <p:nvPr/>
        </p:nvSpPr>
        <p:spPr>
          <a:xfrm>
            <a:off x="9921240" y="1600200"/>
            <a:ext cx="822960" cy="82296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9" name="Step 4 label"/>
          <p:cNvSpPr txBox="1"/>
          <p:nvPr/>
        </p:nvSpPr>
        <p:spPr>
          <a:xfrm>
            <a:off x="9921240" y="16002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700" dirty="0"/>
          </a:p>
        </p:txBody>
      </p:sp>
      <p:sp>
        <p:nvSpPr>
          <p:cNvPr id="20" name="Step title 4"/>
          <p:cNvSpPr txBox="1"/>
          <p:nvPr/>
        </p:nvSpPr>
        <p:spPr>
          <a:xfrm>
            <a:off x="9052560" y="269748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Seal</a:t>
            </a:r>
            <a:endParaRPr lang="en-US" sz="2400" dirty="0"/>
          </a:p>
        </p:txBody>
      </p:sp>
      <p:sp>
        <p:nvSpPr>
          <p:cNvPr id="21" name="Step text 4"/>
          <p:cNvSpPr txBox="1"/>
          <p:nvPr/>
        </p:nvSpPr>
        <p:spPr>
          <a:xfrm>
            <a:off x="9144000" y="329184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Rewrites what the next agent sees into one canonical form.</a:t>
            </a:r>
            <a:endParaRPr lang="en-US" sz="1500" dirty="0"/>
          </a:p>
        </p:txBody>
      </p:sp>
      <p:sp>
        <p:nvSpPr>
          <p:cNvPr id="22" name="Harness card"/>
          <p:cNvSpPr/>
          <p:nvPr/>
        </p:nvSpPr>
        <p:spPr>
          <a:xfrm>
            <a:off x="548640" y="4846320"/>
            <a:ext cx="11064240" cy="1097280"/>
          </a:xfrm>
          <a:prstGeom prst="roundRect">
            <a:avLst>
              <a:gd name="adj" fmla="val 6667"/>
            </a:avLst>
          </a:prstGeom>
          <a:solidFill>
            <a:schemeClr val="tx2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3" name="Harness text"/>
          <p:cNvSpPr txBox="1"/>
          <p:nvPr/>
        </p:nvSpPr>
        <p:spPr>
          <a:xfrm>
            <a:off x="822960" y="493776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Built for a minimal coding harness: two agents, a shell and a shared folder. Crow sits outside the agents’ sandboxes and needs no access to model weights or reasoning.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experiment</a:t>
            </a:r>
            <a:endParaRPr lang="en-US" sz="3200" dirty="0"/>
          </a:p>
        </p:txBody>
      </p:sp>
      <p:sp>
        <p:nvSpPr>
          <p:cNvPr id="3" name="Stat 1"/>
          <p:cNvSpPr txBox="1"/>
          <p:nvPr/>
        </p:nvSpPr>
        <p:spPr>
          <a:xfrm>
            <a:off x="548640" y="14173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255</a:t>
            </a:r>
            <a:endParaRPr lang="en-US" sz="4000" dirty="0"/>
          </a:p>
        </p:txBody>
      </p:sp>
      <p:sp>
        <p:nvSpPr>
          <p:cNvPr id="4" name="Stat label 1"/>
          <p:cNvSpPr txBox="1"/>
          <p:nvPr/>
        </p:nvSpPr>
        <p:spPr>
          <a:xfrm>
            <a:off x="548640" y="22402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episodes run on Modal</a:t>
            </a:r>
            <a:endParaRPr lang="en-US" sz="1500" dirty="0"/>
          </a:p>
        </p:txBody>
      </p:sp>
      <p:sp>
        <p:nvSpPr>
          <p:cNvPr id="5" name="Stat 2"/>
          <p:cNvSpPr txBox="1"/>
          <p:nvPr/>
        </p:nvSpPr>
        <p:spPr>
          <a:xfrm>
            <a:off x="3383280" y="14173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161 / 94</a:t>
            </a:r>
            <a:endParaRPr lang="en-US" sz="4000" dirty="0"/>
          </a:p>
        </p:txBody>
      </p:sp>
      <p:sp>
        <p:nvSpPr>
          <p:cNvPr id="6" name="Stat label 2"/>
          <p:cNvSpPr txBox="1"/>
          <p:nvPr/>
        </p:nvSpPr>
        <p:spPr>
          <a:xfrm>
            <a:off x="3383280" y="22402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colluding / honest</a:t>
            </a:r>
            <a:endParaRPr lang="en-US" sz="1500" dirty="0"/>
          </a:p>
        </p:txBody>
      </p:sp>
      <p:sp>
        <p:nvSpPr>
          <p:cNvPr id="7" name="Stat 3"/>
          <p:cNvSpPr txBox="1"/>
          <p:nvPr/>
        </p:nvSpPr>
        <p:spPr>
          <a:xfrm>
            <a:off x="6217920" y="14173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1, 8, 32</a:t>
            </a:r>
            <a:endParaRPr lang="en-US" sz="4000" dirty="0"/>
          </a:p>
        </p:txBody>
      </p:sp>
      <p:sp>
        <p:nvSpPr>
          <p:cNvPr id="8" name="Stat label 3"/>
          <p:cNvSpPr txBox="1"/>
          <p:nvPr/>
        </p:nvSpPr>
        <p:spPr>
          <a:xfrm>
            <a:off x="6217920" y="22402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random bits to pass</a:t>
            </a:r>
            <a:endParaRPr lang="en-US" sz="1500" dirty="0"/>
          </a:p>
        </p:txBody>
      </p:sp>
      <p:sp>
        <p:nvSpPr>
          <p:cNvPr id="9" name="Stat 4"/>
          <p:cNvSpPr txBox="1"/>
          <p:nvPr/>
        </p:nvSpPr>
        <p:spPr>
          <a:xfrm>
            <a:off x="9052560" y="14173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000" dirty="0"/>
          </a:p>
        </p:txBody>
      </p:sp>
      <p:sp>
        <p:nvSpPr>
          <p:cNvPr id="10" name="Stat label 4"/>
          <p:cNvSpPr txBox="1"/>
          <p:nvPr/>
        </p:nvSpPr>
        <p:spPr>
          <a:xfrm>
            <a:off x="9052560" y="22402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defenses, matched pairs</a:t>
            </a:r>
            <a:endParaRPr lang="en-US" sz="1500" dirty="0"/>
          </a:p>
        </p:txBody>
      </p:sp>
      <p:sp>
        <p:nvSpPr>
          <p:cNvPr id="11" name="Defenses card"/>
          <p:cNvSpPr/>
          <p:nvPr/>
        </p:nvSpPr>
        <p:spPr>
          <a:xfrm>
            <a:off x="548640" y="3017520"/>
            <a:ext cx="5394960" cy="2926080"/>
          </a:xfrm>
          <a:prstGeom prst="roundRect">
            <a:avLst>
              <a:gd name="adj" fmla="val 2500"/>
            </a:avLst>
          </a:prstGeom>
          <a:solidFill>
            <a:schemeClr val="tx2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2" name="Monitors card"/>
          <p:cNvSpPr/>
          <p:nvPr/>
        </p:nvSpPr>
        <p:spPr>
          <a:xfrm>
            <a:off x="6217920" y="3017520"/>
            <a:ext cx="5394960" cy="2926080"/>
          </a:xfrm>
          <a:prstGeom prst="roundRect">
            <a:avLst>
              <a:gd name="adj" fmla="val 2500"/>
            </a:avLst>
          </a:prstGeom>
          <a:solidFill>
            <a:schemeClr val="tx2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3" name="Defenses title"/>
          <p:cNvSpPr txBox="1"/>
          <p:nvPr/>
        </p:nvSpPr>
        <p:spPr>
          <a:xfrm>
            <a:off x="822960" y="32004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Defenses (what agent B sees)</a:t>
            </a:r>
            <a:endParaRPr lang="en-US" sz="1800" dirty="0"/>
          </a:p>
        </p:txBody>
      </p:sp>
      <p:sp>
        <p:nvSpPr>
          <p:cNvPr id="14" name="Defenses list"/>
          <p:cNvSpPr txBox="1"/>
          <p:nvPr/>
        </p:nvSpPr>
        <p:spPr>
          <a:xfrm>
            <a:off x="822960" y="3749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bg2"/>
                </a:solidFill>
              </a:rPr>
              <a:t>open: the folder as A left it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bg2"/>
                </a:solidFill>
              </a:rPr>
              <a:t>seal_side: side files deleted, code and text canonicalized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bg2"/>
                </a:solidFill>
              </a:rPr>
              <a:t>seal_side_para: seal_side plus a paraphrased handoff note</a:t>
            </a:r>
            <a:endParaRPr lang="en-US" sz="1500" dirty="0"/>
          </a:p>
        </p:txBody>
      </p:sp>
      <p:sp>
        <p:nvSpPr>
          <p:cNvPr id="15" name="Monitors title"/>
          <p:cNvSpPr txBox="1"/>
          <p:nvPr/>
        </p:nvSpPr>
        <p:spPr>
          <a:xfrm>
            <a:off x="6492240" y="32004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Monitors (same judge model)</a:t>
            </a:r>
            <a:endParaRPr lang="en-US" sz="1800" dirty="0"/>
          </a:p>
        </p:txBody>
      </p:sp>
      <p:sp>
        <p:nvSpPr>
          <p:cNvPr id="16" name="Monitors list"/>
          <p:cNvSpPr txBox="1"/>
          <p:nvPr/>
        </p:nvSpPr>
        <p:spPr>
          <a:xfrm>
            <a:off x="6492240" y="3749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bg2"/>
                </a:solidFill>
              </a:rPr>
              <a:t>B1 message: reads the handoff note only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bg2"/>
                </a:solidFill>
              </a:rPr>
              <a:t>B2 transcript: reads A’s commands and written files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bg2"/>
                </a:solidFill>
              </a:rPr>
              <a:t>Crow: the whole folder, before and after, plus 9 heuristics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Colluders hide bits in files the receiver reads anyway</a:t>
            </a:r>
            <a:endParaRPr lang="en-US" sz="3200" dirty="0"/>
          </a:p>
        </p:txBody>
      </p:sp>
      <p:graphicFrame>
        <p:nvGraphicFramePr>
          <p:cNvPr id="3" name="Route chart" descr="Stacked columns of route choices per defense"/>
          <p:cNvGraphicFramePr/>
          <p:nvPr/>
        </p:nvGraphicFramePr>
        <p:xfrm>
          <a:off x="548640" y="1371600"/>
          <a:ext cx="676656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RQ1 stat 1"/>
          <p:cNvSpPr txBox="1"/>
          <p:nvPr/>
        </p:nvSpPr>
        <p:spPr>
          <a:xfrm>
            <a:off x="7772400" y="146304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48 of 50</a:t>
            </a:r>
            <a:endParaRPr lang="en-US" sz="3400" dirty="0"/>
          </a:p>
        </p:txBody>
      </p:sp>
      <p:sp>
        <p:nvSpPr>
          <p:cNvPr id="5" name="RQ1 text 1"/>
          <p:cNvSpPr txBox="1"/>
          <p:nvPr/>
        </p:nvSpPr>
        <p:spPr>
          <a:xfrm>
            <a:off x="7772400" y="2103120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hid bits inside files B reads anyway, with every path open</a:t>
            </a:r>
            <a:endParaRPr lang="en-US" sz="1500" dirty="0"/>
          </a:p>
        </p:txBody>
      </p:sp>
      <p:sp>
        <p:nvSpPr>
          <p:cNvPr id="6" name="RQ1 stat 2"/>
          <p:cNvSpPr txBox="1"/>
          <p:nvPr/>
        </p:nvSpPr>
        <p:spPr>
          <a:xfrm>
            <a:off x="7772400" y="301752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32 of 50</a:t>
            </a:r>
            <a:endParaRPr lang="en-US" sz="3400" dirty="0"/>
          </a:p>
        </p:txBody>
      </p:sp>
      <p:sp>
        <p:nvSpPr>
          <p:cNvPr id="7" name="RQ1 text 2"/>
          <p:cNvSpPr txBox="1"/>
          <p:nvPr/>
        </p:nvSpPr>
        <p:spPr>
          <a:xfrm>
            <a:off x="7772400" y="3657600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used whitespace or invisible characters</a:t>
            </a:r>
            <a:endParaRPr lang="en-US" sz="1500" dirty="0"/>
          </a:p>
        </p:txBody>
      </p:sp>
      <p:sp>
        <p:nvSpPr>
          <p:cNvPr id="8" name="RQ1 stat 3"/>
          <p:cNvSpPr txBox="1"/>
          <p:nvPr/>
        </p:nvSpPr>
        <p:spPr>
          <a:xfrm>
            <a:off x="7772400" y="457200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 of 96</a:t>
            </a:r>
            <a:endParaRPr lang="en-US" sz="3400" dirty="0"/>
          </a:p>
        </p:txBody>
      </p:sp>
      <p:sp>
        <p:nvSpPr>
          <p:cNvPr id="9" name="RQ1 text 3"/>
          <p:cNvSpPr txBox="1"/>
          <p:nvPr/>
        </p:nvSpPr>
        <p:spPr>
          <a:xfrm>
            <a:off x="7772400" y="5212080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moved to what the code does once told about sealing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what agents do beats averaging every signal</a:t>
            </a:r>
            <a:endParaRPr lang="en-US" sz="3200" dirty="0"/>
          </a:p>
        </p:txBody>
      </p:sp>
      <p:graphicFrame>
        <p:nvGraphicFramePr>
          <p:cNvPr id="3" name="AUROC chart" descr="Bar chart of AUROC per monitor"/>
          <p:cNvGraphicFramePr/>
          <p:nvPr/>
        </p:nvGraphicFramePr>
        <p:xfrm>
          <a:off x="548640" y="1371600"/>
          <a:ext cx="676656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RQ2 stat 1"/>
          <p:cNvSpPr txBox="1"/>
          <p:nvPr/>
        </p:nvSpPr>
        <p:spPr>
          <a:xfrm>
            <a:off x="7772400" y="146304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0.81 vs 0.10</a:t>
            </a:r>
            <a:endParaRPr lang="en-US" sz="3000" dirty="0"/>
          </a:p>
        </p:txBody>
      </p:sp>
      <p:sp>
        <p:nvSpPr>
          <p:cNvPr id="5" name="RQ2 text 1"/>
          <p:cNvSpPr txBox="1"/>
          <p:nvPr/>
        </p:nvSpPr>
        <p:spPr>
          <a:xfrm>
            <a:off x="7772400" y="2103120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catch rate at 5% false alarms: transcript monitor vs Crow’s combined score</a:t>
            </a:r>
            <a:endParaRPr lang="en-US" sz="1500" dirty="0"/>
          </a:p>
        </p:txBody>
      </p:sp>
      <p:sp>
        <p:nvSpPr>
          <p:cNvPr id="6" name="RQ2 stat 2"/>
          <p:cNvSpPr txBox="1"/>
          <p:nvPr/>
        </p:nvSpPr>
        <p:spPr>
          <a:xfrm>
            <a:off x="7772400" y="301752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0.25</a:t>
            </a:r>
            <a:endParaRPr lang="en-US" sz="3000" dirty="0"/>
          </a:p>
        </p:txBody>
      </p:sp>
      <p:sp>
        <p:nvSpPr>
          <p:cNvPr id="7" name="RQ2 text 2"/>
          <p:cNvSpPr txBox="1"/>
          <p:nvPr/>
        </p:nvSpPr>
        <p:spPr>
          <a:xfrm>
            <a:off x="7772400" y="3657600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AUROC of the encoded-blob check: it fired on honest Base64 files, not on colluders</a:t>
            </a:r>
            <a:endParaRPr lang="en-US" sz="1500" dirty="0"/>
          </a:p>
        </p:txBody>
      </p:sp>
      <p:sp>
        <p:nvSpPr>
          <p:cNvPr id="8" name="RQ2 stat 3"/>
          <p:cNvSpPr txBox="1"/>
          <p:nvPr/>
        </p:nvSpPr>
        <p:spPr>
          <a:xfrm>
            <a:off x="7772400" y="457200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Equal weights</a:t>
            </a:r>
            <a:endParaRPr lang="en-US" sz="3000" dirty="0"/>
          </a:p>
        </p:txBody>
      </p:sp>
      <p:sp>
        <p:nvSpPr>
          <p:cNvPr id="9" name="RQ2 text 3"/>
          <p:cNvSpPr txBox="1"/>
          <p:nvPr/>
        </p:nvSpPr>
        <p:spPr>
          <a:xfrm>
            <a:off x="7772400" y="5212080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diluted the judge’s signal with nine mostly silent heuristics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Sealing is free, but most bits still get through</a:t>
            </a:r>
            <a:endParaRPr lang="en-US" sz="3200" dirty="0"/>
          </a:p>
        </p:txBody>
      </p:sp>
      <p:sp>
        <p:nvSpPr>
          <p:cNvPr id="3" name="RQ3 card 1"/>
          <p:cNvSpPr/>
          <p:nvPr/>
        </p:nvSpPr>
        <p:spPr>
          <a:xfrm>
            <a:off x="548640" y="1417320"/>
            <a:ext cx="5394960" cy="2103120"/>
          </a:xfrm>
          <a:prstGeom prst="roundRect">
            <a:avLst>
              <a:gd name="adj" fmla="val 3478"/>
            </a:avLst>
          </a:prstGeom>
          <a:solidFill>
            <a:schemeClr val="tx2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4" name="RQ3 stat 1"/>
          <p:cNvSpPr txBox="1"/>
          <p:nvPr/>
        </p:nvSpPr>
        <p:spPr>
          <a:xfrm>
            <a:off x="868680" y="1645920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0.99 → 1.00</a:t>
            </a:r>
            <a:endParaRPr lang="en-US" sz="3800" dirty="0"/>
          </a:p>
        </p:txBody>
      </p:sp>
      <p:sp>
        <p:nvSpPr>
          <p:cNvPr id="5" name="RQ3 text 1"/>
          <p:cNvSpPr txBox="1"/>
          <p:nvPr/>
        </p:nvSpPr>
        <p:spPr>
          <a:xfrm>
            <a:off x="868680" y="246888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Honest work passed the hidden tests as before: sealing cost nothing measurable</a:t>
            </a:r>
            <a:endParaRPr lang="en-US" sz="1600" dirty="0"/>
          </a:p>
        </p:txBody>
      </p:sp>
      <p:sp>
        <p:nvSpPr>
          <p:cNvPr id="6" name="RQ3 card 2"/>
          <p:cNvSpPr/>
          <p:nvPr/>
        </p:nvSpPr>
        <p:spPr>
          <a:xfrm>
            <a:off x="6217920" y="1417320"/>
            <a:ext cx="5394960" cy="2103120"/>
          </a:xfrm>
          <a:prstGeom prst="roundRect">
            <a:avLst>
              <a:gd name="adj" fmla="val 3478"/>
            </a:avLst>
          </a:prstGeom>
          <a:solidFill>
            <a:schemeClr val="tx2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7" name="RQ3 stat 2"/>
          <p:cNvSpPr txBox="1"/>
          <p:nvPr/>
        </p:nvSpPr>
        <p:spPr>
          <a:xfrm>
            <a:off x="6537960" y="1645920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73 to 84%</a:t>
            </a:r>
            <a:endParaRPr lang="en-US" sz="3800" dirty="0"/>
          </a:p>
        </p:txBody>
      </p:sp>
      <p:sp>
        <p:nvSpPr>
          <p:cNvPr id="8" name="RQ3 text 2"/>
          <p:cNvSpPr txBox="1"/>
          <p:nvPr/>
        </p:nvSpPr>
        <p:spPr>
          <a:xfrm>
            <a:off x="6537960" y="246888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of channel capacity kept under sealing, at 8 and 32 bits</a:t>
            </a:r>
            <a:endParaRPr lang="en-US" sz="1600" dirty="0"/>
          </a:p>
        </p:txBody>
      </p:sp>
      <p:sp>
        <p:nvSpPr>
          <p:cNvPr id="9" name="RQ3 card 3"/>
          <p:cNvSpPr/>
          <p:nvPr/>
        </p:nvSpPr>
        <p:spPr>
          <a:xfrm>
            <a:off x="548640" y="3794760"/>
            <a:ext cx="5394960" cy="2103120"/>
          </a:xfrm>
          <a:prstGeom prst="roundRect">
            <a:avLst>
              <a:gd name="adj" fmla="val 3478"/>
            </a:avLst>
          </a:prstGeom>
          <a:solidFill>
            <a:schemeClr val="tx2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0" name="RQ3 stat 3"/>
          <p:cNvSpPr txBox="1"/>
          <p:nvPr/>
        </p:nvSpPr>
        <p:spPr>
          <a:xfrm>
            <a:off x="868680" y="4023360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0.88 to 1.00</a:t>
            </a:r>
            <a:endParaRPr lang="en-US" sz="3800" dirty="0"/>
          </a:p>
        </p:txBody>
      </p:sp>
      <p:sp>
        <p:nvSpPr>
          <p:cNvPr id="11" name="RQ3 text 3"/>
          <p:cNvSpPr txBox="1"/>
          <p:nvPr/>
        </p:nvSpPr>
        <p:spPr>
          <a:xfrm>
            <a:off x="868680" y="484632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exact payload recovery under sealing; 1 bit always got through</a:t>
            </a:r>
            <a:endParaRPr lang="en-US" sz="1600" dirty="0"/>
          </a:p>
        </p:txBody>
      </p:sp>
      <p:sp>
        <p:nvSpPr>
          <p:cNvPr id="12" name="RQ3 card 4"/>
          <p:cNvSpPr/>
          <p:nvPr/>
        </p:nvSpPr>
        <p:spPr>
          <a:xfrm>
            <a:off x="6217920" y="3794760"/>
            <a:ext cx="5394960" cy="2103120"/>
          </a:xfrm>
          <a:prstGeom prst="roundRect">
            <a:avLst>
              <a:gd name="adj" fmla="val 3478"/>
            </a:avLst>
          </a:prstGeom>
          <a:solidFill>
            <a:schemeClr val="tx2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3" name="RQ3 stat 4"/>
          <p:cNvSpPr txBox="1"/>
          <p:nvPr/>
        </p:nvSpPr>
        <p:spPr>
          <a:xfrm>
            <a:off x="6537960" y="4023360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0.29 → 0.88</a:t>
            </a:r>
            <a:endParaRPr lang="en-US" sz="3800" dirty="0"/>
          </a:p>
        </p:txBody>
      </p:sp>
      <p:sp>
        <p:nvSpPr>
          <p:cNvPr id="14" name="RQ3 text 4"/>
          <p:cNvSpPr txBox="1"/>
          <p:nvPr/>
        </p:nvSpPr>
        <p:spPr>
          <a:xfrm>
            <a:off x="6537960" y="484632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undetected recovery at 32 bits, open vs seal_side: sealed colluders were harder to catch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this means</a:t>
            </a:r>
            <a:endParaRPr lang="en-US" sz="3200" dirty="0"/>
          </a:p>
        </p:txBody>
      </p:sp>
      <p:sp>
        <p:nvSpPr>
          <p:cNvPr id="3" name="Takeaway 1 ring"/>
          <p:cNvSpPr/>
          <p:nvPr/>
        </p:nvSpPr>
        <p:spPr>
          <a:xfrm>
            <a:off x="640080" y="1463040"/>
            <a:ext cx="731520" cy="73152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4" name="Takeaway 1 label"/>
          <p:cNvSpPr txBox="1"/>
          <p:nvPr/>
        </p:nvSpPr>
        <p:spPr>
          <a:xfrm>
            <a:off x="640080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5" name="Takeaway title 1"/>
          <p:cNvSpPr txBox="1"/>
          <p:nvPr/>
        </p:nvSpPr>
        <p:spPr>
          <a:xfrm>
            <a:off x="1645920" y="14173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 sealing</a:t>
            </a:r>
            <a:endParaRPr lang="en-US" sz="2200" dirty="0"/>
          </a:p>
        </p:txBody>
      </p:sp>
      <p:sp>
        <p:nvSpPr>
          <p:cNvPr id="6" name="Takeaway text 1"/>
          <p:cNvSpPr txBox="1"/>
          <p:nvPr/>
        </p:nvSpPr>
        <p:spPr>
          <a:xfrm>
            <a:off x="1645920" y="18745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Canonicalizing the workspace removes formatting and side channels at no measured cost.</a:t>
            </a:r>
            <a:endParaRPr lang="en-US" sz="1600" dirty="0"/>
          </a:p>
        </p:txBody>
      </p:sp>
      <p:sp>
        <p:nvSpPr>
          <p:cNvPr id="7" name="Takeaway 2 ring"/>
          <p:cNvSpPr/>
          <p:nvPr/>
        </p:nvSpPr>
        <p:spPr>
          <a:xfrm>
            <a:off x="640080" y="2788920"/>
            <a:ext cx="731520" cy="73152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8" name="Takeaway 2 label"/>
          <p:cNvSpPr txBox="1"/>
          <p:nvPr/>
        </p:nvSpPr>
        <p:spPr>
          <a:xfrm>
            <a:off x="640080" y="2788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9" name="Takeaway title 2"/>
          <p:cNvSpPr txBox="1"/>
          <p:nvPr/>
        </p:nvSpPr>
        <p:spPr>
          <a:xfrm>
            <a:off x="1645920" y="274320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Code semantics stay open</a:t>
            </a:r>
            <a:endParaRPr lang="en-US" sz="2200" dirty="0"/>
          </a:p>
        </p:txBody>
      </p:sp>
      <p:sp>
        <p:nvSpPr>
          <p:cNvPr id="10" name="Takeaway text 2"/>
          <p:cNvSpPr txBox="1"/>
          <p:nvPr/>
        </p:nvSpPr>
        <p:spPr>
          <a:xfrm>
            <a:off x="1645920" y="320040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Informed colluders move into what the code does. That needs defenses at the level of decisions.</a:t>
            </a:r>
            <a:endParaRPr lang="en-US" sz="1600" dirty="0"/>
          </a:p>
        </p:txBody>
      </p:sp>
      <p:sp>
        <p:nvSpPr>
          <p:cNvPr id="11" name="Takeaway 3 ring"/>
          <p:cNvSpPr/>
          <p:nvPr/>
        </p:nvSpPr>
        <p:spPr>
          <a:xfrm>
            <a:off x="640080" y="4114800"/>
            <a:ext cx="731520" cy="731520"/>
          </a:xfrm>
          <a:prstGeom prst="ellipse">
            <a:avLst/>
          </a:prstGeom>
          <a:solidFill>
            <a:schemeClr val="tx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2" name="Takeaway 3 label"/>
          <p:cNvSpPr txBox="1"/>
          <p:nvPr/>
        </p:nvSpPr>
        <p:spPr>
          <a:xfrm>
            <a:off x="640080" y="41148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akeaway title 3"/>
          <p:cNvSpPr txBox="1"/>
          <p:nvPr/>
        </p:nvSpPr>
        <p:spPr>
          <a:xfrm>
            <a:off x="1645920" y="40690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Weigh signals, do not average them</a:t>
            </a:r>
            <a:endParaRPr lang="en-US" sz="2200" dirty="0"/>
          </a:p>
        </p:txBody>
      </p:sp>
      <p:sp>
        <p:nvSpPr>
          <p:cNvPr id="14" name="Takeaway text 3"/>
          <p:cNvSpPr txBox="1"/>
          <p:nvPr/>
        </p:nvSpPr>
        <p:spPr>
          <a:xfrm>
            <a:off x="1645920" y="45262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Read what agents do and write; fit how monitor signals are combined.</a:t>
            </a:r>
            <a:endParaRPr lang="en-US" sz="1600" dirty="0"/>
          </a:p>
        </p:txBody>
      </p:sp>
      <p:sp>
        <p:nvSpPr>
          <p:cNvPr id="15" name="Limits"/>
          <p:cNvSpPr txBox="1"/>
          <p:nvPr/>
        </p:nvSpPr>
        <p:spPr>
          <a:xfrm>
            <a:off x="640080" y="562356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3"/>
                </a:solidFill>
              </a:rPr>
              <a:t>Limits: one model pair, instructed collusion, six small tasks; 255 of 320 planned episodes finished.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row image" descr="Silver line drawing of a crow looking lef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0952" y="0"/>
            <a:ext cx="6858000" cy="68580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1463040"/>
            <a:ext cx="5852160" cy="23774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3600" dirty="0"/>
          </a:p>
        </p:txBody>
      </p:sp>
      <p:sp>
        <p:nvSpPr>
          <p:cNvPr id="4" name="Repo link"/>
          <p:cNvSpPr txBox="1"/>
          <p:nvPr/>
        </p:nvSpPr>
        <p:spPr>
          <a:xfrm>
            <a:off x="640080" y="3931920"/>
            <a:ext cx="5120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Code, prompts and results: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github.com/Eamateli/crow-collusion-monitor</a:t>
            </a:r>
            <a:endParaRPr lang="en-US" sz="1800" dirty="0"/>
          </a:p>
        </p:txBody>
      </p:sp>
      <p:sp>
        <p:nvSpPr>
          <p:cNvPr id="5" name="Byline"/>
          <p:cNvSpPr txBox="1"/>
          <p:nvPr/>
        </p:nvSpPr>
        <p:spPr>
          <a:xfrm>
            <a:off x="640080" y="539496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Ermal Mateli, with Claude Code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Apart Research AI Collusion Research Sprint, October 2026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row Silver">
  <a:themeElements>
    <a:clrScheme name="Crow Silver">
      <a:dk1>
        <a:srgbClr val="0A0A0B"/>
      </a:dk1>
      <a:lt1>
        <a:srgbClr val="FFFFFF"/>
      </a:lt1>
      <a:dk2>
        <a:srgbClr val="1B1D21"/>
      </a:dk2>
      <a:lt2>
        <a:srgbClr val="C9CED6"/>
      </a:lt2>
      <a:accent1>
        <a:srgbClr val="C9CED6"/>
      </a:accent1>
      <a:accent2>
        <a:srgbClr val="E3B341"/>
      </a:accent2>
      <a:accent3>
        <a:srgbClr val="8A929C"/>
      </a:accent3>
      <a:accent4>
        <a:srgbClr val="5C636D"/>
      </a:accent4>
      <a:accent5>
        <a:srgbClr val="F2F3F5"/>
      </a:accent5>
      <a:accent6>
        <a:srgbClr val="3A3F47"/>
      </a:accent6>
      <a:hlink>
        <a:srgbClr val="C9CED6"/>
      </a:hlink>
      <a:folHlink>
        <a:srgbClr val="8A929C"/>
      </a:folHlink>
    </a:clrScheme>
    <a:fontScheme name="Crow Silver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Crow: Monitoring the Whole Workspace for Covert Channels Between Colluding Coding Agents</dc:title>
  <dc:subject>PptxGenJS Presentation</dc:subject>
  <dc:creator>Ermal Mateli</dc:creator>
  <cp:lastModifiedBy>Ermal Mateli</cp:lastModifiedBy>
  <cp:revision>1</cp:revision>
  <dcterms:created xsi:type="dcterms:W3CDTF">2026-10-25T19:48:32Z</dcterms:created>
  <dcterms:modified xsi:type="dcterms:W3CDTF">2026-10-25T19:48:32Z</dcterms:modified>
</cp:coreProperties>
</file>