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embeddedFontLst>
    <p:embeddedFont>
      <p:font typeface="Liter" charset="-122" pitchFamily="34"/>
      <p:regular r:id="rId19"/>
    </p:embeddedFont>
    <p:embeddedFont>
      <p:font typeface="MiSans" charset="-122" pitchFamily="34"/>
      <p:regular r:id="rId20"/>
    </p:embeddedFont>
    <p:embeddedFont>
      <p:font typeface="Noto Sans SC" charset="-122" pitchFamily="34"/>
      <p:regular r:id="rId21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Relationship Id="rId20" Type="http://schemas.openxmlformats.org/officeDocument/2006/relationships/font" Target="fonts/font2.fntdata"/><Relationship Id="rId21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media.gettyimages.com/4979b7c4b92778304b87ecb72bd6abeadbb6f380.jpg">    </p:cNvPr>
          <p:cNvPicPr>
            <a:picLocks noChangeAspect="1"/>
          </p:cNvPicPr>
          <p:nvPr/>
        </p:nvPicPr>
        <p:blipFill>
          <a:blip r:embed="rId1">
            <a:alphaModFix amt="20000"/>
          </a:blip>
          <a:srcRect l="0" r="0" t="7813" b="7813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7F5F3">
              <a:alpha val="8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71256" y="1399197"/>
            <a:ext cx="3048000" cy="342900"/>
          </a:xfrm>
          <a:custGeom>
            <a:avLst/>
            <a:gdLst/>
            <a:ahLst/>
            <a:cxnLst/>
            <a:rect l="l" t="t" r="r" b="b"/>
            <a:pathLst>
              <a:path w="3048000" h="342900">
                <a:moveTo>
                  <a:pt x="0" y="0"/>
                </a:moveTo>
                <a:lnTo>
                  <a:pt x="3048000" y="0"/>
                </a:lnTo>
                <a:lnTo>
                  <a:pt x="3048000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5" name="Text 2"/>
          <p:cNvSpPr/>
          <p:nvPr/>
        </p:nvSpPr>
        <p:spPr>
          <a:xfrm>
            <a:off x="4537918" y="1399197"/>
            <a:ext cx="3114675" cy="342900"/>
          </a:xfrm>
          <a:prstGeom prst="rect">
            <a:avLst/>
          </a:prstGeom>
          <a:noFill/>
          <a:ln/>
        </p:spPr>
        <p:txBody>
          <a:bodyPr wrap="square" lIns="228600" tIns="76200" rIns="228600" bIns="76200" rtlCol="0" anchor="ctr"/>
          <a:lstStyle/>
          <a:p>
            <a:pPr algn="ctr">
              <a:lnSpc>
                <a:spcPct val="120000"/>
              </a:lnSpc>
            </a:pPr>
            <a:r>
              <a:rPr lang="en-US" sz="1050" b="1" spc="105" kern="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AI GOVERNANCE INFRASTRUCTURE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4129832" y="2275157"/>
            <a:ext cx="393382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7200" b="1" spc="-180" kern="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VeriTrain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2891730" y="3418157"/>
            <a:ext cx="641032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225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Formal Verification for AI Governance Compliance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638779" y="4187279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9" name="Text 6"/>
          <p:cNvSpPr/>
          <p:nvPr/>
        </p:nvSpPr>
        <p:spPr>
          <a:xfrm>
            <a:off x="2390817" y="4530116"/>
            <a:ext cx="741045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5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missing infrastructure for international AI safety agreements.</a:t>
            </a:r>
            <a:endParaRPr lang="en-US" sz="1600" dirty="0"/>
          </a:p>
          <a:p>
            <a:pPr algn="ctr">
              <a:lnSpc>
                <a:spcPct val="140000"/>
              </a:lnSpc>
            </a:pPr>
            <a:r>
              <a:rPr lang="en-US" sz="15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Generate unforgeable proofs that AI training complies with regulations—without exposing your code or weights.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105" kern="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CHALLENGE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509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Problem: Trust Without Verification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901492"/>
            <a:ext cx="5562600" cy="2028825"/>
          </a:xfrm>
          <a:custGeom>
            <a:avLst/>
            <a:gdLst/>
            <a:ahLst/>
            <a:cxnLst/>
            <a:rect l="l" t="t" r="r" b="b"/>
            <a:pathLst>
              <a:path w="5562600" h="2028825">
                <a:moveTo>
                  <a:pt x="76203" y="0"/>
                </a:moveTo>
                <a:lnTo>
                  <a:pt x="5486397" y="0"/>
                </a:lnTo>
                <a:cubicBezTo>
                  <a:pt x="5528483" y="0"/>
                  <a:pt x="5562600" y="34117"/>
                  <a:pt x="5562600" y="76203"/>
                </a:cubicBezTo>
                <a:lnTo>
                  <a:pt x="5562600" y="1952622"/>
                </a:lnTo>
                <a:cubicBezTo>
                  <a:pt x="5562600" y="1994708"/>
                  <a:pt x="5528483" y="2028825"/>
                  <a:pt x="5486397" y="2028825"/>
                </a:cubicBezTo>
                <a:lnTo>
                  <a:pt x="76203" y="2028825"/>
                </a:lnTo>
                <a:cubicBezTo>
                  <a:pt x="34117" y="2028825"/>
                  <a:pt x="0" y="1994708"/>
                  <a:pt x="0" y="1952622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5" name="Shape 3"/>
          <p:cNvSpPr/>
          <p:nvPr/>
        </p:nvSpPr>
        <p:spPr>
          <a:xfrm>
            <a:off x="665517" y="2139511"/>
            <a:ext cx="250031" cy="285750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71438" y="0"/>
                </a:moveTo>
                <a:cubicBezTo>
                  <a:pt x="81316" y="0"/>
                  <a:pt x="89297" y="7981"/>
                  <a:pt x="89297" y="17859"/>
                </a:cubicBezTo>
                <a:lnTo>
                  <a:pt x="89297" y="35719"/>
                </a:lnTo>
                <a:lnTo>
                  <a:pt x="160734" y="35719"/>
                </a:lnTo>
                <a:lnTo>
                  <a:pt x="160734" y="17859"/>
                </a:lnTo>
                <a:cubicBezTo>
                  <a:pt x="160734" y="7981"/>
                  <a:pt x="168715" y="0"/>
                  <a:pt x="178594" y="0"/>
                </a:cubicBezTo>
                <a:cubicBezTo>
                  <a:pt x="188472" y="0"/>
                  <a:pt x="196453" y="7981"/>
                  <a:pt x="196453" y="17859"/>
                </a:cubicBezTo>
                <a:lnTo>
                  <a:pt x="196453" y="35719"/>
                </a:lnTo>
                <a:lnTo>
                  <a:pt x="214313" y="35719"/>
                </a:lnTo>
                <a:cubicBezTo>
                  <a:pt x="234014" y="35719"/>
                  <a:pt x="250031" y="51736"/>
                  <a:pt x="250031" y="71438"/>
                </a:cubicBezTo>
                <a:lnTo>
                  <a:pt x="250031" y="232172"/>
                </a:lnTo>
                <a:cubicBezTo>
                  <a:pt x="250031" y="251873"/>
                  <a:pt x="234014" y="267891"/>
                  <a:pt x="214313" y="267891"/>
                </a:cubicBezTo>
                <a:lnTo>
                  <a:pt x="35719" y="267891"/>
                </a:lnTo>
                <a:cubicBezTo>
                  <a:pt x="16018" y="267891"/>
                  <a:pt x="0" y="251873"/>
                  <a:pt x="0" y="232172"/>
                </a:cubicBezTo>
                <a:lnTo>
                  <a:pt x="0" y="71438"/>
                </a:lnTo>
                <a:cubicBezTo>
                  <a:pt x="0" y="51736"/>
                  <a:pt x="16018" y="35719"/>
                  <a:pt x="35719" y="35719"/>
                </a:cubicBezTo>
                <a:lnTo>
                  <a:pt x="53578" y="35719"/>
                </a:lnTo>
                <a:lnTo>
                  <a:pt x="53578" y="17859"/>
                </a:lnTo>
                <a:cubicBezTo>
                  <a:pt x="53578" y="7981"/>
                  <a:pt x="61559" y="0"/>
                  <a:pt x="71438" y="0"/>
                </a:cubicBezTo>
                <a:close/>
                <a:moveTo>
                  <a:pt x="71438" y="142875"/>
                </a:moveTo>
                <a:cubicBezTo>
                  <a:pt x="61559" y="142875"/>
                  <a:pt x="53578" y="150856"/>
                  <a:pt x="53578" y="160734"/>
                </a:cubicBezTo>
                <a:lnTo>
                  <a:pt x="53578" y="196453"/>
                </a:lnTo>
                <a:cubicBezTo>
                  <a:pt x="53578" y="206332"/>
                  <a:pt x="61559" y="214313"/>
                  <a:pt x="71438" y="214313"/>
                </a:cubicBezTo>
                <a:lnTo>
                  <a:pt x="107156" y="214313"/>
                </a:lnTo>
                <a:cubicBezTo>
                  <a:pt x="117035" y="214313"/>
                  <a:pt x="125016" y="206332"/>
                  <a:pt x="125016" y="196453"/>
                </a:cubicBezTo>
                <a:lnTo>
                  <a:pt x="125016" y="160734"/>
                </a:lnTo>
                <a:cubicBezTo>
                  <a:pt x="125016" y="150856"/>
                  <a:pt x="117035" y="142875"/>
                  <a:pt x="107156" y="142875"/>
                </a:cubicBezTo>
                <a:lnTo>
                  <a:pt x="71438" y="142875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6" name="Text 4"/>
          <p:cNvSpPr/>
          <p:nvPr/>
        </p:nvSpPr>
        <p:spPr>
          <a:xfrm>
            <a:off x="1081024" y="2130049"/>
            <a:ext cx="74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Today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09557" y="2587058"/>
            <a:ext cx="51911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AI labs cannot prove compliance without exposing trade secrets. Procedural audits require full codebase access, creating an impossible choice between transparency and competitive advantage.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81000" y="4158683"/>
            <a:ext cx="5562600" cy="1752600"/>
          </a:xfrm>
          <a:custGeom>
            <a:avLst/>
            <a:gdLst/>
            <a:ahLst/>
            <a:cxnLst/>
            <a:rect l="l" t="t" r="r" b="b"/>
            <a:pathLst>
              <a:path w="5562600" h="1752600">
                <a:moveTo>
                  <a:pt x="76203" y="0"/>
                </a:moveTo>
                <a:lnTo>
                  <a:pt x="5486397" y="0"/>
                </a:lnTo>
                <a:cubicBezTo>
                  <a:pt x="5528483" y="0"/>
                  <a:pt x="5562600" y="34117"/>
                  <a:pt x="5562600" y="76203"/>
                </a:cubicBezTo>
                <a:lnTo>
                  <a:pt x="5562600" y="1676397"/>
                </a:lnTo>
                <a:cubicBezTo>
                  <a:pt x="5562600" y="1718483"/>
                  <a:pt x="5528483" y="1752600"/>
                  <a:pt x="5486397" y="1752600"/>
                </a:cubicBezTo>
                <a:lnTo>
                  <a:pt x="76203" y="1752600"/>
                </a:lnTo>
                <a:cubicBezTo>
                  <a:pt x="34117" y="1752600"/>
                  <a:pt x="0" y="1718483"/>
                  <a:pt x="0" y="1676397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9" name="Shape 7"/>
          <p:cNvSpPr/>
          <p:nvPr/>
        </p:nvSpPr>
        <p:spPr>
          <a:xfrm>
            <a:off x="647657" y="4396701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96397" y="156270"/>
                </a:moveTo>
                <a:lnTo>
                  <a:pt x="89855" y="156270"/>
                </a:lnTo>
                <a:cubicBezTo>
                  <a:pt x="91473" y="192267"/>
                  <a:pt x="99454" y="225419"/>
                  <a:pt x="110784" y="249696"/>
                </a:cubicBezTo>
                <a:cubicBezTo>
                  <a:pt x="117146" y="263370"/>
                  <a:pt x="124011" y="273025"/>
                  <a:pt x="130373" y="278941"/>
                </a:cubicBezTo>
                <a:cubicBezTo>
                  <a:pt x="136624" y="284801"/>
                  <a:pt x="140922" y="285750"/>
                  <a:pt x="143154" y="285750"/>
                </a:cubicBezTo>
                <a:cubicBezTo>
                  <a:pt x="145386" y="285750"/>
                  <a:pt x="149684" y="284801"/>
                  <a:pt x="155935" y="278941"/>
                </a:cubicBezTo>
                <a:cubicBezTo>
                  <a:pt x="162297" y="273025"/>
                  <a:pt x="169162" y="263314"/>
                  <a:pt x="175524" y="249696"/>
                </a:cubicBezTo>
                <a:cubicBezTo>
                  <a:pt x="186854" y="225419"/>
                  <a:pt x="194835" y="192267"/>
                  <a:pt x="196453" y="156270"/>
                </a:cubicBezTo>
                <a:close/>
                <a:moveTo>
                  <a:pt x="89799" y="129480"/>
                </a:moveTo>
                <a:lnTo>
                  <a:pt x="196342" y="129480"/>
                </a:lnTo>
                <a:cubicBezTo>
                  <a:pt x="194779" y="93483"/>
                  <a:pt x="186798" y="60331"/>
                  <a:pt x="175468" y="36054"/>
                </a:cubicBezTo>
                <a:cubicBezTo>
                  <a:pt x="169106" y="22436"/>
                  <a:pt x="162241" y="12725"/>
                  <a:pt x="155879" y="6809"/>
                </a:cubicBezTo>
                <a:cubicBezTo>
                  <a:pt x="149628" y="949"/>
                  <a:pt x="145331" y="0"/>
                  <a:pt x="143098" y="0"/>
                </a:cubicBezTo>
                <a:cubicBezTo>
                  <a:pt x="140866" y="0"/>
                  <a:pt x="136568" y="949"/>
                  <a:pt x="130318" y="6809"/>
                </a:cubicBezTo>
                <a:cubicBezTo>
                  <a:pt x="123955" y="12725"/>
                  <a:pt x="117091" y="22436"/>
                  <a:pt x="110728" y="36054"/>
                </a:cubicBezTo>
                <a:cubicBezTo>
                  <a:pt x="99399" y="60331"/>
                  <a:pt x="91418" y="93483"/>
                  <a:pt x="89799" y="129480"/>
                </a:cubicBezTo>
                <a:close/>
                <a:moveTo>
                  <a:pt x="63010" y="129480"/>
                </a:moveTo>
                <a:cubicBezTo>
                  <a:pt x="64963" y="81707"/>
                  <a:pt x="77298" y="37337"/>
                  <a:pt x="95324" y="8204"/>
                </a:cubicBezTo>
                <a:cubicBezTo>
                  <a:pt x="43923" y="26398"/>
                  <a:pt x="6083" y="73223"/>
                  <a:pt x="837" y="129480"/>
                </a:cubicBezTo>
                <a:lnTo>
                  <a:pt x="63010" y="129480"/>
                </a:lnTo>
                <a:close/>
                <a:moveTo>
                  <a:pt x="837" y="156270"/>
                </a:moveTo>
                <a:cubicBezTo>
                  <a:pt x="6083" y="212527"/>
                  <a:pt x="43923" y="259352"/>
                  <a:pt x="95324" y="277546"/>
                </a:cubicBezTo>
                <a:cubicBezTo>
                  <a:pt x="77298" y="248413"/>
                  <a:pt x="64963" y="204043"/>
                  <a:pt x="63010" y="156270"/>
                </a:cubicBezTo>
                <a:lnTo>
                  <a:pt x="837" y="156270"/>
                </a:lnTo>
                <a:close/>
                <a:moveTo>
                  <a:pt x="223186" y="156270"/>
                </a:moveTo>
                <a:cubicBezTo>
                  <a:pt x="221233" y="204043"/>
                  <a:pt x="208899" y="248413"/>
                  <a:pt x="190872" y="277546"/>
                </a:cubicBezTo>
                <a:cubicBezTo>
                  <a:pt x="242274" y="259296"/>
                  <a:pt x="280113" y="212527"/>
                  <a:pt x="285359" y="156270"/>
                </a:cubicBezTo>
                <a:lnTo>
                  <a:pt x="223186" y="156270"/>
                </a:lnTo>
                <a:close/>
                <a:moveTo>
                  <a:pt x="285359" y="129480"/>
                </a:moveTo>
                <a:cubicBezTo>
                  <a:pt x="280113" y="73223"/>
                  <a:pt x="242274" y="26398"/>
                  <a:pt x="190872" y="8204"/>
                </a:cubicBezTo>
                <a:cubicBezTo>
                  <a:pt x="208899" y="37337"/>
                  <a:pt x="221233" y="81707"/>
                  <a:pt x="223186" y="129480"/>
                </a:cubicBezTo>
                <a:lnTo>
                  <a:pt x="285359" y="129480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10" name="Text 8"/>
          <p:cNvSpPr/>
          <p:nvPr/>
        </p:nvSpPr>
        <p:spPr>
          <a:xfrm>
            <a:off x="1081024" y="4387240"/>
            <a:ext cx="11620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Tomorrow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9557" y="4844250"/>
            <a:ext cx="519112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International agreements require verification between adversarial nations. Trust-based approaches fail when parties have conflicting interests and no shared legal framework.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255140" y="1827397"/>
            <a:ext cx="5547632" cy="4156982"/>
          </a:xfrm>
          <a:custGeom>
            <a:avLst/>
            <a:gdLst/>
            <a:ahLst/>
            <a:cxnLst/>
            <a:rect l="l" t="t" r="r" b="b"/>
            <a:pathLst>
              <a:path w="5547632" h="4156982">
                <a:moveTo>
                  <a:pt x="76197" y="0"/>
                </a:moveTo>
                <a:lnTo>
                  <a:pt x="5471435" y="0"/>
                </a:lnTo>
                <a:cubicBezTo>
                  <a:pt x="5513517" y="0"/>
                  <a:pt x="5547632" y="34115"/>
                  <a:pt x="5547632" y="76197"/>
                </a:cubicBezTo>
                <a:lnTo>
                  <a:pt x="5547632" y="4080785"/>
                </a:lnTo>
                <a:cubicBezTo>
                  <a:pt x="5547632" y="4122867"/>
                  <a:pt x="5513517" y="4156982"/>
                  <a:pt x="5471435" y="4156982"/>
                </a:cubicBezTo>
                <a:lnTo>
                  <a:pt x="76197" y="4156982"/>
                </a:lnTo>
                <a:cubicBezTo>
                  <a:pt x="34115" y="4156982"/>
                  <a:pt x="0" y="4122867"/>
                  <a:pt x="0" y="4080785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FFFFFF"/>
          </a:solidFill>
          <a:ln w="18143">
            <a:solidFill>
              <a:srgbClr val="9B8E7D"/>
            </a:solidFill>
            <a:prstDash val="solid"/>
          </a:ln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743865" y="2138979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571500" h="571500">
                <a:moveTo>
                  <a:pt x="285750" y="0"/>
                </a:moveTo>
                <a:cubicBezTo>
                  <a:pt x="290885" y="0"/>
                  <a:pt x="296019" y="1116"/>
                  <a:pt x="300707" y="3237"/>
                </a:cubicBezTo>
                <a:lnTo>
                  <a:pt x="511001" y="92422"/>
                </a:lnTo>
                <a:cubicBezTo>
                  <a:pt x="535558" y="102803"/>
                  <a:pt x="553864" y="127025"/>
                  <a:pt x="553752" y="156270"/>
                </a:cubicBezTo>
                <a:cubicBezTo>
                  <a:pt x="553194" y="266998"/>
                  <a:pt x="507653" y="469590"/>
                  <a:pt x="315330" y="561677"/>
                </a:cubicBezTo>
                <a:cubicBezTo>
                  <a:pt x="296689" y="570607"/>
                  <a:pt x="275034" y="570607"/>
                  <a:pt x="256394" y="561677"/>
                </a:cubicBezTo>
                <a:cubicBezTo>
                  <a:pt x="63959" y="469590"/>
                  <a:pt x="18529" y="266998"/>
                  <a:pt x="17971" y="156270"/>
                </a:cubicBezTo>
                <a:cubicBezTo>
                  <a:pt x="17859" y="127025"/>
                  <a:pt x="36165" y="102803"/>
                  <a:pt x="60722" y="92422"/>
                </a:cubicBezTo>
                <a:lnTo>
                  <a:pt x="270904" y="3237"/>
                </a:lnTo>
                <a:cubicBezTo>
                  <a:pt x="275592" y="1116"/>
                  <a:pt x="280615" y="0"/>
                  <a:pt x="285750" y="0"/>
                </a:cubicBezTo>
                <a:close/>
                <a:moveTo>
                  <a:pt x="285750" y="74563"/>
                </a:moveTo>
                <a:lnTo>
                  <a:pt x="285750" y="496602"/>
                </a:lnTo>
                <a:cubicBezTo>
                  <a:pt x="439787" y="422039"/>
                  <a:pt x="481199" y="256840"/>
                  <a:pt x="482203" y="157944"/>
                </a:cubicBezTo>
                <a:lnTo>
                  <a:pt x="285750" y="74675"/>
                </a:lnTo>
                <a:lnTo>
                  <a:pt x="285750" y="74675"/>
                </a:ln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14" name="Text 12"/>
          <p:cNvSpPr/>
          <p:nvPr/>
        </p:nvSpPr>
        <p:spPr>
          <a:xfrm>
            <a:off x="6495285" y="2862815"/>
            <a:ext cx="5067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VeriTrain Solution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519097" y="3434209"/>
            <a:ext cx="5019675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5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Cryptographic proofs that work without trust. Mathematical guarantees verifiable by anyone, revealing nothing proprietary.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570124" y="4594855"/>
            <a:ext cx="4921704" cy="1073604"/>
          </a:xfrm>
          <a:custGeom>
            <a:avLst/>
            <a:gdLst/>
            <a:ahLst/>
            <a:cxnLst/>
            <a:rect l="l" t="t" r="r" b="b"/>
            <a:pathLst>
              <a:path w="4921704" h="1073604">
                <a:moveTo>
                  <a:pt x="38102" y="0"/>
                </a:moveTo>
                <a:lnTo>
                  <a:pt x="4883601" y="0"/>
                </a:lnTo>
                <a:cubicBezTo>
                  <a:pt x="4904645" y="0"/>
                  <a:pt x="4921704" y="17059"/>
                  <a:pt x="4921704" y="38102"/>
                </a:cubicBezTo>
                <a:lnTo>
                  <a:pt x="4921704" y="1035501"/>
                </a:lnTo>
                <a:cubicBezTo>
                  <a:pt x="4921704" y="1056545"/>
                  <a:pt x="4904645" y="1073604"/>
                  <a:pt x="4883601" y="1073604"/>
                </a:cubicBezTo>
                <a:lnTo>
                  <a:pt x="38102" y="1073604"/>
                </a:lnTo>
                <a:cubicBezTo>
                  <a:pt x="17059" y="1073604"/>
                  <a:pt x="0" y="1056545"/>
                  <a:pt x="0" y="1035501"/>
                </a:cubicBezTo>
                <a:lnTo>
                  <a:pt x="0" y="38102"/>
                </a:lnTo>
                <a:cubicBezTo>
                  <a:pt x="0" y="17073"/>
                  <a:pt x="17073" y="0"/>
                  <a:pt x="38102" y="0"/>
                </a:cubicBezTo>
                <a:close/>
              </a:path>
            </a:pathLst>
          </a:custGeom>
          <a:solidFill>
            <a:srgbClr val="F7F5F3"/>
          </a:solidFill>
          <a:ln w="9071">
            <a:solidFill>
              <a:srgbClr val="E8E4E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66722" y="4591453"/>
            <a:ext cx="4981575" cy="1066800"/>
          </a:xfrm>
          <a:prstGeom prst="rect">
            <a:avLst/>
          </a:prstGeom>
          <a:noFill/>
          <a:ln/>
        </p:spPr>
        <p:txBody>
          <a:bodyPr wrap="square" lIns="152400" tIns="152400" rIns="152400" bIns="1524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C565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proof = veritrain.prove(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C565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training_trace,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C565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eu_ai_act_spec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C565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)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105" kern="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SOLUTION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508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VeriTrain: Cryptographic Proofs Without Trust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98009" y="1755215"/>
            <a:ext cx="3636509" cy="1638300"/>
          </a:xfrm>
          <a:custGeom>
            <a:avLst/>
            <a:gdLst/>
            <a:ahLst/>
            <a:cxnLst/>
            <a:rect l="l" t="t" r="r" b="b"/>
            <a:pathLst>
              <a:path w="3636509" h="1638300">
                <a:moveTo>
                  <a:pt x="34018" y="0"/>
                </a:moveTo>
                <a:lnTo>
                  <a:pt x="3560312" y="0"/>
                </a:lnTo>
                <a:cubicBezTo>
                  <a:pt x="3602394" y="0"/>
                  <a:pt x="3636509" y="34115"/>
                  <a:pt x="3636509" y="76197"/>
                </a:cubicBezTo>
                <a:lnTo>
                  <a:pt x="3636509" y="1562103"/>
                </a:lnTo>
                <a:cubicBezTo>
                  <a:pt x="3636509" y="1604185"/>
                  <a:pt x="3602394" y="1638300"/>
                  <a:pt x="3560312" y="1638300"/>
                </a:cubicBezTo>
                <a:lnTo>
                  <a:pt x="34018" y="1638300"/>
                </a:lnTo>
                <a:cubicBezTo>
                  <a:pt x="15230" y="1638300"/>
                  <a:pt x="0" y="1623070"/>
                  <a:pt x="0" y="1604282"/>
                </a:cubicBezTo>
                <a:lnTo>
                  <a:pt x="0" y="34018"/>
                </a:lnTo>
                <a:cubicBezTo>
                  <a:pt x="0" y="15230"/>
                  <a:pt x="15230" y="0"/>
                  <a:pt x="34018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398009" y="1755215"/>
            <a:ext cx="34018" cy="1638300"/>
          </a:xfrm>
          <a:custGeom>
            <a:avLst/>
            <a:gdLst/>
            <a:ahLst/>
            <a:cxnLst/>
            <a:rect l="l" t="t" r="r" b="b"/>
            <a:pathLst>
              <a:path w="34018" h="1638300">
                <a:moveTo>
                  <a:pt x="34018" y="0"/>
                </a:moveTo>
                <a:lnTo>
                  <a:pt x="34018" y="0"/>
                </a:lnTo>
                <a:lnTo>
                  <a:pt x="34018" y="1638300"/>
                </a:lnTo>
                <a:lnTo>
                  <a:pt x="34018" y="1638300"/>
                </a:lnTo>
                <a:cubicBezTo>
                  <a:pt x="15230" y="1638300"/>
                  <a:pt x="0" y="1623070"/>
                  <a:pt x="0" y="1604282"/>
                </a:cubicBezTo>
                <a:lnTo>
                  <a:pt x="0" y="34018"/>
                </a:lnTo>
                <a:cubicBezTo>
                  <a:pt x="0" y="15230"/>
                  <a:pt x="15230" y="0"/>
                  <a:pt x="34018" y="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6" name="Shape 4"/>
          <p:cNvSpPr/>
          <p:nvPr/>
        </p:nvSpPr>
        <p:spPr>
          <a:xfrm>
            <a:off x="717394" y="1983773"/>
            <a:ext cx="214313" cy="285750"/>
          </a:xfrm>
          <a:custGeom>
            <a:avLst/>
            <a:gdLst/>
            <a:ahLst/>
            <a:cxnLst/>
            <a:rect l="l" t="t" r="r" b="b"/>
            <a:pathLst>
              <a:path w="214313" h="285750">
                <a:moveTo>
                  <a:pt x="71438" y="53578"/>
                </a:moveTo>
                <a:lnTo>
                  <a:pt x="71438" y="89297"/>
                </a:lnTo>
                <a:lnTo>
                  <a:pt x="142875" y="89297"/>
                </a:lnTo>
                <a:lnTo>
                  <a:pt x="142875" y="53578"/>
                </a:lnTo>
                <a:cubicBezTo>
                  <a:pt x="142875" y="33877"/>
                  <a:pt x="126857" y="17859"/>
                  <a:pt x="107156" y="17859"/>
                </a:cubicBezTo>
                <a:cubicBezTo>
                  <a:pt x="87455" y="17859"/>
                  <a:pt x="71438" y="33877"/>
                  <a:pt x="71438" y="53578"/>
                </a:cubicBezTo>
                <a:close/>
                <a:moveTo>
                  <a:pt x="35719" y="89297"/>
                </a:moveTo>
                <a:lnTo>
                  <a:pt x="35719" y="53578"/>
                </a:lnTo>
                <a:cubicBezTo>
                  <a:pt x="35719" y="14120"/>
                  <a:pt x="67698" y="-17859"/>
                  <a:pt x="107156" y="-17859"/>
                </a:cubicBezTo>
                <a:cubicBezTo>
                  <a:pt x="146614" y="-17859"/>
                  <a:pt x="178594" y="14120"/>
                  <a:pt x="178594" y="53578"/>
                </a:cubicBezTo>
                <a:lnTo>
                  <a:pt x="178594" y="89297"/>
                </a:lnTo>
                <a:cubicBezTo>
                  <a:pt x="198295" y="89297"/>
                  <a:pt x="214313" y="105315"/>
                  <a:pt x="214313" y="125016"/>
                </a:cubicBezTo>
                <a:lnTo>
                  <a:pt x="214313" y="250031"/>
                </a:lnTo>
                <a:cubicBezTo>
                  <a:pt x="214313" y="269732"/>
                  <a:pt x="198295" y="285750"/>
                  <a:pt x="178594" y="285750"/>
                </a:cubicBezTo>
                <a:lnTo>
                  <a:pt x="35719" y="285750"/>
                </a:lnTo>
                <a:cubicBezTo>
                  <a:pt x="16018" y="285750"/>
                  <a:pt x="0" y="269732"/>
                  <a:pt x="0" y="250031"/>
                </a:cubicBezTo>
                <a:lnTo>
                  <a:pt x="0" y="125016"/>
                </a:lnTo>
                <a:cubicBezTo>
                  <a:pt x="0" y="105315"/>
                  <a:pt x="16018" y="89297"/>
                  <a:pt x="35719" y="89297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7" name="Text 5"/>
          <p:cNvSpPr/>
          <p:nvPr/>
        </p:nvSpPr>
        <p:spPr>
          <a:xfrm>
            <a:off x="1115042" y="1993340"/>
            <a:ext cx="16954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Privacy-Preserving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3575" y="2421859"/>
            <a:ext cx="3238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Generate proofs without exposing model architecture, training data, hyperparameters, or proprietary optimizations.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84124" y="1755215"/>
            <a:ext cx="3636509" cy="1638300"/>
          </a:xfrm>
          <a:custGeom>
            <a:avLst/>
            <a:gdLst/>
            <a:ahLst/>
            <a:cxnLst/>
            <a:rect l="l" t="t" r="r" b="b"/>
            <a:pathLst>
              <a:path w="3636509" h="1638300">
                <a:moveTo>
                  <a:pt x="34018" y="0"/>
                </a:moveTo>
                <a:lnTo>
                  <a:pt x="3560312" y="0"/>
                </a:lnTo>
                <a:cubicBezTo>
                  <a:pt x="3602394" y="0"/>
                  <a:pt x="3636509" y="34115"/>
                  <a:pt x="3636509" y="76197"/>
                </a:cubicBezTo>
                <a:lnTo>
                  <a:pt x="3636509" y="1562103"/>
                </a:lnTo>
                <a:cubicBezTo>
                  <a:pt x="3636509" y="1604185"/>
                  <a:pt x="3602394" y="1638300"/>
                  <a:pt x="3560312" y="1638300"/>
                </a:cubicBezTo>
                <a:lnTo>
                  <a:pt x="34018" y="1638300"/>
                </a:lnTo>
                <a:cubicBezTo>
                  <a:pt x="15230" y="1638300"/>
                  <a:pt x="0" y="1623070"/>
                  <a:pt x="0" y="1604282"/>
                </a:cubicBezTo>
                <a:lnTo>
                  <a:pt x="0" y="34018"/>
                </a:lnTo>
                <a:cubicBezTo>
                  <a:pt x="0" y="15230"/>
                  <a:pt x="15230" y="0"/>
                  <a:pt x="34018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4284124" y="1755215"/>
            <a:ext cx="34018" cy="1638300"/>
          </a:xfrm>
          <a:custGeom>
            <a:avLst/>
            <a:gdLst/>
            <a:ahLst/>
            <a:cxnLst/>
            <a:rect l="l" t="t" r="r" b="b"/>
            <a:pathLst>
              <a:path w="34018" h="1638300">
                <a:moveTo>
                  <a:pt x="34018" y="0"/>
                </a:moveTo>
                <a:lnTo>
                  <a:pt x="34018" y="0"/>
                </a:lnTo>
                <a:lnTo>
                  <a:pt x="34018" y="1638300"/>
                </a:lnTo>
                <a:lnTo>
                  <a:pt x="34018" y="1638300"/>
                </a:lnTo>
                <a:cubicBezTo>
                  <a:pt x="15230" y="1638300"/>
                  <a:pt x="0" y="1623070"/>
                  <a:pt x="0" y="1604282"/>
                </a:cubicBezTo>
                <a:lnTo>
                  <a:pt x="0" y="34018"/>
                </a:lnTo>
                <a:cubicBezTo>
                  <a:pt x="0" y="15230"/>
                  <a:pt x="15230" y="0"/>
                  <a:pt x="34018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11" name="Shape 9"/>
          <p:cNvSpPr/>
          <p:nvPr/>
        </p:nvSpPr>
        <p:spPr>
          <a:xfrm>
            <a:off x="4549931" y="1983773"/>
            <a:ext cx="321469" cy="285750"/>
          </a:xfrm>
          <a:custGeom>
            <a:avLst/>
            <a:gdLst/>
            <a:ahLst/>
            <a:cxnLst/>
            <a:rect l="l" t="t" r="r" b="b"/>
            <a:pathLst>
              <a:path w="321469" h="285750">
                <a:moveTo>
                  <a:pt x="133499" y="-4465"/>
                </a:moveTo>
                <a:cubicBezTo>
                  <a:pt x="130094" y="-7925"/>
                  <a:pt x="125127" y="-9320"/>
                  <a:pt x="120439" y="-8037"/>
                </a:cubicBezTo>
                <a:cubicBezTo>
                  <a:pt x="115751" y="-6753"/>
                  <a:pt x="112123" y="-3125"/>
                  <a:pt x="110951" y="1563"/>
                </a:cubicBezTo>
                <a:lnTo>
                  <a:pt x="102412" y="35161"/>
                </a:lnTo>
                <a:cubicBezTo>
                  <a:pt x="101798" y="37616"/>
                  <a:pt x="99287" y="39067"/>
                  <a:pt x="96887" y="38342"/>
                </a:cubicBezTo>
                <a:lnTo>
                  <a:pt x="63512" y="28966"/>
                </a:lnTo>
                <a:cubicBezTo>
                  <a:pt x="58824" y="27626"/>
                  <a:pt x="53801" y="28966"/>
                  <a:pt x="50397" y="32370"/>
                </a:cubicBezTo>
                <a:cubicBezTo>
                  <a:pt x="46992" y="35775"/>
                  <a:pt x="45653" y="40798"/>
                  <a:pt x="46992" y="45486"/>
                </a:cubicBezTo>
                <a:lnTo>
                  <a:pt x="56424" y="78860"/>
                </a:lnTo>
                <a:cubicBezTo>
                  <a:pt x="57094" y="81260"/>
                  <a:pt x="55643" y="83772"/>
                  <a:pt x="53243" y="84386"/>
                </a:cubicBezTo>
                <a:lnTo>
                  <a:pt x="19590" y="92925"/>
                </a:lnTo>
                <a:cubicBezTo>
                  <a:pt x="14901" y="94097"/>
                  <a:pt x="11218" y="97780"/>
                  <a:pt x="9934" y="102468"/>
                </a:cubicBezTo>
                <a:cubicBezTo>
                  <a:pt x="8651" y="107156"/>
                  <a:pt x="10046" y="112123"/>
                  <a:pt x="13506" y="115528"/>
                </a:cubicBezTo>
                <a:lnTo>
                  <a:pt x="38342" y="139694"/>
                </a:lnTo>
                <a:cubicBezTo>
                  <a:pt x="40128" y="141424"/>
                  <a:pt x="40128" y="144326"/>
                  <a:pt x="38342" y="146112"/>
                </a:cubicBezTo>
                <a:lnTo>
                  <a:pt x="13562" y="170278"/>
                </a:lnTo>
                <a:cubicBezTo>
                  <a:pt x="10102" y="173682"/>
                  <a:pt x="8706" y="178650"/>
                  <a:pt x="9990" y="183338"/>
                </a:cubicBezTo>
                <a:cubicBezTo>
                  <a:pt x="11274" y="188026"/>
                  <a:pt x="14957" y="191653"/>
                  <a:pt x="19645" y="192881"/>
                </a:cubicBezTo>
                <a:lnTo>
                  <a:pt x="53243" y="201420"/>
                </a:lnTo>
                <a:cubicBezTo>
                  <a:pt x="55699" y="202034"/>
                  <a:pt x="57150" y="204546"/>
                  <a:pt x="56424" y="206946"/>
                </a:cubicBezTo>
                <a:lnTo>
                  <a:pt x="46992" y="240264"/>
                </a:lnTo>
                <a:cubicBezTo>
                  <a:pt x="45653" y="244952"/>
                  <a:pt x="46992" y="249975"/>
                  <a:pt x="50397" y="253380"/>
                </a:cubicBezTo>
                <a:cubicBezTo>
                  <a:pt x="53801" y="256784"/>
                  <a:pt x="58824" y="258124"/>
                  <a:pt x="63512" y="256784"/>
                </a:cubicBezTo>
                <a:lnTo>
                  <a:pt x="96887" y="247352"/>
                </a:lnTo>
                <a:cubicBezTo>
                  <a:pt x="99287" y="246683"/>
                  <a:pt x="101798" y="248134"/>
                  <a:pt x="102412" y="250534"/>
                </a:cubicBezTo>
                <a:lnTo>
                  <a:pt x="110951" y="284131"/>
                </a:lnTo>
                <a:cubicBezTo>
                  <a:pt x="112123" y="288820"/>
                  <a:pt x="115807" y="292503"/>
                  <a:pt x="120495" y="293787"/>
                </a:cubicBezTo>
                <a:cubicBezTo>
                  <a:pt x="125183" y="295070"/>
                  <a:pt x="130150" y="293675"/>
                  <a:pt x="133555" y="290215"/>
                </a:cubicBezTo>
                <a:lnTo>
                  <a:pt x="157721" y="265379"/>
                </a:lnTo>
                <a:cubicBezTo>
                  <a:pt x="159451" y="263593"/>
                  <a:pt x="162353" y="263593"/>
                  <a:pt x="164139" y="265379"/>
                </a:cubicBezTo>
                <a:lnTo>
                  <a:pt x="188249" y="290215"/>
                </a:lnTo>
                <a:cubicBezTo>
                  <a:pt x="191653" y="293675"/>
                  <a:pt x="196621" y="295070"/>
                  <a:pt x="201309" y="293787"/>
                </a:cubicBezTo>
                <a:cubicBezTo>
                  <a:pt x="205997" y="292503"/>
                  <a:pt x="209624" y="288820"/>
                  <a:pt x="210852" y="284131"/>
                </a:cubicBezTo>
                <a:lnTo>
                  <a:pt x="219391" y="250589"/>
                </a:lnTo>
                <a:cubicBezTo>
                  <a:pt x="220005" y="248134"/>
                  <a:pt x="222517" y="246683"/>
                  <a:pt x="224917" y="247408"/>
                </a:cubicBezTo>
                <a:lnTo>
                  <a:pt x="258291" y="256840"/>
                </a:lnTo>
                <a:cubicBezTo>
                  <a:pt x="262979" y="258180"/>
                  <a:pt x="268002" y="256840"/>
                  <a:pt x="271407" y="253436"/>
                </a:cubicBezTo>
                <a:cubicBezTo>
                  <a:pt x="274811" y="250031"/>
                  <a:pt x="276151" y="245008"/>
                  <a:pt x="274811" y="240320"/>
                </a:cubicBezTo>
                <a:lnTo>
                  <a:pt x="265379" y="206946"/>
                </a:lnTo>
                <a:cubicBezTo>
                  <a:pt x="264709" y="204546"/>
                  <a:pt x="266160" y="202034"/>
                  <a:pt x="268560" y="201420"/>
                </a:cubicBezTo>
                <a:lnTo>
                  <a:pt x="302158" y="192881"/>
                </a:lnTo>
                <a:cubicBezTo>
                  <a:pt x="306846" y="191709"/>
                  <a:pt x="310530" y="188026"/>
                  <a:pt x="311814" y="183338"/>
                </a:cubicBezTo>
                <a:cubicBezTo>
                  <a:pt x="313097" y="178650"/>
                  <a:pt x="311702" y="173627"/>
                  <a:pt x="308242" y="170278"/>
                </a:cubicBezTo>
                <a:lnTo>
                  <a:pt x="283406" y="146112"/>
                </a:lnTo>
                <a:cubicBezTo>
                  <a:pt x="281620" y="144382"/>
                  <a:pt x="281620" y="141480"/>
                  <a:pt x="283406" y="139694"/>
                </a:cubicBezTo>
                <a:lnTo>
                  <a:pt x="308242" y="115528"/>
                </a:lnTo>
                <a:cubicBezTo>
                  <a:pt x="311702" y="112123"/>
                  <a:pt x="313097" y="107156"/>
                  <a:pt x="311814" y="102468"/>
                </a:cubicBezTo>
                <a:cubicBezTo>
                  <a:pt x="310530" y="97780"/>
                  <a:pt x="306846" y="94152"/>
                  <a:pt x="302158" y="92925"/>
                </a:cubicBezTo>
                <a:lnTo>
                  <a:pt x="268560" y="84386"/>
                </a:lnTo>
                <a:cubicBezTo>
                  <a:pt x="266105" y="83772"/>
                  <a:pt x="264654" y="81260"/>
                  <a:pt x="265379" y="78860"/>
                </a:cubicBezTo>
                <a:lnTo>
                  <a:pt x="274811" y="45486"/>
                </a:lnTo>
                <a:cubicBezTo>
                  <a:pt x="276151" y="40798"/>
                  <a:pt x="274811" y="35775"/>
                  <a:pt x="271407" y="32370"/>
                </a:cubicBezTo>
                <a:cubicBezTo>
                  <a:pt x="268002" y="28966"/>
                  <a:pt x="262979" y="27626"/>
                  <a:pt x="258291" y="28966"/>
                </a:cubicBezTo>
                <a:lnTo>
                  <a:pt x="224917" y="38398"/>
                </a:lnTo>
                <a:cubicBezTo>
                  <a:pt x="222517" y="39067"/>
                  <a:pt x="220005" y="37616"/>
                  <a:pt x="219391" y="35216"/>
                </a:cubicBezTo>
                <a:lnTo>
                  <a:pt x="210852" y="1563"/>
                </a:lnTo>
                <a:cubicBezTo>
                  <a:pt x="209680" y="-3125"/>
                  <a:pt x="205997" y="-6809"/>
                  <a:pt x="201309" y="-8093"/>
                </a:cubicBezTo>
                <a:cubicBezTo>
                  <a:pt x="196621" y="-9376"/>
                  <a:pt x="191653" y="-7981"/>
                  <a:pt x="188249" y="-4521"/>
                </a:cubicBezTo>
                <a:lnTo>
                  <a:pt x="164083" y="20371"/>
                </a:lnTo>
                <a:cubicBezTo>
                  <a:pt x="162353" y="22157"/>
                  <a:pt x="159451" y="22157"/>
                  <a:pt x="157665" y="20371"/>
                </a:cubicBezTo>
                <a:lnTo>
                  <a:pt x="133499" y="-4465"/>
                </a:ln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12" name="Text 10"/>
          <p:cNvSpPr/>
          <p:nvPr/>
        </p:nvSpPr>
        <p:spPr>
          <a:xfrm>
            <a:off x="5001156" y="1993340"/>
            <a:ext cx="2238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Mathematically Verifiable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29690" y="2421859"/>
            <a:ext cx="3238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Formal proofs validated by Isabelle/HOL theorem prover. Unforgeable cryptographic guarantees anyone can verify independently.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170346" y="1755215"/>
            <a:ext cx="3636509" cy="1638300"/>
          </a:xfrm>
          <a:custGeom>
            <a:avLst/>
            <a:gdLst/>
            <a:ahLst/>
            <a:cxnLst/>
            <a:rect l="l" t="t" r="r" b="b"/>
            <a:pathLst>
              <a:path w="3636509" h="1638300">
                <a:moveTo>
                  <a:pt x="34018" y="0"/>
                </a:moveTo>
                <a:lnTo>
                  <a:pt x="3560312" y="0"/>
                </a:lnTo>
                <a:cubicBezTo>
                  <a:pt x="3602394" y="0"/>
                  <a:pt x="3636509" y="34115"/>
                  <a:pt x="3636509" y="76197"/>
                </a:cubicBezTo>
                <a:lnTo>
                  <a:pt x="3636509" y="1562103"/>
                </a:lnTo>
                <a:cubicBezTo>
                  <a:pt x="3636509" y="1604185"/>
                  <a:pt x="3602394" y="1638300"/>
                  <a:pt x="3560312" y="1638300"/>
                </a:cubicBezTo>
                <a:lnTo>
                  <a:pt x="34018" y="1638300"/>
                </a:lnTo>
                <a:cubicBezTo>
                  <a:pt x="15230" y="1638300"/>
                  <a:pt x="0" y="1623070"/>
                  <a:pt x="0" y="1604282"/>
                </a:cubicBezTo>
                <a:lnTo>
                  <a:pt x="0" y="34018"/>
                </a:lnTo>
                <a:cubicBezTo>
                  <a:pt x="0" y="15230"/>
                  <a:pt x="15230" y="0"/>
                  <a:pt x="34018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8170346" y="1755215"/>
            <a:ext cx="34018" cy="1638300"/>
          </a:xfrm>
          <a:custGeom>
            <a:avLst/>
            <a:gdLst/>
            <a:ahLst/>
            <a:cxnLst/>
            <a:rect l="l" t="t" r="r" b="b"/>
            <a:pathLst>
              <a:path w="34018" h="1638300">
                <a:moveTo>
                  <a:pt x="34018" y="0"/>
                </a:moveTo>
                <a:lnTo>
                  <a:pt x="34018" y="0"/>
                </a:lnTo>
                <a:lnTo>
                  <a:pt x="34018" y="1638300"/>
                </a:lnTo>
                <a:lnTo>
                  <a:pt x="34018" y="1638300"/>
                </a:lnTo>
                <a:cubicBezTo>
                  <a:pt x="15230" y="1638300"/>
                  <a:pt x="0" y="1623070"/>
                  <a:pt x="0" y="1604282"/>
                </a:cubicBezTo>
                <a:lnTo>
                  <a:pt x="0" y="34018"/>
                </a:lnTo>
                <a:cubicBezTo>
                  <a:pt x="0" y="15230"/>
                  <a:pt x="15230" y="0"/>
                  <a:pt x="34018" y="0"/>
                </a:cubicBezTo>
                <a:close/>
              </a:path>
            </a:pathLst>
          </a:custGeom>
          <a:solidFill>
            <a:srgbClr val="C4A99B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1871" y="1983773"/>
            <a:ext cx="250031" cy="285750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35719" y="17859"/>
                </a:moveTo>
                <a:cubicBezTo>
                  <a:pt x="16018" y="17859"/>
                  <a:pt x="0" y="33877"/>
                  <a:pt x="0" y="53578"/>
                </a:cubicBezTo>
                <a:lnTo>
                  <a:pt x="0" y="89297"/>
                </a:lnTo>
                <a:cubicBezTo>
                  <a:pt x="0" y="108998"/>
                  <a:pt x="16018" y="125016"/>
                  <a:pt x="35719" y="125016"/>
                </a:cubicBezTo>
                <a:lnTo>
                  <a:pt x="214313" y="125016"/>
                </a:lnTo>
                <a:cubicBezTo>
                  <a:pt x="234014" y="125016"/>
                  <a:pt x="250031" y="108998"/>
                  <a:pt x="250031" y="89297"/>
                </a:cubicBezTo>
                <a:lnTo>
                  <a:pt x="250031" y="53578"/>
                </a:lnTo>
                <a:cubicBezTo>
                  <a:pt x="250031" y="33877"/>
                  <a:pt x="234014" y="17859"/>
                  <a:pt x="214313" y="17859"/>
                </a:cubicBezTo>
                <a:lnTo>
                  <a:pt x="35719" y="17859"/>
                </a:lnTo>
                <a:close/>
                <a:moveTo>
                  <a:pt x="156270" y="58043"/>
                </a:moveTo>
                <a:cubicBezTo>
                  <a:pt x="163662" y="58043"/>
                  <a:pt x="169664" y="64045"/>
                  <a:pt x="169664" y="71438"/>
                </a:cubicBezTo>
                <a:cubicBezTo>
                  <a:pt x="169664" y="78830"/>
                  <a:pt x="163662" y="84832"/>
                  <a:pt x="156270" y="84832"/>
                </a:cubicBezTo>
                <a:cubicBezTo>
                  <a:pt x="148877" y="84832"/>
                  <a:pt x="142875" y="78830"/>
                  <a:pt x="142875" y="71438"/>
                </a:cubicBezTo>
                <a:cubicBezTo>
                  <a:pt x="142875" y="64045"/>
                  <a:pt x="148877" y="58043"/>
                  <a:pt x="156270" y="58043"/>
                </a:cubicBezTo>
                <a:close/>
                <a:moveTo>
                  <a:pt x="187523" y="71438"/>
                </a:moveTo>
                <a:cubicBezTo>
                  <a:pt x="187523" y="64045"/>
                  <a:pt x="193525" y="58043"/>
                  <a:pt x="200918" y="58043"/>
                </a:cubicBezTo>
                <a:cubicBezTo>
                  <a:pt x="208311" y="58043"/>
                  <a:pt x="214313" y="64045"/>
                  <a:pt x="214313" y="71438"/>
                </a:cubicBezTo>
                <a:cubicBezTo>
                  <a:pt x="214313" y="78830"/>
                  <a:pt x="208311" y="84832"/>
                  <a:pt x="200918" y="84832"/>
                </a:cubicBezTo>
                <a:cubicBezTo>
                  <a:pt x="193525" y="84832"/>
                  <a:pt x="187523" y="78830"/>
                  <a:pt x="187523" y="71438"/>
                </a:cubicBezTo>
                <a:close/>
                <a:moveTo>
                  <a:pt x="35719" y="160734"/>
                </a:moveTo>
                <a:cubicBezTo>
                  <a:pt x="16018" y="160734"/>
                  <a:pt x="0" y="176752"/>
                  <a:pt x="0" y="196453"/>
                </a:cubicBezTo>
                <a:lnTo>
                  <a:pt x="0" y="232172"/>
                </a:lnTo>
                <a:cubicBezTo>
                  <a:pt x="0" y="251873"/>
                  <a:pt x="16018" y="267891"/>
                  <a:pt x="35719" y="267891"/>
                </a:cubicBezTo>
                <a:lnTo>
                  <a:pt x="214313" y="267891"/>
                </a:lnTo>
                <a:cubicBezTo>
                  <a:pt x="234014" y="267891"/>
                  <a:pt x="250031" y="251873"/>
                  <a:pt x="250031" y="232172"/>
                </a:cubicBezTo>
                <a:lnTo>
                  <a:pt x="250031" y="196453"/>
                </a:lnTo>
                <a:cubicBezTo>
                  <a:pt x="250031" y="176752"/>
                  <a:pt x="234014" y="160734"/>
                  <a:pt x="214313" y="160734"/>
                </a:cubicBezTo>
                <a:lnTo>
                  <a:pt x="35719" y="160734"/>
                </a:lnTo>
                <a:close/>
                <a:moveTo>
                  <a:pt x="156270" y="200918"/>
                </a:moveTo>
                <a:cubicBezTo>
                  <a:pt x="163662" y="200918"/>
                  <a:pt x="169664" y="206920"/>
                  <a:pt x="169664" y="214313"/>
                </a:cubicBezTo>
                <a:cubicBezTo>
                  <a:pt x="169664" y="221705"/>
                  <a:pt x="163662" y="227707"/>
                  <a:pt x="156270" y="227707"/>
                </a:cubicBezTo>
                <a:cubicBezTo>
                  <a:pt x="148877" y="227707"/>
                  <a:pt x="142875" y="221705"/>
                  <a:pt x="142875" y="214313"/>
                </a:cubicBezTo>
                <a:cubicBezTo>
                  <a:pt x="142875" y="206920"/>
                  <a:pt x="148877" y="200918"/>
                  <a:pt x="156270" y="200918"/>
                </a:cubicBezTo>
                <a:close/>
                <a:moveTo>
                  <a:pt x="187523" y="214313"/>
                </a:moveTo>
                <a:cubicBezTo>
                  <a:pt x="187523" y="206920"/>
                  <a:pt x="193525" y="200918"/>
                  <a:pt x="200918" y="200918"/>
                </a:cubicBezTo>
                <a:cubicBezTo>
                  <a:pt x="208311" y="200918"/>
                  <a:pt x="214313" y="206920"/>
                  <a:pt x="214313" y="214313"/>
                </a:cubicBezTo>
                <a:cubicBezTo>
                  <a:pt x="214313" y="221705"/>
                  <a:pt x="208311" y="227707"/>
                  <a:pt x="200918" y="227707"/>
                </a:cubicBezTo>
                <a:cubicBezTo>
                  <a:pt x="193525" y="227707"/>
                  <a:pt x="187523" y="221705"/>
                  <a:pt x="187523" y="214313"/>
                </a:cubicBezTo>
                <a:close/>
              </a:path>
            </a:pathLst>
          </a:custGeom>
          <a:solidFill>
            <a:srgbClr val="C4A99B"/>
          </a:solidFill>
          <a:ln/>
        </p:spPr>
      </p:sp>
      <p:sp>
        <p:nvSpPr>
          <p:cNvPr id="17" name="Text 15"/>
          <p:cNvSpPr/>
          <p:nvPr/>
        </p:nvSpPr>
        <p:spPr>
          <a:xfrm>
            <a:off x="8887378" y="1993340"/>
            <a:ext cx="1724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Standard Hardware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415912" y="2421859"/>
            <a:ext cx="3238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Works on existing infrastructure. No specialized chips or hardware attestation required. Deploy today, not in years.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81000" y="3622051"/>
            <a:ext cx="11430000" cy="1285875"/>
          </a:xfrm>
          <a:custGeom>
            <a:avLst/>
            <a:gdLst/>
            <a:ahLst/>
            <a:cxnLst/>
            <a:rect l="l" t="t" r="r" b="b"/>
            <a:pathLst>
              <a:path w="11430000" h="1285875">
                <a:moveTo>
                  <a:pt x="76201" y="0"/>
                </a:moveTo>
                <a:lnTo>
                  <a:pt x="11353799" y="0"/>
                </a:lnTo>
                <a:cubicBezTo>
                  <a:pt x="11395884" y="0"/>
                  <a:pt x="11430000" y="34116"/>
                  <a:pt x="11430000" y="76201"/>
                </a:cubicBezTo>
                <a:lnTo>
                  <a:pt x="11430000" y="1209674"/>
                </a:lnTo>
                <a:cubicBezTo>
                  <a:pt x="11430000" y="1251759"/>
                  <a:pt x="11395884" y="1285875"/>
                  <a:pt x="11353799" y="1285875"/>
                </a:cubicBezTo>
                <a:lnTo>
                  <a:pt x="76201" y="1285875"/>
                </a:lnTo>
                <a:cubicBezTo>
                  <a:pt x="34116" y="1285875"/>
                  <a:pt x="0" y="1251759"/>
                  <a:pt x="0" y="1209674"/>
                </a:cubicBezTo>
                <a:lnTo>
                  <a:pt x="0" y="76201"/>
                </a:lnTo>
                <a:cubicBezTo>
                  <a:pt x="0" y="34145"/>
                  <a:pt x="34145" y="0"/>
                  <a:pt x="76201" y="0"/>
                </a:cubicBezTo>
                <a:close/>
              </a:path>
            </a:pathLst>
          </a:custGeom>
          <a:solidFill>
            <a:srgbClr val="5C5650"/>
          </a:solidFill>
          <a:ln/>
        </p:spPr>
      </p:sp>
      <p:sp>
        <p:nvSpPr>
          <p:cNvPr id="20" name="Shape 18"/>
          <p:cNvSpPr/>
          <p:nvPr/>
        </p:nvSpPr>
        <p:spPr>
          <a:xfrm>
            <a:off x="673851" y="3888666"/>
            <a:ext cx="300038" cy="342900"/>
          </a:xfrm>
          <a:custGeom>
            <a:avLst/>
            <a:gdLst/>
            <a:ahLst/>
            <a:cxnLst/>
            <a:rect l="l" t="t" r="r" b="b"/>
            <a:pathLst>
              <a:path w="300038" h="342900">
                <a:moveTo>
                  <a:pt x="0" y="144661"/>
                </a:moveTo>
                <a:cubicBezTo>
                  <a:pt x="0" y="100258"/>
                  <a:pt x="35964" y="64294"/>
                  <a:pt x="80367" y="64294"/>
                </a:cubicBezTo>
                <a:lnTo>
                  <a:pt x="85725" y="64294"/>
                </a:lnTo>
                <a:cubicBezTo>
                  <a:pt x="97579" y="64294"/>
                  <a:pt x="107156" y="73871"/>
                  <a:pt x="107156" y="85725"/>
                </a:cubicBezTo>
                <a:cubicBezTo>
                  <a:pt x="107156" y="97579"/>
                  <a:pt x="97579" y="107156"/>
                  <a:pt x="85725" y="107156"/>
                </a:cubicBezTo>
                <a:lnTo>
                  <a:pt x="80367" y="107156"/>
                </a:lnTo>
                <a:cubicBezTo>
                  <a:pt x="59673" y="107156"/>
                  <a:pt x="42863" y="123966"/>
                  <a:pt x="42863" y="144661"/>
                </a:cubicBezTo>
                <a:lnTo>
                  <a:pt x="42863" y="150019"/>
                </a:lnTo>
                <a:lnTo>
                  <a:pt x="85725" y="150019"/>
                </a:lnTo>
                <a:cubicBezTo>
                  <a:pt x="109366" y="150019"/>
                  <a:pt x="128588" y="169240"/>
                  <a:pt x="128588" y="192881"/>
                </a:cubicBezTo>
                <a:lnTo>
                  <a:pt x="128588" y="235744"/>
                </a:lnTo>
                <a:cubicBezTo>
                  <a:pt x="128588" y="259385"/>
                  <a:pt x="109366" y="278606"/>
                  <a:pt x="85725" y="278606"/>
                </a:cubicBezTo>
                <a:lnTo>
                  <a:pt x="42863" y="278606"/>
                </a:lnTo>
                <a:cubicBezTo>
                  <a:pt x="19221" y="278606"/>
                  <a:pt x="0" y="259385"/>
                  <a:pt x="0" y="235744"/>
                </a:cubicBezTo>
                <a:lnTo>
                  <a:pt x="0" y="144661"/>
                </a:lnTo>
                <a:close/>
                <a:moveTo>
                  <a:pt x="171450" y="144661"/>
                </a:moveTo>
                <a:cubicBezTo>
                  <a:pt x="171450" y="100258"/>
                  <a:pt x="207414" y="64294"/>
                  <a:pt x="251817" y="64294"/>
                </a:cubicBezTo>
                <a:lnTo>
                  <a:pt x="257175" y="64294"/>
                </a:lnTo>
                <a:cubicBezTo>
                  <a:pt x="269029" y="64294"/>
                  <a:pt x="278606" y="73871"/>
                  <a:pt x="278606" y="85725"/>
                </a:cubicBezTo>
                <a:cubicBezTo>
                  <a:pt x="278606" y="97579"/>
                  <a:pt x="269029" y="107156"/>
                  <a:pt x="257175" y="107156"/>
                </a:cubicBezTo>
                <a:lnTo>
                  <a:pt x="251817" y="107156"/>
                </a:lnTo>
                <a:cubicBezTo>
                  <a:pt x="231123" y="107156"/>
                  <a:pt x="214313" y="123966"/>
                  <a:pt x="214313" y="144661"/>
                </a:cubicBezTo>
                <a:lnTo>
                  <a:pt x="214313" y="150019"/>
                </a:lnTo>
                <a:lnTo>
                  <a:pt x="257175" y="150019"/>
                </a:lnTo>
                <a:cubicBezTo>
                  <a:pt x="280816" y="150019"/>
                  <a:pt x="300038" y="169240"/>
                  <a:pt x="300038" y="192881"/>
                </a:cubicBezTo>
                <a:lnTo>
                  <a:pt x="300038" y="235744"/>
                </a:lnTo>
                <a:cubicBezTo>
                  <a:pt x="300038" y="259385"/>
                  <a:pt x="280816" y="278606"/>
                  <a:pt x="257175" y="278606"/>
                </a:cubicBezTo>
                <a:lnTo>
                  <a:pt x="214313" y="278606"/>
                </a:lnTo>
                <a:cubicBezTo>
                  <a:pt x="190671" y="278606"/>
                  <a:pt x="171450" y="259385"/>
                  <a:pt x="171450" y="235744"/>
                </a:cubicBezTo>
                <a:lnTo>
                  <a:pt x="171450" y="144661"/>
                </a:ln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21" name="Text 19"/>
          <p:cNvSpPr/>
          <p:nvPr/>
        </p:nvSpPr>
        <p:spPr>
          <a:xfrm>
            <a:off x="1266634" y="3850609"/>
            <a:ext cx="1042987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Instead of "trust us, we followed the rules"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266634" y="4374271"/>
            <a:ext cx="10410825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VeriTrain provides mathematical guarantees verifiable by anyone, revealing nothing proprietary.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381000" y="5140949"/>
            <a:ext cx="2743200" cy="914400"/>
          </a:xfrm>
          <a:custGeom>
            <a:avLst/>
            <a:gdLst/>
            <a:ahLst/>
            <a:cxnLst/>
            <a:rect l="l" t="t" r="r" b="b"/>
            <a:pathLst>
              <a:path w="2743200" h="914400">
                <a:moveTo>
                  <a:pt x="76197" y="0"/>
                </a:moveTo>
                <a:lnTo>
                  <a:pt x="2667003" y="0"/>
                </a:lnTo>
                <a:cubicBezTo>
                  <a:pt x="2709085" y="0"/>
                  <a:pt x="2743200" y="34115"/>
                  <a:pt x="2743200" y="76197"/>
                </a:cubicBezTo>
                <a:lnTo>
                  <a:pt x="2743200" y="838203"/>
                </a:lnTo>
                <a:cubicBezTo>
                  <a:pt x="2743200" y="880285"/>
                  <a:pt x="2709085" y="914400"/>
                  <a:pt x="2667003" y="914400"/>
                </a:cubicBezTo>
                <a:lnTo>
                  <a:pt x="76197" y="914400"/>
                </a:lnTo>
                <a:cubicBezTo>
                  <a:pt x="34115" y="914400"/>
                  <a:pt x="0" y="880285"/>
                  <a:pt x="0" y="8382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24" name="Text 22"/>
          <p:cNvSpPr/>
          <p:nvPr/>
        </p:nvSpPr>
        <p:spPr>
          <a:xfrm>
            <a:off x="447611" y="5293284"/>
            <a:ext cx="26098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&lt;$1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99999" y="5712342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7F5F3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Per Proof Cost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3276558" y="5140949"/>
            <a:ext cx="2743200" cy="914400"/>
          </a:xfrm>
          <a:custGeom>
            <a:avLst/>
            <a:gdLst/>
            <a:ahLst/>
            <a:cxnLst/>
            <a:rect l="l" t="t" r="r" b="b"/>
            <a:pathLst>
              <a:path w="2743200" h="914400">
                <a:moveTo>
                  <a:pt x="76197" y="0"/>
                </a:moveTo>
                <a:lnTo>
                  <a:pt x="2667003" y="0"/>
                </a:lnTo>
                <a:cubicBezTo>
                  <a:pt x="2709085" y="0"/>
                  <a:pt x="2743200" y="34115"/>
                  <a:pt x="2743200" y="76197"/>
                </a:cubicBezTo>
                <a:lnTo>
                  <a:pt x="2743200" y="838203"/>
                </a:lnTo>
                <a:cubicBezTo>
                  <a:pt x="2743200" y="880285"/>
                  <a:pt x="2709085" y="914400"/>
                  <a:pt x="2667003" y="914400"/>
                </a:cubicBezTo>
                <a:lnTo>
                  <a:pt x="76197" y="914400"/>
                </a:lnTo>
                <a:cubicBezTo>
                  <a:pt x="34115" y="914400"/>
                  <a:pt x="0" y="880285"/>
                  <a:pt x="0" y="8382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27" name="Text 25"/>
          <p:cNvSpPr/>
          <p:nvPr/>
        </p:nvSpPr>
        <p:spPr>
          <a:xfrm>
            <a:off x="3343169" y="5293284"/>
            <a:ext cx="26098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&lt;1%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3395556" y="5712342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7F5F3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Training Overhead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172115" y="5140949"/>
            <a:ext cx="2743200" cy="914400"/>
          </a:xfrm>
          <a:custGeom>
            <a:avLst/>
            <a:gdLst/>
            <a:ahLst/>
            <a:cxnLst/>
            <a:rect l="l" t="t" r="r" b="b"/>
            <a:pathLst>
              <a:path w="2743200" h="914400">
                <a:moveTo>
                  <a:pt x="76197" y="0"/>
                </a:moveTo>
                <a:lnTo>
                  <a:pt x="2667003" y="0"/>
                </a:lnTo>
                <a:cubicBezTo>
                  <a:pt x="2709085" y="0"/>
                  <a:pt x="2743200" y="34115"/>
                  <a:pt x="2743200" y="76197"/>
                </a:cubicBezTo>
                <a:lnTo>
                  <a:pt x="2743200" y="838203"/>
                </a:lnTo>
                <a:cubicBezTo>
                  <a:pt x="2743200" y="880285"/>
                  <a:pt x="2709085" y="914400"/>
                  <a:pt x="2667003" y="914400"/>
                </a:cubicBezTo>
                <a:lnTo>
                  <a:pt x="76197" y="914400"/>
                </a:lnTo>
                <a:cubicBezTo>
                  <a:pt x="34115" y="914400"/>
                  <a:pt x="0" y="880285"/>
                  <a:pt x="0" y="8382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C4A99B"/>
          </a:solidFill>
          <a:ln/>
        </p:spPr>
      </p:sp>
      <p:sp>
        <p:nvSpPr>
          <p:cNvPr id="30" name="Text 28"/>
          <p:cNvSpPr/>
          <p:nvPr/>
        </p:nvSpPr>
        <p:spPr>
          <a:xfrm>
            <a:off x="6238726" y="5293284"/>
            <a:ext cx="26098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&lt;1s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291114" y="5712342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7F5F3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Proof Generation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9067673" y="5140949"/>
            <a:ext cx="2743200" cy="914400"/>
          </a:xfrm>
          <a:custGeom>
            <a:avLst/>
            <a:gdLst/>
            <a:ahLst/>
            <a:cxnLst/>
            <a:rect l="l" t="t" r="r" b="b"/>
            <a:pathLst>
              <a:path w="2743200" h="914400">
                <a:moveTo>
                  <a:pt x="76197" y="0"/>
                </a:moveTo>
                <a:lnTo>
                  <a:pt x="2667003" y="0"/>
                </a:lnTo>
                <a:cubicBezTo>
                  <a:pt x="2709085" y="0"/>
                  <a:pt x="2743200" y="34115"/>
                  <a:pt x="2743200" y="76197"/>
                </a:cubicBezTo>
                <a:lnTo>
                  <a:pt x="2743200" y="838203"/>
                </a:lnTo>
                <a:cubicBezTo>
                  <a:pt x="2743200" y="880285"/>
                  <a:pt x="2709085" y="914400"/>
                  <a:pt x="2667003" y="914400"/>
                </a:cubicBezTo>
                <a:lnTo>
                  <a:pt x="76197" y="914400"/>
                </a:lnTo>
                <a:cubicBezTo>
                  <a:pt x="34115" y="914400"/>
                  <a:pt x="0" y="880285"/>
                  <a:pt x="0" y="8382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5C5650"/>
          </a:solidFill>
          <a:ln/>
        </p:spPr>
      </p:sp>
      <p:sp>
        <p:nvSpPr>
          <p:cNvPr id="33" name="Text 31"/>
          <p:cNvSpPr/>
          <p:nvPr/>
        </p:nvSpPr>
        <p:spPr>
          <a:xfrm>
            <a:off x="9134284" y="5293284"/>
            <a:ext cx="26098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100%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9186671" y="5712342"/>
            <a:ext cx="2505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7F5F3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Privacy Preserved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9842" y="349842"/>
            <a:ext cx="11553538" cy="1749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4" b="1" spc="96" kern="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COMPARISON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9842" y="594557"/>
            <a:ext cx="11702221" cy="419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306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Current Approaches vs. VeriTrain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460" y="1354564"/>
            <a:ext cx="5586855" cy="1889148"/>
          </a:xfrm>
          <a:custGeom>
            <a:avLst/>
            <a:gdLst/>
            <a:ahLst/>
            <a:cxnLst/>
            <a:rect l="l" t="t" r="r" b="b"/>
            <a:pathLst>
              <a:path w="5586855" h="1889148">
                <a:moveTo>
                  <a:pt x="31236" y="0"/>
                </a:moveTo>
                <a:lnTo>
                  <a:pt x="5516881" y="0"/>
                </a:lnTo>
                <a:cubicBezTo>
                  <a:pt x="5555526" y="0"/>
                  <a:pt x="5586855" y="31328"/>
                  <a:pt x="5586855" y="69974"/>
                </a:cubicBezTo>
                <a:lnTo>
                  <a:pt x="5586855" y="1819174"/>
                </a:lnTo>
                <a:cubicBezTo>
                  <a:pt x="5586855" y="1857819"/>
                  <a:pt x="5555526" y="1889148"/>
                  <a:pt x="5516881" y="1889148"/>
                </a:cubicBezTo>
                <a:lnTo>
                  <a:pt x="31236" y="1889148"/>
                </a:lnTo>
                <a:cubicBezTo>
                  <a:pt x="13985" y="1889148"/>
                  <a:pt x="0" y="1875163"/>
                  <a:pt x="0" y="1857912"/>
                </a:cubicBezTo>
                <a:lnTo>
                  <a:pt x="0" y="31236"/>
                </a:lnTo>
                <a:cubicBezTo>
                  <a:pt x="0" y="13985"/>
                  <a:pt x="13985" y="0"/>
                  <a:pt x="31236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365460" y="1354564"/>
            <a:ext cx="31236" cy="1889148"/>
          </a:xfrm>
          <a:custGeom>
            <a:avLst/>
            <a:gdLst/>
            <a:ahLst/>
            <a:cxnLst/>
            <a:rect l="l" t="t" r="r" b="b"/>
            <a:pathLst>
              <a:path w="31236" h="1889148">
                <a:moveTo>
                  <a:pt x="31236" y="0"/>
                </a:moveTo>
                <a:lnTo>
                  <a:pt x="31236" y="0"/>
                </a:lnTo>
                <a:lnTo>
                  <a:pt x="31236" y="1889148"/>
                </a:lnTo>
                <a:lnTo>
                  <a:pt x="31236" y="1889148"/>
                </a:lnTo>
                <a:cubicBezTo>
                  <a:pt x="13985" y="1889148"/>
                  <a:pt x="0" y="1875163"/>
                  <a:pt x="0" y="1857912"/>
                </a:cubicBezTo>
                <a:lnTo>
                  <a:pt x="0" y="31236"/>
                </a:lnTo>
                <a:cubicBezTo>
                  <a:pt x="0" y="13985"/>
                  <a:pt x="13985" y="0"/>
                  <a:pt x="31236" y="0"/>
                </a:cubicBez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6" name="Shape 4"/>
          <p:cNvSpPr/>
          <p:nvPr/>
        </p:nvSpPr>
        <p:spPr>
          <a:xfrm>
            <a:off x="582237" y="1546958"/>
            <a:ext cx="209905" cy="209905"/>
          </a:xfrm>
          <a:custGeom>
            <a:avLst/>
            <a:gdLst/>
            <a:ahLst/>
            <a:cxnLst/>
            <a:rect l="l" t="t" r="r" b="b"/>
            <a:pathLst>
              <a:path w="209905" h="209905">
                <a:moveTo>
                  <a:pt x="104953" y="209905"/>
                </a:moveTo>
                <a:cubicBezTo>
                  <a:pt x="162878" y="209905"/>
                  <a:pt x="209905" y="162878"/>
                  <a:pt x="209905" y="104953"/>
                </a:cubicBezTo>
                <a:cubicBezTo>
                  <a:pt x="209905" y="47028"/>
                  <a:pt x="162878" y="0"/>
                  <a:pt x="104953" y="0"/>
                </a:cubicBezTo>
                <a:cubicBezTo>
                  <a:pt x="47028" y="0"/>
                  <a:pt x="0" y="47028"/>
                  <a:pt x="0" y="104953"/>
                </a:cubicBezTo>
                <a:cubicBezTo>
                  <a:pt x="0" y="162878"/>
                  <a:pt x="47028" y="209905"/>
                  <a:pt x="104953" y="209905"/>
                </a:cubicBezTo>
                <a:close/>
                <a:moveTo>
                  <a:pt x="68465" y="68465"/>
                </a:moveTo>
                <a:cubicBezTo>
                  <a:pt x="72319" y="64611"/>
                  <a:pt x="78551" y="64611"/>
                  <a:pt x="82363" y="68465"/>
                </a:cubicBezTo>
                <a:lnTo>
                  <a:pt x="104912" y="91014"/>
                </a:lnTo>
                <a:lnTo>
                  <a:pt x="127460" y="68465"/>
                </a:lnTo>
                <a:cubicBezTo>
                  <a:pt x="131314" y="64611"/>
                  <a:pt x="137545" y="64611"/>
                  <a:pt x="141358" y="68465"/>
                </a:cubicBezTo>
                <a:cubicBezTo>
                  <a:pt x="145171" y="72319"/>
                  <a:pt x="145212" y="78551"/>
                  <a:pt x="141358" y="82363"/>
                </a:cubicBezTo>
                <a:lnTo>
                  <a:pt x="118810" y="104912"/>
                </a:lnTo>
                <a:lnTo>
                  <a:pt x="141358" y="127460"/>
                </a:lnTo>
                <a:cubicBezTo>
                  <a:pt x="145212" y="131314"/>
                  <a:pt x="145212" y="137545"/>
                  <a:pt x="141358" y="141358"/>
                </a:cubicBezTo>
                <a:cubicBezTo>
                  <a:pt x="137504" y="145171"/>
                  <a:pt x="131273" y="145212"/>
                  <a:pt x="127460" y="141358"/>
                </a:cubicBezTo>
                <a:lnTo>
                  <a:pt x="104912" y="118810"/>
                </a:lnTo>
                <a:lnTo>
                  <a:pt x="82363" y="141358"/>
                </a:lnTo>
                <a:cubicBezTo>
                  <a:pt x="78510" y="145212"/>
                  <a:pt x="72278" y="145212"/>
                  <a:pt x="68465" y="141358"/>
                </a:cubicBezTo>
                <a:cubicBezTo>
                  <a:pt x="64652" y="137504"/>
                  <a:pt x="64611" y="131273"/>
                  <a:pt x="68465" y="127460"/>
                </a:cubicBezTo>
                <a:lnTo>
                  <a:pt x="91014" y="104912"/>
                </a:lnTo>
                <a:lnTo>
                  <a:pt x="68465" y="82363"/>
                </a:lnTo>
                <a:cubicBezTo>
                  <a:pt x="64611" y="78510"/>
                  <a:pt x="64611" y="72278"/>
                  <a:pt x="68465" y="68465"/>
                </a:cubicBez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7" name="Text 5"/>
          <p:cNvSpPr/>
          <p:nvPr/>
        </p:nvSpPr>
        <p:spPr>
          <a:xfrm>
            <a:off x="923314" y="1529486"/>
            <a:ext cx="1460591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7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Procedural Audits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55999" y="1879232"/>
            <a:ext cx="5291363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FF646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</a:t>
            </a:r>
            <a:pPr>
              <a:lnSpc>
                <a:spcPct val="130000"/>
              </a:lnSpc>
            </a:pPr>
            <a:r>
              <a:rPr lang="en-US" sz="1102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Trust-based verification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55999" y="2194030"/>
            <a:ext cx="5291363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FF646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</a:t>
            </a:r>
            <a:pPr>
              <a:lnSpc>
                <a:spcPct val="130000"/>
              </a:lnSpc>
            </a:pPr>
            <a:r>
              <a:rPr lang="en-US" sz="1102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Full codebase access required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55999" y="2508830"/>
            <a:ext cx="5291363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FF646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</a:t>
            </a:r>
            <a:pPr>
              <a:lnSpc>
                <a:spcPct val="130000"/>
              </a:lnSpc>
            </a:pPr>
            <a:r>
              <a:rPr lang="en-US" sz="1102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$50K-$200K per audit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55999" y="2823628"/>
            <a:ext cx="5291363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FF646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</a:t>
            </a:r>
            <a:pPr>
              <a:lnSpc>
                <a:spcPct val="130000"/>
              </a:lnSpc>
            </a:pPr>
            <a:r>
              <a:rPr lang="en-US" sz="1102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Difficult internationally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65460" y="3383337"/>
            <a:ext cx="5586855" cy="1889148"/>
          </a:xfrm>
          <a:custGeom>
            <a:avLst/>
            <a:gdLst/>
            <a:ahLst/>
            <a:cxnLst/>
            <a:rect l="l" t="t" r="r" b="b"/>
            <a:pathLst>
              <a:path w="5586855" h="1889148">
                <a:moveTo>
                  <a:pt x="31236" y="0"/>
                </a:moveTo>
                <a:lnTo>
                  <a:pt x="5516881" y="0"/>
                </a:lnTo>
                <a:cubicBezTo>
                  <a:pt x="5555526" y="0"/>
                  <a:pt x="5586855" y="31328"/>
                  <a:pt x="5586855" y="69974"/>
                </a:cubicBezTo>
                <a:lnTo>
                  <a:pt x="5586855" y="1819174"/>
                </a:lnTo>
                <a:cubicBezTo>
                  <a:pt x="5586855" y="1857819"/>
                  <a:pt x="5555526" y="1889148"/>
                  <a:pt x="5516881" y="1889148"/>
                </a:cubicBezTo>
                <a:lnTo>
                  <a:pt x="31236" y="1889148"/>
                </a:lnTo>
                <a:cubicBezTo>
                  <a:pt x="13985" y="1889148"/>
                  <a:pt x="0" y="1875163"/>
                  <a:pt x="0" y="1857912"/>
                </a:cubicBezTo>
                <a:lnTo>
                  <a:pt x="0" y="31236"/>
                </a:lnTo>
                <a:cubicBezTo>
                  <a:pt x="0" y="13985"/>
                  <a:pt x="13985" y="0"/>
                  <a:pt x="31236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365460" y="3383337"/>
            <a:ext cx="31236" cy="1889148"/>
          </a:xfrm>
          <a:custGeom>
            <a:avLst/>
            <a:gdLst/>
            <a:ahLst/>
            <a:cxnLst/>
            <a:rect l="l" t="t" r="r" b="b"/>
            <a:pathLst>
              <a:path w="31236" h="1889148">
                <a:moveTo>
                  <a:pt x="31236" y="0"/>
                </a:moveTo>
                <a:lnTo>
                  <a:pt x="31236" y="0"/>
                </a:lnTo>
                <a:lnTo>
                  <a:pt x="31236" y="1889148"/>
                </a:lnTo>
                <a:lnTo>
                  <a:pt x="31236" y="1889148"/>
                </a:lnTo>
                <a:cubicBezTo>
                  <a:pt x="13985" y="1889148"/>
                  <a:pt x="0" y="1875163"/>
                  <a:pt x="0" y="1857912"/>
                </a:cubicBezTo>
                <a:lnTo>
                  <a:pt x="0" y="31236"/>
                </a:lnTo>
                <a:cubicBezTo>
                  <a:pt x="0" y="13985"/>
                  <a:pt x="13985" y="0"/>
                  <a:pt x="31236" y="0"/>
                </a:cubicBezTo>
                <a:close/>
              </a:path>
            </a:pathLst>
          </a:custGeom>
          <a:solidFill>
            <a:srgbClr val="FDC700"/>
          </a:solidFill>
          <a:ln/>
        </p:spPr>
      </p:sp>
      <p:sp>
        <p:nvSpPr>
          <p:cNvPr id="14" name="Shape 12"/>
          <p:cNvSpPr/>
          <p:nvPr/>
        </p:nvSpPr>
        <p:spPr>
          <a:xfrm>
            <a:off x="582237" y="3575731"/>
            <a:ext cx="209905" cy="209905"/>
          </a:xfrm>
          <a:custGeom>
            <a:avLst/>
            <a:gdLst/>
            <a:ahLst/>
            <a:cxnLst/>
            <a:rect l="l" t="t" r="r" b="b"/>
            <a:pathLst>
              <a:path w="209905" h="209905">
                <a:moveTo>
                  <a:pt x="104953" y="209905"/>
                </a:moveTo>
                <a:cubicBezTo>
                  <a:pt x="162878" y="209905"/>
                  <a:pt x="209905" y="162878"/>
                  <a:pt x="209905" y="104953"/>
                </a:cubicBezTo>
                <a:cubicBezTo>
                  <a:pt x="209905" y="47028"/>
                  <a:pt x="162878" y="0"/>
                  <a:pt x="104953" y="0"/>
                </a:cubicBezTo>
                <a:cubicBezTo>
                  <a:pt x="47028" y="0"/>
                  <a:pt x="0" y="47028"/>
                  <a:pt x="0" y="104953"/>
                </a:cubicBezTo>
                <a:cubicBezTo>
                  <a:pt x="0" y="162878"/>
                  <a:pt x="47028" y="209905"/>
                  <a:pt x="104953" y="209905"/>
                </a:cubicBezTo>
                <a:close/>
                <a:moveTo>
                  <a:pt x="104953" y="55756"/>
                </a:moveTo>
                <a:cubicBezTo>
                  <a:pt x="110405" y="55756"/>
                  <a:pt x="114792" y="60143"/>
                  <a:pt x="114792" y="65595"/>
                </a:cubicBezTo>
                <a:lnTo>
                  <a:pt x="114792" y="111512"/>
                </a:lnTo>
                <a:cubicBezTo>
                  <a:pt x="114792" y="116965"/>
                  <a:pt x="110405" y="121352"/>
                  <a:pt x="104953" y="121352"/>
                </a:cubicBezTo>
                <a:cubicBezTo>
                  <a:pt x="99500" y="121352"/>
                  <a:pt x="95113" y="116965"/>
                  <a:pt x="95113" y="111512"/>
                </a:cubicBezTo>
                <a:lnTo>
                  <a:pt x="95113" y="65595"/>
                </a:lnTo>
                <a:cubicBezTo>
                  <a:pt x="95113" y="60143"/>
                  <a:pt x="99500" y="55756"/>
                  <a:pt x="104953" y="55756"/>
                </a:cubicBezTo>
                <a:close/>
                <a:moveTo>
                  <a:pt x="94006" y="144310"/>
                </a:moveTo>
                <a:cubicBezTo>
                  <a:pt x="93757" y="140247"/>
                  <a:pt x="95784" y="136381"/>
                  <a:pt x="99267" y="134274"/>
                </a:cubicBezTo>
                <a:cubicBezTo>
                  <a:pt x="102750" y="132167"/>
                  <a:pt x="107114" y="132167"/>
                  <a:pt x="110598" y="134274"/>
                </a:cubicBezTo>
                <a:cubicBezTo>
                  <a:pt x="114081" y="136381"/>
                  <a:pt x="116107" y="140247"/>
                  <a:pt x="115858" y="144310"/>
                </a:cubicBezTo>
                <a:cubicBezTo>
                  <a:pt x="116107" y="148373"/>
                  <a:pt x="114081" y="152239"/>
                  <a:pt x="110598" y="154346"/>
                </a:cubicBezTo>
                <a:cubicBezTo>
                  <a:pt x="107114" y="156452"/>
                  <a:pt x="102750" y="156452"/>
                  <a:pt x="99267" y="154346"/>
                </a:cubicBezTo>
                <a:cubicBezTo>
                  <a:pt x="95784" y="152239"/>
                  <a:pt x="93757" y="148373"/>
                  <a:pt x="94006" y="144310"/>
                </a:cubicBezTo>
                <a:close/>
              </a:path>
            </a:pathLst>
          </a:custGeom>
          <a:solidFill>
            <a:srgbClr val="F0B100"/>
          </a:solidFill>
          <a:ln/>
        </p:spPr>
      </p:sp>
      <p:sp>
        <p:nvSpPr>
          <p:cNvPr id="15" name="Text 13"/>
          <p:cNvSpPr/>
          <p:nvPr/>
        </p:nvSpPr>
        <p:spPr>
          <a:xfrm>
            <a:off x="923314" y="3558258"/>
            <a:ext cx="1731719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7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Hardware Attestation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55999" y="3908002"/>
            <a:ext cx="5291363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F0B1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</a:t>
            </a:r>
            <a:pPr>
              <a:lnSpc>
                <a:spcPct val="130000"/>
              </a:lnSpc>
            </a:pPr>
            <a:r>
              <a:rPr lang="en-US" sz="1102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Partial privacy protection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55999" y="4222803"/>
            <a:ext cx="5291363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F0B1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</a:t>
            </a:r>
            <a:pPr>
              <a:lnSpc>
                <a:spcPct val="130000"/>
              </a:lnSpc>
            </a:pPr>
            <a:r>
              <a:rPr lang="en-US" sz="1102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Requires new chip deployment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55999" y="4537601"/>
            <a:ext cx="5291363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F0B10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</a:t>
            </a:r>
            <a:pPr>
              <a:lnSpc>
                <a:spcPct val="130000"/>
              </a:lnSpc>
            </a:pPr>
            <a:r>
              <a:rPr lang="en-US" sz="1102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Strong guarantees (TEE)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55999" y="4852401"/>
            <a:ext cx="5291363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00C9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</a:t>
            </a:r>
            <a:pPr>
              <a:lnSpc>
                <a:spcPct val="130000"/>
              </a:lnSpc>
            </a:pPr>
            <a:r>
              <a:rPr lang="en-US" sz="1102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Works internationally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65460" y="5412110"/>
            <a:ext cx="5586855" cy="1574290"/>
          </a:xfrm>
          <a:custGeom>
            <a:avLst/>
            <a:gdLst/>
            <a:ahLst/>
            <a:cxnLst/>
            <a:rect l="l" t="t" r="r" b="b"/>
            <a:pathLst>
              <a:path w="5586855" h="1574290">
                <a:moveTo>
                  <a:pt x="31236" y="0"/>
                </a:moveTo>
                <a:lnTo>
                  <a:pt x="5516893" y="0"/>
                </a:lnTo>
                <a:cubicBezTo>
                  <a:pt x="5555532" y="0"/>
                  <a:pt x="5586855" y="31323"/>
                  <a:pt x="5586855" y="69961"/>
                </a:cubicBezTo>
                <a:lnTo>
                  <a:pt x="5586855" y="1504328"/>
                </a:lnTo>
                <a:cubicBezTo>
                  <a:pt x="5586855" y="1542967"/>
                  <a:pt x="5555532" y="1574290"/>
                  <a:pt x="5516893" y="1574290"/>
                </a:cubicBezTo>
                <a:lnTo>
                  <a:pt x="31236" y="1574290"/>
                </a:lnTo>
                <a:cubicBezTo>
                  <a:pt x="13985" y="1574290"/>
                  <a:pt x="0" y="1560305"/>
                  <a:pt x="0" y="1543054"/>
                </a:cubicBezTo>
                <a:lnTo>
                  <a:pt x="0" y="31236"/>
                </a:lnTo>
                <a:cubicBezTo>
                  <a:pt x="0" y="13985"/>
                  <a:pt x="13985" y="0"/>
                  <a:pt x="31236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1" name="Shape 19"/>
          <p:cNvSpPr/>
          <p:nvPr/>
        </p:nvSpPr>
        <p:spPr>
          <a:xfrm>
            <a:off x="365460" y="5412110"/>
            <a:ext cx="31236" cy="1574290"/>
          </a:xfrm>
          <a:custGeom>
            <a:avLst/>
            <a:gdLst/>
            <a:ahLst/>
            <a:cxnLst/>
            <a:rect l="l" t="t" r="r" b="b"/>
            <a:pathLst>
              <a:path w="31236" h="1574290">
                <a:moveTo>
                  <a:pt x="31236" y="0"/>
                </a:moveTo>
                <a:lnTo>
                  <a:pt x="31236" y="0"/>
                </a:lnTo>
                <a:lnTo>
                  <a:pt x="31236" y="1574290"/>
                </a:lnTo>
                <a:lnTo>
                  <a:pt x="31236" y="1574290"/>
                </a:lnTo>
                <a:cubicBezTo>
                  <a:pt x="13985" y="1574290"/>
                  <a:pt x="0" y="1560305"/>
                  <a:pt x="0" y="1543054"/>
                </a:cubicBezTo>
                <a:lnTo>
                  <a:pt x="0" y="31236"/>
                </a:lnTo>
                <a:cubicBezTo>
                  <a:pt x="0" y="13985"/>
                  <a:pt x="13985" y="0"/>
                  <a:pt x="31236" y="0"/>
                </a:cubicBez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22" name="Shape 20"/>
          <p:cNvSpPr/>
          <p:nvPr/>
        </p:nvSpPr>
        <p:spPr>
          <a:xfrm>
            <a:off x="608476" y="5604504"/>
            <a:ext cx="157429" cy="209905"/>
          </a:xfrm>
          <a:custGeom>
            <a:avLst/>
            <a:gdLst/>
            <a:ahLst/>
            <a:cxnLst/>
            <a:rect l="l" t="t" r="r" b="b"/>
            <a:pathLst>
              <a:path w="157429" h="209905">
                <a:moveTo>
                  <a:pt x="0" y="26238"/>
                </a:moveTo>
                <a:cubicBezTo>
                  <a:pt x="0" y="11766"/>
                  <a:pt x="11766" y="0"/>
                  <a:pt x="26238" y="0"/>
                </a:cubicBezTo>
                <a:lnTo>
                  <a:pt x="87529" y="0"/>
                </a:lnTo>
                <a:cubicBezTo>
                  <a:pt x="94498" y="0"/>
                  <a:pt x="101181" y="2747"/>
                  <a:pt x="106101" y="7666"/>
                </a:cubicBezTo>
                <a:lnTo>
                  <a:pt x="149763" y="51369"/>
                </a:lnTo>
                <a:cubicBezTo>
                  <a:pt x="154682" y="56289"/>
                  <a:pt x="157429" y="62972"/>
                  <a:pt x="157429" y="69941"/>
                </a:cubicBezTo>
                <a:lnTo>
                  <a:pt x="157429" y="183667"/>
                </a:lnTo>
                <a:cubicBezTo>
                  <a:pt x="157429" y="198139"/>
                  <a:pt x="145663" y="209905"/>
                  <a:pt x="131191" y="209905"/>
                </a:cubicBezTo>
                <a:lnTo>
                  <a:pt x="26238" y="209905"/>
                </a:lnTo>
                <a:cubicBezTo>
                  <a:pt x="11766" y="209905"/>
                  <a:pt x="0" y="198139"/>
                  <a:pt x="0" y="183667"/>
                </a:cubicBezTo>
                <a:lnTo>
                  <a:pt x="0" y="26238"/>
                </a:lnTo>
                <a:close/>
                <a:moveTo>
                  <a:pt x="85274" y="23983"/>
                </a:moveTo>
                <a:lnTo>
                  <a:pt x="85274" y="62316"/>
                </a:lnTo>
                <a:cubicBezTo>
                  <a:pt x="85274" y="67768"/>
                  <a:pt x="89661" y="72155"/>
                  <a:pt x="95113" y="72155"/>
                </a:cubicBezTo>
                <a:lnTo>
                  <a:pt x="133446" y="72155"/>
                </a:lnTo>
                <a:lnTo>
                  <a:pt x="85274" y="23983"/>
                </a:lnTo>
                <a:close/>
                <a:moveTo>
                  <a:pt x="49197" y="104953"/>
                </a:moveTo>
                <a:cubicBezTo>
                  <a:pt x="43744" y="104953"/>
                  <a:pt x="39357" y="109339"/>
                  <a:pt x="39357" y="114792"/>
                </a:cubicBezTo>
                <a:cubicBezTo>
                  <a:pt x="39357" y="120245"/>
                  <a:pt x="43744" y="124631"/>
                  <a:pt x="49197" y="124631"/>
                </a:cubicBezTo>
                <a:lnTo>
                  <a:pt x="108232" y="124631"/>
                </a:lnTo>
                <a:cubicBezTo>
                  <a:pt x="113685" y="124631"/>
                  <a:pt x="118072" y="120245"/>
                  <a:pt x="118072" y="114792"/>
                </a:cubicBezTo>
                <a:cubicBezTo>
                  <a:pt x="118072" y="109339"/>
                  <a:pt x="113685" y="104953"/>
                  <a:pt x="108232" y="104953"/>
                </a:cubicBezTo>
                <a:lnTo>
                  <a:pt x="49197" y="104953"/>
                </a:lnTo>
                <a:close/>
                <a:moveTo>
                  <a:pt x="49197" y="144310"/>
                </a:moveTo>
                <a:cubicBezTo>
                  <a:pt x="43744" y="144310"/>
                  <a:pt x="39357" y="148697"/>
                  <a:pt x="39357" y="154149"/>
                </a:cubicBezTo>
                <a:cubicBezTo>
                  <a:pt x="39357" y="159602"/>
                  <a:pt x="43744" y="163989"/>
                  <a:pt x="49197" y="163989"/>
                </a:cubicBezTo>
                <a:lnTo>
                  <a:pt x="108232" y="163989"/>
                </a:lnTo>
                <a:cubicBezTo>
                  <a:pt x="113685" y="163989"/>
                  <a:pt x="118072" y="159602"/>
                  <a:pt x="118072" y="154149"/>
                </a:cubicBezTo>
                <a:cubicBezTo>
                  <a:pt x="118072" y="148697"/>
                  <a:pt x="113685" y="144310"/>
                  <a:pt x="108232" y="144310"/>
                </a:cubicBezTo>
                <a:lnTo>
                  <a:pt x="49197" y="144310"/>
                </a:ln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23" name="Text 21"/>
          <p:cNvSpPr/>
          <p:nvPr/>
        </p:nvSpPr>
        <p:spPr>
          <a:xfrm>
            <a:off x="923314" y="5587031"/>
            <a:ext cx="1233194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7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Export Reports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55999" y="5936775"/>
            <a:ext cx="5291363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FF646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</a:t>
            </a:r>
            <a:pPr>
              <a:lnSpc>
                <a:spcPct val="130000"/>
              </a:lnSpc>
            </a:pPr>
            <a:r>
              <a:rPr lang="en-US" sz="1102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Easily forgeable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55999" y="6251576"/>
            <a:ext cx="5291363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FF646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</a:t>
            </a:r>
            <a:pPr>
              <a:lnSpc>
                <a:spcPct val="130000"/>
              </a:lnSpc>
            </a:pPr>
            <a:r>
              <a:rPr lang="en-US" sz="1102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 cryptographic guarantee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55999" y="6566374"/>
            <a:ext cx="5291363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2" dirty="0">
                <a:solidFill>
                  <a:srgbClr val="FF6467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</a:t>
            </a:r>
            <a:pPr>
              <a:lnSpc>
                <a:spcPct val="130000"/>
              </a:lnSpc>
            </a:pPr>
            <a:r>
              <a:rPr lang="en-US" sz="1102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Self-reported data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234883" y="1354564"/>
            <a:ext cx="5606221" cy="5632459"/>
          </a:xfrm>
          <a:custGeom>
            <a:avLst/>
            <a:gdLst/>
            <a:ahLst/>
            <a:cxnLst/>
            <a:rect l="l" t="t" r="r" b="b"/>
            <a:pathLst>
              <a:path w="5606221" h="5632459">
                <a:moveTo>
                  <a:pt x="69966" y="0"/>
                </a:moveTo>
                <a:lnTo>
                  <a:pt x="5536255" y="0"/>
                </a:lnTo>
                <a:cubicBezTo>
                  <a:pt x="5574896" y="0"/>
                  <a:pt x="5606221" y="31325"/>
                  <a:pt x="5606221" y="69966"/>
                </a:cubicBezTo>
                <a:lnTo>
                  <a:pt x="5606221" y="5562493"/>
                </a:lnTo>
                <a:cubicBezTo>
                  <a:pt x="5606221" y="5601134"/>
                  <a:pt x="5574896" y="5632459"/>
                  <a:pt x="5536255" y="5632459"/>
                </a:cubicBezTo>
                <a:lnTo>
                  <a:pt x="69966" y="5632459"/>
                </a:lnTo>
                <a:cubicBezTo>
                  <a:pt x="31325" y="5632459"/>
                  <a:pt x="0" y="5601134"/>
                  <a:pt x="0" y="5562493"/>
                </a:cubicBezTo>
                <a:lnTo>
                  <a:pt x="0" y="69966"/>
                </a:lnTo>
                <a:cubicBezTo>
                  <a:pt x="0" y="31351"/>
                  <a:pt x="31351" y="0"/>
                  <a:pt x="69966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28" name="Shape 26"/>
          <p:cNvSpPr/>
          <p:nvPr/>
        </p:nvSpPr>
        <p:spPr>
          <a:xfrm>
            <a:off x="8775143" y="2631234"/>
            <a:ext cx="524763" cy="524763"/>
          </a:xfrm>
          <a:custGeom>
            <a:avLst/>
            <a:gdLst/>
            <a:ahLst/>
            <a:cxnLst/>
            <a:rect l="l" t="t" r="r" b="b"/>
            <a:pathLst>
              <a:path w="524763" h="524763">
                <a:moveTo>
                  <a:pt x="262382" y="524763"/>
                </a:moveTo>
                <a:cubicBezTo>
                  <a:pt x="407194" y="524763"/>
                  <a:pt x="524763" y="407194"/>
                  <a:pt x="524763" y="262382"/>
                </a:cubicBezTo>
                <a:cubicBezTo>
                  <a:pt x="524763" y="117569"/>
                  <a:pt x="407194" y="0"/>
                  <a:pt x="262382" y="0"/>
                </a:cubicBezTo>
                <a:cubicBezTo>
                  <a:pt x="117569" y="0"/>
                  <a:pt x="0" y="117569"/>
                  <a:pt x="0" y="262382"/>
                </a:cubicBezTo>
                <a:cubicBezTo>
                  <a:pt x="0" y="407194"/>
                  <a:pt x="117569" y="524763"/>
                  <a:pt x="262382" y="524763"/>
                </a:cubicBezTo>
                <a:close/>
                <a:moveTo>
                  <a:pt x="348886" y="218002"/>
                </a:moveTo>
                <a:lnTo>
                  <a:pt x="266891" y="349193"/>
                </a:lnTo>
                <a:cubicBezTo>
                  <a:pt x="262587" y="356060"/>
                  <a:pt x="255207" y="360365"/>
                  <a:pt x="247110" y="360775"/>
                </a:cubicBezTo>
                <a:cubicBezTo>
                  <a:pt x="239013" y="361185"/>
                  <a:pt x="231224" y="357495"/>
                  <a:pt x="226407" y="350935"/>
                </a:cubicBezTo>
                <a:lnTo>
                  <a:pt x="177210" y="285340"/>
                </a:lnTo>
                <a:cubicBezTo>
                  <a:pt x="169011" y="274476"/>
                  <a:pt x="171266" y="259102"/>
                  <a:pt x="182130" y="250902"/>
                </a:cubicBezTo>
                <a:cubicBezTo>
                  <a:pt x="192994" y="242703"/>
                  <a:pt x="208368" y="244958"/>
                  <a:pt x="216567" y="255822"/>
                </a:cubicBezTo>
                <a:lnTo>
                  <a:pt x="244240" y="292720"/>
                </a:lnTo>
                <a:lnTo>
                  <a:pt x="307171" y="191969"/>
                </a:lnTo>
                <a:cubicBezTo>
                  <a:pt x="314345" y="180490"/>
                  <a:pt x="329514" y="176903"/>
                  <a:pt x="341096" y="184180"/>
                </a:cubicBezTo>
                <a:cubicBezTo>
                  <a:pt x="352678" y="191457"/>
                  <a:pt x="356163" y="206523"/>
                  <a:pt x="348886" y="218105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29" name="Text 27"/>
          <p:cNvSpPr/>
          <p:nvPr/>
        </p:nvSpPr>
        <p:spPr>
          <a:xfrm>
            <a:off x="6449142" y="3295877"/>
            <a:ext cx="5177664" cy="314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066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VeriTrain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757670" y="3680567"/>
            <a:ext cx="559747" cy="34984"/>
          </a:xfrm>
          <a:custGeom>
            <a:avLst/>
            <a:gdLst/>
            <a:ahLst/>
            <a:cxnLst/>
            <a:rect l="l" t="t" r="r" b="b"/>
            <a:pathLst>
              <a:path w="559747" h="34984">
                <a:moveTo>
                  <a:pt x="0" y="0"/>
                </a:moveTo>
                <a:lnTo>
                  <a:pt x="559747" y="0"/>
                </a:lnTo>
                <a:lnTo>
                  <a:pt x="559747" y="34984"/>
                </a:lnTo>
                <a:lnTo>
                  <a:pt x="0" y="34984"/>
                </a:lnTo>
                <a:lnTo>
                  <a:pt x="0" y="0"/>
                </a:lnTo>
                <a:close/>
              </a:path>
            </a:pathLst>
          </a:custGeom>
          <a:solidFill>
            <a:srgbClr val="F7F5F3">
              <a:alpha val="6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540975" y="3942850"/>
            <a:ext cx="209905" cy="209905"/>
          </a:xfrm>
          <a:custGeom>
            <a:avLst/>
            <a:gdLst/>
            <a:ahLst/>
            <a:cxnLst/>
            <a:rect l="l" t="t" r="r" b="b"/>
            <a:pathLst>
              <a:path w="209905" h="209905">
                <a:moveTo>
                  <a:pt x="104953" y="209905"/>
                </a:moveTo>
                <a:cubicBezTo>
                  <a:pt x="162878" y="209905"/>
                  <a:pt x="209905" y="162878"/>
                  <a:pt x="209905" y="104953"/>
                </a:cubicBezTo>
                <a:cubicBezTo>
                  <a:pt x="209905" y="47028"/>
                  <a:pt x="162878" y="0"/>
                  <a:pt x="104953" y="0"/>
                </a:cubicBezTo>
                <a:cubicBezTo>
                  <a:pt x="47028" y="0"/>
                  <a:pt x="0" y="47028"/>
                  <a:pt x="0" y="104953"/>
                </a:cubicBezTo>
                <a:cubicBezTo>
                  <a:pt x="0" y="162878"/>
                  <a:pt x="47028" y="209905"/>
                  <a:pt x="104953" y="209905"/>
                </a:cubicBezTo>
                <a:close/>
                <a:moveTo>
                  <a:pt x="139554" y="87201"/>
                </a:moveTo>
                <a:lnTo>
                  <a:pt x="106757" y="139677"/>
                </a:lnTo>
                <a:cubicBezTo>
                  <a:pt x="105035" y="142424"/>
                  <a:pt x="102083" y="144146"/>
                  <a:pt x="98844" y="144310"/>
                </a:cubicBezTo>
                <a:cubicBezTo>
                  <a:pt x="95605" y="144474"/>
                  <a:pt x="92490" y="142998"/>
                  <a:pt x="90563" y="140374"/>
                </a:cubicBezTo>
                <a:lnTo>
                  <a:pt x="70884" y="114136"/>
                </a:lnTo>
                <a:cubicBezTo>
                  <a:pt x="67604" y="109790"/>
                  <a:pt x="68506" y="103641"/>
                  <a:pt x="72852" y="100361"/>
                </a:cubicBezTo>
                <a:cubicBezTo>
                  <a:pt x="77198" y="97081"/>
                  <a:pt x="83347" y="97983"/>
                  <a:pt x="86627" y="102329"/>
                </a:cubicBezTo>
                <a:lnTo>
                  <a:pt x="97696" y="117088"/>
                </a:lnTo>
                <a:lnTo>
                  <a:pt x="122868" y="76788"/>
                </a:lnTo>
                <a:cubicBezTo>
                  <a:pt x="125738" y="72196"/>
                  <a:pt x="131806" y="70761"/>
                  <a:pt x="136438" y="73672"/>
                </a:cubicBezTo>
                <a:cubicBezTo>
                  <a:pt x="141071" y="76583"/>
                  <a:pt x="142465" y="82609"/>
                  <a:pt x="139554" y="87242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32" name="Text 30"/>
          <p:cNvSpPr/>
          <p:nvPr/>
        </p:nvSpPr>
        <p:spPr>
          <a:xfrm>
            <a:off x="6882052" y="3925377"/>
            <a:ext cx="2081561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4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Formal proofs</a:t>
            </a:r>
            <a:pPr>
              <a:lnSpc>
                <a:spcPct val="130000"/>
              </a:lnSpc>
            </a:pPr>
            <a:r>
              <a:rPr lang="en-US" sz="124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unforgeable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540975" y="4327638"/>
            <a:ext cx="209905" cy="209905"/>
          </a:xfrm>
          <a:custGeom>
            <a:avLst/>
            <a:gdLst/>
            <a:ahLst/>
            <a:cxnLst/>
            <a:rect l="l" t="t" r="r" b="b"/>
            <a:pathLst>
              <a:path w="209905" h="209905">
                <a:moveTo>
                  <a:pt x="104953" y="209905"/>
                </a:moveTo>
                <a:cubicBezTo>
                  <a:pt x="162878" y="209905"/>
                  <a:pt x="209905" y="162878"/>
                  <a:pt x="209905" y="104953"/>
                </a:cubicBezTo>
                <a:cubicBezTo>
                  <a:pt x="209905" y="47028"/>
                  <a:pt x="162878" y="0"/>
                  <a:pt x="104953" y="0"/>
                </a:cubicBezTo>
                <a:cubicBezTo>
                  <a:pt x="47028" y="0"/>
                  <a:pt x="0" y="47028"/>
                  <a:pt x="0" y="104953"/>
                </a:cubicBezTo>
                <a:cubicBezTo>
                  <a:pt x="0" y="162878"/>
                  <a:pt x="47028" y="209905"/>
                  <a:pt x="104953" y="209905"/>
                </a:cubicBezTo>
                <a:close/>
                <a:moveTo>
                  <a:pt x="139554" y="87201"/>
                </a:moveTo>
                <a:lnTo>
                  <a:pt x="106757" y="139677"/>
                </a:lnTo>
                <a:cubicBezTo>
                  <a:pt x="105035" y="142424"/>
                  <a:pt x="102083" y="144146"/>
                  <a:pt x="98844" y="144310"/>
                </a:cubicBezTo>
                <a:cubicBezTo>
                  <a:pt x="95605" y="144474"/>
                  <a:pt x="92490" y="142998"/>
                  <a:pt x="90563" y="140374"/>
                </a:cubicBezTo>
                <a:lnTo>
                  <a:pt x="70884" y="114136"/>
                </a:lnTo>
                <a:cubicBezTo>
                  <a:pt x="67604" y="109790"/>
                  <a:pt x="68506" y="103641"/>
                  <a:pt x="72852" y="100361"/>
                </a:cubicBezTo>
                <a:cubicBezTo>
                  <a:pt x="77198" y="97081"/>
                  <a:pt x="83347" y="97983"/>
                  <a:pt x="86627" y="102329"/>
                </a:cubicBezTo>
                <a:lnTo>
                  <a:pt x="97696" y="117088"/>
                </a:lnTo>
                <a:lnTo>
                  <a:pt x="122868" y="76788"/>
                </a:lnTo>
                <a:cubicBezTo>
                  <a:pt x="125738" y="72196"/>
                  <a:pt x="131806" y="70761"/>
                  <a:pt x="136438" y="73672"/>
                </a:cubicBezTo>
                <a:cubicBezTo>
                  <a:pt x="141071" y="76583"/>
                  <a:pt x="142465" y="82609"/>
                  <a:pt x="139554" y="87242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34" name="Text 32"/>
          <p:cNvSpPr/>
          <p:nvPr/>
        </p:nvSpPr>
        <p:spPr>
          <a:xfrm>
            <a:off x="6882052" y="4310165"/>
            <a:ext cx="1731719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4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Full privacy</a:t>
            </a:r>
            <a:pPr>
              <a:lnSpc>
                <a:spcPct val="130000"/>
              </a:lnSpc>
            </a:pPr>
            <a:r>
              <a:rPr lang="en-US" sz="124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by design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540975" y="4712426"/>
            <a:ext cx="209905" cy="209905"/>
          </a:xfrm>
          <a:custGeom>
            <a:avLst/>
            <a:gdLst/>
            <a:ahLst/>
            <a:cxnLst/>
            <a:rect l="l" t="t" r="r" b="b"/>
            <a:pathLst>
              <a:path w="209905" h="209905">
                <a:moveTo>
                  <a:pt x="104953" y="209905"/>
                </a:moveTo>
                <a:cubicBezTo>
                  <a:pt x="162878" y="209905"/>
                  <a:pt x="209905" y="162878"/>
                  <a:pt x="209905" y="104953"/>
                </a:cubicBezTo>
                <a:cubicBezTo>
                  <a:pt x="209905" y="47028"/>
                  <a:pt x="162878" y="0"/>
                  <a:pt x="104953" y="0"/>
                </a:cubicBezTo>
                <a:cubicBezTo>
                  <a:pt x="47028" y="0"/>
                  <a:pt x="0" y="47028"/>
                  <a:pt x="0" y="104953"/>
                </a:cubicBezTo>
                <a:cubicBezTo>
                  <a:pt x="0" y="162878"/>
                  <a:pt x="47028" y="209905"/>
                  <a:pt x="104953" y="209905"/>
                </a:cubicBezTo>
                <a:close/>
                <a:moveTo>
                  <a:pt x="139554" y="87201"/>
                </a:moveTo>
                <a:lnTo>
                  <a:pt x="106757" y="139677"/>
                </a:lnTo>
                <a:cubicBezTo>
                  <a:pt x="105035" y="142424"/>
                  <a:pt x="102083" y="144146"/>
                  <a:pt x="98844" y="144310"/>
                </a:cubicBezTo>
                <a:cubicBezTo>
                  <a:pt x="95605" y="144474"/>
                  <a:pt x="92490" y="142998"/>
                  <a:pt x="90563" y="140374"/>
                </a:cubicBezTo>
                <a:lnTo>
                  <a:pt x="70884" y="114136"/>
                </a:lnTo>
                <a:cubicBezTo>
                  <a:pt x="67604" y="109790"/>
                  <a:pt x="68506" y="103641"/>
                  <a:pt x="72852" y="100361"/>
                </a:cubicBezTo>
                <a:cubicBezTo>
                  <a:pt x="77198" y="97081"/>
                  <a:pt x="83347" y="97983"/>
                  <a:pt x="86627" y="102329"/>
                </a:cubicBezTo>
                <a:lnTo>
                  <a:pt x="97696" y="117088"/>
                </a:lnTo>
                <a:lnTo>
                  <a:pt x="122868" y="76788"/>
                </a:lnTo>
                <a:cubicBezTo>
                  <a:pt x="125738" y="72196"/>
                  <a:pt x="131806" y="70761"/>
                  <a:pt x="136438" y="73672"/>
                </a:cubicBezTo>
                <a:cubicBezTo>
                  <a:pt x="141071" y="76583"/>
                  <a:pt x="142465" y="82609"/>
                  <a:pt x="139554" y="87242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36" name="Text 34"/>
          <p:cNvSpPr/>
          <p:nvPr/>
        </p:nvSpPr>
        <p:spPr>
          <a:xfrm>
            <a:off x="6882052" y="4694953"/>
            <a:ext cx="2483879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4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Standard hardware</a:t>
            </a:r>
            <a:pPr>
              <a:lnSpc>
                <a:spcPct val="130000"/>
              </a:lnSpc>
            </a:pPr>
            <a:r>
              <a:rPr lang="en-US" sz="124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deploy today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540975" y="5097212"/>
            <a:ext cx="209905" cy="209905"/>
          </a:xfrm>
          <a:custGeom>
            <a:avLst/>
            <a:gdLst/>
            <a:ahLst/>
            <a:cxnLst/>
            <a:rect l="l" t="t" r="r" b="b"/>
            <a:pathLst>
              <a:path w="209905" h="209905">
                <a:moveTo>
                  <a:pt x="104953" y="209905"/>
                </a:moveTo>
                <a:cubicBezTo>
                  <a:pt x="162878" y="209905"/>
                  <a:pt x="209905" y="162878"/>
                  <a:pt x="209905" y="104953"/>
                </a:cubicBezTo>
                <a:cubicBezTo>
                  <a:pt x="209905" y="47028"/>
                  <a:pt x="162878" y="0"/>
                  <a:pt x="104953" y="0"/>
                </a:cubicBezTo>
                <a:cubicBezTo>
                  <a:pt x="47028" y="0"/>
                  <a:pt x="0" y="47028"/>
                  <a:pt x="0" y="104953"/>
                </a:cubicBezTo>
                <a:cubicBezTo>
                  <a:pt x="0" y="162878"/>
                  <a:pt x="47028" y="209905"/>
                  <a:pt x="104953" y="209905"/>
                </a:cubicBezTo>
                <a:close/>
                <a:moveTo>
                  <a:pt x="139554" y="87201"/>
                </a:moveTo>
                <a:lnTo>
                  <a:pt x="106757" y="139677"/>
                </a:lnTo>
                <a:cubicBezTo>
                  <a:pt x="105035" y="142424"/>
                  <a:pt x="102083" y="144146"/>
                  <a:pt x="98844" y="144310"/>
                </a:cubicBezTo>
                <a:cubicBezTo>
                  <a:pt x="95605" y="144474"/>
                  <a:pt x="92490" y="142998"/>
                  <a:pt x="90563" y="140374"/>
                </a:cubicBezTo>
                <a:lnTo>
                  <a:pt x="70884" y="114136"/>
                </a:lnTo>
                <a:cubicBezTo>
                  <a:pt x="67604" y="109790"/>
                  <a:pt x="68506" y="103641"/>
                  <a:pt x="72852" y="100361"/>
                </a:cubicBezTo>
                <a:cubicBezTo>
                  <a:pt x="77198" y="97081"/>
                  <a:pt x="83347" y="97983"/>
                  <a:pt x="86627" y="102329"/>
                </a:cubicBezTo>
                <a:lnTo>
                  <a:pt x="97696" y="117088"/>
                </a:lnTo>
                <a:lnTo>
                  <a:pt x="122868" y="76788"/>
                </a:lnTo>
                <a:cubicBezTo>
                  <a:pt x="125738" y="72196"/>
                  <a:pt x="131806" y="70761"/>
                  <a:pt x="136438" y="73672"/>
                </a:cubicBezTo>
                <a:cubicBezTo>
                  <a:pt x="141071" y="76583"/>
                  <a:pt x="142465" y="82609"/>
                  <a:pt x="139554" y="87242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38" name="Text 36"/>
          <p:cNvSpPr/>
          <p:nvPr/>
        </p:nvSpPr>
        <p:spPr>
          <a:xfrm>
            <a:off x="6882052" y="5079741"/>
            <a:ext cx="2230244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4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&lt;$1 per proof</a:t>
            </a:r>
            <a:pPr>
              <a:lnSpc>
                <a:spcPct val="130000"/>
              </a:lnSpc>
            </a:pPr>
            <a:r>
              <a:rPr lang="en-US" sz="124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1000x cheaper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540975" y="5482000"/>
            <a:ext cx="209905" cy="209905"/>
          </a:xfrm>
          <a:custGeom>
            <a:avLst/>
            <a:gdLst/>
            <a:ahLst/>
            <a:cxnLst/>
            <a:rect l="l" t="t" r="r" b="b"/>
            <a:pathLst>
              <a:path w="209905" h="209905">
                <a:moveTo>
                  <a:pt x="104953" y="209905"/>
                </a:moveTo>
                <a:cubicBezTo>
                  <a:pt x="162878" y="209905"/>
                  <a:pt x="209905" y="162878"/>
                  <a:pt x="209905" y="104953"/>
                </a:cubicBezTo>
                <a:cubicBezTo>
                  <a:pt x="209905" y="47028"/>
                  <a:pt x="162878" y="0"/>
                  <a:pt x="104953" y="0"/>
                </a:cubicBezTo>
                <a:cubicBezTo>
                  <a:pt x="47028" y="0"/>
                  <a:pt x="0" y="47028"/>
                  <a:pt x="0" y="104953"/>
                </a:cubicBezTo>
                <a:cubicBezTo>
                  <a:pt x="0" y="162878"/>
                  <a:pt x="47028" y="209905"/>
                  <a:pt x="104953" y="209905"/>
                </a:cubicBezTo>
                <a:close/>
                <a:moveTo>
                  <a:pt x="139554" y="87201"/>
                </a:moveTo>
                <a:lnTo>
                  <a:pt x="106757" y="139677"/>
                </a:lnTo>
                <a:cubicBezTo>
                  <a:pt x="105035" y="142424"/>
                  <a:pt x="102083" y="144146"/>
                  <a:pt x="98844" y="144310"/>
                </a:cubicBezTo>
                <a:cubicBezTo>
                  <a:pt x="95605" y="144474"/>
                  <a:pt x="92490" y="142998"/>
                  <a:pt x="90563" y="140374"/>
                </a:cubicBezTo>
                <a:lnTo>
                  <a:pt x="70884" y="114136"/>
                </a:lnTo>
                <a:cubicBezTo>
                  <a:pt x="67604" y="109790"/>
                  <a:pt x="68506" y="103641"/>
                  <a:pt x="72852" y="100361"/>
                </a:cubicBezTo>
                <a:cubicBezTo>
                  <a:pt x="77198" y="97081"/>
                  <a:pt x="83347" y="97983"/>
                  <a:pt x="86627" y="102329"/>
                </a:cubicBezTo>
                <a:lnTo>
                  <a:pt x="97696" y="117088"/>
                </a:lnTo>
                <a:lnTo>
                  <a:pt x="122868" y="76788"/>
                </a:lnTo>
                <a:cubicBezTo>
                  <a:pt x="125738" y="72196"/>
                  <a:pt x="131806" y="70761"/>
                  <a:pt x="136438" y="73672"/>
                </a:cubicBezTo>
                <a:cubicBezTo>
                  <a:pt x="141071" y="76583"/>
                  <a:pt x="142465" y="82609"/>
                  <a:pt x="139554" y="87242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40" name="Text 38"/>
          <p:cNvSpPr/>
          <p:nvPr/>
        </p:nvSpPr>
        <p:spPr>
          <a:xfrm>
            <a:off x="6882052" y="5464527"/>
            <a:ext cx="2282720" cy="244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4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International</a:t>
            </a:r>
            <a:pPr>
              <a:lnSpc>
                <a:spcPct val="130000"/>
              </a:lnSpc>
            </a:pPr>
            <a:r>
              <a:rPr lang="en-US" sz="124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— no trust required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12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b="1" spc="88" kern="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DEMO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39591"/>
            <a:ext cx="1174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0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See It In Action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17500" y="984037"/>
            <a:ext cx="116363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Complete workflow in 30 seconds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17500" y="1991285"/>
            <a:ext cx="2794000" cy="1690688"/>
          </a:xfrm>
          <a:custGeom>
            <a:avLst/>
            <a:gdLst/>
            <a:ahLst/>
            <a:cxnLst/>
            <a:rect l="l" t="t" r="r" b="b"/>
            <a:pathLst>
              <a:path w="2794000" h="1690688">
                <a:moveTo>
                  <a:pt x="63502" y="0"/>
                </a:moveTo>
                <a:lnTo>
                  <a:pt x="2730498" y="0"/>
                </a:lnTo>
                <a:cubicBezTo>
                  <a:pt x="2765569" y="0"/>
                  <a:pt x="2794000" y="28431"/>
                  <a:pt x="2794000" y="63502"/>
                </a:cubicBezTo>
                <a:lnTo>
                  <a:pt x="2794000" y="1627185"/>
                </a:lnTo>
                <a:cubicBezTo>
                  <a:pt x="2794000" y="1662257"/>
                  <a:pt x="2765569" y="1690688"/>
                  <a:pt x="2730498" y="1690688"/>
                </a:cubicBezTo>
                <a:lnTo>
                  <a:pt x="63502" y="1690688"/>
                </a:lnTo>
                <a:cubicBezTo>
                  <a:pt x="28431" y="1690688"/>
                  <a:pt x="0" y="1662257"/>
                  <a:pt x="0" y="1627185"/>
                </a:cubicBezTo>
                <a:lnTo>
                  <a:pt x="0" y="63502"/>
                </a:lnTo>
                <a:cubicBezTo>
                  <a:pt x="0" y="28454"/>
                  <a:pt x="28454" y="0"/>
                  <a:pt x="63502" y="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6" name="Shape 4"/>
          <p:cNvSpPr/>
          <p:nvPr/>
        </p:nvSpPr>
        <p:spPr>
          <a:xfrm>
            <a:off x="476250" y="2150035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158750" y="0"/>
                </a:moveTo>
                <a:lnTo>
                  <a:pt x="158750" y="0"/>
                </a:lnTo>
                <a:cubicBezTo>
                  <a:pt x="246367" y="0"/>
                  <a:pt x="317500" y="71133"/>
                  <a:pt x="317500" y="158750"/>
                </a:cubicBezTo>
                <a:lnTo>
                  <a:pt x="317500" y="158750"/>
                </a:lnTo>
                <a:cubicBezTo>
                  <a:pt x="317500" y="246367"/>
                  <a:pt x="246367" y="317500"/>
                  <a:pt x="158750" y="317500"/>
                </a:cubicBezTo>
                <a:lnTo>
                  <a:pt x="158750" y="317500"/>
                </a:lnTo>
                <a:cubicBezTo>
                  <a:pt x="71133" y="317500"/>
                  <a:pt x="0" y="246367"/>
                  <a:pt x="0" y="158750"/>
                </a:cubicBezTo>
                <a:lnTo>
                  <a:pt x="0" y="158750"/>
                </a:lnTo>
                <a:cubicBezTo>
                  <a:pt x="0" y="71133"/>
                  <a:pt x="71133" y="0"/>
                  <a:pt x="158750" y="0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7" name="Text 5"/>
          <p:cNvSpPr/>
          <p:nvPr/>
        </p:nvSpPr>
        <p:spPr>
          <a:xfrm>
            <a:off x="436563" y="2150035"/>
            <a:ext cx="396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50" b="1" dirty="0">
                <a:solidFill>
                  <a:srgbClr val="9B8E7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88982" y="2197606"/>
            <a:ext cx="5873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Training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76250" y="2562766"/>
            <a:ext cx="2532063" cy="357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Run training with instrumentation to log compute usage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76250" y="3018907"/>
            <a:ext cx="2476500" cy="508000"/>
          </a:xfrm>
          <a:custGeom>
            <a:avLst/>
            <a:gdLst/>
            <a:ahLst/>
            <a:cxnLst/>
            <a:rect l="l" t="t" r="r" b="b"/>
            <a:pathLst>
              <a:path w="2476500" h="508000">
                <a:moveTo>
                  <a:pt x="31750" y="0"/>
                </a:moveTo>
                <a:lnTo>
                  <a:pt x="2444750" y="0"/>
                </a:lnTo>
                <a:cubicBezTo>
                  <a:pt x="2462273" y="0"/>
                  <a:pt x="2476500" y="14227"/>
                  <a:pt x="2476500" y="31750"/>
                </a:cubicBezTo>
                <a:lnTo>
                  <a:pt x="2476500" y="476250"/>
                </a:lnTo>
                <a:cubicBezTo>
                  <a:pt x="2476500" y="493773"/>
                  <a:pt x="2462273" y="508000"/>
                  <a:pt x="2444750" y="508000"/>
                </a:cubicBezTo>
                <a:lnTo>
                  <a:pt x="31750" y="508000"/>
                </a:lnTo>
                <a:cubicBezTo>
                  <a:pt x="14227" y="508000"/>
                  <a:pt x="0" y="493773"/>
                  <a:pt x="0" y="476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11" name="Text 9"/>
          <p:cNvSpPr/>
          <p:nvPr/>
        </p:nvSpPr>
        <p:spPr>
          <a:xfrm>
            <a:off x="476250" y="3018907"/>
            <a:ext cx="2524125" cy="508000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Step 0: 2.45e17 FLOPs</a:t>
            </a: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Step 50: 1.23e19 FLOPs</a:t>
            </a: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✅ Complete: 8.64e19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238429" y="1991285"/>
            <a:ext cx="2794000" cy="1690688"/>
          </a:xfrm>
          <a:custGeom>
            <a:avLst/>
            <a:gdLst/>
            <a:ahLst/>
            <a:cxnLst/>
            <a:rect l="l" t="t" r="r" b="b"/>
            <a:pathLst>
              <a:path w="2794000" h="1690688">
                <a:moveTo>
                  <a:pt x="63502" y="0"/>
                </a:moveTo>
                <a:lnTo>
                  <a:pt x="2730498" y="0"/>
                </a:lnTo>
                <a:cubicBezTo>
                  <a:pt x="2765569" y="0"/>
                  <a:pt x="2794000" y="28431"/>
                  <a:pt x="2794000" y="63502"/>
                </a:cubicBezTo>
                <a:lnTo>
                  <a:pt x="2794000" y="1627185"/>
                </a:lnTo>
                <a:cubicBezTo>
                  <a:pt x="2794000" y="1662257"/>
                  <a:pt x="2765569" y="1690688"/>
                  <a:pt x="2730498" y="1690688"/>
                </a:cubicBezTo>
                <a:lnTo>
                  <a:pt x="63502" y="1690688"/>
                </a:lnTo>
                <a:cubicBezTo>
                  <a:pt x="28431" y="1690688"/>
                  <a:pt x="0" y="1662257"/>
                  <a:pt x="0" y="1627185"/>
                </a:cubicBezTo>
                <a:lnTo>
                  <a:pt x="0" y="63502"/>
                </a:lnTo>
                <a:cubicBezTo>
                  <a:pt x="0" y="28454"/>
                  <a:pt x="28454" y="0"/>
                  <a:pt x="63502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13" name="Shape 11"/>
          <p:cNvSpPr/>
          <p:nvPr/>
        </p:nvSpPr>
        <p:spPr>
          <a:xfrm>
            <a:off x="3397179" y="2150035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158750" y="0"/>
                </a:moveTo>
                <a:lnTo>
                  <a:pt x="158750" y="0"/>
                </a:lnTo>
                <a:cubicBezTo>
                  <a:pt x="246367" y="0"/>
                  <a:pt x="317500" y="71133"/>
                  <a:pt x="317500" y="158750"/>
                </a:cubicBezTo>
                <a:lnTo>
                  <a:pt x="317500" y="158750"/>
                </a:lnTo>
                <a:cubicBezTo>
                  <a:pt x="317500" y="246367"/>
                  <a:pt x="246367" y="317500"/>
                  <a:pt x="158750" y="317500"/>
                </a:cubicBezTo>
                <a:lnTo>
                  <a:pt x="158750" y="317500"/>
                </a:lnTo>
                <a:cubicBezTo>
                  <a:pt x="71133" y="317500"/>
                  <a:pt x="0" y="246367"/>
                  <a:pt x="0" y="158750"/>
                </a:cubicBezTo>
                <a:lnTo>
                  <a:pt x="0" y="158750"/>
                </a:lnTo>
                <a:cubicBezTo>
                  <a:pt x="0" y="71133"/>
                  <a:pt x="71133" y="0"/>
                  <a:pt x="158750" y="0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14" name="Text 12"/>
          <p:cNvSpPr/>
          <p:nvPr/>
        </p:nvSpPr>
        <p:spPr>
          <a:xfrm>
            <a:off x="3357492" y="2150035"/>
            <a:ext cx="396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50" b="1" dirty="0">
                <a:solidFill>
                  <a:srgbClr val="A8B5A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809912" y="2197606"/>
            <a:ext cx="6985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Proof Gen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397179" y="2562766"/>
            <a:ext cx="2532063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Synthesize formal proof using LLM assistance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397179" y="2838453"/>
            <a:ext cx="2476500" cy="508000"/>
          </a:xfrm>
          <a:custGeom>
            <a:avLst/>
            <a:gdLst/>
            <a:ahLst/>
            <a:cxnLst/>
            <a:rect l="l" t="t" r="r" b="b"/>
            <a:pathLst>
              <a:path w="2476500" h="508000">
                <a:moveTo>
                  <a:pt x="31750" y="0"/>
                </a:moveTo>
                <a:lnTo>
                  <a:pt x="2444750" y="0"/>
                </a:lnTo>
                <a:cubicBezTo>
                  <a:pt x="2462273" y="0"/>
                  <a:pt x="2476500" y="14227"/>
                  <a:pt x="2476500" y="31750"/>
                </a:cubicBezTo>
                <a:lnTo>
                  <a:pt x="2476500" y="476250"/>
                </a:lnTo>
                <a:cubicBezTo>
                  <a:pt x="2476500" y="493773"/>
                  <a:pt x="2462273" y="508000"/>
                  <a:pt x="2444750" y="508000"/>
                </a:cubicBezTo>
                <a:lnTo>
                  <a:pt x="31750" y="508000"/>
                </a:lnTo>
                <a:cubicBezTo>
                  <a:pt x="14227" y="508000"/>
                  <a:pt x="0" y="493773"/>
                  <a:pt x="0" y="476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18" name="Text 16"/>
          <p:cNvSpPr/>
          <p:nvPr/>
        </p:nvSpPr>
        <p:spPr>
          <a:xfrm>
            <a:off x="3397179" y="2838453"/>
            <a:ext cx="2524125" cy="508000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🤖 Synthesizing...</a:t>
            </a: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✍️ 142 lines Isabelle</a:t>
            </a: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✅ Generated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159447" y="1991285"/>
            <a:ext cx="2794000" cy="1690688"/>
          </a:xfrm>
          <a:custGeom>
            <a:avLst/>
            <a:gdLst/>
            <a:ahLst/>
            <a:cxnLst/>
            <a:rect l="l" t="t" r="r" b="b"/>
            <a:pathLst>
              <a:path w="2794000" h="1690688">
                <a:moveTo>
                  <a:pt x="63502" y="0"/>
                </a:moveTo>
                <a:lnTo>
                  <a:pt x="2730498" y="0"/>
                </a:lnTo>
                <a:cubicBezTo>
                  <a:pt x="2765569" y="0"/>
                  <a:pt x="2794000" y="28431"/>
                  <a:pt x="2794000" y="63502"/>
                </a:cubicBezTo>
                <a:lnTo>
                  <a:pt x="2794000" y="1627185"/>
                </a:lnTo>
                <a:cubicBezTo>
                  <a:pt x="2794000" y="1662257"/>
                  <a:pt x="2765569" y="1690688"/>
                  <a:pt x="2730498" y="1690688"/>
                </a:cubicBezTo>
                <a:lnTo>
                  <a:pt x="63502" y="1690688"/>
                </a:lnTo>
                <a:cubicBezTo>
                  <a:pt x="28431" y="1690688"/>
                  <a:pt x="0" y="1662257"/>
                  <a:pt x="0" y="1627185"/>
                </a:cubicBezTo>
                <a:lnTo>
                  <a:pt x="0" y="63502"/>
                </a:lnTo>
                <a:cubicBezTo>
                  <a:pt x="0" y="28454"/>
                  <a:pt x="28454" y="0"/>
                  <a:pt x="63502" y="0"/>
                </a:cubicBezTo>
                <a:close/>
              </a:path>
            </a:pathLst>
          </a:custGeom>
          <a:solidFill>
            <a:srgbClr val="C4A99B"/>
          </a:solidFill>
          <a:ln/>
        </p:spPr>
      </p:sp>
      <p:sp>
        <p:nvSpPr>
          <p:cNvPr id="20" name="Shape 18"/>
          <p:cNvSpPr/>
          <p:nvPr/>
        </p:nvSpPr>
        <p:spPr>
          <a:xfrm>
            <a:off x="6318197" y="2150035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158750" y="0"/>
                </a:moveTo>
                <a:lnTo>
                  <a:pt x="158750" y="0"/>
                </a:lnTo>
                <a:cubicBezTo>
                  <a:pt x="246367" y="0"/>
                  <a:pt x="317500" y="71133"/>
                  <a:pt x="317500" y="158750"/>
                </a:cubicBezTo>
                <a:lnTo>
                  <a:pt x="317500" y="158750"/>
                </a:lnTo>
                <a:cubicBezTo>
                  <a:pt x="317500" y="246367"/>
                  <a:pt x="246367" y="317500"/>
                  <a:pt x="158750" y="317500"/>
                </a:cubicBezTo>
                <a:lnTo>
                  <a:pt x="158750" y="317500"/>
                </a:lnTo>
                <a:cubicBezTo>
                  <a:pt x="71133" y="317500"/>
                  <a:pt x="0" y="246367"/>
                  <a:pt x="0" y="158750"/>
                </a:cubicBezTo>
                <a:lnTo>
                  <a:pt x="0" y="158750"/>
                </a:lnTo>
                <a:cubicBezTo>
                  <a:pt x="0" y="71133"/>
                  <a:pt x="71133" y="0"/>
                  <a:pt x="158750" y="0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21" name="Text 19"/>
          <p:cNvSpPr/>
          <p:nvPr/>
        </p:nvSpPr>
        <p:spPr>
          <a:xfrm>
            <a:off x="6278510" y="2150035"/>
            <a:ext cx="396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50" b="1" dirty="0">
                <a:solidFill>
                  <a:srgbClr val="C4A99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730929" y="2197606"/>
            <a:ext cx="4524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Verify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318197" y="2562766"/>
            <a:ext cx="2532063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Validate proof with Isabelle/HOL theorem prover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318197" y="2838453"/>
            <a:ext cx="2476500" cy="508000"/>
          </a:xfrm>
          <a:custGeom>
            <a:avLst/>
            <a:gdLst/>
            <a:ahLst/>
            <a:cxnLst/>
            <a:rect l="l" t="t" r="r" b="b"/>
            <a:pathLst>
              <a:path w="2476500" h="508000">
                <a:moveTo>
                  <a:pt x="31750" y="0"/>
                </a:moveTo>
                <a:lnTo>
                  <a:pt x="2444750" y="0"/>
                </a:lnTo>
                <a:cubicBezTo>
                  <a:pt x="2462273" y="0"/>
                  <a:pt x="2476500" y="14227"/>
                  <a:pt x="2476500" y="31750"/>
                </a:cubicBezTo>
                <a:lnTo>
                  <a:pt x="2476500" y="476250"/>
                </a:lnTo>
                <a:cubicBezTo>
                  <a:pt x="2476500" y="493773"/>
                  <a:pt x="2462273" y="508000"/>
                  <a:pt x="2444750" y="508000"/>
                </a:cubicBezTo>
                <a:lnTo>
                  <a:pt x="31750" y="508000"/>
                </a:lnTo>
                <a:cubicBezTo>
                  <a:pt x="14227" y="508000"/>
                  <a:pt x="0" y="493773"/>
                  <a:pt x="0" y="476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25" name="Text 23"/>
          <p:cNvSpPr/>
          <p:nvPr/>
        </p:nvSpPr>
        <p:spPr>
          <a:xfrm>
            <a:off x="6318197" y="2838453"/>
            <a:ext cx="2524125" cy="508000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🔍 Validating...</a:t>
            </a: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Isabelle/HOL check</a:t>
            </a: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✅ Proof valid!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9080376" y="1991285"/>
            <a:ext cx="2794000" cy="1690688"/>
          </a:xfrm>
          <a:custGeom>
            <a:avLst/>
            <a:gdLst/>
            <a:ahLst/>
            <a:cxnLst/>
            <a:rect l="l" t="t" r="r" b="b"/>
            <a:pathLst>
              <a:path w="2794000" h="1690688">
                <a:moveTo>
                  <a:pt x="63502" y="0"/>
                </a:moveTo>
                <a:lnTo>
                  <a:pt x="2730498" y="0"/>
                </a:lnTo>
                <a:cubicBezTo>
                  <a:pt x="2765569" y="0"/>
                  <a:pt x="2794000" y="28431"/>
                  <a:pt x="2794000" y="63502"/>
                </a:cubicBezTo>
                <a:lnTo>
                  <a:pt x="2794000" y="1627185"/>
                </a:lnTo>
                <a:cubicBezTo>
                  <a:pt x="2794000" y="1662257"/>
                  <a:pt x="2765569" y="1690688"/>
                  <a:pt x="2730498" y="1690688"/>
                </a:cubicBezTo>
                <a:lnTo>
                  <a:pt x="63502" y="1690688"/>
                </a:lnTo>
                <a:cubicBezTo>
                  <a:pt x="28431" y="1690688"/>
                  <a:pt x="0" y="1662257"/>
                  <a:pt x="0" y="1627185"/>
                </a:cubicBezTo>
                <a:lnTo>
                  <a:pt x="0" y="63502"/>
                </a:lnTo>
                <a:cubicBezTo>
                  <a:pt x="0" y="28454"/>
                  <a:pt x="28454" y="0"/>
                  <a:pt x="63502" y="0"/>
                </a:cubicBezTo>
                <a:close/>
              </a:path>
            </a:pathLst>
          </a:custGeom>
          <a:solidFill>
            <a:srgbClr val="5C5650"/>
          </a:solidFill>
          <a:ln/>
        </p:spPr>
      </p:sp>
      <p:sp>
        <p:nvSpPr>
          <p:cNvPr id="27" name="Shape 25"/>
          <p:cNvSpPr/>
          <p:nvPr/>
        </p:nvSpPr>
        <p:spPr>
          <a:xfrm>
            <a:off x="9239126" y="2150035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158750" y="0"/>
                </a:moveTo>
                <a:lnTo>
                  <a:pt x="158750" y="0"/>
                </a:lnTo>
                <a:cubicBezTo>
                  <a:pt x="246367" y="0"/>
                  <a:pt x="317500" y="71133"/>
                  <a:pt x="317500" y="158750"/>
                </a:cubicBezTo>
                <a:lnTo>
                  <a:pt x="317500" y="158750"/>
                </a:lnTo>
                <a:cubicBezTo>
                  <a:pt x="317500" y="246367"/>
                  <a:pt x="246367" y="317500"/>
                  <a:pt x="158750" y="317500"/>
                </a:cubicBezTo>
                <a:lnTo>
                  <a:pt x="158750" y="317500"/>
                </a:lnTo>
                <a:cubicBezTo>
                  <a:pt x="71133" y="317500"/>
                  <a:pt x="0" y="246367"/>
                  <a:pt x="0" y="158750"/>
                </a:cubicBezTo>
                <a:lnTo>
                  <a:pt x="0" y="158750"/>
                </a:lnTo>
                <a:cubicBezTo>
                  <a:pt x="0" y="71133"/>
                  <a:pt x="71133" y="0"/>
                  <a:pt x="158750" y="0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28" name="Text 26"/>
          <p:cNvSpPr/>
          <p:nvPr/>
        </p:nvSpPr>
        <p:spPr>
          <a:xfrm>
            <a:off x="9199438" y="2150035"/>
            <a:ext cx="396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5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9651859" y="2197606"/>
            <a:ext cx="7381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Certificate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9239126" y="2562766"/>
            <a:ext cx="2532063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Export shareable compliance certificate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9239126" y="2838453"/>
            <a:ext cx="2476500" cy="508000"/>
          </a:xfrm>
          <a:custGeom>
            <a:avLst/>
            <a:gdLst/>
            <a:ahLst/>
            <a:cxnLst/>
            <a:rect l="l" t="t" r="r" b="b"/>
            <a:pathLst>
              <a:path w="2476500" h="508000">
                <a:moveTo>
                  <a:pt x="31750" y="0"/>
                </a:moveTo>
                <a:lnTo>
                  <a:pt x="2444750" y="0"/>
                </a:lnTo>
                <a:cubicBezTo>
                  <a:pt x="2462273" y="0"/>
                  <a:pt x="2476500" y="14227"/>
                  <a:pt x="2476500" y="31750"/>
                </a:cubicBezTo>
                <a:lnTo>
                  <a:pt x="2476500" y="476250"/>
                </a:lnTo>
                <a:cubicBezTo>
                  <a:pt x="2476500" y="493773"/>
                  <a:pt x="2462273" y="508000"/>
                  <a:pt x="2444750" y="508000"/>
                </a:cubicBezTo>
                <a:lnTo>
                  <a:pt x="31750" y="508000"/>
                </a:lnTo>
                <a:cubicBezTo>
                  <a:pt x="14227" y="508000"/>
                  <a:pt x="0" y="493773"/>
                  <a:pt x="0" y="476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32" name="Text 30"/>
          <p:cNvSpPr/>
          <p:nvPr/>
        </p:nvSpPr>
        <p:spPr>
          <a:xfrm>
            <a:off x="9239126" y="2838453"/>
            <a:ext cx="2524125" cy="508000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📄 Generating...</a:t>
            </a: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certificate.pdf</a:t>
            </a:r>
            <a:endParaRPr lang="en-US" sz="1600" dirty="0"/>
          </a:p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✅ Saved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320335" y="3815139"/>
            <a:ext cx="11554732" cy="4085545"/>
          </a:xfrm>
          <a:custGeom>
            <a:avLst/>
            <a:gdLst/>
            <a:ahLst/>
            <a:cxnLst/>
            <a:rect l="l" t="t" r="r" b="b"/>
            <a:pathLst>
              <a:path w="11554732" h="4085545">
                <a:moveTo>
                  <a:pt x="63489" y="0"/>
                </a:moveTo>
                <a:lnTo>
                  <a:pt x="11491243" y="0"/>
                </a:lnTo>
                <a:cubicBezTo>
                  <a:pt x="11526307" y="0"/>
                  <a:pt x="11554732" y="28425"/>
                  <a:pt x="11554732" y="63489"/>
                </a:cubicBezTo>
                <a:lnTo>
                  <a:pt x="11554732" y="4022055"/>
                </a:lnTo>
                <a:cubicBezTo>
                  <a:pt x="11554732" y="4057119"/>
                  <a:pt x="11526307" y="4085545"/>
                  <a:pt x="11491243" y="4085545"/>
                </a:cubicBezTo>
                <a:lnTo>
                  <a:pt x="63489" y="4085545"/>
                </a:lnTo>
                <a:cubicBezTo>
                  <a:pt x="28425" y="4085545"/>
                  <a:pt x="0" y="4057119"/>
                  <a:pt x="0" y="4022055"/>
                </a:cubicBezTo>
                <a:lnTo>
                  <a:pt x="0" y="63489"/>
                </a:lnTo>
                <a:cubicBezTo>
                  <a:pt x="0" y="28449"/>
                  <a:pt x="28449" y="0"/>
                  <a:pt x="63489" y="0"/>
                </a:cubicBezTo>
                <a:close/>
              </a:path>
            </a:pathLst>
          </a:custGeom>
          <a:solidFill>
            <a:srgbClr val="FFFFFF"/>
          </a:solidFill>
          <a:ln w="9071">
            <a:solidFill>
              <a:srgbClr val="E8E4E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01763" y="4008438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2915" y="36773"/>
                </a:moveTo>
                <a:cubicBezTo>
                  <a:pt x="-961" y="32897"/>
                  <a:pt x="-961" y="26603"/>
                  <a:pt x="2915" y="22727"/>
                </a:cubicBezTo>
                <a:cubicBezTo>
                  <a:pt x="6790" y="18852"/>
                  <a:pt x="13084" y="18852"/>
                  <a:pt x="16960" y="22727"/>
                </a:cubicBezTo>
                <a:lnTo>
                  <a:pt x="66570" y="72337"/>
                </a:lnTo>
                <a:cubicBezTo>
                  <a:pt x="70445" y="76212"/>
                  <a:pt x="70445" y="82507"/>
                  <a:pt x="66570" y="86382"/>
                </a:cubicBezTo>
                <a:lnTo>
                  <a:pt x="16960" y="135992"/>
                </a:lnTo>
                <a:cubicBezTo>
                  <a:pt x="13084" y="139867"/>
                  <a:pt x="6790" y="139867"/>
                  <a:pt x="2915" y="135992"/>
                </a:cubicBezTo>
                <a:cubicBezTo>
                  <a:pt x="-961" y="132116"/>
                  <a:pt x="-961" y="125822"/>
                  <a:pt x="2915" y="121946"/>
                </a:cubicBezTo>
                <a:lnTo>
                  <a:pt x="45486" y="79375"/>
                </a:lnTo>
                <a:lnTo>
                  <a:pt x="2915" y="36773"/>
                </a:lnTo>
                <a:close/>
                <a:moveTo>
                  <a:pt x="69453" y="119062"/>
                </a:moveTo>
                <a:lnTo>
                  <a:pt x="148828" y="119062"/>
                </a:lnTo>
                <a:cubicBezTo>
                  <a:pt x="154316" y="119062"/>
                  <a:pt x="158750" y="123496"/>
                  <a:pt x="158750" y="128984"/>
                </a:cubicBezTo>
                <a:cubicBezTo>
                  <a:pt x="158750" y="134472"/>
                  <a:pt x="154316" y="138906"/>
                  <a:pt x="148828" y="138906"/>
                </a:cubicBezTo>
                <a:lnTo>
                  <a:pt x="69453" y="138906"/>
                </a:lnTo>
                <a:cubicBezTo>
                  <a:pt x="63965" y="138906"/>
                  <a:pt x="59531" y="134472"/>
                  <a:pt x="59531" y="128984"/>
                </a:cubicBezTo>
                <a:cubicBezTo>
                  <a:pt x="59531" y="123496"/>
                  <a:pt x="63965" y="119062"/>
                  <a:pt x="69453" y="119062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35" name="Text 33"/>
          <p:cNvSpPr/>
          <p:nvPr/>
        </p:nvSpPr>
        <p:spPr>
          <a:xfrm>
            <a:off x="680357" y="3976722"/>
            <a:ext cx="111125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Terminal Output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481920" y="4325848"/>
            <a:ext cx="11231563" cy="3413125"/>
          </a:xfrm>
          <a:custGeom>
            <a:avLst/>
            <a:gdLst/>
            <a:ahLst/>
            <a:cxnLst/>
            <a:rect l="l" t="t" r="r" b="b"/>
            <a:pathLst>
              <a:path w="11231563" h="3413125">
                <a:moveTo>
                  <a:pt x="63484" y="0"/>
                </a:moveTo>
                <a:lnTo>
                  <a:pt x="11168078" y="0"/>
                </a:lnTo>
                <a:cubicBezTo>
                  <a:pt x="11203140" y="0"/>
                  <a:pt x="11231563" y="28423"/>
                  <a:pt x="11231563" y="63484"/>
                </a:cubicBezTo>
                <a:lnTo>
                  <a:pt x="11231563" y="3349641"/>
                </a:lnTo>
                <a:cubicBezTo>
                  <a:pt x="11231562" y="3384702"/>
                  <a:pt x="11203140" y="3413125"/>
                  <a:pt x="11168078" y="3413125"/>
                </a:cubicBezTo>
                <a:lnTo>
                  <a:pt x="63484" y="3413125"/>
                </a:lnTo>
                <a:cubicBezTo>
                  <a:pt x="28423" y="3413125"/>
                  <a:pt x="0" y="3384702"/>
                  <a:pt x="0" y="3349641"/>
                </a:cubicBezTo>
                <a:lnTo>
                  <a:pt x="0" y="63484"/>
                </a:lnTo>
                <a:cubicBezTo>
                  <a:pt x="0" y="28446"/>
                  <a:pt x="28446" y="0"/>
                  <a:pt x="63484" y="0"/>
                </a:cubicBezTo>
                <a:close/>
              </a:path>
            </a:pathLst>
          </a:custGeom>
          <a:solidFill>
            <a:srgbClr val="5C5650"/>
          </a:solidFill>
          <a:ln/>
        </p:spPr>
      </p:sp>
      <p:sp>
        <p:nvSpPr>
          <p:cNvPr id="37" name="Text 35"/>
          <p:cNvSpPr/>
          <p:nvPr/>
        </p:nvSpPr>
        <p:spPr>
          <a:xfrm>
            <a:off x="608866" y="4452796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A8B5A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cd examples/01_simple_compute_limit &amp;&amp; ./run.sh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08866" y="4728483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C4A99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[1/4]</a:t>
            </a:r>
            <a:pPr>
              <a:lnSpc>
                <a:spcPct val="140000"/>
              </a:lnSpc>
            </a:pPr>
            <a:r>
              <a:rPr lang="en-US" sz="875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Running training with instrumentation...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08866" y="4940650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9A959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Step 0: 2.45e17 / 1.00e20 FLOPs (0.2%)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08866" y="5152819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9A959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Step 50: 1.23e19 / 1.00e20 FLOPs (12.3%)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08866" y="5364988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05DF7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✅</a:t>
            </a:r>
            <a:pPr>
              <a:lnSpc>
                <a:spcPct val="140000"/>
              </a:lnSpc>
            </a:pPr>
            <a:r>
              <a:rPr lang="en-US" sz="875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Training complete: 8.64e19 FLOPs used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08866" y="5608871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C4A99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[2/4]</a:t>
            </a:r>
            <a:pPr>
              <a:lnSpc>
                <a:spcPct val="140000"/>
              </a:lnSpc>
            </a:pPr>
            <a:r>
              <a:rPr lang="en-US" sz="875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Generating compliance proof...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08866" y="5821040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🤖 Synthesizing proof with Claude...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08866" y="6033209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✍️ Generated 142 lines of Isabelle code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08866" y="6277092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C4A99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[3/4]</a:t>
            </a:r>
            <a:pPr>
              <a:lnSpc>
                <a:spcPct val="140000"/>
              </a:lnSpc>
            </a:pPr>
            <a:r>
              <a:rPr lang="en-US" sz="875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Verifying proof...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08866" y="6489261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🔍 Validating with Isabelle/HOL...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08866" y="6701430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05DF7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✅</a:t>
            </a:r>
            <a:pPr>
              <a:lnSpc>
                <a:spcPct val="140000"/>
              </a:lnSpc>
            </a:pPr>
            <a:r>
              <a:rPr lang="en-US" sz="875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Proof is valid!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608866" y="6945313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C4A99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[4/4]</a:t>
            </a:r>
            <a:pPr>
              <a:lnSpc>
                <a:spcPct val="140000"/>
              </a:lnSpc>
            </a:pPr>
            <a:r>
              <a:rPr lang="en-US" sz="875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Generating certificate...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608866" y="7157480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dirty="0">
                <a:solidFill>
                  <a:srgbClr val="F7F5F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📄 Certificate saved: output/certificate.pdf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08866" y="7433168"/>
            <a:ext cx="11033125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875" b="1" dirty="0">
                <a:solidFill>
                  <a:srgbClr val="05DF7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✅ Example 1 Complete!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331674" y="8031934"/>
            <a:ext cx="11539424" cy="444500"/>
          </a:xfrm>
          <a:custGeom>
            <a:avLst/>
            <a:gdLst/>
            <a:ahLst/>
            <a:cxnLst/>
            <a:rect l="l" t="t" r="r" b="b"/>
            <a:pathLst>
              <a:path w="11539424" h="444500">
                <a:moveTo>
                  <a:pt x="28348" y="0"/>
                </a:moveTo>
                <a:lnTo>
                  <a:pt x="11475923" y="0"/>
                </a:lnTo>
                <a:cubicBezTo>
                  <a:pt x="11510994" y="0"/>
                  <a:pt x="11539424" y="28430"/>
                  <a:pt x="11539424" y="63501"/>
                </a:cubicBezTo>
                <a:lnTo>
                  <a:pt x="11539424" y="380999"/>
                </a:lnTo>
                <a:cubicBezTo>
                  <a:pt x="11539424" y="416070"/>
                  <a:pt x="11510994" y="444500"/>
                  <a:pt x="11475923" y="444500"/>
                </a:cubicBezTo>
                <a:lnTo>
                  <a:pt x="28348" y="444500"/>
                </a:lnTo>
                <a:cubicBezTo>
                  <a:pt x="12692" y="444500"/>
                  <a:pt x="0" y="431808"/>
                  <a:pt x="0" y="416152"/>
                </a:cubicBezTo>
                <a:lnTo>
                  <a:pt x="0" y="28348"/>
                </a:lnTo>
                <a:cubicBezTo>
                  <a:pt x="0" y="12692"/>
                  <a:pt x="12692" y="0"/>
                  <a:pt x="28348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52" name="Shape 50"/>
          <p:cNvSpPr/>
          <p:nvPr/>
        </p:nvSpPr>
        <p:spPr>
          <a:xfrm>
            <a:off x="331674" y="8031934"/>
            <a:ext cx="28348" cy="444500"/>
          </a:xfrm>
          <a:custGeom>
            <a:avLst/>
            <a:gdLst/>
            <a:ahLst/>
            <a:cxnLst/>
            <a:rect l="l" t="t" r="r" b="b"/>
            <a:pathLst>
              <a:path w="28348" h="444500">
                <a:moveTo>
                  <a:pt x="28348" y="0"/>
                </a:moveTo>
                <a:lnTo>
                  <a:pt x="28348" y="0"/>
                </a:lnTo>
                <a:lnTo>
                  <a:pt x="28348" y="444500"/>
                </a:lnTo>
                <a:lnTo>
                  <a:pt x="28348" y="444500"/>
                </a:lnTo>
                <a:cubicBezTo>
                  <a:pt x="12692" y="444500"/>
                  <a:pt x="0" y="431808"/>
                  <a:pt x="0" y="416152"/>
                </a:cubicBezTo>
                <a:lnTo>
                  <a:pt x="0" y="28348"/>
                </a:lnTo>
                <a:cubicBezTo>
                  <a:pt x="0" y="12702"/>
                  <a:pt x="12702" y="0"/>
                  <a:pt x="28348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53" name="Text 51"/>
          <p:cNvSpPr/>
          <p:nvPr/>
        </p:nvSpPr>
        <p:spPr>
          <a:xfrm>
            <a:off x="472795" y="8158880"/>
            <a:ext cx="11334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Result: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Auditor/regulator can verify this proof independently, without seeing your model architecture, training data, hyperparameters, or proprietary optimizations.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105" kern="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IMPACT ANALYSIS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505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Impact Potential: Comparison Matrix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4402" y="1539838"/>
            <a:ext cx="11427279" cy="2302329"/>
          </a:xfrm>
          <a:custGeom>
            <a:avLst/>
            <a:gdLst/>
            <a:ahLst/>
            <a:cxnLst/>
            <a:rect l="l" t="t" r="r" b="b"/>
            <a:pathLst>
              <a:path w="11427279" h="2302329">
                <a:moveTo>
                  <a:pt x="76207" y="0"/>
                </a:moveTo>
                <a:lnTo>
                  <a:pt x="11351071" y="0"/>
                </a:lnTo>
                <a:cubicBezTo>
                  <a:pt x="11393160" y="0"/>
                  <a:pt x="11427279" y="34119"/>
                  <a:pt x="11427279" y="76207"/>
                </a:cubicBezTo>
                <a:lnTo>
                  <a:pt x="11427279" y="2226121"/>
                </a:lnTo>
                <a:cubicBezTo>
                  <a:pt x="11427279" y="2268210"/>
                  <a:pt x="11393160" y="2302329"/>
                  <a:pt x="11351071" y="2302329"/>
                </a:cubicBezTo>
                <a:lnTo>
                  <a:pt x="76207" y="2302329"/>
                </a:lnTo>
                <a:cubicBezTo>
                  <a:pt x="34119" y="2302329"/>
                  <a:pt x="0" y="2268210"/>
                  <a:pt x="0" y="2226121"/>
                </a:cubicBezTo>
                <a:lnTo>
                  <a:pt x="0" y="76207"/>
                </a:lnTo>
                <a:cubicBezTo>
                  <a:pt x="0" y="34147"/>
                  <a:pt x="34147" y="0"/>
                  <a:pt x="76207" y="0"/>
                </a:cubicBezTo>
                <a:close/>
              </a:path>
            </a:pathLst>
          </a:custGeom>
          <a:solidFill>
            <a:srgbClr val="FFFFFF"/>
          </a:solidFill>
          <a:ln w="9071">
            <a:solidFill>
              <a:srgbClr val="E8E4E0"/>
            </a:solidFill>
            <a:prstDash val="solid"/>
          </a:ln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87804" y="1543241"/>
          <a:ext cx="11420475" cy="2295525"/>
        </p:xfrm>
        <a:graphic>
          <a:graphicData uri="http://schemas.openxmlformats.org/drawingml/2006/table">
            <a:tbl>
              <a:tblPr/>
              <a:tblGrid>
                <a:gridCol w="2676525"/>
                <a:gridCol w="2019300"/>
                <a:gridCol w="2190750"/>
                <a:gridCol w="2609850"/>
                <a:gridCol w="1924050"/>
              </a:tblGrid>
              <a:tr h="573881">
                <a:tc>
                  <a:txBody>
                    <a:bodyPr/>
                    <a:lstStyle/>
                    <a:p>
                      <a:pPr algn="l"/>
                      <a:r>
                        <a:rPr lang="en-US" sz="1300" b="1" u="none" dirty="0">
                          <a:solidFill>
                            <a:srgbClr val="F7F5F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Approach</a:t>
                      </a:r>
                      <a:endParaRPr lang="en-US" sz="13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5C56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u="none" dirty="0">
                          <a:solidFill>
                            <a:srgbClr val="F7F5F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Privacy</a:t>
                      </a:r>
                      <a:endParaRPr lang="en-US" sz="13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5C56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u="none" dirty="0">
                          <a:solidFill>
                            <a:srgbClr val="F7F5F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Guarantee</a:t>
                      </a:r>
                      <a:endParaRPr lang="en-US" sz="13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5C56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u="none" dirty="0">
                          <a:solidFill>
                            <a:srgbClr val="F7F5F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Cost</a:t>
                      </a:r>
                      <a:endParaRPr lang="en-US" sz="13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5C56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u="none" dirty="0">
                          <a:solidFill>
                            <a:srgbClr val="F7F5F3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International</a:t>
                      </a:r>
                      <a:endParaRPr lang="en-US" sz="13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5C5650"/>
                    </a:solidFill>
                  </a:tcPr>
                </a:tc>
              </a:tr>
              <a:tr h="573881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5C565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Procedural Audit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071" cap="flat" cmpd="sng" algn="ctr">
                      <a:solidFill>
                        <a:srgbClr val="E8E4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5C565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❌ Full access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071" cap="flat" cmpd="sng" algn="ctr">
                      <a:solidFill>
                        <a:srgbClr val="E8E4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5C565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🟡 Trust-based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071" cap="flat" cmpd="sng" algn="ctr">
                      <a:solidFill>
                        <a:srgbClr val="E8E4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5C565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💰💰💰 $50K-200K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071" cap="flat" cmpd="sng" algn="ctr">
                      <a:solidFill>
                        <a:srgbClr val="E8E4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5C565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🟡 Difficult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071" cap="flat" cmpd="sng" algn="ctr">
                      <a:solidFill>
                        <a:srgbClr val="E8E4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73881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5C565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Hardware Attestation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071" cap="flat" cmpd="sng" algn="ctr">
                      <a:solidFill>
                        <a:srgbClr val="E8E4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5C565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🟡 Partial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071" cap="flat" cmpd="sng" algn="ctr">
                      <a:solidFill>
                        <a:srgbClr val="E8E4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5C565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🟢 Strong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071" cap="flat" cmpd="sng" algn="ctr">
                      <a:solidFill>
                        <a:srgbClr val="E8E4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5C565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💰💰💰💰 New chips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071" cap="flat" cmpd="sng" algn="ctr">
                      <a:solidFill>
                        <a:srgbClr val="E8E4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5C565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🟢 Yes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071" cap="flat" cmpd="sng" algn="ctr">
                      <a:solidFill>
                        <a:srgbClr val="E8E4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73881">
                <a:tc>
                  <a:txBody>
                    <a:bodyPr/>
                    <a:lstStyle/>
                    <a:p>
                      <a:r>
                        <a:rPr lang="en-US" sz="1300" b="1" u="none" dirty="0">
                          <a:solidFill>
                            <a:srgbClr val="5C565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VeriTrain</a:t>
                      </a:r>
                      <a:endParaRPr lang="en-US" sz="13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A8B5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5C565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🟢 Full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A8B5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5C565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🟢 Crypto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A8B5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dirty="0">
                          <a:solidFill>
                            <a:srgbClr val="5C565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💰 &lt;$1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A8B5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u="none" dirty="0">
                          <a:solidFill>
                            <a:srgbClr val="5C5650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🟢 Yes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52400" marR="152400" marT="152400" marB="152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A8B5A0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381000" y="4077356"/>
            <a:ext cx="11430000" cy="1114425"/>
          </a:xfrm>
          <a:custGeom>
            <a:avLst/>
            <a:gdLst/>
            <a:ahLst/>
            <a:cxnLst/>
            <a:rect l="l" t="t" r="r" b="b"/>
            <a:pathLst>
              <a:path w="11430000" h="1114425">
                <a:moveTo>
                  <a:pt x="76204" y="0"/>
                </a:moveTo>
                <a:lnTo>
                  <a:pt x="11353796" y="0"/>
                </a:lnTo>
                <a:cubicBezTo>
                  <a:pt x="11395882" y="0"/>
                  <a:pt x="11430000" y="34118"/>
                  <a:pt x="11430000" y="76204"/>
                </a:cubicBezTo>
                <a:lnTo>
                  <a:pt x="11430000" y="1038221"/>
                </a:lnTo>
                <a:cubicBezTo>
                  <a:pt x="11430000" y="1080307"/>
                  <a:pt x="11395882" y="1114425"/>
                  <a:pt x="11353796" y="1114425"/>
                </a:cubicBezTo>
                <a:lnTo>
                  <a:pt x="76204" y="1114425"/>
                </a:lnTo>
                <a:cubicBezTo>
                  <a:pt x="34118" y="1114425"/>
                  <a:pt x="0" y="1080307"/>
                  <a:pt x="0" y="1038221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5C5650"/>
          </a:solidFill>
          <a:ln/>
        </p:spPr>
      </p:sp>
      <p:sp>
        <p:nvSpPr>
          <p:cNvPr id="7" name="Shape 4"/>
          <p:cNvSpPr/>
          <p:nvPr/>
        </p:nvSpPr>
        <p:spPr>
          <a:xfrm>
            <a:off x="666707" y="440701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28855" y="0"/>
                </a:moveTo>
                <a:lnTo>
                  <a:pt x="328880" y="0"/>
                </a:lnTo>
                <a:cubicBezTo>
                  <a:pt x="352544" y="0"/>
                  <a:pt x="371832" y="19467"/>
                  <a:pt x="370939" y="43041"/>
                </a:cubicBezTo>
                <a:cubicBezTo>
                  <a:pt x="370761" y="47774"/>
                  <a:pt x="370582" y="52507"/>
                  <a:pt x="370314" y="57150"/>
                </a:cubicBezTo>
                <a:lnTo>
                  <a:pt x="414605" y="57150"/>
                </a:lnTo>
                <a:cubicBezTo>
                  <a:pt x="437912" y="57150"/>
                  <a:pt x="458450" y="76438"/>
                  <a:pt x="456664" y="101620"/>
                </a:cubicBezTo>
                <a:cubicBezTo>
                  <a:pt x="449967" y="194221"/>
                  <a:pt x="402640" y="245120"/>
                  <a:pt x="351294" y="271730"/>
                </a:cubicBezTo>
                <a:cubicBezTo>
                  <a:pt x="337185" y="279053"/>
                  <a:pt x="322808" y="284500"/>
                  <a:pt x="309146" y="288518"/>
                </a:cubicBezTo>
                <a:cubicBezTo>
                  <a:pt x="291108" y="314057"/>
                  <a:pt x="272355" y="327541"/>
                  <a:pt x="257443" y="334774"/>
                </a:cubicBezTo>
                <a:lnTo>
                  <a:pt x="257443" y="400050"/>
                </a:lnTo>
                <a:lnTo>
                  <a:pt x="314593" y="400050"/>
                </a:lnTo>
                <a:cubicBezTo>
                  <a:pt x="330398" y="400050"/>
                  <a:pt x="343168" y="412819"/>
                  <a:pt x="343168" y="428625"/>
                </a:cubicBezTo>
                <a:cubicBezTo>
                  <a:pt x="343168" y="444431"/>
                  <a:pt x="330398" y="457200"/>
                  <a:pt x="314593" y="457200"/>
                </a:cubicBezTo>
                <a:lnTo>
                  <a:pt x="143143" y="457200"/>
                </a:lnTo>
                <a:cubicBezTo>
                  <a:pt x="127337" y="457200"/>
                  <a:pt x="114568" y="444431"/>
                  <a:pt x="114568" y="428625"/>
                </a:cubicBezTo>
                <a:cubicBezTo>
                  <a:pt x="114568" y="412819"/>
                  <a:pt x="127337" y="400050"/>
                  <a:pt x="143143" y="400050"/>
                </a:cubicBezTo>
                <a:lnTo>
                  <a:pt x="200293" y="400050"/>
                </a:lnTo>
                <a:lnTo>
                  <a:pt x="200293" y="334774"/>
                </a:lnTo>
                <a:cubicBezTo>
                  <a:pt x="186005" y="327898"/>
                  <a:pt x="168235" y="315129"/>
                  <a:pt x="150912" y="291644"/>
                </a:cubicBezTo>
                <a:cubicBezTo>
                  <a:pt x="134481" y="287357"/>
                  <a:pt x="116622" y="280839"/>
                  <a:pt x="99209" y="271016"/>
                </a:cubicBezTo>
                <a:cubicBezTo>
                  <a:pt x="50899" y="243959"/>
                  <a:pt x="7322" y="192971"/>
                  <a:pt x="1072" y="101441"/>
                </a:cubicBezTo>
                <a:cubicBezTo>
                  <a:pt x="-625" y="76349"/>
                  <a:pt x="19824" y="57061"/>
                  <a:pt x="43130" y="57061"/>
                </a:cubicBezTo>
                <a:lnTo>
                  <a:pt x="87422" y="57061"/>
                </a:lnTo>
                <a:cubicBezTo>
                  <a:pt x="87154" y="52417"/>
                  <a:pt x="86975" y="47774"/>
                  <a:pt x="86797" y="42952"/>
                </a:cubicBezTo>
                <a:cubicBezTo>
                  <a:pt x="85904" y="19288"/>
                  <a:pt x="105192" y="-89"/>
                  <a:pt x="128855" y="-89"/>
                </a:cubicBezTo>
                <a:close/>
                <a:moveTo>
                  <a:pt x="90636" y="100013"/>
                </a:moveTo>
                <a:lnTo>
                  <a:pt x="43845" y="100013"/>
                </a:lnTo>
                <a:cubicBezTo>
                  <a:pt x="49381" y="175647"/>
                  <a:pt x="84118" y="213509"/>
                  <a:pt x="119926" y="233601"/>
                </a:cubicBezTo>
                <a:cubicBezTo>
                  <a:pt x="107067" y="200293"/>
                  <a:pt x="96441" y="156805"/>
                  <a:pt x="90636" y="100013"/>
                </a:cubicBezTo>
                <a:close/>
                <a:moveTo>
                  <a:pt x="339328" y="229314"/>
                </a:moveTo>
                <a:cubicBezTo>
                  <a:pt x="375493" y="208062"/>
                  <a:pt x="408176" y="170289"/>
                  <a:pt x="413712" y="100013"/>
                </a:cubicBezTo>
                <a:lnTo>
                  <a:pt x="367010" y="100013"/>
                </a:lnTo>
                <a:cubicBezTo>
                  <a:pt x="361474" y="154394"/>
                  <a:pt x="351473" y="196632"/>
                  <a:pt x="339328" y="229314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8" name="Text 5"/>
          <p:cNvSpPr/>
          <p:nvPr/>
        </p:nvSpPr>
        <p:spPr>
          <a:xfrm>
            <a:off x="1333394" y="4305914"/>
            <a:ext cx="53054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VeriTrain is the Only Solution That Delivers All Three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333394" y="4686700"/>
            <a:ext cx="52768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Privacy-preserving 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A8B5A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Cryptographically strong 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A8B5A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•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Deployable today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84402" y="5349624"/>
            <a:ext cx="3702504" cy="883104"/>
          </a:xfrm>
          <a:custGeom>
            <a:avLst/>
            <a:gdLst/>
            <a:ahLst/>
            <a:cxnLst/>
            <a:rect l="l" t="t" r="r" b="b"/>
            <a:pathLst>
              <a:path w="3702504" h="883104">
                <a:moveTo>
                  <a:pt x="76203" y="0"/>
                </a:moveTo>
                <a:lnTo>
                  <a:pt x="3626301" y="0"/>
                </a:lnTo>
                <a:cubicBezTo>
                  <a:pt x="3668386" y="0"/>
                  <a:pt x="3702504" y="34117"/>
                  <a:pt x="3702504" y="76203"/>
                </a:cubicBezTo>
                <a:lnTo>
                  <a:pt x="3702504" y="806901"/>
                </a:lnTo>
                <a:cubicBezTo>
                  <a:pt x="3702504" y="848986"/>
                  <a:pt x="3668386" y="883104"/>
                  <a:pt x="3626301" y="883104"/>
                </a:cubicBezTo>
                <a:lnTo>
                  <a:pt x="76203" y="883104"/>
                </a:lnTo>
                <a:cubicBezTo>
                  <a:pt x="34117" y="883104"/>
                  <a:pt x="0" y="848986"/>
                  <a:pt x="0" y="806901"/>
                </a:cubicBezTo>
                <a:lnTo>
                  <a:pt x="0" y="76203"/>
                </a:lnTo>
                <a:cubicBezTo>
                  <a:pt x="0" y="34117"/>
                  <a:pt x="34117" y="0"/>
                  <a:pt x="76203" y="0"/>
                </a:cubicBezTo>
                <a:close/>
              </a:path>
            </a:pathLst>
          </a:custGeom>
          <a:solidFill>
            <a:srgbClr val="9B8E7D"/>
          </a:solidFill>
          <a:ln w="9071">
            <a:solidFill>
              <a:srgbClr val="9B8E7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68702" y="5505362"/>
            <a:ext cx="35337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9B8E7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1000x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06802" y="5886255"/>
            <a:ext cx="3457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Cheaper than audits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245110" y="5349624"/>
            <a:ext cx="3702504" cy="883104"/>
          </a:xfrm>
          <a:custGeom>
            <a:avLst/>
            <a:gdLst/>
            <a:ahLst/>
            <a:cxnLst/>
            <a:rect l="l" t="t" r="r" b="b"/>
            <a:pathLst>
              <a:path w="3702504" h="883104">
                <a:moveTo>
                  <a:pt x="76203" y="0"/>
                </a:moveTo>
                <a:lnTo>
                  <a:pt x="3626301" y="0"/>
                </a:lnTo>
                <a:cubicBezTo>
                  <a:pt x="3668386" y="0"/>
                  <a:pt x="3702504" y="34117"/>
                  <a:pt x="3702504" y="76203"/>
                </a:cubicBezTo>
                <a:lnTo>
                  <a:pt x="3702504" y="806901"/>
                </a:lnTo>
                <a:cubicBezTo>
                  <a:pt x="3702504" y="848986"/>
                  <a:pt x="3668386" y="883104"/>
                  <a:pt x="3626301" y="883104"/>
                </a:cubicBezTo>
                <a:lnTo>
                  <a:pt x="76203" y="883104"/>
                </a:lnTo>
                <a:cubicBezTo>
                  <a:pt x="34117" y="883104"/>
                  <a:pt x="0" y="848986"/>
                  <a:pt x="0" y="806901"/>
                </a:cubicBezTo>
                <a:lnTo>
                  <a:pt x="0" y="76203"/>
                </a:lnTo>
                <a:cubicBezTo>
                  <a:pt x="0" y="34117"/>
                  <a:pt x="34117" y="0"/>
                  <a:pt x="76203" y="0"/>
                </a:cubicBezTo>
                <a:close/>
              </a:path>
            </a:pathLst>
          </a:custGeom>
          <a:solidFill>
            <a:srgbClr val="A8B5A0"/>
          </a:solidFill>
          <a:ln w="9071">
            <a:solidFill>
              <a:srgbClr val="A8B5A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329410" y="5505362"/>
            <a:ext cx="35337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A8B5A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&lt;1hr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367510" y="5886255"/>
            <a:ext cx="3457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Setup time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8105924" y="5349624"/>
            <a:ext cx="3702504" cy="883104"/>
          </a:xfrm>
          <a:custGeom>
            <a:avLst/>
            <a:gdLst/>
            <a:ahLst/>
            <a:cxnLst/>
            <a:rect l="l" t="t" r="r" b="b"/>
            <a:pathLst>
              <a:path w="3702504" h="883104">
                <a:moveTo>
                  <a:pt x="76203" y="0"/>
                </a:moveTo>
                <a:lnTo>
                  <a:pt x="3626301" y="0"/>
                </a:lnTo>
                <a:cubicBezTo>
                  <a:pt x="3668386" y="0"/>
                  <a:pt x="3702504" y="34117"/>
                  <a:pt x="3702504" y="76203"/>
                </a:cubicBezTo>
                <a:lnTo>
                  <a:pt x="3702504" y="806901"/>
                </a:lnTo>
                <a:cubicBezTo>
                  <a:pt x="3702504" y="848986"/>
                  <a:pt x="3668386" y="883104"/>
                  <a:pt x="3626301" y="883104"/>
                </a:cubicBezTo>
                <a:lnTo>
                  <a:pt x="76203" y="883104"/>
                </a:lnTo>
                <a:cubicBezTo>
                  <a:pt x="34117" y="883104"/>
                  <a:pt x="0" y="848986"/>
                  <a:pt x="0" y="806901"/>
                </a:cubicBezTo>
                <a:lnTo>
                  <a:pt x="0" y="76203"/>
                </a:lnTo>
                <a:cubicBezTo>
                  <a:pt x="0" y="34117"/>
                  <a:pt x="34117" y="0"/>
                  <a:pt x="76203" y="0"/>
                </a:cubicBezTo>
                <a:close/>
              </a:path>
            </a:pathLst>
          </a:custGeom>
          <a:solidFill>
            <a:srgbClr val="C4A99B"/>
          </a:solidFill>
          <a:ln w="9071">
            <a:solidFill>
              <a:srgbClr val="C4A99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190224" y="5505362"/>
            <a:ext cx="35337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C4A99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100%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8228324" y="5886255"/>
            <a:ext cx="3457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Standard hardware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2318" y="362318"/>
            <a:ext cx="11530770" cy="1811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9" b="1" spc="100" kern="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CAPABILITIES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62318" y="615755"/>
            <a:ext cx="11684755" cy="4347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423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What VeriTrain Verifies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62318" y="1122942"/>
            <a:ext cx="11557944" cy="253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26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Properties we CAN cryptographically guarantee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65553" y="1560875"/>
            <a:ext cx="5613341" cy="4390518"/>
          </a:xfrm>
          <a:custGeom>
            <a:avLst/>
            <a:gdLst/>
            <a:ahLst/>
            <a:cxnLst/>
            <a:rect l="l" t="t" r="r" b="b"/>
            <a:pathLst>
              <a:path w="5613341" h="4390518">
                <a:moveTo>
                  <a:pt x="72444" y="0"/>
                </a:moveTo>
                <a:lnTo>
                  <a:pt x="5540897" y="0"/>
                </a:lnTo>
                <a:cubicBezTo>
                  <a:pt x="5580907" y="0"/>
                  <a:pt x="5613341" y="32434"/>
                  <a:pt x="5613341" y="72444"/>
                </a:cubicBezTo>
                <a:lnTo>
                  <a:pt x="5613341" y="4318074"/>
                </a:lnTo>
                <a:cubicBezTo>
                  <a:pt x="5613341" y="4358083"/>
                  <a:pt x="5580907" y="4390518"/>
                  <a:pt x="5540897" y="4390518"/>
                </a:cubicBezTo>
                <a:lnTo>
                  <a:pt x="72444" y="4390518"/>
                </a:lnTo>
                <a:cubicBezTo>
                  <a:pt x="32434" y="4390518"/>
                  <a:pt x="0" y="4358083"/>
                  <a:pt x="0" y="4318074"/>
                </a:cubicBezTo>
                <a:lnTo>
                  <a:pt x="0" y="72444"/>
                </a:lnTo>
                <a:cubicBezTo>
                  <a:pt x="0" y="32461"/>
                  <a:pt x="32461" y="0"/>
                  <a:pt x="72444" y="0"/>
                </a:cubicBezTo>
                <a:close/>
              </a:path>
            </a:pathLst>
          </a:custGeom>
          <a:solidFill>
            <a:srgbClr val="FFFFFF"/>
          </a:solidFill>
          <a:ln w="9071">
            <a:solidFill>
              <a:srgbClr val="E8E4E0"/>
            </a:solidFill>
            <a:prstDash val="solid"/>
          </a:ln>
          <a:effectLst>
            <a:outerShdw sx="100000" sy="100000" kx="0" ky="0" algn="bl" rotWithShape="0" blurRad="27174" dist="9058" dir="540000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8788" y="1564111"/>
            <a:ext cx="5606871" cy="543477"/>
          </a:xfrm>
          <a:custGeom>
            <a:avLst/>
            <a:gdLst/>
            <a:ahLst/>
            <a:cxnLst/>
            <a:rect l="l" t="t" r="r" b="b"/>
            <a:pathLst>
              <a:path w="5606871" h="543477">
                <a:moveTo>
                  <a:pt x="0" y="0"/>
                </a:moveTo>
                <a:lnTo>
                  <a:pt x="5606871" y="0"/>
                </a:lnTo>
                <a:lnTo>
                  <a:pt x="5606871" y="543477"/>
                </a:lnTo>
                <a:lnTo>
                  <a:pt x="0" y="543477"/>
                </a:lnTo>
                <a:lnTo>
                  <a:pt x="0" y="0"/>
                </a:ln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7" name="Shape 5"/>
          <p:cNvSpPr/>
          <p:nvPr/>
        </p:nvSpPr>
        <p:spPr>
          <a:xfrm>
            <a:off x="536299" y="1745168"/>
            <a:ext cx="181159" cy="181159"/>
          </a:xfrm>
          <a:custGeom>
            <a:avLst/>
            <a:gdLst/>
            <a:ahLst/>
            <a:cxnLst/>
            <a:rect l="l" t="t" r="r" b="b"/>
            <a:pathLst>
              <a:path w="181159" h="181159">
                <a:moveTo>
                  <a:pt x="90579" y="181159"/>
                </a:moveTo>
                <a:cubicBezTo>
                  <a:pt x="140572" y="181159"/>
                  <a:pt x="181159" y="140572"/>
                  <a:pt x="181159" y="90579"/>
                </a:cubicBezTo>
                <a:cubicBezTo>
                  <a:pt x="181159" y="40587"/>
                  <a:pt x="140572" y="0"/>
                  <a:pt x="90579" y="0"/>
                </a:cubicBezTo>
                <a:cubicBezTo>
                  <a:pt x="40587" y="0"/>
                  <a:pt x="0" y="40587"/>
                  <a:pt x="0" y="90579"/>
                </a:cubicBezTo>
                <a:cubicBezTo>
                  <a:pt x="0" y="140572"/>
                  <a:pt x="40587" y="181159"/>
                  <a:pt x="90579" y="181159"/>
                </a:cubicBezTo>
                <a:close/>
                <a:moveTo>
                  <a:pt x="120442" y="75259"/>
                </a:moveTo>
                <a:lnTo>
                  <a:pt x="92136" y="120549"/>
                </a:lnTo>
                <a:cubicBezTo>
                  <a:pt x="90650" y="122919"/>
                  <a:pt x="88103" y="124405"/>
                  <a:pt x="85307" y="124547"/>
                </a:cubicBezTo>
                <a:cubicBezTo>
                  <a:pt x="82512" y="124688"/>
                  <a:pt x="79823" y="123415"/>
                  <a:pt x="78160" y="121150"/>
                </a:cubicBezTo>
                <a:lnTo>
                  <a:pt x="61177" y="98505"/>
                </a:lnTo>
                <a:cubicBezTo>
                  <a:pt x="58346" y="94755"/>
                  <a:pt x="59124" y="89447"/>
                  <a:pt x="62875" y="86617"/>
                </a:cubicBezTo>
                <a:cubicBezTo>
                  <a:pt x="66625" y="83786"/>
                  <a:pt x="71933" y="84564"/>
                  <a:pt x="74763" y="88315"/>
                </a:cubicBezTo>
                <a:lnTo>
                  <a:pt x="84317" y="101053"/>
                </a:lnTo>
                <a:lnTo>
                  <a:pt x="106042" y="66272"/>
                </a:lnTo>
                <a:cubicBezTo>
                  <a:pt x="108518" y="62309"/>
                  <a:pt x="113755" y="61070"/>
                  <a:pt x="117753" y="63583"/>
                </a:cubicBezTo>
                <a:cubicBezTo>
                  <a:pt x="121752" y="66095"/>
                  <a:pt x="122955" y="71296"/>
                  <a:pt x="120442" y="75294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8" name="Text 6"/>
          <p:cNvSpPr/>
          <p:nvPr/>
        </p:nvSpPr>
        <p:spPr>
          <a:xfrm>
            <a:off x="740103" y="1708980"/>
            <a:ext cx="5181147" cy="253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26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Verifiable Properties ✅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66122" y="2288548"/>
            <a:ext cx="32350" cy="697462"/>
          </a:xfrm>
          <a:custGeom>
            <a:avLst/>
            <a:gdLst/>
            <a:ahLst/>
            <a:cxnLst/>
            <a:rect l="l" t="t" r="r" b="b"/>
            <a:pathLst>
              <a:path w="32350" h="697462">
                <a:moveTo>
                  <a:pt x="0" y="0"/>
                </a:moveTo>
                <a:lnTo>
                  <a:pt x="32350" y="0"/>
                </a:lnTo>
                <a:lnTo>
                  <a:pt x="32350" y="697462"/>
                </a:lnTo>
                <a:lnTo>
                  <a:pt x="0" y="697462"/>
                </a:lnTo>
                <a:lnTo>
                  <a:pt x="0" y="0"/>
                </a:ln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10" name="Text 8"/>
          <p:cNvSpPr/>
          <p:nvPr/>
        </p:nvSpPr>
        <p:spPr>
          <a:xfrm>
            <a:off x="727163" y="2288548"/>
            <a:ext cx="5144915" cy="217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1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Compute Limits Respected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7163" y="2542188"/>
            <a:ext cx="5135857" cy="1811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9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Example: "Training used &lt;10²⁵ FLOPs"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27163" y="2768535"/>
            <a:ext cx="452897" cy="217391"/>
          </a:xfrm>
          <a:custGeom>
            <a:avLst/>
            <a:gdLst/>
            <a:ahLst/>
            <a:cxnLst/>
            <a:rect l="l" t="t" r="r" b="b"/>
            <a:pathLst>
              <a:path w="452897" h="217391">
                <a:moveTo>
                  <a:pt x="36233" y="0"/>
                </a:moveTo>
                <a:lnTo>
                  <a:pt x="416665" y="0"/>
                </a:lnTo>
                <a:cubicBezTo>
                  <a:pt x="436662" y="0"/>
                  <a:pt x="452897" y="16235"/>
                  <a:pt x="452897" y="36233"/>
                </a:cubicBezTo>
                <a:lnTo>
                  <a:pt x="452897" y="181158"/>
                </a:lnTo>
                <a:cubicBezTo>
                  <a:pt x="452897" y="201169"/>
                  <a:pt x="436676" y="217391"/>
                  <a:pt x="416665" y="217391"/>
                </a:cubicBezTo>
                <a:lnTo>
                  <a:pt x="36233" y="217391"/>
                </a:lnTo>
                <a:cubicBezTo>
                  <a:pt x="16235" y="217391"/>
                  <a:pt x="0" y="201156"/>
                  <a:pt x="0" y="181158"/>
                </a:cubicBezTo>
                <a:lnTo>
                  <a:pt x="0" y="36233"/>
                </a:lnTo>
                <a:cubicBezTo>
                  <a:pt x="0" y="16235"/>
                  <a:pt x="16235" y="0"/>
                  <a:pt x="36233" y="0"/>
                </a:cubicBezTo>
                <a:close/>
              </a:path>
            </a:pathLst>
          </a:custGeom>
          <a:solidFill>
            <a:srgbClr val="DCFCE7"/>
          </a:solidFill>
          <a:ln/>
        </p:spPr>
      </p:sp>
      <p:sp>
        <p:nvSpPr>
          <p:cNvPr id="13" name="Text 11"/>
          <p:cNvSpPr/>
          <p:nvPr/>
        </p:nvSpPr>
        <p:spPr>
          <a:xfrm>
            <a:off x="727163" y="2768535"/>
            <a:ext cx="507245" cy="217391"/>
          </a:xfrm>
          <a:prstGeom prst="rect">
            <a:avLst/>
          </a:prstGeom>
          <a:noFill/>
          <a:ln/>
        </p:spPr>
        <p:txBody>
          <a:bodyPr wrap="square" lIns="72464" tIns="36232" rIns="72464" bIns="36232" rtlCol="0" anchor="ctr"/>
          <a:lstStyle/>
          <a:p>
            <a:pPr>
              <a:lnSpc>
                <a:spcPct val="110000"/>
              </a:lnSpc>
            </a:pPr>
            <a:r>
              <a:rPr lang="en-US" sz="856" b="1" dirty="0">
                <a:solidFill>
                  <a:srgbClr val="00823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✅ YES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66122" y="3130654"/>
            <a:ext cx="32350" cy="697462"/>
          </a:xfrm>
          <a:custGeom>
            <a:avLst/>
            <a:gdLst/>
            <a:ahLst/>
            <a:cxnLst/>
            <a:rect l="l" t="t" r="r" b="b"/>
            <a:pathLst>
              <a:path w="32350" h="697462">
                <a:moveTo>
                  <a:pt x="0" y="0"/>
                </a:moveTo>
                <a:lnTo>
                  <a:pt x="32350" y="0"/>
                </a:lnTo>
                <a:lnTo>
                  <a:pt x="32350" y="697462"/>
                </a:lnTo>
                <a:lnTo>
                  <a:pt x="0" y="697462"/>
                </a:lnTo>
                <a:lnTo>
                  <a:pt x="0" y="0"/>
                </a:ln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15" name="Text 13"/>
          <p:cNvSpPr/>
          <p:nvPr/>
        </p:nvSpPr>
        <p:spPr>
          <a:xfrm>
            <a:off x="727163" y="3130654"/>
            <a:ext cx="5144915" cy="217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1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Safety Evals Executed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27163" y="3384294"/>
            <a:ext cx="5135857" cy="1811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9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Example: "CBRN eval ran at checkpoint 1000"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727163" y="3610641"/>
            <a:ext cx="452897" cy="217391"/>
          </a:xfrm>
          <a:custGeom>
            <a:avLst/>
            <a:gdLst/>
            <a:ahLst/>
            <a:cxnLst/>
            <a:rect l="l" t="t" r="r" b="b"/>
            <a:pathLst>
              <a:path w="452897" h="217391">
                <a:moveTo>
                  <a:pt x="36233" y="0"/>
                </a:moveTo>
                <a:lnTo>
                  <a:pt x="416665" y="0"/>
                </a:lnTo>
                <a:cubicBezTo>
                  <a:pt x="436662" y="0"/>
                  <a:pt x="452897" y="16235"/>
                  <a:pt x="452897" y="36233"/>
                </a:cubicBezTo>
                <a:lnTo>
                  <a:pt x="452897" y="181158"/>
                </a:lnTo>
                <a:cubicBezTo>
                  <a:pt x="452897" y="201169"/>
                  <a:pt x="436676" y="217391"/>
                  <a:pt x="416665" y="217391"/>
                </a:cubicBezTo>
                <a:lnTo>
                  <a:pt x="36233" y="217391"/>
                </a:lnTo>
                <a:cubicBezTo>
                  <a:pt x="16235" y="217391"/>
                  <a:pt x="0" y="201156"/>
                  <a:pt x="0" y="181158"/>
                </a:cubicBezTo>
                <a:lnTo>
                  <a:pt x="0" y="36233"/>
                </a:lnTo>
                <a:cubicBezTo>
                  <a:pt x="0" y="16235"/>
                  <a:pt x="16235" y="0"/>
                  <a:pt x="36233" y="0"/>
                </a:cubicBezTo>
                <a:close/>
              </a:path>
            </a:pathLst>
          </a:custGeom>
          <a:solidFill>
            <a:srgbClr val="DCFCE7"/>
          </a:solidFill>
          <a:ln/>
        </p:spPr>
      </p:sp>
      <p:sp>
        <p:nvSpPr>
          <p:cNvPr id="18" name="Text 16"/>
          <p:cNvSpPr/>
          <p:nvPr/>
        </p:nvSpPr>
        <p:spPr>
          <a:xfrm>
            <a:off x="727163" y="3610641"/>
            <a:ext cx="507245" cy="217391"/>
          </a:xfrm>
          <a:prstGeom prst="rect">
            <a:avLst/>
          </a:prstGeom>
          <a:noFill/>
          <a:ln/>
        </p:spPr>
        <p:txBody>
          <a:bodyPr wrap="square" lIns="72464" tIns="36232" rIns="72464" bIns="36232" rtlCol="0" anchor="ctr"/>
          <a:lstStyle/>
          <a:p>
            <a:pPr>
              <a:lnSpc>
                <a:spcPct val="110000"/>
              </a:lnSpc>
            </a:pPr>
            <a:r>
              <a:rPr lang="en-US" sz="856" b="1" dirty="0">
                <a:solidFill>
                  <a:srgbClr val="00823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✅ YES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66122" y="3972760"/>
            <a:ext cx="32350" cy="697462"/>
          </a:xfrm>
          <a:custGeom>
            <a:avLst/>
            <a:gdLst/>
            <a:ahLst/>
            <a:cxnLst/>
            <a:rect l="l" t="t" r="r" b="b"/>
            <a:pathLst>
              <a:path w="32350" h="697462">
                <a:moveTo>
                  <a:pt x="0" y="0"/>
                </a:moveTo>
                <a:lnTo>
                  <a:pt x="32350" y="0"/>
                </a:lnTo>
                <a:lnTo>
                  <a:pt x="32350" y="697462"/>
                </a:lnTo>
                <a:lnTo>
                  <a:pt x="0" y="697462"/>
                </a:lnTo>
                <a:lnTo>
                  <a:pt x="0" y="0"/>
                </a:ln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20" name="Text 18"/>
          <p:cNvSpPr/>
          <p:nvPr/>
        </p:nvSpPr>
        <p:spPr>
          <a:xfrm>
            <a:off x="727163" y="3972760"/>
            <a:ext cx="5144915" cy="217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1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Deployment Gates Enforced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27163" y="4226400"/>
            <a:ext cx="5135857" cy="1811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9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Example: "Human approved deployment"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27163" y="4452747"/>
            <a:ext cx="452897" cy="217391"/>
          </a:xfrm>
          <a:custGeom>
            <a:avLst/>
            <a:gdLst/>
            <a:ahLst/>
            <a:cxnLst/>
            <a:rect l="l" t="t" r="r" b="b"/>
            <a:pathLst>
              <a:path w="452897" h="217391">
                <a:moveTo>
                  <a:pt x="36233" y="0"/>
                </a:moveTo>
                <a:lnTo>
                  <a:pt x="416665" y="0"/>
                </a:lnTo>
                <a:cubicBezTo>
                  <a:pt x="436662" y="0"/>
                  <a:pt x="452897" y="16235"/>
                  <a:pt x="452897" y="36233"/>
                </a:cubicBezTo>
                <a:lnTo>
                  <a:pt x="452897" y="181158"/>
                </a:lnTo>
                <a:cubicBezTo>
                  <a:pt x="452897" y="201169"/>
                  <a:pt x="436676" y="217391"/>
                  <a:pt x="416665" y="217391"/>
                </a:cubicBezTo>
                <a:lnTo>
                  <a:pt x="36233" y="217391"/>
                </a:lnTo>
                <a:cubicBezTo>
                  <a:pt x="16235" y="217391"/>
                  <a:pt x="0" y="201156"/>
                  <a:pt x="0" y="181158"/>
                </a:cubicBezTo>
                <a:lnTo>
                  <a:pt x="0" y="36233"/>
                </a:lnTo>
                <a:cubicBezTo>
                  <a:pt x="0" y="16235"/>
                  <a:pt x="16235" y="0"/>
                  <a:pt x="36233" y="0"/>
                </a:cubicBezTo>
                <a:close/>
              </a:path>
            </a:pathLst>
          </a:custGeom>
          <a:solidFill>
            <a:srgbClr val="DCFCE7"/>
          </a:solidFill>
          <a:ln/>
        </p:spPr>
      </p:sp>
      <p:sp>
        <p:nvSpPr>
          <p:cNvPr id="23" name="Text 21"/>
          <p:cNvSpPr/>
          <p:nvPr/>
        </p:nvSpPr>
        <p:spPr>
          <a:xfrm>
            <a:off x="727163" y="4452747"/>
            <a:ext cx="507245" cy="217391"/>
          </a:xfrm>
          <a:prstGeom prst="rect">
            <a:avLst/>
          </a:prstGeom>
          <a:noFill/>
          <a:ln/>
        </p:spPr>
        <p:txBody>
          <a:bodyPr wrap="square" lIns="72464" tIns="36232" rIns="72464" bIns="36232" rtlCol="0" anchor="ctr"/>
          <a:lstStyle/>
          <a:p>
            <a:pPr>
              <a:lnSpc>
                <a:spcPct val="110000"/>
              </a:lnSpc>
            </a:pPr>
            <a:r>
              <a:rPr lang="en-US" sz="856" b="1" dirty="0">
                <a:solidFill>
                  <a:srgbClr val="00823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✅ YES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66122" y="4814866"/>
            <a:ext cx="32350" cy="697462"/>
          </a:xfrm>
          <a:custGeom>
            <a:avLst/>
            <a:gdLst/>
            <a:ahLst/>
            <a:cxnLst/>
            <a:rect l="l" t="t" r="r" b="b"/>
            <a:pathLst>
              <a:path w="32350" h="697462">
                <a:moveTo>
                  <a:pt x="0" y="0"/>
                </a:moveTo>
                <a:lnTo>
                  <a:pt x="32350" y="0"/>
                </a:lnTo>
                <a:lnTo>
                  <a:pt x="32350" y="697462"/>
                </a:lnTo>
                <a:lnTo>
                  <a:pt x="0" y="697462"/>
                </a:lnTo>
                <a:lnTo>
                  <a:pt x="0" y="0"/>
                </a:ln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25" name="Text 23"/>
          <p:cNvSpPr/>
          <p:nvPr/>
        </p:nvSpPr>
        <p:spPr>
          <a:xfrm>
            <a:off x="727163" y="4814866"/>
            <a:ext cx="5144915" cy="217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1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Temporal Properties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27163" y="5068507"/>
            <a:ext cx="5135857" cy="1811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9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Example: "Evals ran BEFORE deployment"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727163" y="5294854"/>
            <a:ext cx="452897" cy="217391"/>
          </a:xfrm>
          <a:custGeom>
            <a:avLst/>
            <a:gdLst/>
            <a:ahLst/>
            <a:cxnLst/>
            <a:rect l="l" t="t" r="r" b="b"/>
            <a:pathLst>
              <a:path w="452897" h="217391">
                <a:moveTo>
                  <a:pt x="36233" y="0"/>
                </a:moveTo>
                <a:lnTo>
                  <a:pt x="416665" y="0"/>
                </a:lnTo>
                <a:cubicBezTo>
                  <a:pt x="436662" y="0"/>
                  <a:pt x="452897" y="16235"/>
                  <a:pt x="452897" y="36233"/>
                </a:cubicBezTo>
                <a:lnTo>
                  <a:pt x="452897" y="181158"/>
                </a:lnTo>
                <a:cubicBezTo>
                  <a:pt x="452897" y="201169"/>
                  <a:pt x="436676" y="217391"/>
                  <a:pt x="416665" y="217391"/>
                </a:cubicBezTo>
                <a:lnTo>
                  <a:pt x="36233" y="217391"/>
                </a:lnTo>
                <a:cubicBezTo>
                  <a:pt x="16235" y="217391"/>
                  <a:pt x="0" y="201156"/>
                  <a:pt x="0" y="181158"/>
                </a:cubicBezTo>
                <a:lnTo>
                  <a:pt x="0" y="36233"/>
                </a:lnTo>
                <a:cubicBezTo>
                  <a:pt x="0" y="16235"/>
                  <a:pt x="16235" y="0"/>
                  <a:pt x="36233" y="0"/>
                </a:cubicBezTo>
                <a:close/>
              </a:path>
            </a:pathLst>
          </a:custGeom>
          <a:solidFill>
            <a:srgbClr val="DCFCE7"/>
          </a:solidFill>
          <a:ln/>
        </p:spPr>
      </p:sp>
      <p:sp>
        <p:nvSpPr>
          <p:cNvPr id="28" name="Text 26"/>
          <p:cNvSpPr/>
          <p:nvPr/>
        </p:nvSpPr>
        <p:spPr>
          <a:xfrm>
            <a:off x="727163" y="5294854"/>
            <a:ext cx="507245" cy="217391"/>
          </a:xfrm>
          <a:prstGeom prst="rect">
            <a:avLst/>
          </a:prstGeom>
          <a:noFill/>
          <a:ln/>
        </p:spPr>
        <p:txBody>
          <a:bodyPr wrap="square" lIns="72464" tIns="36232" rIns="72464" bIns="36232" rtlCol="0" anchor="ctr"/>
          <a:lstStyle/>
          <a:p>
            <a:pPr>
              <a:lnSpc>
                <a:spcPct val="110000"/>
              </a:lnSpc>
            </a:pPr>
            <a:r>
              <a:rPr lang="en-US" sz="856" b="1" dirty="0">
                <a:solidFill>
                  <a:srgbClr val="00823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✅ YES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206819" y="1560875"/>
            <a:ext cx="5613341" cy="4390518"/>
          </a:xfrm>
          <a:custGeom>
            <a:avLst/>
            <a:gdLst/>
            <a:ahLst/>
            <a:cxnLst/>
            <a:rect l="l" t="t" r="r" b="b"/>
            <a:pathLst>
              <a:path w="5613341" h="4390518">
                <a:moveTo>
                  <a:pt x="72444" y="0"/>
                </a:moveTo>
                <a:lnTo>
                  <a:pt x="5540897" y="0"/>
                </a:lnTo>
                <a:cubicBezTo>
                  <a:pt x="5580907" y="0"/>
                  <a:pt x="5613341" y="32434"/>
                  <a:pt x="5613341" y="72444"/>
                </a:cubicBezTo>
                <a:lnTo>
                  <a:pt x="5613341" y="4318074"/>
                </a:lnTo>
                <a:cubicBezTo>
                  <a:pt x="5613341" y="4358083"/>
                  <a:pt x="5580907" y="4390518"/>
                  <a:pt x="5540897" y="4390518"/>
                </a:cubicBezTo>
                <a:lnTo>
                  <a:pt x="72444" y="4390518"/>
                </a:lnTo>
                <a:cubicBezTo>
                  <a:pt x="32434" y="4390518"/>
                  <a:pt x="0" y="4358083"/>
                  <a:pt x="0" y="4318074"/>
                </a:cubicBezTo>
                <a:lnTo>
                  <a:pt x="0" y="72444"/>
                </a:lnTo>
                <a:cubicBezTo>
                  <a:pt x="0" y="32461"/>
                  <a:pt x="32461" y="0"/>
                  <a:pt x="72444" y="0"/>
                </a:cubicBezTo>
                <a:close/>
              </a:path>
            </a:pathLst>
          </a:custGeom>
          <a:solidFill>
            <a:srgbClr val="FFFFFF"/>
          </a:solidFill>
          <a:ln w="9071">
            <a:solidFill>
              <a:srgbClr val="E8E4E0"/>
            </a:solidFill>
            <a:prstDash val="solid"/>
          </a:ln>
          <a:effectLst>
            <a:outerShdw sx="100000" sy="100000" kx="0" ky="0" algn="bl" rotWithShape="0" blurRad="27174" dist="9058" dir="5400000">
              <a:srgbClr val="000000">
                <a:alpha val="10196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210054" y="1564111"/>
            <a:ext cx="5606871" cy="543477"/>
          </a:xfrm>
          <a:custGeom>
            <a:avLst/>
            <a:gdLst/>
            <a:ahLst/>
            <a:cxnLst/>
            <a:rect l="l" t="t" r="r" b="b"/>
            <a:pathLst>
              <a:path w="5606871" h="543477">
                <a:moveTo>
                  <a:pt x="0" y="0"/>
                </a:moveTo>
                <a:lnTo>
                  <a:pt x="5606871" y="0"/>
                </a:lnTo>
                <a:lnTo>
                  <a:pt x="5606871" y="543477"/>
                </a:lnTo>
                <a:lnTo>
                  <a:pt x="0" y="543477"/>
                </a:lnTo>
                <a:lnTo>
                  <a:pt x="0" y="0"/>
                </a:ln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31" name="Shape 29"/>
          <p:cNvSpPr/>
          <p:nvPr/>
        </p:nvSpPr>
        <p:spPr>
          <a:xfrm>
            <a:off x="6377565" y="1745168"/>
            <a:ext cx="181159" cy="181159"/>
          </a:xfrm>
          <a:custGeom>
            <a:avLst/>
            <a:gdLst/>
            <a:ahLst/>
            <a:cxnLst/>
            <a:rect l="l" t="t" r="r" b="b"/>
            <a:pathLst>
              <a:path w="181159" h="181159">
                <a:moveTo>
                  <a:pt x="90579" y="181159"/>
                </a:moveTo>
                <a:cubicBezTo>
                  <a:pt x="140572" y="181159"/>
                  <a:pt x="181159" y="140572"/>
                  <a:pt x="181159" y="90579"/>
                </a:cubicBezTo>
                <a:cubicBezTo>
                  <a:pt x="181159" y="40587"/>
                  <a:pt x="140572" y="0"/>
                  <a:pt x="90579" y="0"/>
                </a:cubicBezTo>
                <a:cubicBezTo>
                  <a:pt x="40587" y="0"/>
                  <a:pt x="0" y="40587"/>
                  <a:pt x="0" y="90579"/>
                </a:cubicBezTo>
                <a:cubicBezTo>
                  <a:pt x="0" y="140572"/>
                  <a:pt x="40587" y="181159"/>
                  <a:pt x="90579" y="181159"/>
                </a:cubicBezTo>
                <a:close/>
                <a:moveTo>
                  <a:pt x="59089" y="59089"/>
                </a:moveTo>
                <a:cubicBezTo>
                  <a:pt x="62415" y="55763"/>
                  <a:pt x="67793" y="55763"/>
                  <a:pt x="71084" y="59089"/>
                </a:cubicBezTo>
                <a:lnTo>
                  <a:pt x="90544" y="78549"/>
                </a:lnTo>
                <a:lnTo>
                  <a:pt x="110005" y="59089"/>
                </a:lnTo>
                <a:cubicBezTo>
                  <a:pt x="113331" y="55763"/>
                  <a:pt x="118709" y="55763"/>
                  <a:pt x="121999" y="59089"/>
                </a:cubicBezTo>
                <a:cubicBezTo>
                  <a:pt x="125290" y="62415"/>
                  <a:pt x="125325" y="67793"/>
                  <a:pt x="121999" y="71084"/>
                </a:cubicBezTo>
                <a:lnTo>
                  <a:pt x="102539" y="90544"/>
                </a:lnTo>
                <a:lnTo>
                  <a:pt x="121999" y="110005"/>
                </a:lnTo>
                <a:cubicBezTo>
                  <a:pt x="125325" y="113331"/>
                  <a:pt x="125325" y="118709"/>
                  <a:pt x="121999" y="121999"/>
                </a:cubicBezTo>
                <a:cubicBezTo>
                  <a:pt x="118673" y="125290"/>
                  <a:pt x="113295" y="125325"/>
                  <a:pt x="110005" y="121999"/>
                </a:cubicBezTo>
                <a:lnTo>
                  <a:pt x="90544" y="102539"/>
                </a:lnTo>
                <a:lnTo>
                  <a:pt x="71084" y="121999"/>
                </a:lnTo>
                <a:cubicBezTo>
                  <a:pt x="67758" y="125325"/>
                  <a:pt x="62380" y="125325"/>
                  <a:pt x="59089" y="121999"/>
                </a:cubicBezTo>
                <a:cubicBezTo>
                  <a:pt x="55798" y="118673"/>
                  <a:pt x="55763" y="113295"/>
                  <a:pt x="59089" y="110005"/>
                </a:cubicBezTo>
                <a:lnTo>
                  <a:pt x="78549" y="90544"/>
                </a:lnTo>
                <a:lnTo>
                  <a:pt x="59089" y="71084"/>
                </a:lnTo>
                <a:cubicBezTo>
                  <a:pt x="55763" y="67758"/>
                  <a:pt x="55763" y="62380"/>
                  <a:pt x="59089" y="59089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32" name="Text 30"/>
          <p:cNvSpPr/>
          <p:nvPr/>
        </p:nvSpPr>
        <p:spPr>
          <a:xfrm>
            <a:off x="6581369" y="1708980"/>
            <a:ext cx="5181147" cy="253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26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Not Verifiable ❌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407388" y="2288548"/>
            <a:ext cx="32350" cy="760868"/>
          </a:xfrm>
          <a:custGeom>
            <a:avLst/>
            <a:gdLst/>
            <a:ahLst/>
            <a:cxnLst/>
            <a:rect l="l" t="t" r="r" b="b"/>
            <a:pathLst>
              <a:path w="32350" h="760868">
                <a:moveTo>
                  <a:pt x="0" y="0"/>
                </a:moveTo>
                <a:lnTo>
                  <a:pt x="32350" y="0"/>
                </a:lnTo>
                <a:lnTo>
                  <a:pt x="32350" y="760868"/>
                </a:lnTo>
                <a:lnTo>
                  <a:pt x="0" y="760868"/>
                </a:lnTo>
                <a:lnTo>
                  <a:pt x="0" y="0"/>
                </a:ln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34" name="Text 32"/>
          <p:cNvSpPr/>
          <p:nvPr/>
        </p:nvSpPr>
        <p:spPr>
          <a:xfrm>
            <a:off x="6568429" y="2288548"/>
            <a:ext cx="5144915" cy="217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1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Model is Actually Safe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568429" y="2542188"/>
            <a:ext cx="5135857" cy="1811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9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Why: Emergent behavior ≠ process compliance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568429" y="2759437"/>
            <a:ext cx="5072452" cy="289854"/>
          </a:xfrm>
          <a:custGeom>
            <a:avLst/>
            <a:gdLst/>
            <a:ahLst/>
            <a:cxnLst/>
            <a:rect l="l" t="t" r="r" b="b"/>
            <a:pathLst>
              <a:path w="5072452" h="289854">
                <a:moveTo>
                  <a:pt x="36232" y="0"/>
                </a:moveTo>
                <a:lnTo>
                  <a:pt x="5036220" y="0"/>
                </a:lnTo>
                <a:cubicBezTo>
                  <a:pt x="5056230" y="0"/>
                  <a:pt x="5072452" y="16222"/>
                  <a:pt x="5072452" y="36232"/>
                </a:cubicBezTo>
                <a:lnTo>
                  <a:pt x="5072452" y="253623"/>
                </a:lnTo>
                <a:cubicBezTo>
                  <a:pt x="5072452" y="273633"/>
                  <a:pt x="5056230" y="289854"/>
                  <a:pt x="5036220" y="289854"/>
                </a:cubicBezTo>
                <a:lnTo>
                  <a:pt x="36232" y="289854"/>
                </a:lnTo>
                <a:cubicBezTo>
                  <a:pt x="16222" y="289854"/>
                  <a:pt x="0" y="273633"/>
                  <a:pt x="0" y="253623"/>
                </a:cubicBezTo>
                <a:lnTo>
                  <a:pt x="0" y="36232"/>
                </a:lnTo>
                <a:cubicBezTo>
                  <a:pt x="0" y="16222"/>
                  <a:pt x="16222" y="0"/>
                  <a:pt x="36232" y="0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37" name="Text 35"/>
          <p:cNvSpPr/>
          <p:nvPr/>
        </p:nvSpPr>
        <p:spPr>
          <a:xfrm>
            <a:off x="6568429" y="2759437"/>
            <a:ext cx="5126799" cy="289854"/>
          </a:xfrm>
          <a:prstGeom prst="rect">
            <a:avLst/>
          </a:prstGeom>
          <a:noFill/>
          <a:ln/>
        </p:spPr>
        <p:txBody>
          <a:bodyPr wrap="square" lIns="72464" tIns="72464" rIns="72464" bIns="72464" rtlCol="0" anchor="ctr"/>
          <a:lstStyle/>
          <a:p>
            <a:pPr>
              <a:lnSpc>
                <a:spcPct val="110000"/>
              </a:lnSpc>
            </a:pPr>
            <a:r>
              <a:rPr lang="en-US" sz="856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Mitigation:</a:t>
            </a:r>
            <a:pPr>
              <a:lnSpc>
                <a:spcPct val="110000"/>
              </a:lnSpc>
            </a:pPr>
            <a:r>
              <a:rPr lang="en-US" sz="856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Combine with capability evals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407388" y="3193936"/>
            <a:ext cx="32350" cy="760868"/>
          </a:xfrm>
          <a:custGeom>
            <a:avLst/>
            <a:gdLst/>
            <a:ahLst/>
            <a:cxnLst/>
            <a:rect l="l" t="t" r="r" b="b"/>
            <a:pathLst>
              <a:path w="32350" h="760868">
                <a:moveTo>
                  <a:pt x="0" y="0"/>
                </a:moveTo>
                <a:lnTo>
                  <a:pt x="32350" y="0"/>
                </a:lnTo>
                <a:lnTo>
                  <a:pt x="32350" y="760868"/>
                </a:lnTo>
                <a:lnTo>
                  <a:pt x="0" y="760868"/>
                </a:lnTo>
                <a:lnTo>
                  <a:pt x="0" y="0"/>
                </a:ln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39" name="Text 37"/>
          <p:cNvSpPr/>
          <p:nvPr/>
        </p:nvSpPr>
        <p:spPr>
          <a:xfrm>
            <a:off x="6568429" y="3193936"/>
            <a:ext cx="5144915" cy="217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1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Safety Evals Were Effective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568429" y="3447580"/>
            <a:ext cx="5135857" cy="1811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9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Why: Only proves they ran, not quality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568429" y="3664830"/>
            <a:ext cx="5072452" cy="289854"/>
          </a:xfrm>
          <a:custGeom>
            <a:avLst/>
            <a:gdLst/>
            <a:ahLst/>
            <a:cxnLst/>
            <a:rect l="l" t="t" r="r" b="b"/>
            <a:pathLst>
              <a:path w="5072452" h="289854">
                <a:moveTo>
                  <a:pt x="36232" y="0"/>
                </a:moveTo>
                <a:lnTo>
                  <a:pt x="5036220" y="0"/>
                </a:lnTo>
                <a:cubicBezTo>
                  <a:pt x="5056230" y="0"/>
                  <a:pt x="5072452" y="16222"/>
                  <a:pt x="5072452" y="36232"/>
                </a:cubicBezTo>
                <a:lnTo>
                  <a:pt x="5072452" y="253623"/>
                </a:lnTo>
                <a:cubicBezTo>
                  <a:pt x="5072452" y="273633"/>
                  <a:pt x="5056230" y="289854"/>
                  <a:pt x="5036220" y="289854"/>
                </a:cubicBezTo>
                <a:lnTo>
                  <a:pt x="36232" y="289854"/>
                </a:lnTo>
                <a:cubicBezTo>
                  <a:pt x="16222" y="289854"/>
                  <a:pt x="0" y="273633"/>
                  <a:pt x="0" y="253623"/>
                </a:cubicBezTo>
                <a:lnTo>
                  <a:pt x="0" y="36232"/>
                </a:lnTo>
                <a:cubicBezTo>
                  <a:pt x="0" y="16222"/>
                  <a:pt x="16222" y="0"/>
                  <a:pt x="36232" y="0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42" name="Text 40"/>
          <p:cNvSpPr/>
          <p:nvPr/>
        </p:nvSpPr>
        <p:spPr>
          <a:xfrm>
            <a:off x="6568429" y="3664830"/>
            <a:ext cx="5126799" cy="289854"/>
          </a:xfrm>
          <a:prstGeom prst="rect">
            <a:avLst/>
          </a:prstGeom>
          <a:noFill/>
          <a:ln/>
        </p:spPr>
        <p:txBody>
          <a:bodyPr wrap="square" lIns="72464" tIns="72464" rIns="72464" bIns="72464" rtlCol="0" anchor="ctr"/>
          <a:lstStyle/>
          <a:p>
            <a:pPr>
              <a:lnSpc>
                <a:spcPct val="110000"/>
              </a:lnSpc>
            </a:pPr>
            <a:r>
              <a:rPr lang="en-US" sz="856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Mitigation:</a:t>
            </a:r>
            <a:pPr>
              <a:lnSpc>
                <a:spcPct val="110000"/>
              </a:lnSpc>
            </a:pPr>
            <a:r>
              <a:rPr lang="en-US" sz="856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Standardize eval protocols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6407388" y="4099328"/>
            <a:ext cx="32350" cy="760868"/>
          </a:xfrm>
          <a:custGeom>
            <a:avLst/>
            <a:gdLst/>
            <a:ahLst/>
            <a:cxnLst/>
            <a:rect l="l" t="t" r="r" b="b"/>
            <a:pathLst>
              <a:path w="32350" h="760868">
                <a:moveTo>
                  <a:pt x="0" y="0"/>
                </a:moveTo>
                <a:lnTo>
                  <a:pt x="32350" y="0"/>
                </a:lnTo>
                <a:lnTo>
                  <a:pt x="32350" y="760868"/>
                </a:lnTo>
                <a:lnTo>
                  <a:pt x="0" y="760868"/>
                </a:lnTo>
                <a:lnTo>
                  <a:pt x="0" y="0"/>
                </a:ln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44" name="Text 42"/>
          <p:cNvSpPr/>
          <p:nvPr/>
        </p:nvSpPr>
        <p:spPr>
          <a:xfrm>
            <a:off x="6568429" y="4099328"/>
            <a:ext cx="5144915" cy="217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1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Training Data Was Legal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568429" y="4352968"/>
            <a:ext cx="5135857" cy="1811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9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Why: No data inspection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568429" y="4570218"/>
            <a:ext cx="5072452" cy="289854"/>
          </a:xfrm>
          <a:custGeom>
            <a:avLst/>
            <a:gdLst/>
            <a:ahLst/>
            <a:cxnLst/>
            <a:rect l="l" t="t" r="r" b="b"/>
            <a:pathLst>
              <a:path w="5072452" h="289854">
                <a:moveTo>
                  <a:pt x="36232" y="0"/>
                </a:moveTo>
                <a:lnTo>
                  <a:pt x="5036220" y="0"/>
                </a:lnTo>
                <a:cubicBezTo>
                  <a:pt x="5056230" y="0"/>
                  <a:pt x="5072452" y="16222"/>
                  <a:pt x="5072452" y="36232"/>
                </a:cubicBezTo>
                <a:lnTo>
                  <a:pt x="5072452" y="253623"/>
                </a:lnTo>
                <a:cubicBezTo>
                  <a:pt x="5072452" y="273633"/>
                  <a:pt x="5056230" y="289854"/>
                  <a:pt x="5036220" y="289854"/>
                </a:cubicBezTo>
                <a:lnTo>
                  <a:pt x="36232" y="289854"/>
                </a:lnTo>
                <a:cubicBezTo>
                  <a:pt x="16222" y="289854"/>
                  <a:pt x="0" y="273633"/>
                  <a:pt x="0" y="253623"/>
                </a:cubicBezTo>
                <a:lnTo>
                  <a:pt x="0" y="36232"/>
                </a:lnTo>
                <a:cubicBezTo>
                  <a:pt x="0" y="16222"/>
                  <a:pt x="16222" y="0"/>
                  <a:pt x="36232" y="0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47" name="Text 45"/>
          <p:cNvSpPr/>
          <p:nvPr/>
        </p:nvSpPr>
        <p:spPr>
          <a:xfrm>
            <a:off x="6568429" y="4570218"/>
            <a:ext cx="5126799" cy="289854"/>
          </a:xfrm>
          <a:prstGeom prst="rect">
            <a:avLst/>
          </a:prstGeom>
          <a:noFill/>
          <a:ln/>
        </p:spPr>
        <p:txBody>
          <a:bodyPr wrap="square" lIns="72464" tIns="72464" rIns="72464" bIns="72464" rtlCol="0" anchor="ctr"/>
          <a:lstStyle/>
          <a:p>
            <a:pPr>
              <a:lnSpc>
                <a:spcPct val="110000"/>
              </a:lnSpc>
            </a:pPr>
            <a:r>
              <a:rPr lang="en-US" sz="856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Mitigation:</a:t>
            </a:r>
            <a:pPr>
              <a:lnSpc>
                <a:spcPct val="110000"/>
              </a:lnSpc>
            </a:pPr>
            <a:r>
              <a:rPr lang="en-US" sz="856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Data provenance tracking (future)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407388" y="5004716"/>
            <a:ext cx="32350" cy="760868"/>
          </a:xfrm>
          <a:custGeom>
            <a:avLst/>
            <a:gdLst/>
            <a:ahLst/>
            <a:cxnLst/>
            <a:rect l="l" t="t" r="r" b="b"/>
            <a:pathLst>
              <a:path w="32350" h="760868">
                <a:moveTo>
                  <a:pt x="0" y="0"/>
                </a:moveTo>
                <a:lnTo>
                  <a:pt x="32350" y="0"/>
                </a:lnTo>
                <a:lnTo>
                  <a:pt x="32350" y="760868"/>
                </a:lnTo>
                <a:lnTo>
                  <a:pt x="0" y="760868"/>
                </a:lnTo>
                <a:lnTo>
                  <a:pt x="0" y="0"/>
                </a:ln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49" name="Text 47"/>
          <p:cNvSpPr/>
          <p:nvPr/>
        </p:nvSpPr>
        <p:spPr>
          <a:xfrm>
            <a:off x="6568429" y="5004716"/>
            <a:ext cx="5144915" cy="217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1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Instrumentation Bypassed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568429" y="5258361"/>
            <a:ext cx="5135857" cy="1811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9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Why: Can modify training code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568429" y="5475610"/>
            <a:ext cx="5072452" cy="289854"/>
          </a:xfrm>
          <a:custGeom>
            <a:avLst/>
            <a:gdLst/>
            <a:ahLst/>
            <a:cxnLst/>
            <a:rect l="l" t="t" r="r" b="b"/>
            <a:pathLst>
              <a:path w="5072452" h="289854">
                <a:moveTo>
                  <a:pt x="36232" y="0"/>
                </a:moveTo>
                <a:lnTo>
                  <a:pt x="5036220" y="0"/>
                </a:lnTo>
                <a:cubicBezTo>
                  <a:pt x="5056230" y="0"/>
                  <a:pt x="5072452" y="16222"/>
                  <a:pt x="5072452" y="36232"/>
                </a:cubicBezTo>
                <a:lnTo>
                  <a:pt x="5072452" y="253623"/>
                </a:lnTo>
                <a:cubicBezTo>
                  <a:pt x="5072452" y="273633"/>
                  <a:pt x="5056230" y="289854"/>
                  <a:pt x="5036220" y="289854"/>
                </a:cubicBezTo>
                <a:lnTo>
                  <a:pt x="36232" y="289854"/>
                </a:lnTo>
                <a:cubicBezTo>
                  <a:pt x="16222" y="289854"/>
                  <a:pt x="0" y="273633"/>
                  <a:pt x="0" y="253623"/>
                </a:cubicBezTo>
                <a:lnTo>
                  <a:pt x="0" y="36232"/>
                </a:lnTo>
                <a:cubicBezTo>
                  <a:pt x="0" y="16222"/>
                  <a:pt x="16222" y="0"/>
                  <a:pt x="36232" y="0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52" name="Text 50"/>
          <p:cNvSpPr/>
          <p:nvPr/>
        </p:nvSpPr>
        <p:spPr>
          <a:xfrm>
            <a:off x="6568429" y="5475610"/>
            <a:ext cx="5126799" cy="289854"/>
          </a:xfrm>
          <a:prstGeom prst="rect">
            <a:avLst/>
          </a:prstGeom>
          <a:noFill/>
          <a:ln/>
        </p:spPr>
        <p:txBody>
          <a:bodyPr wrap="square" lIns="72464" tIns="72464" rIns="72464" bIns="72464" rtlCol="0" anchor="ctr"/>
          <a:lstStyle/>
          <a:p>
            <a:pPr>
              <a:lnSpc>
                <a:spcPct val="110000"/>
              </a:lnSpc>
            </a:pPr>
            <a:r>
              <a:rPr lang="en-US" sz="856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Mitigation:</a:t>
            </a:r>
            <a:pPr>
              <a:lnSpc>
                <a:spcPct val="110000"/>
              </a:lnSpc>
            </a:pPr>
            <a:r>
              <a:rPr lang="en-US" sz="856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TEE attestation (future work)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378493" y="6134027"/>
            <a:ext cx="11447307" cy="507245"/>
          </a:xfrm>
          <a:custGeom>
            <a:avLst/>
            <a:gdLst/>
            <a:ahLst/>
            <a:cxnLst/>
            <a:rect l="l" t="t" r="r" b="b"/>
            <a:pathLst>
              <a:path w="11447307" h="507245">
                <a:moveTo>
                  <a:pt x="32350" y="0"/>
                </a:moveTo>
                <a:lnTo>
                  <a:pt x="11374842" y="0"/>
                </a:lnTo>
                <a:cubicBezTo>
                  <a:pt x="11414863" y="0"/>
                  <a:pt x="11447307" y="32444"/>
                  <a:pt x="11447307" y="72465"/>
                </a:cubicBezTo>
                <a:lnTo>
                  <a:pt x="11447307" y="434780"/>
                </a:lnTo>
                <a:cubicBezTo>
                  <a:pt x="11447307" y="474801"/>
                  <a:pt x="11414863" y="507245"/>
                  <a:pt x="11374842" y="507245"/>
                </a:cubicBezTo>
                <a:lnTo>
                  <a:pt x="32350" y="507245"/>
                </a:lnTo>
                <a:cubicBezTo>
                  <a:pt x="14484" y="507245"/>
                  <a:pt x="0" y="492762"/>
                  <a:pt x="0" y="474895"/>
                </a:cubicBezTo>
                <a:lnTo>
                  <a:pt x="0" y="32350"/>
                </a:lnTo>
                <a:cubicBezTo>
                  <a:pt x="0" y="14495"/>
                  <a:pt x="14495" y="0"/>
                  <a:pt x="32350" y="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54" name="Shape 52"/>
          <p:cNvSpPr/>
          <p:nvPr/>
        </p:nvSpPr>
        <p:spPr>
          <a:xfrm>
            <a:off x="378493" y="6134027"/>
            <a:ext cx="32350" cy="507245"/>
          </a:xfrm>
          <a:custGeom>
            <a:avLst/>
            <a:gdLst/>
            <a:ahLst/>
            <a:cxnLst/>
            <a:rect l="l" t="t" r="r" b="b"/>
            <a:pathLst>
              <a:path w="32350" h="507245">
                <a:moveTo>
                  <a:pt x="32350" y="0"/>
                </a:moveTo>
                <a:lnTo>
                  <a:pt x="32350" y="0"/>
                </a:lnTo>
                <a:lnTo>
                  <a:pt x="32350" y="507245"/>
                </a:lnTo>
                <a:lnTo>
                  <a:pt x="32350" y="507245"/>
                </a:lnTo>
                <a:cubicBezTo>
                  <a:pt x="14484" y="507245"/>
                  <a:pt x="0" y="492762"/>
                  <a:pt x="0" y="474895"/>
                </a:cubicBezTo>
                <a:lnTo>
                  <a:pt x="0" y="32350"/>
                </a:lnTo>
                <a:cubicBezTo>
                  <a:pt x="0" y="14495"/>
                  <a:pt x="14495" y="0"/>
                  <a:pt x="32350" y="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55" name="Text 53"/>
          <p:cNvSpPr/>
          <p:nvPr/>
        </p:nvSpPr>
        <p:spPr>
          <a:xfrm>
            <a:off x="539534" y="6278897"/>
            <a:ext cx="11213741" cy="217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1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Insight:</a:t>
            </a:r>
            <a:pPr>
              <a:lnSpc>
                <a:spcPct val="120000"/>
              </a:lnSpc>
            </a:pPr>
            <a:r>
              <a:rPr lang="en-US" sz="114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VeriTrain verifies process compliance (what happened during training), not outcome safety (whether the model is safe). Both are needed for complete assurance.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105" kern="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HONEST ASSESSMENT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509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Limitations &amp; Scope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180844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Important caveats and known gaps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654969"/>
            <a:ext cx="3686175" cy="2741159"/>
          </a:xfrm>
          <a:custGeom>
            <a:avLst/>
            <a:gdLst/>
            <a:ahLst/>
            <a:cxnLst/>
            <a:rect l="l" t="t" r="r" b="b"/>
            <a:pathLst>
              <a:path w="3686175" h="2741159">
                <a:moveTo>
                  <a:pt x="34018" y="0"/>
                </a:moveTo>
                <a:lnTo>
                  <a:pt x="3652157" y="0"/>
                </a:lnTo>
                <a:cubicBezTo>
                  <a:pt x="3670945" y="0"/>
                  <a:pt x="3686175" y="15230"/>
                  <a:pt x="3686175" y="34018"/>
                </a:cubicBezTo>
                <a:lnTo>
                  <a:pt x="3686175" y="2664955"/>
                </a:lnTo>
                <a:cubicBezTo>
                  <a:pt x="3686175" y="2707041"/>
                  <a:pt x="3652057" y="2741159"/>
                  <a:pt x="3609971" y="2741159"/>
                </a:cubicBezTo>
                <a:lnTo>
                  <a:pt x="76204" y="2741159"/>
                </a:lnTo>
                <a:cubicBezTo>
                  <a:pt x="34118" y="2741159"/>
                  <a:pt x="0" y="2707041"/>
                  <a:pt x="0" y="2664955"/>
                </a:cubicBezTo>
                <a:lnTo>
                  <a:pt x="0" y="34018"/>
                </a:lnTo>
                <a:cubicBezTo>
                  <a:pt x="0" y="15230"/>
                  <a:pt x="15230" y="0"/>
                  <a:pt x="3401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81000" y="1654969"/>
            <a:ext cx="3686175" cy="34018"/>
          </a:xfrm>
          <a:custGeom>
            <a:avLst/>
            <a:gdLst/>
            <a:ahLst/>
            <a:cxnLst/>
            <a:rect l="l" t="t" r="r" b="b"/>
            <a:pathLst>
              <a:path w="3686175" h="34018">
                <a:moveTo>
                  <a:pt x="34018" y="0"/>
                </a:moveTo>
                <a:lnTo>
                  <a:pt x="3652157" y="0"/>
                </a:lnTo>
                <a:cubicBezTo>
                  <a:pt x="3670945" y="0"/>
                  <a:pt x="3686175" y="15230"/>
                  <a:pt x="3686175" y="34018"/>
                </a:cubicBezTo>
                <a:lnTo>
                  <a:pt x="3686175" y="34018"/>
                </a:lnTo>
                <a:lnTo>
                  <a:pt x="0" y="34018"/>
                </a:lnTo>
                <a:lnTo>
                  <a:pt x="0" y="34018"/>
                </a:lnTo>
                <a:cubicBezTo>
                  <a:pt x="0" y="15230"/>
                  <a:pt x="15230" y="0"/>
                  <a:pt x="34018" y="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7" name="Shape 5"/>
          <p:cNvSpPr/>
          <p:nvPr/>
        </p:nvSpPr>
        <p:spPr>
          <a:xfrm>
            <a:off x="571500" y="1862477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8" name="Text 6"/>
          <p:cNvSpPr/>
          <p:nvPr/>
        </p:nvSpPr>
        <p:spPr>
          <a:xfrm>
            <a:off x="528638" y="1862477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66779" y="1919567"/>
            <a:ext cx="1428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Trust Assumption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71500" y="2357758"/>
            <a:ext cx="3371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Instrumentation Integrity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71500" y="2624268"/>
            <a:ext cx="33813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Current: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Assumes training code honestly logs events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71500" y="3233928"/>
            <a:ext cx="33813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Risk: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Adversary could remove instrumentation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71500" y="3595901"/>
            <a:ext cx="3305175" cy="609600"/>
          </a:xfrm>
          <a:custGeom>
            <a:avLst/>
            <a:gdLst/>
            <a:ahLst/>
            <a:cxnLst/>
            <a:rect l="l" t="t" r="r" b="b"/>
            <a:pathLst>
              <a:path w="3305175" h="609600">
                <a:moveTo>
                  <a:pt x="38100" y="0"/>
                </a:moveTo>
                <a:lnTo>
                  <a:pt x="3267075" y="0"/>
                </a:lnTo>
                <a:cubicBezTo>
                  <a:pt x="3288103" y="0"/>
                  <a:pt x="3305175" y="17072"/>
                  <a:pt x="3305175" y="38100"/>
                </a:cubicBezTo>
                <a:lnTo>
                  <a:pt x="3305175" y="571500"/>
                </a:lnTo>
                <a:cubicBezTo>
                  <a:pt x="3305175" y="592528"/>
                  <a:pt x="3288103" y="609600"/>
                  <a:pt x="3267075" y="609600"/>
                </a:cubicBezTo>
                <a:lnTo>
                  <a:pt x="38100" y="609600"/>
                </a:lnTo>
                <a:cubicBezTo>
                  <a:pt x="17072" y="609600"/>
                  <a:pt x="0" y="592528"/>
                  <a:pt x="0" y="5715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14" name="Text 12"/>
          <p:cNvSpPr/>
          <p:nvPr/>
        </p:nvSpPr>
        <p:spPr>
          <a:xfrm>
            <a:off x="685779" y="3710178"/>
            <a:ext cx="31432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Roadmap: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Hardware attestation (TEE), compiler-level hooks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254465" y="1654969"/>
            <a:ext cx="3686175" cy="2741159"/>
          </a:xfrm>
          <a:custGeom>
            <a:avLst/>
            <a:gdLst/>
            <a:ahLst/>
            <a:cxnLst/>
            <a:rect l="l" t="t" r="r" b="b"/>
            <a:pathLst>
              <a:path w="3686175" h="2741159">
                <a:moveTo>
                  <a:pt x="34018" y="0"/>
                </a:moveTo>
                <a:lnTo>
                  <a:pt x="3652157" y="0"/>
                </a:lnTo>
                <a:cubicBezTo>
                  <a:pt x="3670945" y="0"/>
                  <a:pt x="3686175" y="15230"/>
                  <a:pt x="3686175" y="34018"/>
                </a:cubicBezTo>
                <a:lnTo>
                  <a:pt x="3686175" y="2664955"/>
                </a:lnTo>
                <a:cubicBezTo>
                  <a:pt x="3686175" y="2707041"/>
                  <a:pt x="3652057" y="2741159"/>
                  <a:pt x="3609971" y="2741159"/>
                </a:cubicBezTo>
                <a:lnTo>
                  <a:pt x="76204" y="2741159"/>
                </a:lnTo>
                <a:cubicBezTo>
                  <a:pt x="34118" y="2741159"/>
                  <a:pt x="0" y="2707041"/>
                  <a:pt x="0" y="2664955"/>
                </a:cubicBezTo>
                <a:lnTo>
                  <a:pt x="0" y="34018"/>
                </a:lnTo>
                <a:cubicBezTo>
                  <a:pt x="0" y="15230"/>
                  <a:pt x="15230" y="0"/>
                  <a:pt x="3401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254465" y="1654969"/>
            <a:ext cx="3686175" cy="34018"/>
          </a:xfrm>
          <a:custGeom>
            <a:avLst/>
            <a:gdLst/>
            <a:ahLst/>
            <a:cxnLst/>
            <a:rect l="l" t="t" r="r" b="b"/>
            <a:pathLst>
              <a:path w="3686175" h="34018">
                <a:moveTo>
                  <a:pt x="34018" y="0"/>
                </a:moveTo>
                <a:lnTo>
                  <a:pt x="3652157" y="0"/>
                </a:lnTo>
                <a:cubicBezTo>
                  <a:pt x="3670945" y="0"/>
                  <a:pt x="3686175" y="15230"/>
                  <a:pt x="3686175" y="34018"/>
                </a:cubicBezTo>
                <a:lnTo>
                  <a:pt x="3686175" y="34018"/>
                </a:lnTo>
                <a:lnTo>
                  <a:pt x="0" y="34018"/>
                </a:lnTo>
                <a:lnTo>
                  <a:pt x="0" y="34018"/>
                </a:lnTo>
                <a:cubicBezTo>
                  <a:pt x="0" y="15230"/>
                  <a:pt x="15230" y="0"/>
                  <a:pt x="34018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17" name="Shape 15"/>
          <p:cNvSpPr/>
          <p:nvPr/>
        </p:nvSpPr>
        <p:spPr>
          <a:xfrm>
            <a:off x="4444965" y="1862477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18" name="Text 16"/>
          <p:cNvSpPr/>
          <p:nvPr/>
        </p:nvSpPr>
        <p:spPr>
          <a:xfrm>
            <a:off x="4402102" y="1862477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40243" y="1919567"/>
            <a:ext cx="1600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Spec Completeness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444965" y="2357758"/>
            <a:ext cx="3371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Specification Coverage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444965" y="2624268"/>
            <a:ext cx="33813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Current: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Only proves stated properties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444965" y="2986236"/>
            <a:ext cx="33813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Risk: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Spec might miss important requirements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444965" y="3348210"/>
            <a:ext cx="3305175" cy="609600"/>
          </a:xfrm>
          <a:custGeom>
            <a:avLst/>
            <a:gdLst/>
            <a:ahLst/>
            <a:cxnLst/>
            <a:rect l="l" t="t" r="r" b="b"/>
            <a:pathLst>
              <a:path w="3305175" h="609600">
                <a:moveTo>
                  <a:pt x="38100" y="0"/>
                </a:moveTo>
                <a:lnTo>
                  <a:pt x="3267075" y="0"/>
                </a:lnTo>
                <a:cubicBezTo>
                  <a:pt x="3288103" y="0"/>
                  <a:pt x="3305175" y="17072"/>
                  <a:pt x="3305175" y="38100"/>
                </a:cubicBezTo>
                <a:lnTo>
                  <a:pt x="3305175" y="571500"/>
                </a:lnTo>
                <a:cubicBezTo>
                  <a:pt x="3305175" y="592528"/>
                  <a:pt x="3288103" y="609600"/>
                  <a:pt x="3267075" y="609600"/>
                </a:cubicBezTo>
                <a:lnTo>
                  <a:pt x="38100" y="609600"/>
                </a:lnTo>
                <a:cubicBezTo>
                  <a:pt x="17072" y="609600"/>
                  <a:pt x="0" y="592528"/>
                  <a:pt x="0" y="5715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24" name="Text 22"/>
          <p:cNvSpPr/>
          <p:nvPr/>
        </p:nvSpPr>
        <p:spPr>
          <a:xfrm>
            <a:off x="4559244" y="3462486"/>
            <a:ext cx="31432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Mitigation: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Public spec review, standardization via AI Safety Institutes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127929" y="1654969"/>
            <a:ext cx="3686175" cy="2741159"/>
          </a:xfrm>
          <a:custGeom>
            <a:avLst/>
            <a:gdLst/>
            <a:ahLst/>
            <a:cxnLst/>
            <a:rect l="l" t="t" r="r" b="b"/>
            <a:pathLst>
              <a:path w="3686175" h="2741159">
                <a:moveTo>
                  <a:pt x="34018" y="0"/>
                </a:moveTo>
                <a:lnTo>
                  <a:pt x="3652157" y="0"/>
                </a:lnTo>
                <a:cubicBezTo>
                  <a:pt x="3670945" y="0"/>
                  <a:pt x="3686175" y="15230"/>
                  <a:pt x="3686175" y="34018"/>
                </a:cubicBezTo>
                <a:lnTo>
                  <a:pt x="3686175" y="2664955"/>
                </a:lnTo>
                <a:cubicBezTo>
                  <a:pt x="3686175" y="2707041"/>
                  <a:pt x="3652057" y="2741159"/>
                  <a:pt x="3609971" y="2741159"/>
                </a:cubicBezTo>
                <a:lnTo>
                  <a:pt x="76204" y="2741159"/>
                </a:lnTo>
                <a:cubicBezTo>
                  <a:pt x="34118" y="2741159"/>
                  <a:pt x="0" y="2707041"/>
                  <a:pt x="0" y="2664955"/>
                </a:cubicBezTo>
                <a:lnTo>
                  <a:pt x="0" y="34018"/>
                </a:lnTo>
                <a:cubicBezTo>
                  <a:pt x="0" y="15230"/>
                  <a:pt x="15230" y="0"/>
                  <a:pt x="34018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8127929" y="1654969"/>
            <a:ext cx="3686175" cy="34018"/>
          </a:xfrm>
          <a:custGeom>
            <a:avLst/>
            <a:gdLst/>
            <a:ahLst/>
            <a:cxnLst/>
            <a:rect l="l" t="t" r="r" b="b"/>
            <a:pathLst>
              <a:path w="3686175" h="34018">
                <a:moveTo>
                  <a:pt x="34018" y="0"/>
                </a:moveTo>
                <a:lnTo>
                  <a:pt x="3652157" y="0"/>
                </a:lnTo>
                <a:cubicBezTo>
                  <a:pt x="3670945" y="0"/>
                  <a:pt x="3686175" y="15230"/>
                  <a:pt x="3686175" y="34018"/>
                </a:cubicBezTo>
                <a:lnTo>
                  <a:pt x="3686175" y="34018"/>
                </a:lnTo>
                <a:lnTo>
                  <a:pt x="0" y="34018"/>
                </a:lnTo>
                <a:lnTo>
                  <a:pt x="0" y="34018"/>
                </a:lnTo>
                <a:cubicBezTo>
                  <a:pt x="0" y="15230"/>
                  <a:pt x="15230" y="0"/>
                  <a:pt x="34018" y="0"/>
                </a:cubicBezTo>
                <a:close/>
              </a:path>
            </a:pathLst>
          </a:custGeom>
          <a:solidFill>
            <a:srgbClr val="C4A99B"/>
          </a:solidFill>
          <a:ln/>
        </p:spPr>
      </p:sp>
      <p:sp>
        <p:nvSpPr>
          <p:cNvPr id="27" name="Shape 25"/>
          <p:cNvSpPr/>
          <p:nvPr/>
        </p:nvSpPr>
        <p:spPr>
          <a:xfrm>
            <a:off x="8318429" y="1862477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C4A99B"/>
          </a:solidFill>
          <a:ln/>
        </p:spPr>
      </p:sp>
      <p:sp>
        <p:nvSpPr>
          <p:cNvPr id="28" name="Text 26"/>
          <p:cNvSpPr/>
          <p:nvPr/>
        </p:nvSpPr>
        <p:spPr>
          <a:xfrm>
            <a:off x="8275567" y="1862477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813708" y="1919567"/>
            <a:ext cx="1200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LLM Synthesis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318429" y="2357758"/>
            <a:ext cx="3371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Proof Generation Failures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8318429" y="2624268"/>
            <a:ext cx="33813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Current: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May fail to prove true statements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318429" y="2986236"/>
            <a:ext cx="33813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Risk: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Compliant training might not get a proof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318429" y="3348210"/>
            <a:ext cx="3305175" cy="609600"/>
          </a:xfrm>
          <a:custGeom>
            <a:avLst/>
            <a:gdLst/>
            <a:ahLst/>
            <a:cxnLst/>
            <a:rect l="l" t="t" r="r" b="b"/>
            <a:pathLst>
              <a:path w="3305175" h="609600">
                <a:moveTo>
                  <a:pt x="38100" y="0"/>
                </a:moveTo>
                <a:lnTo>
                  <a:pt x="3267075" y="0"/>
                </a:lnTo>
                <a:cubicBezTo>
                  <a:pt x="3288103" y="0"/>
                  <a:pt x="3305175" y="17072"/>
                  <a:pt x="3305175" y="38100"/>
                </a:cubicBezTo>
                <a:lnTo>
                  <a:pt x="3305175" y="571500"/>
                </a:lnTo>
                <a:cubicBezTo>
                  <a:pt x="3305175" y="592528"/>
                  <a:pt x="3288103" y="609600"/>
                  <a:pt x="3267075" y="609600"/>
                </a:cubicBezTo>
                <a:lnTo>
                  <a:pt x="38100" y="609600"/>
                </a:lnTo>
                <a:cubicBezTo>
                  <a:pt x="17072" y="609600"/>
                  <a:pt x="0" y="592528"/>
                  <a:pt x="0" y="5715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34" name="Text 32"/>
          <p:cNvSpPr/>
          <p:nvPr/>
        </p:nvSpPr>
        <p:spPr>
          <a:xfrm>
            <a:off x="8432708" y="3462486"/>
            <a:ext cx="31432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Mitigation: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Manual proof as fallback, improved prompting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381000" y="4548081"/>
            <a:ext cx="11430000" cy="2066925"/>
          </a:xfrm>
          <a:custGeom>
            <a:avLst/>
            <a:gdLst/>
            <a:ahLst/>
            <a:cxnLst/>
            <a:rect l="l" t="t" r="r" b="b"/>
            <a:pathLst>
              <a:path w="11430000" h="2066925">
                <a:moveTo>
                  <a:pt x="76208" y="0"/>
                </a:moveTo>
                <a:lnTo>
                  <a:pt x="11353792" y="0"/>
                </a:lnTo>
                <a:cubicBezTo>
                  <a:pt x="11395881" y="0"/>
                  <a:pt x="11430000" y="34119"/>
                  <a:pt x="11430000" y="76208"/>
                </a:cubicBezTo>
                <a:lnTo>
                  <a:pt x="11430000" y="1990717"/>
                </a:lnTo>
                <a:cubicBezTo>
                  <a:pt x="11430000" y="2032806"/>
                  <a:pt x="11395881" y="2066925"/>
                  <a:pt x="11353792" y="2066925"/>
                </a:cubicBezTo>
                <a:lnTo>
                  <a:pt x="76208" y="2066925"/>
                </a:lnTo>
                <a:cubicBezTo>
                  <a:pt x="34119" y="2066925"/>
                  <a:pt x="0" y="2032806"/>
                  <a:pt x="0" y="1990717"/>
                </a:cubicBezTo>
                <a:lnTo>
                  <a:pt x="0" y="76208"/>
                </a:lnTo>
                <a:cubicBezTo>
                  <a:pt x="0" y="34147"/>
                  <a:pt x="34147" y="0"/>
                  <a:pt x="76208" y="0"/>
                </a:cubicBezTo>
                <a:close/>
              </a:path>
            </a:pathLst>
          </a:custGeom>
          <a:solidFill>
            <a:srgbClr val="5C5650"/>
          </a:solidFill>
          <a:ln/>
        </p:spPr>
      </p:sp>
      <p:sp>
        <p:nvSpPr>
          <p:cNvPr id="36" name="Shape 34"/>
          <p:cNvSpPr/>
          <p:nvPr/>
        </p:nvSpPr>
        <p:spPr>
          <a:xfrm>
            <a:off x="652420" y="4814697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171450" y="342900"/>
                </a:moveTo>
                <a:cubicBezTo>
                  <a:pt x="266076" y="342900"/>
                  <a:pt x="342900" y="266076"/>
                  <a:pt x="342900" y="171450"/>
                </a:cubicBezTo>
                <a:cubicBezTo>
                  <a:pt x="342900" y="76824"/>
                  <a:pt x="266076" y="0"/>
                  <a:pt x="171450" y="0"/>
                </a:cubicBezTo>
                <a:cubicBezTo>
                  <a:pt x="76824" y="0"/>
                  <a:pt x="0" y="76824"/>
                  <a:pt x="0" y="171450"/>
                </a:cubicBezTo>
                <a:cubicBezTo>
                  <a:pt x="0" y="266076"/>
                  <a:pt x="76824" y="342900"/>
                  <a:pt x="171450" y="342900"/>
                </a:cubicBezTo>
                <a:close/>
                <a:moveTo>
                  <a:pt x="150019" y="107156"/>
                </a:moveTo>
                <a:cubicBezTo>
                  <a:pt x="150019" y="95328"/>
                  <a:pt x="159622" y="85725"/>
                  <a:pt x="171450" y="85725"/>
                </a:cubicBezTo>
                <a:cubicBezTo>
                  <a:pt x="183278" y="85725"/>
                  <a:pt x="192881" y="95328"/>
                  <a:pt x="192881" y="107156"/>
                </a:cubicBezTo>
                <a:cubicBezTo>
                  <a:pt x="192881" y="118984"/>
                  <a:pt x="183278" y="128588"/>
                  <a:pt x="171450" y="128588"/>
                </a:cubicBezTo>
                <a:cubicBezTo>
                  <a:pt x="159622" y="128588"/>
                  <a:pt x="150019" y="118984"/>
                  <a:pt x="150019" y="107156"/>
                </a:cubicBezTo>
                <a:close/>
                <a:moveTo>
                  <a:pt x="144661" y="150019"/>
                </a:moveTo>
                <a:lnTo>
                  <a:pt x="176808" y="150019"/>
                </a:lnTo>
                <a:cubicBezTo>
                  <a:pt x="185715" y="150019"/>
                  <a:pt x="192881" y="157185"/>
                  <a:pt x="192881" y="166092"/>
                </a:cubicBezTo>
                <a:lnTo>
                  <a:pt x="192881" y="225028"/>
                </a:lnTo>
                <a:lnTo>
                  <a:pt x="198239" y="225028"/>
                </a:lnTo>
                <a:cubicBezTo>
                  <a:pt x="207146" y="225028"/>
                  <a:pt x="214313" y="232194"/>
                  <a:pt x="214313" y="241102"/>
                </a:cubicBezTo>
                <a:cubicBezTo>
                  <a:pt x="214313" y="250009"/>
                  <a:pt x="207146" y="257175"/>
                  <a:pt x="198239" y="257175"/>
                </a:cubicBezTo>
                <a:lnTo>
                  <a:pt x="144661" y="257175"/>
                </a:lnTo>
                <a:cubicBezTo>
                  <a:pt x="135754" y="257175"/>
                  <a:pt x="128588" y="250009"/>
                  <a:pt x="128588" y="241102"/>
                </a:cubicBezTo>
                <a:cubicBezTo>
                  <a:pt x="128588" y="232194"/>
                  <a:pt x="135754" y="225028"/>
                  <a:pt x="144661" y="225028"/>
                </a:cubicBezTo>
                <a:lnTo>
                  <a:pt x="160734" y="225028"/>
                </a:lnTo>
                <a:lnTo>
                  <a:pt x="160734" y="182166"/>
                </a:lnTo>
                <a:lnTo>
                  <a:pt x="144661" y="182166"/>
                </a:lnTo>
                <a:cubicBezTo>
                  <a:pt x="135754" y="182166"/>
                  <a:pt x="128588" y="175000"/>
                  <a:pt x="128588" y="166092"/>
                </a:cubicBezTo>
                <a:cubicBezTo>
                  <a:pt x="128588" y="157185"/>
                  <a:pt x="135754" y="150019"/>
                  <a:pt x="144661" y="150019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37" name="Text 35"/>
          <p:cNvSpPr/>
          <p:nvPr/>
        </p:nvSpPr>
        <p:spPr>
          <a:xfrm>
            <a:off x="1190412" y="4776639"/>
            <a:ext cx="10487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Why These Limitations Don't Invalidate VeriTrain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1190412" y="5157532"/>
            <a:ext cx="1047750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These are </a:t>
            </a:r>
            <a:pPr>
              <a:lnSpc>
                <a:spcPct val="140000"/>
              </a:lnSpc>
            </a:pPr>
            <a:r>
              <a:rPr lang="en-US" sz="135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known constraints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of the current implementation, not fundamental flaws. Every system has trust assumptions—VeriTrain's are explicit and minimal.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1190412" y="5829067"/>
            <a:ext cx="1047750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Even with limitations, VeriTrain solves </a:t>
            </a:r>
            <a:pPr>
              <a:lnSpc>
                <a:spcPct val="140000"/>
              </a:lnSpc>
            </a:pPr>
            <a:r>
              <a:rPr lang="en-US" sz="135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80% of the verification problem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that has </a:t>
            </a:r>
            <a:pPr>
              <a:lnSpc>
                <a:spcPct val="140000"/>
              </a:lnSpc>
            </a:pPr>
            <a:r>
              <a:rPr lang="en-US" sz="135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0% solution today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. It's a necessary (not sufficient) component of AI governance infrastructure.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105" kern="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STRATEGIC VALUE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509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Why This Still Matters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4402" y="1549089"/>
            <a:ext cx="11427279" cy="2978604"/>
          </a:xfrm>
          <a:custGeom>
            <a:avLst/>
            <a:gdLst/>
            <a:ahLst/>
            <a:cxnLst/>
            <a:rect l="l" t="t" r="r" b="b"/>
            <a:pathLst>
              <a:path w="11427279" h="2978604">
                <a:moveTo>
                  <a:pt x="76193" y="0"/>
                </a:moveTo>
                <a:lnTo>
                  <a:pt x="11351086" y="0"/>
                </a:lnTo>
                <a:cubicBezTo>
                  <a:pt x="11393166" y="0"/>
                  <a:pt x="11427279" y="34113"/>
                  <a:pt x="11427279" y="76193"/>
                </a:cubicBezTo>
                <a:lnTo>
                  <a:pt x="11427279" y="2902411"/>
                </a:lnTo>
                <a:cubicBezTo>
                  <a:pt x="11427279" y="2944491"/>
                  <a:pt x="11393166" y="2978604"/>
                  <a:pt x="11351086" y="2978604"/>
                </a:cubicBezTo>
                <a:lnTo>
                  <a:pt x="76193" y="2978604"/>
                </a:lnTo>
                <a:cubicBezTo>
                  <a:pt x="34113" y="2978604"/>
                  <a:pt x="0" y="2944491"/>
                  <a:pt x="0" y="2902411"/>
                </a:cubicBezTo>
                <a:lnTo>
                  <a:pt x="0" y="76193"/>
                </a:lnTo>
                <a:cubicBezTo>
                  <a:pt x="0" y="34141"/>
                  <a:pt x="34141" y="0"/>
                  <a:pt x="76193" y="0"/>
                </a:cubicBezTo>
                <a:close/>
              </a:path>
            </a:pathLst>
          </a:custGeom>
          <a:solidFill>
            <a:srgbClr val="FFFFFF"/>
          </a:solidFill>
          <a:ln w="9071">
            <a:solidFill>
              <a:srgbClr val="E8E4E0"/>
            </a:solidFill>
            <a:prstDash val="solid"/>
          </a:ln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191680" y="1552491"/>
            <a:ext cx="6804" cy="2971800"/>
          </a:xfrm>
          <a:custGeom>
            <a:avLst/>
            <a:gdLst/>
            <a:ahLst/>
            <a:cxnLst/>
            <a:rect l="l" t="t" r="r" b="b"/>
            <a:pathLst>
              <a:path w="6804" h="2971800">
                <a:moveTo>
                  <a:pt x="0" y="0"/>
                </a:moveTo>
                <a:lnTo>
                  <a:pt x="6804" y="0"/>
                </a:lnTo>
                <a:lnTo>
                  <a:pt x="6804" y="2971800"/>
                </a:lnTo>
                <a:lnTo>
                  <a:pt x="0" y="2971800"/>
                </a:lnTo>
                <a:lnTo>
                  <a:pt x="0" y="0"/>
                </a:lnTo>
                <a:close/>
              </a:path>
            </a:pathLst>
          </a:custGeom>
          <a:solidFill>
            <a:srgbClr val="E8E4E0"/>
          </a:solidFill>
          <a:ln/>
        </p:spPr>
      </p:sp>
      <p:sp>
        <p:nvSpPr>
          <p:cNvPr id="6" name="Shape 4"/>
          <p:cNvSpPr/>
          <p:nvPr/>
        </p:nvSpPr>
        <p:spPr>
          <a:xfrm>
            <a:off x="616361" y="17810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FFE2E2"/>
          </a:solidFill>
          <a:ln/>
        </p:spPr>
      </p:sp>
      <p:sp>
        <p:nvSpPr>
          <p:cNvPr id="7" name="Shape 5"/>
          <p:cNvSpPr/>
          <p:nvPr/>
        </p:nvSpPr>
        <p:spPr>
          <a:xfrm>
            <a:off x="759194" y="1895326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24601" y="32772"/>
                </a:moveTo>
                <a:cubicBezTo>
                  <a:pt x="19020" y="27191"/>
                  <a:pt x="9957" y="27191"/>
                  <a:pt x="4376" y="32772"/>
                </a:cubicBezTo>
                <a:cubicBezTo>
                  <a:pt x="-1206" y="38353"/>
                  <a:pt x="-1206" y="47417"/>
                  <a:pt x="4376" y="52998"/>
                </a:cubicBezTo>
                <a:lnTo>
                  <a:pt x="65723" y="114300"/>
                </a:lnTo>
                <a:lnTo>
                  <a:pt x="4420" y="175647"/>
                </a:lnTo>
                <a:cubicBezTo>
                  <a:pt x="-1161" y="181228"/>
                  <a:pt x="-1161" y="190292"/>
                  <a:pt x="4420" y="195873"/>
                </a:cubicBezTo>
                <a:cubicBezTo>
                  <a:pt x="10001" y="201454"/>
                  <a:pt x="19065" y="201454"/>
                  <a:pt x="24646" y="195873"/>
                </a:cubicBezTo>
                <a:lnTo>
                  <a:pt x="85948" y="134526"/>
                </a:lnTo>
                <a:lnTo>
                  <a:pt x="147295" y="195828"/>
                </a:lnTo>
                <a:cubicBezTo>
                  <a:pt x="152876" y="201409"/>
                  <a:pt x="161940" y="201409"/>
                  <a:pt x="167521" y="195828"/>
                </a:cubicBezTo>
                <a:cubicBezTo>
                  <a:pt x="173102" y="190247"/>
                  <a:pt x="173102" y="181183"/>
                  <a:pt x="167521" y="175602"/>
                </a:cubicBezTo>
                <a:lnTo>
                  <a:pt x="106174" y="114300"/>
                </a:lnTo>
                <a:lnTo>
                  <a:pt x="167476" y="52953"/>
                </a:lnTo>
                <a:cubicBezTo>
                  <a:pt x="173057" y="47372"/>
                  <a:pt x="173057" y="38308"/>
                  <a:pt x="167476" y="32727"/>
                </a:cubicBezTo>
                <a:cubicBezTo>
                  <a:pt x="161895" y="27146"/>
                  <a:pt x="152832" y="27146"/>
                  <a:pt x="147251" y="32727"/>
                </a:cubicBezTo>
                <a:lnTo>
                  <a:pt x="85948" y="94074"/>
                </a:lnTo>
                <a:lnTo>
                  <a:pt x="24601" y="32772"/>
                </a:lnTo>
                <a:close/>
              </a:path>
            </a:pathLst>
          </a:custGeom>
          <a:solidFill>
            <a:srgbClr val="FB2C36"/>
          </a:solidFill>
          <a:ln/>
        </p:spPr>
      </p:sp>
      <p:sp>
        <p:nvSpPr>
          <p:cNvPr id="8" name="Text 6"/>
          <p:cNvSpPr/>
          <p:nvPr/>
        </p:nvSpPr>
        <p:spPr>
          <a:xfrm>
            <a:off x="1187755" y="1876299"/>
            <a:ext cx="1457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Before VeriTrain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30649" y="244769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57150"/>
                </a:moveTo>
                <a:cubicBezTo>
                  <a:pt x="0" y="25608"/>
                  <a:pt x="25608" y="0"/>
                  <a:pt x="57150" y="0"/>
                </a:cubicBez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10" name="Text 8"/>
          <p:cNvSpPr/>
          <p:nvPr/>
        </p:nvSpPr>
        <p:spPr>
          <a:xfrm>
            <a:off x="835351" y="2390501"/>
            <a:ext cx="1647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 verification possible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30649" y="279063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57150"/>
                </a:moveTo>
                <a:cubicBezTo>
                  <a:pt x="0" y="25608"/>
                  <a:pt x="25608" y="0"/>
                  <a:pt x="57150" y="0"/>
                </a:cubicBez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12" name="Text 10"/>
          <p:cNvSpPr/>
          <p:nvPr/>
        </p:nvSpPr>
        <p:spPr>
          <a:xfrm>
            <a:off x="835351" y="2733442"/>
            <a:ext cx="2095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Full codebase access required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30649" y="313357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57150"/>
                </a:moveTo>
                <a:cubicBezTo>
                  <a:pt x="0" y="25608"/>
                  <a:pt x="25608" y="0"/>
                  <a:pt x="57150" y="0"/>
                </a:cubicBez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14" name="Text 12"/>
          <p:cNvSpPr/>
          <p:nvPr/>
        </p:nvSpPr>
        <p:spPr>
          <a:xfrm>
            <a:off x="835351" y="3076384"/>
            <a:ext cx="1657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Trust-based audits only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30649" y="347651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57150"/>
                </a:moveTo>
                <a:cubicBezTo>
                  <a:pt x="0" y="25608"/>
                  <a:pt x="25608" y="0"/>
                  <a:pt x="57150" y="0"/>
                </a:cubicBez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lose/>
              </a:path>
            </a:pathLst>
          </a:custGeom>
          <a:solidFill>
            <a:srgbClr val="FF6467"/>
          </a:solidFill>
          <a:ln/>
        </p:spPr>
      </p:sp>
      <p:sp>
        <p:nvSpPr>
          <p:cNvPr id="16" name="Text 14"/>
          <p:cNvSpPr/>
          <p:nvPr/>
        </p:nvSpPr>
        <p:spPr>
          <a:xfrm>
            <a:off x="835351" y="3419326"/>
            <a:ext cx="17049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 international solution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16361" y="3800326"/>
            <a:ext cx="3343275" cy="495300"/>
          </a:xfrm>
          <a:custGeom>
            <a:avLst/>
            <a:gdLst/>
            <a:ahLst/>
            <a:cxnLst/>
            <a:rect l="l" t="t" r="r" b="b"/>
            <a:pathLst>
              <a:path w="3343275" h="495300">
                <a:moveTo>
                  <a:pt x="38098" y="0"/>
                </a:moveTo>
                <a:lnTo>
                  <a:pt x="3305177" y="0"/>
                </a:lnTo>
                <a:cubicBezTo>
                  <a:pt x="3326218" y="0"/>
                  <a:pt x="3343275" y="17057"/>
                  <a:pt x="3343275" y="38098"/>
                </a:cubicBezTo>
                <a:lnTo>
                  <a:pt x="3343275" y="457202"/>
                </a:lnTo>
                <a:cubicBezTo>
                  <a:pt x="3343275" y="478243"/>
                  <a:pt x="3326218" y="495300"/>
                  <a:pt x="3305177" y="495300"/>
                </a:cubicBezTo>
                <a:lnTo>
                  <a:pt x="38098" y="495300"/>
                </a:lnTo>
                <a:cubicBezTo>
                  <a:pt x="17057" y="495300"/>
                  <a:pt x="0" y="478243"/>
                  <a:pt x="0" y="4572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rgbClr val="FEF2F2"/>
          </a:solidFill>
          <a:ln/>
        </p:spPr>
      </p:sp>
      <p:sp>
        <p:nvSpPr>
          <p:cNvPr id="18" name="Text 16"/>
          <p:cNvSpPr/>
          <p:nvPr/>
        </p:nvSpPr>
        <p:spPr>
          <a:xfrm>
            <a:off x="1792932" y="3921407"/>
            <a:ext cx="988368" cy="2449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7000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0% Solution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193232" y="1552491"/>
            <a:ext cx="3803877" cy="2971800"/>
          </a:xfrm>
          <a:custGeom>
            <a:avLst/>
            <a:gdLst/>
            <a:ahLst/>
            <a:cxnLst/>
            <a:rect l="l" t="t" r="r" b="b"/>
            <a:pathLst>
              <a:path w="3803877" h="2971800">
                <a:moveTo>
                  <a:pt x="0" y="0"/>
                </a:moveTo>
                <a:lnTo>
                  <a:pt x="3803877" y="0"/>
                </a:lnTo>
                <a:lnTo>
                  <a:pt x="3803877" y="2971800"/>
                </a:lnTo>
                <a:lnTo>
                  <a:pt x="0" y="2971800"/>
                </a:lnTo>
                <a:lnTo>
                  <a:pt x="0" y="0"/>
                </a:ln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20" name="Shape 18"/>
          <p:cNvSpPr/>
          <p:nvPr/>
        </p:nvSpPr>
        <p:spPr>
          <a:xfrm>
            <a:off x="7997109" y="1552491"/>
            <a:ext cx="6804" cy="2971800"/>
          </a:xfrm>
          <a:custGeom>
            <a:avLst/>
            <a:gdLst/>
            <a:ahLst/>
            <a:cxnLst/>
            <a:rect l="l" t="t" r="r" b="b"/>
            <a:pathLst>
              <a:path w="6804" h="2971800">
                <a:moveTo>
                  <a:pt x="0" y="0"/>
                </a:moveTo>
                <a:lnTo>
                  <a:pt x="6804" y="0"/>
                </a:lnTo>
                <a:lnTo>
                  <a:pt x="6804" y="2971800"/>
                </a:lnTo>
                <a:lnTo>
                  <a:pt x="0" y="2971800"/>
                </a:lnTo>
                <a:lnTo>
                  <a:pt x="0" y="0"/>
                </a:lnTo>
                <a:close/>
              </a:path>
            </a:pathLst>
          </a:custGeom>
          <a:solidFill>
            <a:srgbClr val="E8E4E0"/>
          </a:solidFill>
          <a:ln/>
        </p:spPr>
      </p:sp>
      <p:sp>
        <p:nvSpPr>
          <p:cNvPr id="21" name="Shape 19"/>
          <p:cNvSpPr/>
          <p:nvPr/>
        </p:nvSpPr>
        <p:spPr>
          <a:xfrm>
            <a:off x="4421790" y="17810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22" name="Shape 20"/>
          <p:cNvSpPr/>
          <p:nvPr/>
        </p:nvSpPr>
        <p:spPr>
          <a:xfrm>
            <a:off x="4550335" y="1895326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94131" y="31299"/>
                </a:moveTo>
                <a:cubicBezTo>
                  <a:pt x="200516" y="35942"/>
                  <a:pt x="201945" y="44872"/>
                  <a:pt x="197301" y="51256"/>
                </a:cubicBezTo>
                <a:lnTo>
                  <a:pt x="83001" y="208419"/>
                </a:lnTo>
                <a:cubicBezTo>
                  <a:pt x="80546" y="211812"/>
                  <a:pt x="76751" y="213911"/>
                  <a:pt x="72554" y="214268"/>
                </a:cubicBezTo>
                <a:cubicBezTo>
                  <a:pt x="68357" y="214625"/>
                  <a:pt x="64294" y="213062"/>
                  <a:pt x="61347" y="210116"/>
                </a:cubicBezTo>
                <a:lnTo>
                  <a:pt x="4197" y="152966"/>
                </a:lnTo>
                <a:cubicBezTo>
                  <a:pt x="-1384" y="147384"/>
                  <a:pt x="-1384" y="138321"/>
                  <a:pt x="4197" y="132740"/>
                </a:cubicBezTo>
                <a:cubicBezTo>
                  <a:pt x="9778" y="127159"/>
                  <a:pt x="18842" y="127159"/>
                  <a:pt x="24423" y="132740"/>
                </a:cubicBezTo>
                <a:lnTo>
                  <a:pt x="69741" y="178058"/>
                </a:lnTo>
                <a:lnTo>
                  <a:pt x="174218" y="34424"/>
                </a:lnTo>
                <a:cubicBezTo>
                  <a:pt x="178862" y="28039"/>
                  <a:pt x="187791" y="26610"/>
                  <a:pt x="194176" y="31254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23" name="Text 21"/>
          <p:cNvSpPr/>
          <p:nvPr/>
        </p:nvSpPr>
        <p:spPr>
          <a:xfrm>
            <a:off x="4993184" y="1876299"/>
            <a:ext cx="1304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With VeriTrain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436077" y="244769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57150"/>
                </a:moveTo>
                <a:cubicBezTo>
                  <a:pt x="0" y="25608"/>
                  <a:pt x="25608" y="0"/>
                  <a:pt x="57150" y="0"/>
                </a:cubicBez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25" name="Text 23"/>
          <p:cNvSpPr/>
          <p:nvPr/>
        </p:nvSpPr>
        <p:spPr>
          <a:xfrm>
            <a:off x="4640780" y="2390501"/>
            <a:ext cx="2352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Process verified cryptographically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4436077" y="279063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57150"/>
                </a:moveTo>
                <a:cubicBezTo>
                  <a:pt x="0" y="25608"/>
                  <a:pt x="25608" y="0"/>
                  <a:pt x="57150" y="0"/>
                </a:cubicBez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27" name="Text 25"/>
          <p:cNvSpPr/>
          <p:nvPr/>
        </p:nvSpPr>
        <p:spPr>
          <a:xfrm>
            <a:off x="4640780" y="2733442"/>
            <a:ext cx="1819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Privacy-preserving proofs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436077" y="313357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57150"/>
                </a:moveTo>
                <a:cubicBezTo>
                  <a:pt x="0" y="25608"/>
                  <a:pt x="25608" y="0"/>
                  <a:pt x="57150" y="0"/>
                </a:cubicBez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29" name="Text 27"/>
          <p:cNvSpPr/>
          <p:nvPr/>
        </p:nvSpPr>
        <p:spPr>
          <a:xfrm>
            <a:off x="4640780" y="3076384"/>
            <a:ext cx="17811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Mathematical guarantees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436077" y="347651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57150"/>
                </a:moveTo>
                <a:cubicBezTo>
                  <a:pt x="0" y="25608"/>
                  <a:pt x="25608" y="0"/>
                  <a:pt x="57150" y="0"/>
                </a:cubicBez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31" name="Text 29"/>
          <p:cNvSpPr/>
          <p:nvPr/>
        </p:nvSpPr>
        <p:spPr>
          <a:xfrm>
            <a:off x="4640780" y="3419326"/>
            <a:ext cx="1933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Works between adversaries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4421790" y="3800326"/>
            <a:ext cx="3343275" cy="495300"/>
          </a:xfrm>
          <a:custGeom>
            <a:avLst/>
            <a:gdLst/>
            <a:ahLst/>
            <a:cxnLst/>
            <a:rect l="l" t="t" r="r" b="b"/>
            <a:pathLst>
              <a:path w="3343275" h="495300">
                <a:moveTo>
                  <a:pt x="38098" y="0"/>
                </a:moveTo>
                <a:lnTo>
                  <a:pt x="3305177" y="0"/>
                </a:lnTo>
                <a:cubicBezTo>
                  <a:pt x="3326218" y="0"/>
                  <a:pt x="3343275" y="17057"/>
                  <a:pt x="3343275" y="38098"/>
                </a:cubicBezTo>
                <a:lnTo>
                  <a:pt x="3343275" y="457202"/>
                </a:lnTo>
                <a:cubicBezTo>
                  <a:pt x="3343275" y="478243"/>
                  <a:pt x="3326218" y="495300"/>
                  <a:pt x="3305177" y="495300"/>
                </a:cubicBezTo>
                <a:lnTo>
                  <a:pt x="38098" y="495300"/>
                </a:lnTo>
                <a:cubicBezTo>
                  <a:pt x="17057" y="495300"/>
                  <a:pt x="0" y="478243"/>
                  <a:pt x="0" y="4572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33" name="Text 31"/>
          <p:cNvSpPr/>
          <p:nvPr/>
        </p:nvSpPr>
        <p:spPr>
          <a:xfrm>
            <a:off x="5545740" y="3921407"/>
            <a:ext cx="1093610" cy="2449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A8B5A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80% Solution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227219" y="178104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35" name="Shape 33"/>
          <p:cNvSpPr/>
          <p:nvPr/>
        </p:nvSpPr>
        <p:spPr>
          <a:xfrm>
            <a:off x="8327189" y="1895326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38187" y="-8439"/>
                </a:moveTo>
                <a:cubicBezTo>
                  <a:pt x="136356" y="-12010"/>
                  <a:pt x="132651" y="-14287"/>
                  <a:pt x="128632" y="-14287"/>
                </a:cubicBezTo>
                <a:cubicBezTo>
                  <a:pt x="124614" y="-14287"/>
                  <a:pt x="120908" y="-12010"/>
                  <a:pt x="119077" y="-8439"/>
                </a:cubicBezTo>
                <a:lnTo>
                  <a:pt x="86216" y="55944"/>
                </a:lnTo>
                <a:lnTo>
                  <a:pt x="14823" y="67285"/>
                </a:lnTo>
                <a:cubicBezTo>
                  <a:pt x="10850" y="67910"/>
                  <a:pt x="7546" y="70723"/>
                  <a:pt x="6295" y="74563"/>
                </a:cubicBezTo>
                <a:cubicBezTo>
                  <a:pt x="5045" y="78403"/>
                  <a:pt x="6072" y="82600"/>
                  <a:pt x="8885" y="85457"/>
                </a:cubicBezTo>
                <a:lnTo>
                  <a:pt x="59963" y="136580"/>
                </a:lnTo>
                <a:lnTo>
                  <a:pt x="48711" y="207972"/>
                </a:lnTo>
                <a:cubicBezTo>
                  <a:pt x="48086" y="211946"/>
                  <a:pt x="49738" y="215964"/>
                  <a:pt x="52998" y="218331"/>
                </a:cubicBezTo>
                <a:cubicBezTo>
                  <a:pt x="56257" y="220697"/>
                  <a:pt x="60543" y="221054"/>
                  <a:pt x="64160" y="219224"/>
                </a:cubicBezTo>
                <a:lnTo>
                  <a:pt x="128632" y="186452"/>
                </a:lnTo>
                <a:lnTo>
                  <a:pt x="193060" y="219224"/>
                </a:lnTo>
                <a:cubicBezTo>
                  <a:pt x="196632" y="221054"/>
                  <a:pt x="200963" y="220697"/>
                  <a:pt x="204222" y="218331"/>
                </a:cubicBezTo>
                <a:cubicBezTo>
                  <a:pt x="207481" y="215964"/>
                  <a:pt x="209133" y="211991"/>
                  <a:pt x="208508" y="207972"/>
                </a:cubicBezTo>
                <a:lnTo>
                  <a:pt x="197212" y="136580"/>
                </a:lnTo>
                <a:lnTo>
                  <a:pt x="248290" y="85457"/>
                </a:lnTo>
                <a:cubicBezTo>
                  <a:pt x="251147" y="82600"/>
                  <a:pt x="252130" y="78403"/>
                  <a:pt x="250880" y="74563"/>
                </a:cubicBezTo>
                <a:cubicBezTo>
                  <a:pt x="249629" y="70723"/>
                  <a:pt x="246370" y="67910"/>
                  <a:pt x="242352" y="67285"/>
                </a:cubicBezTo>
                <a:lnTo>
                  <a:pt x="171004" y="55944"/>
                </a:lnTo>
                <a:lnTo>
                  <a:pt x="138187" y="-8439"/>
                </a:ln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36" name="Text 34"/>
          <p:cNvSpPr/>
          <p:nvPr/>
        </p:nvSpPr>
        <p:spPr>
          <a:xfrm>
            <a:off x="8798613" y="1876299"/>
            <a:ext cx="1228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Future (Ideal)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8241506" y="2447692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57150"/>
                </a:moveTo>
                <a:cubicBezTo>
                  <a:pt x="0" y="25608"/>
                  <a:pt x="25608" y="0"/>
                  <a:pt x="57150" y="0"/>
                </a:cubicBez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38" name="Text 36"/>
          <p:cNvSpPr/>
          <p:nvPr/>
        </p:nvSpPr>
        <p:spPr>
          <a:xfrm>
            <a:off x="8446209" y="2390501"/>
            <a:ext cx="1876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Process + behavior verified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8241506" y="279063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57150"/>
                </a:moveTo>
                <a:cubicBezTo>
                  <a:pt x="0" y="25608"/>
                  <a:pt x="25608" y="0"/>
                  <a:pt x="57150" y="0"/>
                </a:cubicBez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40" name="Text 38"/>
          <p:cNvSpPr/>
          <p:nvPr/>
        </p:nvSpPr>
        <p:spPr>
          <a:xfrm>
            <a:off x="8446209" y="2733442"/>
            <a:ext cx="1447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Complete assurance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8241506" y="313357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57150"/>
                </a:moveTo>
                <a:cubicBezTo>
                  <a:pt x="0" y="25608"/>
                  <a:pt x="25608" y="0"/>
                  <a:pt x="57150" y="0"/>
                </a:cubicBez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42" name="Text 40"/>
          <p:cNvSpPr/>
          <p:nvPr/>
        </p:nvSpPr>
        <p:spPr>
          <a:xfrm>
            <a:off x="8446209" y="3076384"/>
            <a:ext cx="1485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Hardware attestation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8241506" y="347651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0" y="57150"/>
                </a:moveTo>
                <a:cubicBezTo>
                  <a:pt x="0" y="25608"/>
                  <a:pt x="25608" y="0"/>
                  <a:pt x="57150" y="0"/>
                </a:cubicBezTo>
                <a:cubicBezTo>
                  <a:pt x="88692" y="0"/>
                  <a:pt x="114300" y="25608"/>
                  <a:pt x="114300" y="57150"/>
                </a:cubicBezTo>
                <a:cubicBezTo>
                  <a:pt x="114300" y="88692"/>
                  <a:pt x="88692" y="114300"/>
                  <a:pt x="57150" y="114300"/>
                </a:cubicBezTo>
                <a:cubicBezTo>
                  <a:pt x="25608" y="114300"/>
                  <a:pt x="0" y="88692"/>
                  <a:pt x="0" y="5715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44" name="Text 42"/>
          <p:cNvSpPr/>
          <p:nvPr/>
        </p:nvSpPr>
        <p:spPr>
          <a:xfrm>
            <a:off x="8446209" y="3419326"/>
            <a:ext cx="1200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Global standards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8227219" y="3800326"/>
            <a:ext cx="3352800" cy="495300"/>
          </a:xfrm>
          <a:custGeom>
            <a:avLst/>
            <a:gdLst/>
            <a:ahLst/>
            <a:cxnLst/>
            <a:rect l="l" t="t" r="r" b="b"/>
            <a:pathLst>
              <a:path w="3352800" h="495300">
                <a:moveTo>
                  <a:pt x="38098" y="0"/>
                </a:moveTo>
                <a:lnTo>
                  <a:pt x="3314702" y="0"/>
                </a:lnTo>
                <a:cubicBezTo>
                  <a:pt x="3335743" y="0"/>
                  <a:pt x="3352800" y="17057"/>
                  <a:pt x="3352800" y="38098"/>
                </a:cubicBezTo>
                <a:lnTo>
                  <a:pt x="3352800" y="457202"/>
                </a:lnTo>
                <a:cubicBezTo>
                  <a:pt x="3352800" y="478243"/>
                  <a:pt x="3335743" y="495300"/>
                  <a:pt x="3314702" y="495300"/>
                </a:cubicBezTo>
                <a:lnTo>
                  <a:pt x="38098" y="495300"/>
                </a:lnTo>
                <a:cubicBezTo>
                  <a:pt x="17057" y="495300"/>
                  <a:pt x="0" y="478243"/>
                  <a:pt x="0" y="457202"/>
                </a:cubicBezTo>
                <a:lnTo>
                  <a:pt x="0" y="38098"/>
                </a:lnTo>
                <a:cubicBezTo>
                  <a:pt x="0" y="17071"/>
                  <a:pt x="17071" y="0"/>
                  <a:pt x="38098" y="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46" name="Text 44"/>
          <p:cNvSpPr/>
          <p:nvPr/>
        </p:nvSpPr>
        <p:spPr>
          <a:xfrm>
            <a:off x="9318214" y="3921407"/>
            <a:ext cx="1166217" cy="2449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9B8E7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100% Solution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381000" y="4721465"/>
            <a:ext cx="5619750" cy="1504950"/>
          </a:xfrm>
          <a:custGeom>
            <a:avLst/>
            <a:gdLst/>
            <a:ahLst/>
            <a:cxnLst/>
            <a:rect l="l" t="t" r="r" b="b"/>
            <a:pathLst>
              <a:path w="5619750" h="1504950">
                <a:moveTo>
                  <a:pt x="76196" y="0"/>
                </a:moveTo>
                <a:lnTo>
                  <a:pt x="5543554" y="0"/>
                </a:lnTo>
                <a:cubicBezTo>
                  <a:pt x="5585636" y="0"/>
                  <a:pt x="5619750" y="34114"/>
                  <a:pt x="5619750" y="76196"/>
                </a:cubicBezTo>
                <a:lnTo>
                  <a:pt x="5619750" y="1428754"/>
                </a:lnTo>
                <a:cubicBezTo>
                  <a:pt x="5619750" y="1470836"/>
                  <a:pt x="5585636" y="1504950"/>
                  <a:pt x="5543554" y="1504950"/>
                </a:cubicBezTo>
                <a:lnTo>
                  <a:pt x="76196" y="1504950"/>
                </a:lnTo>
                <a:cubicBezTo>
                  <a:pt x="34114" y="1504950"/>
                  <a:pt x="0" y="1470836"/>
                  <a:pt x="0" y="1428754"/>
                </a:cubicBezTo>
                <a:lnTo>
                  <a:pt x="0" y="76196"/>
                </a:lnTo>
                <a:cubicBezTo>
                  <a:pt x="0" y="34142"/>
                  <a:pt x="34142" y="0"/>
                  <a:pt x="76196" y="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48" name="Shape 46"/>
          <p:cNvSpPr/>
          <p:nvPr/>
        </p:nvSpPr>
        <p:spPr>
          <a:xfrm>
            <a:off x="619125" y="4950023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49" name="Text 47"/>
          <p:cNvSpPr/>
          <p:nvPr/>
        </p:nvSpPr>
        <p:spPr>
          <a:xfrm>
            <a:off x="809625" y="4911965"/>
            <a:ext cx="5095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Insight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571500" y="5292863"/>
            <a:ext cx="531495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VeriTrain is a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necessary (not sufficient)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component of AI governance infrastructure. It provides the cryptographic foundation that enables other safety measures to work at scale.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191250" y="4721465"/>
            <a:ext cx="5619750" cy="1504950"/>
          </a:xfrm>
          <a:custGeom>
            <a:avLst/>
            <a:gdLst/>
            <a:ahLst/>
            <a:cxnLst/>
            <a:rect l="l" t="t" r="r" b="b"/>
            <a:pathLst>
              <a:path w="5619750" h="1504950">
                <a:moveTo>
                  <a:pt x="76196" y="0"/>
                </a:moveTo>
                <a:lnTo>
                  <a:pt x="5543554" y="0"/>
                </a:lnTo>
                <a:cubicBezTo>
                  <a:pt x="5585636" y="0"/>
                  <a:pt x="5619750" y="34114"/>
                  <a:pt x="5619750" y="76196"/>
                </a:cubicBezTo>
                <a:lnTo>
                  <a:pt x="5619750" y="1428754"/>
                </a:lnTo>
                <a:cubicBezTo>
                  <a:pt x="5619750" y="1470836"/>
                  <a:pt x="5585636" y="1504950"/>
                  <a:pt x="5543554" y="1504950"/>
                </a:cubicBezTo>
                <a:lnTo>
                  <a:pt x="76196" y="1504950"/>
                </a:lnTo>
                <a:cubicBezTo>
                  <a:pt x="34114" y="1504950"/>
                  <a:pt x="0" y="1470836"/>
                  <a:pt x="0" y="1428754"/>
                </a:cubicBezTo>
                <a:lnTo>
                  <a:pt x="0" y="76196"/>
                </a:lnTo>
                <a:cubicBezTo>
                  <a:pt x="0" y="34142"/>
                  <a:pt x="34142" y="0"/>
                  <a:pt x="76196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52" name="Shape 50"/>
          <p:cNvSpPr/>
          <p:nvPr/>
        </p:nvSpPr>
        <p:spPr>
          <a:xfrm>
            <a:off x="6405563" y="4950023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23812" y="23812"/>
                </a:moveTo>
                <a:cubicBezTo>
                  <a:pt x="23812" y="17227"/>
                  <a:pt x="18492" y="11906"/>
                  <a:pt x="11906" y="11906"/>
                </a:cubicBezTo>
                <a:cubicBezTo>
                  <a:pt x="5321" y="11906"/>
                  <a:pt x="0" y="17227"/>
                  <a:pt x="0" y="23812"/>
                </a:cubicBezTo>
                <a:lnTo>
                  <a:pt x="0" y="148828"/>
                </a:lnTo>
                <a:cubicBezTo>
                  <a:pt x="0" y="165274"/>
                  <a:pt x="13320" y="178594"/>
                  <a:pt x="29766" y="178594"/>
                </a:cubicBezTo>
                <a:lnTo>
                  <a:pt x="178594" y="178594"/>
                </a:lnTo>
                <a:cubicBezTo>
                  <a:pt x="185179" y="178594"/>
                  <a:pt x="190500" y="173273"/>
                  <a:pt x="190500" y="166688"/>
                </a:cubicBezTo>
                <a:cubicBezTo>
                  <a:pt x="190500" y="160102"/>
                  <a:pt x="185179" y="154781"/>
                  <a:pt x="178594" y="154781"/>
                </a:cubicBezTo>
                <a:lnTo>
                  <a:pt x="29766" y="154781"/>
                </a:lnTo>
                <a:cubicBezTo>
                  <a:pt x="26491" y="154781"/>
                  <a:pt x="23812" y="152102"/>
                  <a:pt x="23812" y="148828"/>
                </a:cubicBezTo>
                <a:lnTo>
                  <a:pt x="23812" y="23812"/>
                </a:lnTo>
                <a:close/>
                <a:moveTo>
                  <a:pt x="175096" y="56034"/>
                </a:moveTo>
                <a:cubicBezTo>
                  <a:pt x="179747" y="51383"/>
                  <a:pt x="179747" y="43830"/>
                  <a:pt x="175096" y="39179"/>
                </a:cubicBezTo>
                <a:cubicBezTo>
                  <a:pt x="170445" y="34528"/>
                  <a:pt x="162892" y="34528"/>
                  <a:pt x="158242" y="39179"/>
                </a:cubicBezTo>
                <a:lnTo>
                  <a:pt x="119063" y="78395"/>
                </a:lnTo>
                <a:lnTo>
                  <a:pt x="97706" y="57076"/>
                </a:lnTo>
                <a:cubicBezTo>
                  <a:pt x="93055" y="52425"/>
                  <a:pt x="85502" y="52425"/>
                  <a:pt x="80851" y="57076"/>
                </a:cubicBezTo>
                <a:lnTo>
                  <a:pt x="45132" y="92794"/>
                </a:lnTo>
                <a:cubicBezTo>
                  <a:pt x="40481" y="97445"/>
                  <a:pt x="40481" y="104998"/>
                  <a:pt x="45132" y="109649"/>
                </a:cubicBezTo>
                <a:cubicBezTo>
                  <a:pt x="49783" y="114300"/>
                  <a:pt x="57336" y="114300"/>
                  <a:pt x="61987" y="109649"/>
                </a:cubicBezTo>
                <a:lnTo>
                  <a:pt x="89297" y="82339"/>
                </a:lnTo>
                <a:lnTo>
                  <a:pt x="110654" y="103696"/>
                </a:lnTo>
                <a:cubicBezTo>
                  <a:pt x="115305" y="108347"/>
                  <a:pt x="122858" y="108347"/>
                  <a:pt x="127508" y="103696"/>
                </a:cubicBezTo>
                <a:lnTo>
                  <a:pt x="175133" y="56071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53" name="Text 51"/>
          <p:cNvSpPr/>
          <p:nvPr/>
        </p:nvSpPr>
        <p:spPr>
          <a:xfrm>
            <a:off x="6619875" y="4911965"/>
            <a:ext cx="5095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Progress Metric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6381750" y="5292863"/>
            <a:ext cx="53149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Moving from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0% to 80%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solution is transformative. VeriTrain enables international agreements that were previously impossible due to trust barriers.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105" kern="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ARCHITECTURE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509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Technical Architecture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180844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How VeriTrain transforms training traces into cryptographic proofs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4402" y="1641362"/>
            <a:ext cx="11427279" cy="1797504"/>
          </a:xfrm>
          <a:custGeom>
            <a:avLst/>
            <a:gdLst/>
            <a:ahLst/>
            <a:cxnLst/>
            <a:rect l="l" t="t" r="r" b="b"/>
            <a:pathLst>
              <a:path w="11427279" h="1797504">
                <a:moveTo>
                  <a:pt x="76196" y="0"/>
                </a:moveTo>
                <a:lnTo>
                  <a:pt x="11351082" y="0"/>
                </a:lnTo>
                <a:cubicBezTo>
                  <a:pt x="11393164" y="0"/>
                  <a:pt x="11427279" y="34114"/>
                  <a:pt x="11427279" y="76196"/>
                </a:cubicBezTo>
                <a:lnTo>
                  <a:pt x="11427279" y="1721307"/>
                </a:lnTo>
                <a:cubicBezTo>
                  <a:pt x="11427279" y="1763389"/>
                  <a:pt x="11393164" y="1797504"/>
                  <a:pt x="11351082" y="1797504"/>
                </a:cubicBezTo>
                <a:lnTo>
                  <a:pt x="76196" y="1797504"/>
                </a:lnTo>
                <a:cubicBezTo>
                  <a:pt x="34114" y="1797504"/>
                  <a:pt x="0" y="1763389"/>
                  <a:pt x="0" y="1721307"/>
                </a:cubicBezTo>
                <a:lnTo>
                  <a:pt x="0" y="76196"/>
                </a:lnTo>
                <a:cubicBezTo>
                  <a:pt x="0" y="34142"/>
                  <a:pt x="34142" y="0"/>
                  <a:pt x="76196" y="0"/>
                </a:cubicBezTo>
                <a:close/>
              </a:path>
            </a:pathLst>
          </a:custGeom>
          <a:solidFill>
            <a:srgbClr val="FFFFFF"/>
          </a:solidFill>
          <a:ln w="9071">
            <a:solidFill>
              <a:srgbClr val="E8E4E0"/>
            </a:solidFill>
            <a:prstDash val="solid"/>
          </a:ln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66499" y="1873323"/>
            <a:ext cx="1219200" cy="914400"/>
          </a:xfrm>
          <a:custGeom>
            <a:avLst/>
            <a:gdLst/>
            <a:ahLst/>
            <a:cxnLst/>
            <a:rect l="l" t="t" r="r" b="b"/>
            <a:pathLst>
              <a:path w="1219200" h="914400">
                <a:moveTo>
                  <a:pt x="76197" y="0"/>
                </a:moveTo>
                <a:lnTo>
                  <a:pt x="1143003" y="0"/>
                </a:lnTo>
                <a:cubicBezTo>
                  <a:pt x="1185085" y="0"/>
                  <a:pt x="1219200" y="34115"/>
                  <a:pt x="1219200" y="76197"/>
                </a:cubicBezTo>
                <a:lnTo>
                  <a:pt x="1219200" y="838203"/>
                </a:lnTo>
                <a:cubicBezTo>
                  <a:pt x="1219200" y="880285"/>
                  <a:pt x="1185085" y="914400"/>
                  <a:pt x="1143003" y="914400"/>
                </a:cubicBezTo>
                <a:lnTo>
                  <a:pt x="76197" y="914400"/>
                </a:lnTo>
                <a:cubicBezTo>
                  <a:pt x="34115" y="914400"/>
                  <a:pt x="0" y="880285"/>
                  <a:pt x="0" y="8382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7" name="Shape 5"/>
          <p:cNvSpPr/>
          <p:nvPr/>
        </p:nvSpPr>
        <p:spPr>
          <a:xfrm>
            <a:off x="1347469" y="2006738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61092" y="536"/>
                </a:moveTo>
                <a:cubicBezTo>
                  <a:pt x="153501" y="-1652"/>
                  <a:pt x="145599" y="2768"/>
                  <a:pt x="143411" y="10358"/>
                </a:cubicBezTo>
                <a:lnTo>
                  <a:pt x="86261" y="210383"/>
                </a:lnTo>
                <a:cubicBezTo>
                  <a:pt x="84073" y="217974"/>
                  <a:pt x="88493" y="225876"/>
                  <a:pt x="96083" y="228064"/>
                </a:cubicBezTo>
                <a:cubicBezTo>
                  <a:pt x="103674" y="230252"/>
                  <a:pt x="111576" y="225832"/>
                  <a:pt x="113764" y="218242"/>
                </a:cubicBezTo>
                <a:lnTo>
                  <a:pt x="170914" y="18217"/>
                </a:lnTo>
                <a:cubicBezTo>
                  <a:pt x="173102" y="10626"/>
                  <a:pt x="168682" y="2724"/>
                  <a:pt x="161092" y="536"/>
                </a:cubicBezTo>
                <a:close/>
                <a:moveTo>
                  <a:pt x="189934" y="61302"/>
                </a:moveTo>
                <a:cubicBezTo>
                  <a:pt x="184353" y="66883"/>
                  <a:pt x="184353" y="75947"/>
                  <a:pt x="189934" y="81528"/>
                </a:cubicBezTo>
                <a:lnTo>
                  <a:pt x="222706" y="114300"/>
                </a:lnTo>
                <a:lnTo>
                  <a:pt x="189934" y="147072"/>
                </a:lnTo>
                <a:cubicBezTo>
                  <a:pt x="184353" y="152653"/>
                  <a:pt x="184353" y="161717"/>
                  <a:pt x="189934" y="167298"/>
                </a:cubicBezTo>
                <a:cubicBezTo>
                  <a:pt x="195516" y="172879"/>
                  <a:pt x="204579" y="172879"/>
                  <a:pt x="210160" y="167298"/>
                </a:cubicBezTo>
                <a:lnTo>
                  <a:pt x="253023" y="124435"/>
                </a:lnTo>
                <a:cubicBezTo>
                  <a:pt x="258604" y="118854"/>
                  <a:pt x="258604" y="109791"/>
                  <a:pt x="253023" y="104209"/>
                </a:cubicBezTo>
                <a:lnTo>
                  <a:pt x="210160" y="61347"/>
                </a:lnTo>
                <a:cubicBezTo>
                  <a:pt x="204579" y="55766"/>
                  <a:pt x="195516" y="55766"/>
                  <a:pt x="189934" y="61347"/>
                </a:cubicBezTo>
                <a:close/>
                <a:moveTo>
                  <a:pt x="67285" y="61302"/>
                </a:moveTo>
                <a:cubicBezTo>
                  <a:pt x="61704" y="55721"/>
                  <a:pt x="52641" y="55721"/>
                  <a:pt x="47059" y="61302"/>
                </a:cubicBezTo>
                <a:lnTo>
                  <a:pt x="4197" y="104165"/>
                </a:lnTo>
                <a:cubicBezTo>
                  <a:pt x="-1384" y="109746"/>
                  <a:pt x="-1384" y="118809"/>
                  <a:pt x="4197" y="124391"/>
                </a:cubicBezTo>
                <a:lnTo>
                  <a:pt x="47059" y="167253"/>
                </a:lnTo>
                <a:cubicBezTo>
                  <a:pt x="52641" y="172834"/>
                  <a:pt x="61704" y="172834"/>
                  <a:pt x="67285" y="167253"/>
                </a:cubicBezTo>
                <a:cubicBezTo>
                  <a:pt x="72866" y="161672"/>
                  <a:pt x="72866" y="152608"/>
                  <a:pt x="67285" y="147027"/>
                </a:cubicBezTo>
                <a:lnTo>
                  <a:pt x="34513" y="114300"/>
                </a:lnTo>
                <a:lnTo>
                  <a:pt x="67241" y="81528"/>
                </a:lnTo>
                <a:cubicBezTo>
                  <a:pt x="72822" y="75947"/>
                  <a:pt x="72822" y="66883"/>
                  <a:pt x="67241" y="61302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8" name="Text 6"/>
          <p:cNvSpPr/>
          <p:nvPr/>
        </p:nvSpPr>
        <p:spPr>
          <a:xfrm>
            <a:off x="1000274" y="2311408"/>
            <a:ext cx="95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Training Code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05036" y="2501801"/>
            <a:ext cx="9429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F7F5F3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+ Instrumentation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73923" y="2901939"/>
            <a:ext cx="800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Logs compute,</a:t>
            </a:r>
            <a:endParaRPr lang="en-US" sz="1600" dirty="0"/>
          </a:p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evals, gates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2516769" y="242568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4403" y="124391"/>
                </a:moveTo>
                <a:cubicBezTo>
                  <a:pt x="229984" y="118809"/>
                  <a:pt x="229984" y="109746"/>
                  <a:pt x="224403" y="104165"/>
                </a:cubicBezTo>
                <a:lnTo>
                  <a:pt x="152966" y="32727"/>
                </a:lnTo>
                <a:cubicBezTo>
                  <a:pt x="147384" y="27146"/>
                  <a:pt x="138321" y="27146"/>
                  <a:pt x="132740" y="32727"/>
                </a:cubicBezTo>
                <a:cubicBezTo>
                  <a:pt x="127159" y="38308"/>
                  <a:pt x="127159" y="47372"/>
                  <a:pt x="132740" y="52953"/>
                </a:cubicBezTo>
                <a:lnTo>
                  <a:pt x="179799" y="100013"/>
                </a:lnTo>
                <a:lnTo>
                  <a:pt x="14288" y="100013"/>
                </a:lnTo>
                <a:cubicBezTo>
                  <a:pt x="6385" y="100013"/>
                  <a:pt x="0" y="106397"/>
                  <a:pt x="0" y="114300"/>
                </a:cubicBezTo>
                <a:cubicBezTo>
                  <a:pt x="0" y="122203"/>
                  <a:pt x="6385" y="128588"/>
                  <a:pt x="14288" y="128588"/>
                </a:cubicBezTo>
                <a:lnTo>
                  <a:pt x="179799" y="128588"/>
                </a:lnTo>
                <a:lnTo>
                  <a:pt x="132740" y="175647"/>
                </a:lnTo>
                <a:cubicBezTo>
                  <a:pt x="127159" y="181228"/>
                  <a:pt x="127159" y="190292"/>
                  <a:pt x="132740" y="195873"/>
                </a:cubicBezTo>
                <a:cubicBezTo>
                  <a:pt x="138321" y="201454"/>
                  <a:pt x="147384" y="201454"/>
                  <a:pt x="152966" y="195873"/>
                </a:cubicBezTo>
                <a:lnTo>
                  <a:pt x="224403" y="124435"/>
                </a:ln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12" name="Shape 10"/>
          <p:cNvSpPr/>
          <p:nvPr/>
        </p:nvSpPr>
        <p:spPr>
          <a:xfrm>
            <a:off x="3176417" y="1873323"/>
            <a:ext cx="1219200" cy="914400"/>
          </a:xfrm>
          <a:custGeom>
            <a:avLst/>
            <a:gdLst/>
            <a:ahLst/>
            <a:cxnLst/>
            <a:rect l="l" t="t" r="r" b="b"/>
            <a:pathLst>
              <a:path w="1219200" h="914400">
                <a:moveTo>
                  <a:pt x="76197" y="0"/>
                </a:moveTo>
                <a:lnTo>
                  <a:pt x="1143003" y="0"/>
                </a:lnTo>
                <a:cubicBezTo>
                  <a:pt x="1185085" y="0"/>
                  <a:pt x="1219200" y="34115"/>
                  <a:pt x="1219200" y="76197"/>
                </a:cubicBezTo>
                <a:lnTo>
                  <a:pt x="1219200" y="838203"/>
                </a:lnTo>
                <a:cubicBezTo>
                  <a:pt x="1219200" y="880285"/>
                  <a:pt x="1185085" y="914400"/>
                  <a:pt x="1143003" y="914400"/>
                </a:cubicBezTo>
                <a:lnTo>
                  <a:pt x="76197" y="914400"/>
                </a:lnTo>
                <a:cubicBezTo>
                  <a:pt x="34115" y="914400"/>
                  <a:pt x="0" y="880285"/>
                  <a:pt x="0" y="8382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C4A99B"/>
          </a:solidFill>
          <a:ln/>
        </p:spPr>
      </p:sp>
      <p:sp>
        <p:nvSpPr>
          <p:cNvPr id="13" name="Shape 11"/>
          <p:cNvSpPr/>
          <p:nvPr/>
        </p:nvSpPr>
        <p:spPr>
          <a:xfrm>
            <a:off x="3700250" y="191159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0" y="28575"/>
                </a:moveTo>
                <a:cubicBezTo>
                  <a:pt x="0" y="12814"/>
                  <a:pt x="12814" y="0"/>
                  <a:pt x="28575" y="0"/>
                </a:cubicBezTo>
                <a:lnTo>
                  <a:pt x="95324" y="0"/>
                </a:lnTo>
                <a:cubicBezTo>
                  <a:pt x="102915" y="0"/>
                  <a:pt x="110192" y="2991"/>
                  <a:pt x="115550" y="8349"/>
                </a:cubicBezTo>
                <a:lnTo>
                  <a:pt x="163101" y="55944"/>
                </a:lnTo>
                <a:cubicBezTo>
                  <a:pt x="168459" y="61302"/>
                  <a:pt x="171450" y="68580"/>
                  <a:pt x="171450" y="76170"/>
                </a:cubicBezTo>
                <a:lnTo>
                  <a:pt x="171450" y="200025"/>
                </a:lnTo>
                <a:cubicBezTo>
                  <a:pt x="171450" y="215786"/>
                  <a:pt x="158636" y="228600"/>
                  <a:pt x="142875" y="228600"/>
                </a:cubicBezTo>
                <a:lnTo>
                  <a:pt x="28575" y="228600"/>
                </a:lnTo>
                <a:cubicBezTo>
                  <a:pt x="12814" y="228600"/>
                  <a:pt x="0" y="215786"/>
                  <a:pt x="0" y="200025"/>
                </a:cubicBezTo>
                <a:lnTo>
                  <a:pt x="0" y="28575"/>
                </a:lnTo>
                <a:close/>
                <a:moveTo>
                  <a:pt x="92869" y="26119"/>
                </a:moveTo>
                <a:lnTo>
                  <a:pt x="92869" y="67866"/>
                </a:lnTo>
                <a:cubicBezTo>
                  <a:pt x="92869" y="73804"/>
                  <a:pt x="97646" y="78581"/>
                  <a:pt x="103584" y="78581"/>
                </a:cubicBezTo>
                <a:lnTo>
                  <a:pt x="145331" y="78581"/>
                </a:lnTo>
                <a:lnTo>
                  <a:pt x="92869" y="26119"/>
                </a:lnTo>
                <a:close/>
                <a:moveTo>
                  <a:pt x="68848" y="131981"/>
                </a:moveTo>
                <a:cubicBezTo>
                  <a:pt x="72688" y="127471"/>
                  <a:pt x="72197" y="120729"/>
                  <a:pt x="67687" y="116890"/>
                </a:cubicBezTo>
                <a:cubicBezTo>
                  <a:pt x="63178" y="113050"/>
                  <a:pt x="56436" y="113541"/>
                  <a:pt x="52596" y="118050"/>
                </a:cubicBezTo>
                <a:lnTo>
                  <a:pt x="31165" y="143054"/>
                </a:lnTo>
                <a:cubicBezTo>
                  <a:pt x="27727" y="147072"/>
                  <a:pt x="27727" y="152966"/>
                  <a:pt x="31165" y="156984"/>
                </a:cubicBezTo>
                <a:lnTo>
                  <a:pt x="52596" y="181987"/>
                </a:lnTo>
                <a:cubicBezTo>
                  <a:pt x="56436" y="186497"/>
                  <a:pt x="63222" y="186988"/>
                  <a:pt x="67687" y="183148"/>
                </a:cubicBezTo>
                <a:cubicBezTo>
                  <a:pt x="72152" y="179308"/>
                  <a:pt x="72688" y="172522"/>
                  <a:pt x="68848" y="168057"/>
                </a:cubicBezTo>
                <a:lnTo>
                  <a:pt x="53400" y="150019"/>
                </a:lnTo>
                <a:lnTo>
                  <a:pt x="68848" y="131981"/>
                </a:lnTo>
                <a:close/>
                <a:moveTo>
                  <a:pt x="118854" y="118050"/>
                </a:moveTo>
                <a:cubicBezTo>
                  <a:pt x="115014" y="113541"/>
                  <a:pt x="108228" y="113050"/>
                  <a:pt x="103763" y="116890"/>
                </a:cubicBezTo>
                <a:cubicBezTo>
                  <a:pt x="99298" y="120729"/>
                  <a:pt x="98762" y="127516"/>
                  <a:pt x="102602" y="131981"/>
                </a:cubicBezTo>
                <a:lnTo>
                  <a:pt x="118050" y="150019"/>
                </a:lnTo>
                <a:lnTo>
                  <a:pt x="102602" y="168057"/>
                </a:lnTo>
                <a:cubicBezTo>
                  <a:pt x="98762" y="172566"/>
                  <a:pt x="99253" y="179308"/>
                  <a:pt x="103763" y="183148"/>
                </a:cubicBezTo>
                <a:cubicBezTo>
                  <a:pt x="108272" y="186988"/>
                  <a:pt x="115014" y="186497"/>
                  <a:pt x="118854" y="181987"/>
                </a:cubicBezTo>
                <a:lnTo>
                  <a:pt x="140285" y="156984"/>
                </a:lnTo>
                <a:cubicBezTo>
                  <a:pt x="143723" y="152966"/>
                  <a:pt x="143723" y="147072"/>
                  <a:pt x="140285" y="143054"/>
                </a:cubicBezTo>
                <a:lnTo>
                  <a:pt x="118854" y="118050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14" name="Text 12"/>
          <p:cNvSpPr/>
          <p:nvPr/>
        </p:nvSpPr>
        <p:spPr>
          <a:xfrm>
            <a:off x="3257359" y="2216265"/>
            <a:ext cx="10572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Privacy-Preserving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262121" y="2597051"/>
            <a:ext cx="10477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F7F5F3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Trace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384160" y="2901939"/>
            <a:ext cx="800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 model/data</a:t>
            </a:r>
            <a:endParaRPr lang="en-US" sz="1600" dirty="0"/>
          </a:p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exposed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826688" y="242568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4403" y="124391"/>
                </a:moveTo>
                <a:cubicBezTo>
                  <a:pt x="229984" y="118809"/>
                  <a:pt x="229984" y="109746"/>
                  <a:pt x="224403" y="104165"/>
                </a:cubicBezTo>
                <a:lnTo>
                  <a:pt x="152966" y="32727"/>
                </a:lnTo>
                <a:cubicBezTo>
                  <a:pt x="147384" y="27146"/>
                  <a:pt x="138321" y="27146"/>
                  <a:pt x="132740" y="32727"/>
                </a:cubicBezTo>
                <a:cubicBezTo>
                  <a:pt x="127159" y="38308"/>
                  <a:pt x="127159" y="47372"/>
                  <a:pt x="132740" y="52953"/>
                </a:cubicBezTo>
                <a:lnTo>
                  <a:pt x="179799" y="100013"/>
                </a:lnTo>
                <a:lnTo>
                  <a:pt x="14288" y="100013"/>
                </a:lnTo>
                <a:cubicBezTo>
                  <a:pt x="6385" y="100013"/>
                  <a:pt x="0" y="106397"/>
                  <a:pt x="0" y="114300"/>
                </a:cubicBezTo>
                <a:cubicBezTo>
                  <a:pt x="0" y="122203"/>
                  <a:pt x="6385" y="128588"/>
                  <a:pt x="14288" y="128588"/>
                </a:cubicBezTo>
                <a:lnTo>
                  <a:pt x="179799" y="128588"/>
                </a:lnTo>
                <a:lnTo>
                  <a:pt x="132740" y="175647"/>
                </a:lnTo>
                <a:cubicBezTo>
                  <a:pt x="127159" y="181228"/>
                  <a:pt x="127159" y="190292"/>
                  <a:pt x="132740" y="195873"/>
                </a:cubicBezTo>
                <a:cubicBezTo>
                  <a:pt x="138321" y="201454"/>
                  <a:pt x="147384" y="201454"/>
                  <a:pt x="152966" y="195873"/>
                </a:cubicBezTo>
                <a:lnTo>
                  <a:pt x="224403" y="124435"/>
                </a:ln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18" name="Shape 16"/>
          <p:cNvSpPr/>
          <p:nvPr/>
        </p:nvSpPr>
        <p:spPr>
          <a:xfrm>
            <a:off x="5486337" y="1873323"/>
            <a:ext cx="1219200" cy="914400"/>
          </a:xfrm>
          <a:custGeom>
            <a:avLst/>
            <a:gdLst/>
            <a:ahLst/>
            <a:cxnLst/>
            <a:rect l="l" t="t" r="r" b="b"/>
            <a:pathLst>
              <a:path w="1219200" h="914400">
                <a:moveTo>
                  <a:pt x="76197" y="0"/>
                </a:moveTo>
                <a:lnTo>
                  <a:pt x="1143003" y="0"/>
                </a:lnTo>
                <a:cubicBezTo>
                  <a:pt x="1185085" y="0"/>
                  <a:pt x="1219200" y="34115"/>
                  <a:pt x="1219200" y="76197"/>
                </a:cubicBezTo>
                <a:lnTo>
                  <a:pt x="1219200" y="838203"/>
                </a:lnTo>
                <a:cubicBezTo>
                  <a:pt x="1219200" y="880285"/>
                  <a:pt x="1185085" y="914400"/>
                  <a:pt x="1143003" y="914400"/>
                </a:cubicBezTo>
                <a:lnTo>
                  <a:pt x="76197" y="914400"/>
                </a:lnTo>
                <a:cubicBezTo>
                  <a:pt x="34115" y="914400"/>
                  <a:pt x="0" y="880285"/>
                  <a:pt x="0" y="8382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19" name="Shape 17"/>
          <p:cNvSpPr/>
          <p:nvPr/>
        </p:nvSpPr>
        <p:spPr>
          <a:xfrm>
            <a:off x="5953019" y="2006738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57163" y="0"/>
                </a:moveTo>
                <a:cubicBezTo>
                  <a:pt x="157163" y="-7903"/>
                  <a:pt x="150778" y="-14287"/>
                  <a:pt x="142875" y="-14287"/>
                </a:cubicBezTo>
                <a:cubicBezTo>
                  <a:pt x="134972" y="-14287"/>
                  <a:pt x="128588" y="-7903"/>
                  <a:pt x="128588" y="0"/>
                </a:cubicBezTo>
                <a:lnTo>
                  <a:pt x="128588" y="28575"/>
                </a:lnTo>
                <a:lnTo>
                  <a:pt x="85725" y="28575"/>
                </a:lnTo>
                <a:cubicBezTo>
                  <a:pt x="62061" y="28575"/>
                  <a:pt x="42863" y="47774"/>
                  <a:pt x="42863" y="71438"/>
                </a:cubicBezTo>
                <a:lnTo>
                  <a:pt x="42863" y="171450"/>
                </a:lnTo>
                <a:cubicBezTo>
                  <a:pt x="42863" y="195114"/>
                  <a:pt x="62061" y="214313"/>
                  <a:pt x="85725" y="214313"/>
                </a:cubicBezTo>
                <a:lnTo>
                  <a:pt x="200025" y="214313"/>
                </a:lnTo>
                <a:cubicBezTo>
                  <a:pt x="223689" y="214313"/>
                  <a:pt x="242888" y="195114"/>
                  <a:pt x="242888" y="171450"/>
                </a:cubicBezTo>
                <a:lnTo>
                  <a:pt x="242888" y="71438"/>
                </a:lnTo>
                <a:cubicBezTo>
                  <a:pt x="242888" y="47774"/>
                  <a:pt x="223689" y="28575"/>
                  <a:pt x="200025" y="28575"/>
                </a:cubicBezTo>
                <a:lnTo>
                  <a:pt x="157163" y="28575"/>
                </a:lnTo>
                <a:lnTo>
                  <a:pt x="157163" y="0"/>
                </a:lnTo>
                <a:close/>
                <a:moveTo>
                  <a:pt x="71438" y="164306"/>
                </a:moveTo>
                <a:cubicBezTo>
                  <a:pt x="71438" y="158368"/>
                  <a:pt x="76215" y="153591"/>
                  <a:pt x="82153" y="153591"/>
                </a:cubicBezTo>
                <a:lnTo>
                  <a:pt x="96441" y="153591"/>
                </a:lnTo>
                <a:cubicBezTo>
                  <a:pt x="102379" y="153591"/>
                  <a:pt x="107156" y="158368"/>
                  <a:pt x="107156" y="164306"/>
                </a:cubicBezTo>
                <a:cubicBezTo>
                  <a:pt x="107156" y="170244"/>
                  <a:pt x="102379" y="175022"/>
                  <a:pt x="96441" y="175022"/>
                </a:cubicBezTo>
                <a:lnTo>
                  <a:pt x="82153" y="175022"/>
                </a:lnTo>
                <a:cubicBezTo>
                  <a:pt x="76215" y="175022"/>
                  <a:pt x="71438" y="170244"/>
                  <a:pt x="71438" y="164306"/>
                </a:cubicBezTo>
                <a:close/>
                <a:moveTo>
                  <a:pt x="125016" y="164306"/>
                </a:moveTo>
                <a:cubicBezTo>
                  <a:pt x="125016" y="158368"/>
                  <a:pt x="129793" y="153591"/>
                  <a:pt x="135731" y="153591"/>
                </a:cubicBezTo>
                <a:lnTo>
                  <a:pt x="150019" y="153591"/>
                </a:lnTo>
                <a:cubicBezTo>
                  <a:pt x="155957" y="153591"/>
                  <a:pt x="160734" y="158368"/>
                  <a:pt x="160734" y="164306"/>
                </a:cubicBezTo>
                <a:cubicBezTo>
                  <a:pt x="160734" y="170244"/>
                  <a:pt x="155957" y="175022"/>
                  <a:pt x="150019" y="175022"/>
                </a:cubicBezTo>
                <a:lnTo>
                  <a:pt x="135731" y="175022"/>
                </a:lnTo>
                <a:cubicBezTo>
                  <a:pt x="129793" y="175022"/>
                  <a:pt x="125016" y="170244"/>
                  <a:pt x="125016" y="164306"/>
                </a:cubicBezTo>
                <a:close/>
                <a:moveTo>
                  <a:pt x="178594" y="164306"/>
                </a:moveTo>
                <a:cubicBezTo>
                  <a:pt x="178594" y="158368"/>
                  <a:pt x="183371" y="153591"/>
                  <a:pt x="189309" y="153591"/>
                </a:cubicBezTo>
                <a:lnTo>
                  <a:pt x="203597" y="153591"/>
                </a:lnTo>
                <a:cubicBezTo>
                  <a:pt x="209535" y="153591"/>
                  <a:pt x="214313" y="158368"/>
                  <a:pt x="214313" y="164306"/>
                </a:cubicBezTo>
                <a:cubicBezTo>
                  <a:pt x="214313" y="170244"/>
                  <a:pt x="209535" y="175022"/>
                  <a:pt x="203597" y="175022"/>
                </a:cubicBezTo>
                <a:lnTo>
                  <a:pt x="189309" y="175022"/>
                </a:lnTo>
                <a:cubicBezTo>
                  <a:pt x="183371" y="175022"/>
                  <a:pt x="178594" y="170244"/>
                  <a:pt x="178594" y="164306"/>
                </a:cubicBezTo>
                <a:close/>
                <a:moveTo>
                  <a:pt x="100013" y="78581"/>
                </a:moveTo>
                <a:cubicBezTo>
                  <a:pt x="111841" y="78581"/>
                  <a:pt x="121444" y="88184"/>
                  <a:pt x="121444" y="100013"/>
                </a:cubicBezTo>
                <a:cubicBezTo>
                  <a:pt x="121444" y="111841"/>
                  <a:pt x="111841" y="121444"/>
                  <a:pt x="100013" y="121444"/>
                </a:cubicBezTo>
                <a:cubicBezTo>
                  <a:pt x="88184" y="121444"/>
                  <a:pt x="78581" y="111841"/>
                  <a:pt x="78581" y="100013"/>
                </a:cubicBezTo>
                <a:cubicBezTo>
                  <a:pt x="78581" y="88184"/>
                  <a:pt x="88184" y="78581"/>
                  <a:pt x="100013" y="78581"/>
                </a:cubicBezTo>
                <a:close/>
                <a:moveTo>
                  <a:pt x="164306" y="100013"/>
                </a:moveTo>
                <a:cubicBezTo>
                  <a:pt x="164306" y="88184"/>
                  <a:pt x="173909" y="78581"/>
                  <a:pt x="185738" y="78581"/>
                </a:cubicBezTo>
                <a:cubicBezTo>
                  <a:pt x="197566" y="78581"/>
                  <a:pt x="207169" y="88184"/>
                  <a:pt x="207169" y="100013"/>
                </a:cubicBezTo>
                <a:cubicBezTo>
                  <a:pt x="207169" y="111841"/>
                  <a:pt x="197566" y="121444"/>
                  <a:pt x="185738" y="121444"/>
                </a:cubicBezTo>
                <a:cubicBezTo>
                  <a:pt x="173909" y="121444"/>
                  <a:pt x="164306" y="111841"/>
                  <a:pt x="164306" y="100013"/>
                </a:cubicBezTo>
                <a:close/>
                <a:moveTo>
                  <a:pt x="28575" y="100013"/>
                </a:moveTo>
                <a:cubicBezTo>
                  <a:pt x="28575" y="92110"/>
                  <a:pt x="22190" y="85725"/>
                  <a:pt x="14288" y="85725"/>
                </a:cubicBezTo>
                <a:cubicBezTo>
                  <a:pt x="6385" y="85725"/>
                  <a:pt x="0" y="92110"/>
                  <a:pt x="0" y="100013"/>
                </a:cubicBezTo>
                <a:lnTo>
                  <a:pt x="0" y="142875"/>
                </a:lnTo>
                <a:cubicBezTo>
                  <a:pt x="0" y="150778"/>
                  <a:pt x="6385" y="157163"/>
                  <a:pt x="14288" y="157163"/>
                </a:cubicBezTo>
                <a:cubicBezTo>
                  <a:pt x="22190" y="157163"/>
                  <a:pt x="28575" y="150778"/>
                  <a:pt x="28575" y="142875"/>
                </a:cubicBezTo>
                <a:lnTo>
                  <a:pt x="28575" y="100013"/>
                </a:lnTo>
                <a:close/>
                <a:moveTo>
                  <a:pt x="271463" y="85725"/>
                </a:moveTo>
                <a:cubicBezTo>
                  <a:pt x="263560" y="85725"/>
                  <a:pt x="257175" y="92110"/>
                  <a:pt x="257175" y="100013"/>
                </a:cubicBezTo>
                <a:lnTo>
                  <a:pt x="257175" y="142875"/>
                </a:lnTo>
                <a:cubicBezTo>
                  <a:pt x="257175" y="150778"/>
                  <a:pt x="263560" y="157163"/>
                  <a:pt x="271463" y="157163"/>
                </a:cubicBezTo>
                <a:cubicBezTo>
                  <a:pt x="279365" y="157163"/>
                  <a:pt x="285750" y="150778"/>
                  <a:pt x="285750" y="142875"/>
                </a:cubicBezTo>
                <a:lnTo>
                  <a:pt x="285750" y="100013"/>
                </a:lnTo>
                <a:cubicBezTo>
                  <a:pt x="285750" y="92110"/>
                  <a:pt x="279365" y="85725"/>
                  <a:pt x="271463" y="85725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20" name="Text 18"/>
          <p:cNvSpPr/>
          <p:nvPr/>
        </p:nvSpPr>
        <p:spPr>
          <a:xfrm>
            <a:off x="5599913" y="2311408"/>
            <a:ext cx="990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Proof Synthesis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604676" y="2501801"/>
            <a:ext cx="9810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F7F5F3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(LLM)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604251" y="2901939"/>
            <a:ext cx="9810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Generates Isabelle</a:t>
            </a:r>
            <a:endParaRPr lang="en-US" sz="1600" dirty="0"/>
          </a:p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code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7136606" y="242568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4403" y="124391"/>
                </a:moveTo>
                <a:cubicBezTo>
                  <a:pt x="229984" y="118809"/>
                  <a:pt x="229984" y="109746"/>
                  <a:pt x="224403" y="104165"/>
                </a:cubicBezTo>
                <a:lnTo>
                  <a:pt x="152966" y="32727"/>
                </a:lnTo>
                <a:cubicBezTo>
                  <a:pt x="147384" y="27146"/>
                  <a:pt x="138321" y="27146"/>
                  <a:pt x="132740" y="32727"/>
                </a:cubicBezTo>
                <a:cubicBezTo>
                  <a:pt x="127159" y="38308"/>
                  <a:pt x="127159" y="47372"/>
                  <a:pt x="132740" y="52953"/>
                </a:cubicBezTo>
                <a:lnTo>
                  <a:pt x="179799" y="100013"/>
                </a:lnTo>
                <a:lnTo>
                  <a:pt x="14288" y="100013"/>
                </a:lnTo>
                <a:cubicBezTo>
                  <a:pt x="6385" y="100013"/>
                  <a:pt x="0" y="106397"/>
                  <a:pt x="0" y="114300"/>
                </a:cubicBezTo>
                <a:cubicBezTo>
                  <a:pt x="0" y="122203"/>
                  <a:pt x="6385" y="128588"/>
                  <a:pt x="14288" y="128588"/>
                </a:cubicBezTo>
                <a:lnTo>
                  <a:pt x="179799" y="128588"/>
                </a:lnTo>
                <a:lnTo>
                  <a:pt x="132740" y="175647"/>
                </a:lnTo>
                <a:cubicBezTo>
                  <a:pt x="127159" y="181228"/>
                  <a:pt x="127159" y="190292"/>
                  <a:pt x="132740" y="195873"/>
                </a:cubicBezTo>
                <a:cubicBezTo>
                  <a:pt x="138321" y="201454"/>
                  <a:pt x="147384" y="201454"/>
                  <a:pt x="152966" y="195873"/>
                </a:cubicBezTo>
                <a:lnTo>
                  <a:pt x="224403" y="124435"/>
                </a:ln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24" name="Shape 22"/>
          <p:cNvSpPr/>
          <p:nvPr/>
        </p:nvSpPr>
        <p:spPr>
          <a:xfrm>
            <a:off x="7796255" y="1873323"/>
            <a:ext cx="1219200" cy="914400"/>
          </a:xfrm>
          <a:custGeom>
            <a:avLst/>
            <a:gdLst/>
            <a:ahLst/>
            <a:cxnLst/>
            <a:rect l="l" t="t" r="r" b="b"/>
            <a:pathLst>
              <a:path w="1219200" h="914400">
                <a:moveTo>
                  <a:pt x="76197" y="0"/>
                </a:moveTo>
                <a:lnTo>
                  <a:pt x="1143003" y="0"/>
                </a:lnTo>
                <a:cubicBezTo>
                  <a:pt x="1185085" y="0"/>
                  <a:pt x="1219200" y="34115"/>
                  <a:pt x="1219200" y="76197"/>
                </a:cubicBezTo>
                <a:lnTo>
                  <a:pt x="1219200" y="838203"/>
                </a:lnTo>
                <a:cubicBezTo>
                  <a:pt x="1219200" y="880285"/>
                  <a:pt x="1185085" y="914400"/>
                  <a:pt x="1143003" y="914400"/>
                </a:cubicBezTo>
                <a:lnTo>
                  <a:pt x="76197" y="914400"/>
                </a:lnTo>
                <a:cubicBezTo>
                  <a:pt x="34115" y="914400"/>
                  <a:pt x="0" y="880285"/>
                  <a:pt x="0" y="8382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5C5650"/>
          </a:solidFill>
          <a:ln/>
        </p:spPr>
      </p:sp>
      <p:sp>
        <p:nvSpPr>
          <p:cNvPr id="25" name="Shape 23"/>
          <p:cNvSpPr/>
          <p:nvPr/>
        </p:nvSpPr>
        <p:spPr>
          <a:xfrm>
            <a:off x="8291513" y="2006738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16354" y="0"/>
                  <a:pt x="118408" y="446"/>
                  <a:pt x="120283" y="1295"/>
                </a:cubicBezTo>
                <a:lnTo>
                  <a:pt x="204401" y="36969"/>
                </a:lnTo>
                <a:cubicBezTo>
                  <a:pt x="214223" y="41121"/>
                  <a:pt x="221546" y="50810"/>
                  <a:pt x="221501" y="62508"/>
                </a:cubicBezTo>
                <a:cubicBezTo>
                  <a:pt x="221278" y="106799"/>
                  <a:pt x="203061" y="187836"/>
                  <a:pt x="126132" y="224671"/>
                </a:cubicBezTo>
                <a:cubicBezTo>
                  <a:pt x="118676" y="228243"/>
                  <a:pt x="110014" y="228243"/>
                  <a:pt x="102557" y="224671"/>
                </a:cubicBezTo>
                <a:cubicBezTo>
                  <a:pt x="25584" y="187836"/>
                  <a:pt x="7412" y="106799"/>
                  <a:pt x="7188" y="62508"/>
                </a:cubicBezTo>
                <a:cubicBezTo>
                  <a:pt x="7144" y="50810"/>
                  <a:pt x="14466" y="41121"/>
                  <a:pt x="24289" y="36969"/>
                </a:cubicBezTo>
                <a:lnTo>
                  <a:pt x="108362" y="1295"/>
                </a:lnTo>
                <a:cubicBezTo>
                  <a:pt x="110237" y="446"/>
                  <a:pt x="112246" y="0"/>
                  <a:pt x="114300" y="0"/>
                </a:cubicBezTo>
                <a:close/>
                <a:moveTo>
                  <a:pt x="114300" y="29825"/>
                </a:moveTo>
                <a:lnTo>
                  <a:pt x="114300" y="198641"/>
                </a:lnTo>
                <a:cubicBezTo>
                  <a:pt x="175915" y="168816"/>
                  <a:pt x="192479" y="102736"/>
                  <a:pt x="192881" y="63178"/>
                </a:cubicBezTo>
                <a:lnTo>
                  <a:pt x="114300" y="29870"/>
                </a:lnTo>
                <a:lnTo>
                  <a:pt x="114300" y="29870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26" name="Text 24"/>
          <p:cNvSpPr/>
          <p:nvPr/>
        </p:nvSpPr>
        <p:spPr>
          <a:xfrm>
            <a:off x="8000192" y="2311408"/>
            <a:ext cx="809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Validation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004955" y="2501801"/>
            <a:ext cx="8001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F7F5F3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(Isabelle/HOL)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032169" y="2901939"/>
            <a:ext cx="74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Mathematical</a:t>
            </a:r>
            <a:endParaRPr lang="en-US" sz="1600" dirty="0"/>
          </a:p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guarantee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9446525" y="2425689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4403" y="124391"/>
                </a:moveTo>
                <a:cubicBezTo>
                  <a:pt x="229984" y="118809"/>
                  <a:pt x="229984" y="109746"/>
                  <a:pt x="224403" y="104165"/>
                </a:cubicBezTo>
                <a:lnTo>
                  <a:pt x="152966" y="32727"/>
                </a:lnTo>
                <a:cubicBezTo>
                  <a:pt x="147384" y="27146"/>
                  <a:pt x="138321" y="27146"/>
                  <a:pt x="132740" y="32727"/>
                </a:cubicBezTo>
                <a:cubicBezTo>
                  <a:pt x="127159" y="38308"/>
                  <a:pt x="127159" y="47372"/>
                  <a:pt x="132740" y="52953"/>
                </a:cubicBezTo>
                <a:lnTo>
                  <a:pt x="179799" y="100013"/>
                </a:lnTo>
                <a:lnTo>
                  <a:pt x="14288" y="100013"/>
                </a:lnTo>
                <a:cubicBezTo>
                  <a:pt x="6385" y="100013"/>
                  <a:pt x="0" y="106397"/>
                  <a:pt x="0" y="114300"/>
                </a:cubicBezTo>
                <a:cubicBezTo>
                  <a:pt x="0" y="122203"/>
                  <a:pt x="6385" y="128588"/>
                  <a:pt x="14288" y="128588"/>
                </a:cubicBezTo>
                <a:lnTo>
                  <a:pt x="179799" y="128588"/>
                </a:lnTo>
                <a:lnTo>
                  <a:pt x="132740" y="175647"/>
                </a:lnTo>
                <a:cubicBezTo>
                  <a:pt x="127159" y="181228"/>
                  <a:pt x="127159" y="190292"/>
                  <a:pt x="132740" y="195873"/>
                </a:cubicBezTo>
                <a:cubicBezTo>
                  <a:pt x="138321" y="201454"/>
                  <a:pt x="147384" y="201454"/>
                  <a:pt x="152966" y="195873"/>
                </a:cubicBezTo>
                <a:lnTo>
                  <a:pt x="224403" y="124435"/>
                </a:ln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30" name="Shape 28"/>
          <p:cNvSpPr/>
          <p:nvPr/>
        </p:nvSpPr>
        <p:spPr>
          <a:xfrm>
            <a:off x="10106174" y="1873323"/>
            <a:ext cx="1219200" cy="914400"/>
          </a:xfrm>
          <a:custGeom>
            <a:avLst/>
            <a:gdLst/>
            <a:ahLst/>
            <a:cxnLst/>
            <a:rect l="l" t="t" r="r" b="b"/>
            <a:pathLst>
              <a:path w="1219200" h="914400">
                <a:moveTo>
                  <a:pt x="76197" y="0"/>
                </a:moveTo>
                <a:lnTo>
                  <a:pt x="1143003" y="0"/>
                </a:lnTo>
                <a:cubicBezTo>
                  <a:pt x="1185085" y="0"/>
                  <a:pt x="1219200" y="34115"/>
                  <a:pt x="1219200" y="76197"/>
                </a:cubicBezTo>
                <a:lnTo>
                  <a:pt x="1219200" y="838203"/>
                </a:lnTo>
                <a:cubicBezTo>
                  <a:pt x="1219200" y="880285"/>
                  <a:pt x="1185085" y="914400"/>
                  <a:pt x="1143003" y="914400"/>
                </a:cubicBezTo>
                <a:lnTo>
                  <a:pt x="76197" y="914400"/>
                </a:lnTo>
                <a:cubicBezTo>
                  <a:pt x="34115" y="914400"/>
                  <a:pt x="0" y="880285"/>
                  <a:pt x="0" y="8382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31" name="Shape 29"/>
          <p:cNvSpPr/>
          <p:nvPr/>
        </p:nvSpPr>
        <p:spPr>
          <a:xfrm>
            <a:off x="10587144" y="2006738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06799" y="-3572"/>
                </a:moveTo>
                <a:cubicBezTo>
                  <a:pt x="104076" y="-6340"/>
                  <a:pt x="100102" y="-7456"/>
                  <a:pt x="96351" y="-6429"/>
                </a:cubicBezTo>
                <a:cubicBezTo>
                  <a:pt x="92601" y="-5402"/>
                  <a:pt x="89699" y="-2500"/>
                  <a:pt x="88761" y="1250"/>
                </a:cubicBezTo>
                <a:lnTo>
                  <a:pt x="81930" y="28129"/>
                </a:lnTo>
                <a:cubicBezTo>
                  <a:pt x="81439" y="30093"/>
                  <a:pt x="79430" y="31254"/>
                  <a:pt x="77510" y="30673"/>
                </a:cubicBezTo>
                <a:lnTo>
                  <a:pt x="50810" y="23173"/>
                </a:lnTo>
                <a:cubicBezTo>
                  <a:pt x="47059" y="22101"/>
                  <a:pt x="43041" y="23173"/>
                  <a:pt x="40318" y="25896"/>
                </a:cubicBezTo>
                <a:cubicBezTo>
                  <a:pt x="37594" y="28620"/>
                  <a:pt x="36522" y="32638"/>
                  <a:pt x="37594" y="36388"/>
                </a:cubicBezTo>
                <a:lnTo>
                  <a:pt x="45140" y="63088"/>
                </a:lnTo>
                <a:cubicBezTo>
                  <a:pt x="45675" y="65008"/>
                  <a:pt x="44514" y="67017"/>
                  <a:pt x="42595" y="67508"/>
                </a:cubicBezTo>
                <a:lnTo>
                  <a:pt x="15672" y="74340"/>
                </a:lnTo>
                <a:cubicBezTo>
                  <a:pt x="11921" y="75277"/>
                  <a:pt x="8974" y="78224"/>
                  <a:pt x="7947" y="81975"/>
                </a:cubicBezTo>
                <a:cubicBezTo>
                  <a:pt x="6921" y="85725"/>
                  <a:pt x="8037" y="89699"/>
                  <a:pt x="10805" y="92422"/>
                </a:cubicBezTo>
                <a:lnTo>
                  <a:pt x="30673" y="111755"/>
                </a:lnTo>
                <a:cubicBezTo>
                  <a:pt x="32102" y="113139"/>
                  <a:pt x="32102" y="115461"/>
                  <a:pt x="30673" y="116890"/>
                </a:cubicBezTo>
                <a:lnTo>
                  <a:pt x="10850" y="136222"/>
                </a:lnTo>
                <a:cubicBezTo>
                  <a:pt x="8081" y="138946"/>
                  <a:pt x="6965" y="142920"/>
                  <a:pt x="7992" y="146670"/>
                </a:cubicBezTo>
                <a:cubicBezTo>
                  <a:pt x="9019" y="150421"/>
                  <a:pt x="11966" y="153323"/>
                  <a:pt x="15716" y="154305"/>
                </a:cubicBezTo>
                <a:lnTo>
                  <a:pt x="42595" y="161136"/>
                </a:lnTo>
                <a:cubicBezTo>
                  <a:pt x="44559" y="161627"/>
                  <a:pt x="45720" y="163637"/>
                  <a:pt x="45140" y="165556"/>
                </a:cubicBezTo>
                <a:lnTo>
                  <a:pt x="37594" y="192212"/>
                </a:lnTo>
                <a:cubicBezTo>
                  <a:pt x="36522" y="195962"/>
                  <a:pt x="37594" y="199980"/>
                  <a:pt x="40318" y="202704"/>
                </a:cubicBezTo>
                <a:cubicBezTo>
                  <a:pt x="43041" y="205427"/>
                  <a:pt x="47059" y="206499"/>
                  <a:pt x="50810" y="205427"/>
                </a:cubicBezTo>
                <a:lnTo>
                  <a:pt x="77510" y="197882"/>
                </a:lnTo>
                <a:cubicBezTo>
                  <a:pt x="79430" y="197346"/>
                  <a:pt x="81439" y="198507"/>
                  <a:pt x="81930" y="200427"/>
                </a:cubicBezTo>
                <a:lnTo>
                  <a:pt x="88761" y="227305"/>
                </a:lnTo>
                <a:cubicBezTo>
                  <a:pt x="89699" y="231056"/>
                  <a:pt x="92646" y="234002"/>
                  <a:pt x="96396" y="235029"/>
                </a:cubicBezTo>
                <a:cubicBezTo>
                  <a:pt x="100146" y="236056"/>
                  <a:pt x="104120" y="234940"/>
                  <a:pt x="106844" y="232172"/>
                </a:cubicBezTo>
                <a:lnTo>
                  <a:pt x="126176" y="212303"/>
                </a:lnTo>
                <a:cubicBezTo>
                  <a:pt x="127561" y="210875"/>
                  <a:pt x="129882" y="210875"/>
                  <a:pt x="131311" y="212303"/>
                </a:cubicBezTo>
                <a:lnTo>
                  <a:pt x="150599" y="232172"/>
                </a:lnTo>
                <a:cubicBezTo>
                  <a:pt x="153323" y="234940"/>
                  <a:pt x="157296" y="236056"/>
                  <a:pt x="161047" y="235029"/>
                </a:cubicBezTo>
                <a:cubicBezTo>
                  <a:pt x="164797" y="234002"/>
                  <a:pt x="167700" y="231056"/>
                  <a:pt x="168682" y="227305"/>
                </a:cubicBezTo>
                <a:lnTo>
                  <a:pt x="175513" y="200471"/>
                </a:lnTo>
                <a:cubicBezTo>
                  <a:pt x="176004" y="198507"/>
                  <a:pt x="178013" y="197346"/>
                  <a:pt x="179933" y="197927"/>
                </a:cubicBezTo>
                <a:lnTo>
                  <a:pt x="206633" y="205472"/>
                </a:lnTo>
                <a:cubicBezTo>
                  <a:pt x="210383" y="206544"/>
                  <a:pt x="214402" y="205472"/>
                  <a:pt x="217125" y="202749"/>
                </a:cubicBezTo>
                <a:cubicBezTo>
                  <a:pt x="219849" y="200025"/>
                  <a:pt x="220920" y="196007"/>
                  <a:pt x="219849" y="192256"/>
                </a:cubicBezTo>
                <a:lnTo>
                  <a:pt x="212303" y="165556"/>
                </a:lnTo>
                <a:cubicBezTo>
                  <a:pt x="211768" y="163637"/>
                  <a:pt x="212928" y="161627"/>
                  <a:pt x="214848" y="161136"/>
                </a:cubicBezTo>
                <a:lnTo>
                  <a:pt x="241727" y="154305"/>
                </a:lnTo>
                <a:cubicBezTo>
                  <a:pt x="245477" y="153367"/>
                  <a:pt x="248424" y="150421"/>
                  <a:pt x="249451" y="146670"/>
                </a:cubicBezTo>
                <a:cubicBezTo>
                  <a:pt x="250478" y="142920"/>
                  <a:pt x="249362" y="138901"/>
                  <a:pt x="246593" y="136222"/>
                </a:cubicBezTo>
                <a:lnTo>
                  <a:pt x="226725" y="116890"/>
                </a:lnTo>
                <a:cubicBezTo>
                  <a:pt x="225296" y="115506"/>
                  <a:pt x="225296" y="113184"/>
                  <a:pt x="226725" y="111755"/>
                </a:cubicBezTo>
                <a:lnTo>
                  <a:pt x="246593" y="92422"/>
                </a:lnTo>
                <a:cubicBezTo>
                  <a:pt x="249362" y="89699"/>
                  <a:pt x="250478" y="85725"/>
                  <a:pt x="249451" y="81975"/>
                </a:cubicBezTo>
                <a:cubicBezTo>
                  <a:pt x="248424" y="78224"/>
                  <a:pt x="245477" y="75322"/>
                  <a:pt x="241727" y="74340"/>
                </a:cubicBezTo>
                <a:lnTo>
                  <a:pt x="214848" y="67508"/>
                </a:lnTo>
                <a:cubicBezTo>
                  <a:pt x="212884" y="67017"/>
                  <a:pt x="211723" y="65008"/>
                  <a:pt x="212303" y="63088"/>
                </a:cubicBezTo>
                <a:lnTo>
                  <a:pt x="219849" y="36388"/>
                </a:lnTo>
                <a:cubicBezTo>
                  <a:pt x="220920" y="32638"/>
                  <a:pt x="219849" y="28620"/>
                  <a:pt x="217125" y="25896"/>
                </a:cubicBezTo>
                <a:cubicBezTo>
                  <a:pt x="214402" y="23173"/>
                  <a:pt x="210383" y="22101"/>
                  <a:pt x="206633" y="23173"/>
                </a:cubicBezTo>
                <a:lnTo>
                  <a:pt x="179933" y="30718"/>
                </a:lnTo>
                <a:cubicBezTo>
                  <a:pt x="178013" y="31254"/>
                  <a:pt x="176004" y="30093"/>
                  <a:pt x="175513" y="28173"/>
                </a:cubicBezTo>
                <a:lnTo>
                  <a:pt x="168682" y="1250"/>
                </a:lnTo>
                <a:cubicBezTo>
                  <a:pt x="167744" y="-2500"/>
                  <a:pt x="164797" y="-5447"/>
                  <a:pt x="161047" y="-6474"/>
                </a:cubicBezTo>
                <a:cubicBezTo>
                  <a:pt x="157296" y="-7501"/>
                  <a:pt x="153323" y="-6385"/>
                  <a:pt x="150599" y="-3617"/>
                </a:cubicBezTo>
                <a:lnTo>
                  <a:pt x="131266" y="16297"/>
                </a:lnTo>
                <a:cubicBezTo>
                  <a:pt x="129882" y="17725"/>
                  <a:pt x="127561" y="17725"/>
                  <a:pt x="126132" y="16297"/>
                </a:cubicBezTo>
                <a:lnTo>
                  <a:pt x="106799" y="-3572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32" name="Text 30"/>
          <p:cNvSpPr/>
          <p:nvPr/>
        </p:nvSpPr>
        <p:spPr>
          <a:xfrm>
            <a:off x="10330735" y="2311408"/>
            <a:ext cx="771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Compliance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0335497" y="2501801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F7F5F3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Certificate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0435425" y="2901939"/>
            <a:ext cx="5619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Shareable</a:t>
            </a:r>
            <a:endParaRPr lang="en-US" sz="1600" dirty="0"/>
          </a:p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evidence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381000" y="3632471"/>
            <a:ext cx="11430000" cy="1828800"/>
          </a:xfrm>
          <a:custGeom>
            <a:avLst/>
            <a:gdLst/>
            <a:ahLst/>
            <a:cxnLst/>
            <a:rect l="l" t="t" r="r" b="b"/>
            <a:pathLst>
              <a:path w="11430000" h="1828800">
                <a:moveTo>
                  <a:pt x="76206" y="0"/>
                </a:moveTo>
                <a:lnTo>
                  <a:pt x="11353794" y="0"/>
                </a:lnTo>
                <a:cubicBezTo>
                  <a:pt x="11395881" y="0"/>
                  <a:pt x="11430000" y="34119"/>
                  <a:pt x="11430000" y="76206"/>
                </a:cubicBezTo>
                <a:lnTo>
                  <a:pt x="11430000" y="1752594"/>
                </a:lnTo>
                <a:cubicBezTo>
                  <a:pt x="11430000" y="1794681"/>
                  <a:pt x="11395881" y="1828800"/>
                  <a:pt x="11353794" y="1828800"/>
                </a:cubicBezTo>
                <a:lnTo>
                  <a:pt x="76206" y="1828800"/>
                </a:lnTo>
                <a:cubicBezTo>
                  <a:pt x="34119" y="1828800"/>
                  <a:pt x="0" y="1794681"/>
                  <a:pt x="0" y="1752594"/>
                </a:cubicBezTo>
                <a:lnTo>
                  <a:pt x="0" y="76206"/>
                </a:lnTo>
                <a:cubicBezTo>
                  <a:pt x="0" y="34147"/>
                  <a:pt x="34147" y="0"/>
                  <a:pt x="76206" y="0"/>
                </a:cubicBezTo>
                <a:close/>
              </a:path>
            </a:pathLst>
          </a:custGeom>
          <a:solidFill>
            <a:srgbClr val="5C5650"/>
          </a:solidFill>
          <a:ln/>
        </p:spPr>
      </p:sp>
      <p:sp>
        <p:nvSpPr>
          <p:cNvPr id="36" name="Shape 34"/>
          <p:cNvSpPr/>
          <p:nvPr/>
        </p:nvSpPr>
        <p:spPr>
          <a:xfrm>
            <a:off x="666707" y="386102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300038" y="314325"/>
                </a:moveTo>
                <a:cubicBezTo>
                  <a:pt x="386834" y="314325"/>
                  <a:pt x="457200" y="243959"/>
                  <a:pt x="457200" y="157163"/>
                </a:cubicBezTo>
                <a:cubicBezTo>
                  <a:pt x="457200" y="70366"/>
                  <a:pt x="386834" y="0"/>
                  <a:pt x="300038" y="0"/>
                </a:cubicBezTo>
                <a:cubicBezTo>
                  <a:pt x="213241" y="0"/>
                  <a:pt x="142875" y="70366"/>
                  <a:pt x="142875" y="157163"/>
                </a:cubicBezTo>
                <a:cubicBezTo>
                  <a:pt x="142875" y="173861"/>
                  <a:pt x="145465" y="190024"/>
                  <a:pt x="150287" y="205115"/>
                </a:cubicBezTo>
                <a:lnTo>
                  <a:pt x="6251" y="349151"/>
                </a:lnTo>
                <a:cubicBezTo>
                  <a:pt x="2232" y="353169"/>
                  <a:pt x="0" y="358616"/>
                  <a:pt x="0" y="364331"/>
                </a:cubicBezTo>
                <a:lnTo>
                  <a:pt x="0" y="435769"/>
                </a:lnTo>
                <a:cubicBezTo>
                  <a:pt x="0" y="447645"/>
                  <a:pt x="9555" y="457200"/>
                  <a:pt x="21431" y="457200"/>
                </a:cubicBezTo>
                <a:lnTo>
                  <a:pt x="92869" y="457200"/>
                </a:lnTo>
                <a:cubicBezTo>
                  <a:pt x="104745" y="457200"/>
                  <a:pt x="114300" y="447645"/>
                  <a:pt x="114300" y="435769"/>
                </a:cubicBezTo>
                <a:lnTo>
                  <a:pt x="114300" y="400050"/>
                </a:lnTo>
                <a:lnTo>
                  <a:pt x="150019" y="400050"/>
                </a:lnTo>
                <a:cubicBezTo>
                  <a:pt x="161895" y="400050"/>
                  <a:pt x="171450" y="390495"/>
                  <a:pt x="171450" y="378619"/>
                </a:cubicBezTo>
                <a:lnTo>
                  <a:pt x="171450" y="342900"/>
                </a:lnTo>
                <a:lnTo>
                  <a:pt x="207169" y="342900"/>
                </a:lnTo>
                <a:cubicBezTo>
                  <a:pt x="212884" y="342900"/>
                  <a:pt x="218331" y="340668"/>
                  <a:pt x="222349" y="336649"/>
                </a:cubicBezTo>
                <a:lnTo>
                  <a:pt x="252085" y="306913"/>
                </a:lnTo>
                <a:cubicBezTo>
                  <a:pt x="267176" y="311735"/>
                  <a:pt x="283339" y="314325"/>
                  <a:pt x="300038" y="314325"/>
                </a:cubicBezTo>
                <a:close/>
                <a:moveTo>
                  <a:pt x="335756" y="85725"/>
                </a:moveTo>
                <a:cubicBezTo>
                  <a:pt x="355470" y="85725"/>
                  <a:pt x="371475" y="101730"/>
                  <a:pt x="371475" y="121444"/>
                </a:cubicBezTo>
                <a:cubicBezTo>
                  <a:pt x="371475" y="141157"/>
                  <a:pt x="355470" y="157163"/>
                  <a:pt x="335756" y="157163"/>
                </a:cubicBezTo>
                <a:cubicBezTo>
                  <a:pt x="316043" y="157163"/>
                  <a:pt x="300038" y="141157"/>
                  <a:pt x="300038" y="121444"/>
                </a:cubicBezTo>
                <a:cubicBezTo>
                  <a:pt x="300038" y="101730"/>
                  <a:pt x="316043" y="85725"/>
                  <a:pt x="335756" y="85725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37" name="Text 35"/>
          <p:cNvSpPr/>
          <p:nvPr/>
        </p:nvSpPr>
        <p:spPr>
          <a:xfrm>
            <a:off x="1371558" y="3861029"/>
            <a:ext cx="10325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Insight: You Can't Fake Math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1371558" y="4279981"/>
            <a:ext cx="1029652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LLM generates proofs, but </a:t>
            </a:r>
            <a:pPr>
              <a:lnSpc>
                <a:spcPct val="140000"/>
              </a:lnSpc>
            </a:pPr>
            <a:r>
              <a:rPr lang="en-US" sz="135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Isabelle validates them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. Even if the LLM is compromised or adversarial, it cannot produce a valid proof of a false statement.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1371558" y="4951512"/>
            <a:ext cx="102965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This separation of concerns—generation vs. validation—is what makes VeriTrain's guarantees </a:t>
            </a:r>
            <a:pPr>
              <a:lnSpc>
                <a:spcPct val="140000"/>
              </a:lnSpc>
            </a:pPr>
            <a:r>
              <a:rPr lang="en-US" sz="135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cryptographically unforgeable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.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384402" y="5652601"/>
            <a:ext cx="3702504" cy="997404"/>
          </a:xfrm>
          <a:custGeom>
            <a:avLst/>
            <a:gdLst/>
            <a:ahLst/>
            <a:cxnLst/>
            <a:rect l="l" t="t" r="r" b="b"/>
            <a:pathLst>
              <a:path w="3702504" h="997404">
                <a:moveTo>
                  <a:pt x="76202" y="0"/>
                </a:moveTo>
                <a:lnTo>
                  <a:pt x="3626302" y="0"/>
                </a:lnTo>
                <a:cubicBezTo>
                  <a:pt x="3668387" y="0"/>
                  <a:pt x="3702504" y="34117"/>
                  <a:pt x="3702504" y="76202"/>
                </a:cubicBezTo>
                <a:lnTo>
                  <a:pt x="3702504" y="921202"/>
                </a:lnTo>
                <a:cubicBezTo>
                  <a:pt x="3702504" y="963287"/>
                  <a:pt x="3668387" y="997404"/>
                  <a:pt x="3626302" y="997404"/>
                </a:cubicBezTo>
                <a:lnTo>
                  <a:pt x="76202" y="997404"/>
                </a:lnTo>
                <a:cubicBezTo>
                  <a:pt x="34117" y="997404"/>
                  <a:pt x="0" y="963287"/>
                  <a:pt x="0" y="921202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9B8E7D"/>
          </a:solidFill>
          <a:ln w="9071">
            <a:solidFill>
              <a:srgbClr val="9B8E7D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49665" y="5846397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107394" y="357"/>
                </a:moveTo>
                <a:cubicBezTo>
                  <a:pt x="102334" y="-1101"/>
                  <a:pt x="97066" y="1845"/>
                  <a:pt x="95607" y="6906"/>
                </a:cubicBezTo>
                <a:lnTo>
                  <a:pt x="57507" y="140256"/>
                </a:lnTo>
                <a:cubicBezTo>
                  <a:pt x="56049" y="145316"/>
                  <a:pt x="58995" y="150584"/>
                  <a:pt x="64056" y="152043"/>
                </a:cubicBezTo>
                <a:cubicBezTo>
                  <a:pt x="69116" y="153501"/>
                  <a:pt x="74384" y="150555"/>
                  <a:pt x="75843" y="145494"/>
                </a:cubicBezTo>
                <a:lnTo>
                  <a:pt x="113943" y="12144"/>
                </a:lnTo>
                <a:cubicBezTo>
                  <a:pt x="115401" y="7084"/>
                  <a:pt x="112455" y="1816"/>
                  <a:pt x="107394" y="357"/>
                </a:cubicBezTo>
                <a:close/>
                <a:moveTo>
                  <a:pt x="126623" y="40868"/>
                </a:moveTo>
                <a:cubicBezTo>
                  <a:pt x="122902" y="44589"/>
                  <a:pt x="122902" y="50631"/>
                  <a:pt x="126623" y="54352"/>
                </a:cubicBezTo>
                <a:lnTo>
                  <a:pt x="148471" y="76200"/>
                </a:lnTo>
                <a:lnTo>
                  <a:pt x="126623" y="98048"/>
                </a:lnTo>
                <a:cubicBezTo>
                  <a:pt x="122902" y="101769"/>
                  <a:pt x="122902" y="107811"/>
                  <a:pt x="126623" y="111532"/>
                </a:cubicBezTo>
                <a:cubicBezTo>
                  <a:pt x="130344" y="115253"/>
                  <a:pt x="136386" y="115253"/>
                  <a:pt x="140107" y="111532"/>
                </a:cubicBezTo>
                <a:lnTo>
                  <a:pt x="168682" y="82957"/>
                </a:lnTo>
                <a:cubicBezTo>
                  <a:pt x="172403" y="79236"/>
                  <a:pt x="172403" y="73194"/>
                  <a:pt x="168682" y="69473"/>
                </a:cubicBezTo>
                <a:lnTo>
                  <a:pt x="140107" y="40898"/>
                </a:lnTo>
                <a:cubicBezTo>
                  <a:pt x="136386" y="37177"/>
                  <a:pt x="130344" y="37177"/>
                  <a:pt x="126623" y="40898"/>
                </a:cubicBezTo>
                <a:close/>
                <a:moveTo>
                  <a:pt x="44857" y="40868"/>
                </a:moveTo>
                <a:cubicBezTo>
                  <a:pt x="41136" y="37147"/>
                  <a:pt x="35094" y="37147"/>
                  <a:pt x="31373" y="40868"/>
                </a:cubicBezTo>
                <a:lnTo>
                  <a:pt x="2798" y="69443"/>
                </a:lnTo>
                <a:cubicBezTo>
                  <a:pt x="-923" y="73164"/>
                  <a:pt x="-923" y="79206"/>
                  <a:pt x="2798" y="82927"/>
                </a:cubicBezTo>
                <a:lnTo>
                  <a:pt x="31373" y="111502"/>
                </a:lnTo>
                <a:cubicBezTo>
                  <a:pt x="35094" y="115223"/>
                  <a:pt x="41136" y="115223"/>
                  <a:pt x="44857" y="111502"/>
                </a:cubicBezTo>
                <a:cubicBezTo>
                  <a:pt x="48578" y="107781"/>
                  <a:pt x="48578" y="101739"/>
                  <a:pt x="44857" y="98018"/>
                </a:cubicBezTo>
                <a:lnTo>
                  <a:pt x="23009" y="76200"/>
                </a:lnTo>
                <a:lnTo>
                  <a:pt x="44827" y="54352"/>
                </a:lnTo>
                <a:cubicBezTo>
                  <a:pt x="48548" y="50631"/>
                  <a:pt x="48548" y="44589"/>
                  <a:pt x="44827" y="40868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42" name="Text 40"/>
          <p:cNvSpPr/>
          <p:nvPr/>
        </p:nvSpPr>
        <p:spPr>
          <a:xfrm>
            <a:off x="806755" y="5808338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Instrumentation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540140" y="6113115"/>
            <a:ext cx="34575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PyTorch/JAX hooks log training events with minimal overhead (&lt;1%)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4245110" y="5652601"/>
            <a:ext cx="3702504" cy="997404"/>
          </a:xfrm>
          <a:custGeom>
            <a:avLst/>
            <a:gdLst/>
            <a:ahLst/>
            <a:cxnLst/>
            <a:rect l="l" t="t" r="r" b="b"/>
            <a:pathLst>
              <a:path w="3702504" h="997404">
                <a:moveTo>
                  <a:pt x="76202" y="0"/>
                </a:moveTo>
                <a:lnTo>
                  <a:pt x="3626302" y="0"/>
                </a:lnTo>
                <a:cubicBezTo>
                  <a:pt x="3668387" y="0"/>
                  <a:pt x="3702504" y="34117"/>
                  <a:pt x="3702504" y="76202"/>
                </a:cubicBezTo>
                <a:lnTo>
                  <a:pt x="3702504" y="921202"/>
                </a:lnTo>
                <a:cubicBezTo>
                  <a:pt x="3702504" y="963287"/>
                  <a:pt x="3668387" y="997404"/>
                  <a:pt x="3626302" y="997404"/>
                </a:cubicBezTo>
                <a:lnTo>
                  <a:pt x="76202" y="997404"/>
                </a:lnTo>
                <a:cubicBezTo>
                  <a:pt x="34117" y="997404"/>
                  <a:pt x="0" y="963287"/>
                  <a:pt x="0" y="921202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A8B5A0"/>
          </a:solidFill>
          <a:ln w="9071">
            <a:solidFill>
              <a:srgbClr val="A8B5A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4419898" y="5846397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35719" y="16669"/>
                </a:moveTo>
                <a:cubicBezTo>
                  <a:pt x="35719" y="7471"/>
                  <a:pt x="43190" y="0"/>
                  <a:pt x="52388" y="0"/>
                </a:cubicBezTo>
                <a:lnTo>
                  <a:pt x="59531" y="0"/>
                </a:lnTo>
                <a:cubicBezTo>
                  <a:pt x="64800" y="0"/>
                  <a:pt x="69056" y="4256"/>
                  <a:pt x="69056" y="9525"/>
                </a:cubicBezTo>
                <a:lnTo>
                  <a:pt x="69056" y="142875"/>
                </a:lnTo>
                <a:cubicBezTo>
                  <a:pt x="69056" y="148144"/>
                  <a:pt x="64800" y="152400"/>
                  <a:pt x="59531" y="152400"/>
                </a:cubicBezTo>
                <a:lnTo>
                  <a:pt x="50006" y="152400"/>
                </a:lnTo>
                <a:cubicBezTo>
                  <a:pt x="41136" y="152400"/>
                  <a:pt x="33665" y="146328"/>
                  <a:pt x="31552" y="138113"/>
                </a:cubicBezTo>
                <a:cubicBezTo>
                  <a:pt x="31343" y="138113"/>
                  <a:pt x="31165" y="138113"/>
                  <a:pt x="30956" y="138113"/>
                </a:cubicBezTo>
                <a:cubicBezTo>
                  <a:pt x="17800" y="138113"/>
                  <a:pt x="7144" y="127456"/>
                  <a:pt x="7144" y="114300"/>
                </a:cubicBezTo>
                <a:cubicBezTo>
                  <a:pt x="7144" y="108942"/>
                  <a:pt x="8930" y="104001"/>
                  <a:pt x="11906" y="100013"/>
                </a:cubicBezTo>
                <a:cubicBezTo>
                  <a:pt x="6132" y="95667"/>
                  <a:pt x="2381" y="88761"/>
                  <a:pt x="2381" y="80962"/>
                </a:cubicBezTo>
                <a:cubicBezTo>
                  <a:pt x="2381" y="71765"/>
                  <a:pt x="7620" y="63758"/>
                  <a:pt x="15240" y="59799"/>
                </a:cubicBezTo>
                <a:cubicBezTo>
                  <a:pt x="13127" y="56227"/>
                  <a:pt x="11906" y="52060"/>
                  <a:pt x="11906" y="47625"/>
                </a:cubicBezTo>
                <a:cubicBezTo>
                  <a:pt x="11906" y="34469"/>
                  <a:pt x="22562" y="23813"/>
                  <a:pt x="35719" y="23813"/>
                </a:cubicBezTo>
                <a:lnTo>
                  <a:pt x="35719" y="16669"/>
                </a:lnTo>
                <a:close/>
                <a:moveTo>
                  <a:pt x="116681" y="16669"/>
                </a:moveTo>
                <a:lnTo>
                  <a:pt x="116681" y="23813"/>
                </a:lnTo>
                <a:cubicBezTo>
                  <a:pt x="129838" y="23813"/>
                  <a:pt x="140494" y="34469"/>
                  <a:pt x="140494" y="47625"/>
                </a:cubicBezTo>
                <a:cubicBezTo>
                  <a:pt x="140494" y="52090"/>
                  <a:pt x="139273" y="56257"/>
                  <a:pt x="137160" y="59799"/>
                </a:cubicBezTo>
                <a:cubicBezTo>
                  <a:pt x="144810" y="63758"/>
                  <a:pt x="150019" y="71735"/>
                  <a:pt x="150019" y="80962"/>
                </a:cubicBezTo>
                <a:cubicBezTo>
                  <a:pt x="150019" y="88761"/>
                  <a:pt x="146268" y="95667"/>
                  <a:pt x="140494" y="100013"/>
                </a:cubicBezTo>
                <a:cubicBezTo>
                  <a:pt x="143470" y="104001"/>
                  <a:pt x="145256" y="108942"/>
                  <a:pt x="145256" y="114300"/>
                </a:cubicBezTo>
                <a:cubicBezTo>
                  <a:pt x="145256" y="127456"/>
                  <a:pt x="134600" y="138113"/>
                  <a:pt x="121444" y="138113"/>
                </a:cubicBezTo>
                <a:cubicBezTo>
                  <a:pt x="121235" y="138113"/>
                  <a:pt x="121057" y="138113"/>
                  <a:pt x="120848" y="138113"/>
                </a:cubicBezTo>
                <a:cubicBezTo>
                  <a:pt x="118735" y="146328"/>
                  <a:pt x="111264" y="152400"/>
                  <a:pt x="102394" y="152400"/>
                </a:cubicBezTo>
                <a:lnTo>
                  <a:pt x="92869" y="152400"/>
                </a:lnTo>
                <a:cubicBezTo>
                  <a:pt x="87600" y="152400"/>
                  <a:pt x="83344" y="148144"/>
                  <a:pt x="83344" y="142875"/>
                </a:cubicBezTo>
                <a:lnTo>
                  <a:pt x="83344" y="9525"/>
                </a:lnTo>
                <a:cubicBezTo>
                  <a:pt x="83344" y="4256"/>
                  <a:pt x="87600" y="0"/>
                  <a:pt x="92869" y="0"/>
                </a:cubicBezTo>
                <a:lnTo>
                  <a:pt x="100013" y="0"/>
                </a:lnTo>
                <a:cubicBezTo>
                  <a:pt x="109210" y="0"/>
                  <a:pt x="116681" y="7471"/>
                  <a:pt x="116681" y="16669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46" name="Text 44"/>
          <p:cNvSpPr/>
          <p:nvPr/>
        </p:nvSpPr>
        <p:spPr>
          <a:xfrm>
            <a:off x="4667463" y="5808338"/>
            <a:ext cx="106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LLM Synthesis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4400848" y="6113115"/>
            <a:ext cx="34575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Claude/GPT-4 generates Isabelle/HOL proof scripts from traces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105924" y="5652601"/>
            <a:ext cx="3702504" cy="997404"/>
          </a:xfrm>
          <a:custGeom>
            <a:avLst/>
            <a:gdLst/>
            <a:ahLst/>
            <a:cxnLst/>
            <a:rect l="l" t="t" r="r" b="b"/>
            <a:pathLst>
              <a:path w="3702504" h="997404">
                <a:moveTo>
                  <a:pt x="76202" y="0"/>
                </a:moveTo>
                <a:lnTo>
                  <a:pt x="3626302" y="0"/>
                </a:lnTo>
                <a:cubicBezTo>
                  <a:pt x="3668387" y="0"/>
                  <a:pt x="3702504" y="34117"/>
                  <a:pt x="3702504" y="76202"/>
                </a:cubicBezTo>
                <a:lnTo>
                  <a:pt x="3702504" y="921202"/>
                </a:lnTo>
                <a:cubicBezTo>
                  <a:pt x="3702504" y="963287"/>
                  <a:pt x="3668387" y="997404"/>
                  <a:pt x="3626302" y="997404"/>
                </a:cubicBezTo>
                <a:lnTo>
                  <a:pt x="76202" y="997404"/>
                </a:lnTo>
                <a:cubicBezTo>
                  <a:pt x="34117" y="997404"/>
                  <a:pt x="0" y="963287"/>
                  <a:pt x="0" y="921202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C4A99B"/>
          </a:solidFill>
          <a:ln w="9071">
            <a:solidFill>
              <a:srgbClr val="C4A99B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299762" y="5846397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74384" y="19883"/>
                </a:moveTo>
                <a:cubicBezTo>
                  <a:pt x="77480" y="15627"/>
                  <a:pt x="76527" y="9674"/>
                  <a:pt x="72271" y="6578"/>
                </a:cubicBezTo>
                <a:cubicBezTo>
                  <a:pt x="68014" y="3483"/>
                  <a:pt x="62061" y="4435"/>
                  <a:pt x="58966" y="8692"/>
                </a:cubicBezTo>
                <a:lnTo>
                  <a:pt x="27414" y="52060"/>
                </a:lnTo>
                <a:lnTo>
                  <a:pt x="16252" y="40898"/>
                </a:lnTo>
                <a:cubicBezTo>
                  <a:pt x="12531" y="37177"/>
                  <a:pt x="6489" y="37177"/>
                  <a:pt x="2768" y="40898"/>
                </a:cubicBezTo>
                <a:cubicBezTo>
                  <a:pt x="-952" y="44619"/>
                  <a:pt x="-952" y="50661"/>
                  <a:pt x="2768" y="54382"/>
                </a:cubicBezTo>
                <a:lnTo>
                  <a:pt x="21818" y="73432"/>
                </a:lnTo>
                <a:cubicBezTo>
                  <a:pt x="23783" y="75396"/>
                  <a:pt x="26521" y="76408"/>
                  <a:pt x="29289" y="76200"/>
                </a:cubicBezTo>
                <a:cubicBezTo>
                  <a:pt x="32058" y="75992"/>
                  <a:pt x="34617" y="74563"/>
                  <a:pt x="36255" y="72301"/>
                </a:cubicBezTo>
                <a:lnTo>
                  <a:pt x="74355" y="19913"/>
                </a:lnTo>
                <a:close/>
                <a:moveTo>
                  <a:pt x="112484" y="60365"/>
                </a:moveTo>
                <a:cubicBezTo>
                  <a:pt x="115580" y="56108"/>
                  <a:pt x="114627" y="50155"/>
                  <a:pt x="110371" y="47059"/>
                </a:cubicBezTo>
                <a:cubicBezTo>
                  <a:pt x="106114" y="43964"/>
                  <a:pt x="100161" y="44916"/>
                  <a:pt x="97066" y="49173"/>
                </a:cubicBezTo>
                <a:lnTo>
                  <a:pt x="46464" y="118735"/>
                </a:lnTo>
                <a:lnTo>
                  <a:pt x="25777" y="98048"/>
                </a:lnTo>
                <a:cubicBezTo>
                  <a:pt x="22056" y="94327"/>
                  <a:pt x="16014" y="94327"/>
                  <a:pt x="12293" y="98048"/>
                </a:cubicBezTo>
                <a:cubicBezTo>
                  <a:pt x="8572" y="101769"/>
                  <a:pt x="8572" y="107811"/>
                  <a:pt x="12293" y="111532"/>
                </a:cubicBezTo>
                <a:lnTo>
                  <a:pt x="40868" y="140107"/>
                </a:lnTo>
                <a:cubicBezTo>
                  <a:pt x="42833" y="142071"/>
                  <a:pt x="45571" y="143083"/>
                  <a:pt x="48339" y="142875"/>
                </a:cubicBezTo>
                <a:cubicBezTo>
                  <a:pt x="51108" y="142667"/>
                  <a:pt x="53667" y="141238"/>
                  <a:pt x="55305" y="138976"/>
                </a:cubicBezTo>
                <a:lnTo>
                  <a:pt x="112455" y="60394"/>
                </a:lnTo>
                <a:close/>
              </a:path>
            </a:pathLst>
          </a:custGeom>
          <a:solidFill>
            <a:srgbClr val="C4A99B"/>
          </a:solidFill>
          <a:ln/>
        </p:spPr>
      </p:sp>
      <p:sp>
        <p:nvSpPr>
          <p:cNvPr id="50" name="Text 48"/>
          <p:cNvSpPr/>
          <p:nvPr/>
        </p:nvSpPr>
        <p:spPr>
          <a:xfrm>
            <a:off x="8528277" y="5808338"/>
            <a:ext cx="752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Validation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8261662" y="6113115"/>
            <a:ext cx="34575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Isabelle/HOL theorem prover checks proof correctness independently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49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105" kern="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ROADMAP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47505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Path to Production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1180840"/>
            <a:ext cx="11525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From hackathon build to enterprise deployment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708119"/>
            <a:ext cx="2743200" cy="2171700"/>
          </a:xfrm>
          <a:custGeom>
            <a:avLst/>
            <a:gdLst/>
            <a:ahLst/>
            <a:cxnLst/>
            <a:rect l="l" t="t" r="r" b="b"/>
            <a:pathLst>
              <a:path w="2743200" h="2171700">
                <a:moveTo>
                  <a:pt x="76205" y="0"/>
                </a:moveTo>
                <a:lnTo>
                  <a:pt x="2666995" y="0"/>
                </a:lnTo>
                <a:cubicBezTo>
                  <a:pt x="2709082" y="0"/>
                  <a:pt x="2743200" y="34118"/>
                  <a:pt x="2743200" y="76205"/>
                </a:cubicBezTo>
                <a:lnTo>
                  <a:pt x="2743200" y="2095495"/>
                </a:lnTo>
                <a:cubicBezTo>
                  <a:pt x="2743200" y="2137582"/>
                  <a:pt x="2709082" y="2171700"/>
                  <a:pt x="2666995" y="2171700"/>
                </a:cubicBezTo>
                <a:lnTo>
                  <a:pt x="76205" y="2171700"/>
                </a:lnTo>
                <a:cubicBezTo>
                  <a:pt x="34118" y="2171700"/>
                  <a:pt x="0" y="2137582"/>
                  <a:pt x="0" y="2095495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6" name="Shape 4"/>
          <p:cNvSpPr/>
          <p:nvPr/>
        </p:nvSpPr>
        <p:spPr>
          <a:xfrm>
            <a:off x="571500" y="19176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7" name="Text 5"/>
          <p:cNvSpPr/>
          <p:nvPr/>
        </p:nvSpPr>
        <p:spPr>
          <a:xfrm>
            <a:off x="528638" y="1917650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A8B5A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66779" y="1898619"/>
            <a:ext cx="752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Current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66779" y="2165338"/>
            <a:ext cx="7239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7F5F3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Hackathon ✅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92931" y="2470007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11" name="Text 9"/>
          <p:cNvSpPr/>
          <p:nvPr/>
        </p:nvSpPr>
        <p:spPr>
          <a:xfrm>
            <a:off x="790490" y="2431954"/>
            <a:ext cx="1352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Mock LLM integration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92931" y="2736521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13" name="Text 11"/>
          <p:cNvSpPr/>
          <p:nvPr/>
        </p:nvSpPr>
        <p:spPr>
          <a:xfrm>
            <a:off x="790490" y="2698459"/>
            <a:ext cx="1466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Mock Isabelle validation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92931" y="3003026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15" name="Text 13"/>
          <p:cNvSpPr/>
          <p:nvPr/>
        </p:nvSpPr>
        <p:spPr>
          <a:xfrm>
            <a:off x="790490" y="2964973"/>
            <a:ext cx="1590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 governance frameworks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92931" y="3269540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13" h="114300">
                <a:moveTo>
                  <a:pt x="97066" y="15649"/>
                </a:moveTo>
                <a:cubicBezTo>
                  <a:pt x="100258" y="17971"/>
                  <a:pt x="100972" y="22436"/>
                  <a:pt x="98651" y="25628"/>
                </a:cubicBezTo>
                <a:lnTo>
                  <a:pt x="41501" y="104209"/>
                </a:lnTo>
                <a:cubicBezTo>
                  <a:pt x="40273" y="105906"/>
                  <a:pt x="38375" y="106955"/>
                  <a:pt x="36277" y="107134"/>
                </a:cubicBezTo>
                <a:cubicBezTo>
                  <a:pt x="34178" y="107313"/>
                  <a:pt x="32147" y="106531"/>
                  <a:pt x="30673" y="105058"/>
                </a:cubicBezTo>
                <a:lnTo>
                  <a:pt x="2098" y="76483"/>
                </a:lnTo>
                <a:cubicBezTo>
                  <a:pt x="-692" y="73692"/>
                  <a:pt x="-692" y="69160"/>
                  <a:pt x="2098" y="66370"/>
                </a:cubicBezTo>
                <a:cubicBezTo>
                  <a:pt x="4889" y="63579"/>
                  <a:pt x="9421" y="63579"/>
                  <a:pt x="12211" y="66370"/>
                </a:cubicBezTo>
                <a:lnTo>
                  <a:pt x="34870" y="89029"/>
                </a:lnTo>
                <a:lnTo>
                  <a:pt x="87109" y="17212"/>
                </a:lnTo>
                <a:cubicBezTo>
                  <a:pt x="89431" y="14020"/>
                  <a:pt x="93896" y="13305"/>
                  <a:pt x="97088" y="15627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17" name="Text 15"/>
          <p:cNvSpPr/>
          <p:nvPr/>
        </p:nvSpPr>
        <p:spPr>
          <a:xfrm>
            <a:off x="790490" y="3231477"/>
            <a:ext cx="1333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End-to-end examples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276558" y="1708119"/>
            <a:ext cx="2743200" cy="2171700"/>
          </a:xfrm>
          <a:custGeom>
            <a:avLst/>
            <a:gdLst/>
            <a:ahLst/>
            <a:cxnLst/>
            <a:rect l="l" t="t" r="r" b="b"/>
            <a:pathLst>
              <a:path w="2743200" h="2171700">
                <a:moveTo>
                  <a:pt x="76205" y="0"/>
                </a:moveTo>
                <a:lnTo>
                  <a:pt x="2666995" y="0"/>
                </a:lnTo>
                <a:cubicBezTo>
                  <a:pt x="2709082" y="0"/>
                  <a:pt x="2743200" y="34118"/>
                  <a:pt x="2743200" y="76205"/>
                </a:cubicBezTo>
                <a:lnTo>
                  <a:pt x="2743200" y="2095495"/>
                </a:lnTo>
                <a:cubicBezTo>
                  <a:pt x="2743200" y="2137582"/>
                  <a:pt x="2709082" y="2171700"/>
                  <a:pt x="2666995" y="2171700"/>
                </a:cubicBezTo>
                <a:lnTo>
                  <a:pt x="76205" y="2171700"/>
                </a:lnTo>
                <a:cubicBezTo>
                  <a:pt x="34118" y="2171700"/>
                  <a:pt x="0" y="2137582"/>
                  <a:pt x="0" y="2095495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19" name="Shape 17"/>
          <p:cNvSpPr/>
          <p:nvPr/>
        </p:nvSpPr>
        <p:spPr>
          <a:xfrm>
            <a:off x="3467058" y="19176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20" name="Text 18"/>
          <p:cNvSpPr/>
          <p:nvPr/>
        </p:nvSpPr>
        <p:spPr>
          <a:xfrm>
            <a:off x="3424195" y="1917650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9B8E7D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962336" y="1898619"/>
            <a:ext cx="704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Alpha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962336" y="2165338"/>
            <a:ext cx="6762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7F5F3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 months 🚧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3481345" y="2470007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24" name="Text 22"/>
          <p:cNvSpPr/>
          <p:nvPr/>
        </p:nvSpPr>
        <p:spPr>
          <a:xfrm>
            <a:off x="3686047" y="2431954"/>
            <a:ext cx="142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Real Claude/GPT-4 API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3481345" y="273652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26" name="Text 24"/>
          <p:cNvSpPr/>
          <p:nvPr/>
        </p:nvSpPr>
        <p:spPr>
          <a:xfrm>
            <a:off x="3686047" y="2698459"/>
            <a:ext cx="1114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Real Isabelle/HOL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3481345" y="300302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28" name="Text 26"/>
          <p:cNvSpPr/>
          <p:nvPr/>
        </p:nvSpPr>
        <p:spPr>
          <a:xfrm>
            <a:off x="3686047" y="2964973"/>
            <a:ext cx="1266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JAX instrumentation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3481345" y="326954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30" name="Text 28"/>
          <p:cNvSpPr/>
          <p:nvPr/>
        </p:nvSpPr>
        <p:spPr>
          <a:xfrm>
            <a:off x="3686047" y="3231477"/>
            <a:ext cx="876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Proof caching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3481345" y="353604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32" name="Text 30"/>
          <p:cNvSpPr/>
          <p:nvPr/>
        </p:nvSpPr>
        <p:spPr>
          <a:xfrm>
            <a:off x="3686047" y="3497991"/>
            <a:ext cx="10382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Web UI for users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172115" y="1708119"/>
            <a:ext cx="2743200" cy="2171700"/>
          </a:xfrm>
          <a:custGeom>
            <a:avLst/>
            <a:gdLst/>
            <a:ahLst/>
            <a:cxnLst/>
            <a:rect l="l" t="t" r="r" b="b"/>
            <a:pathLst>
              <a:path w="2743200" h="2171700">
                <a:moveTo>
                  <a:pt x="76205" y="0"/>
                </a:moveTo>
                <a:lnTo>
                  <a:pt x="2666995" y="0"/>
                </a:lnTo>
                <a:cubicBezTo>
                  <a:pt x="2709082" y="0"/>
                  <a:pt x="2743200" y="34118"/>
                  <a:pt x="2743200" y="76205"/>
                </a:cubicBezTo>
                <a:lnTo>
                  <a:pt x="2743200" y="2095495"/>
                </a:lnTo>
                <a:cubicBezTo>
                  <a:pt x="2743200" y="2137582"/>
                  <a:pt x="2709082" y="2171700"/>
                  <a:pt x="2666995" y="2171700"/>
                </a:cubicBezTo>
                <a:lnTo>
                  <a:pt x="76205" y="2171700"/>
                </a:lnTo>
                <a:cubicBezTo>
                  <a:pt x="34118" y="2171700"/>
                  <a:pt x="0" y="2137582"/>
                  <a:pt x="0" y="2095495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C4A99B"/>
          </a:solidFill>
          <a:ln/>
        </p:spPr>
      </p:sp>
      <p:sp>
        <p:nvSpPr>
          <p:cNvPr id="34" name="Shape 32"/>
          <p:cNvSpPr/>
          <p:nvPr/>
        </p:nvSpPr>
        <p:spPr>
          <a:xfrm>
            <a:off x="6362615" y="19176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35" name="Text 33"/>
          <p:cNvSpPr/>
          <p:nvPr/>
        </p:nvSpPr>
        <p:spPr>
          <a:xfrm>
            <a:off x="6319753" y="1917650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C4A99B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3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857894" y="1898619"/>
            <a:ext cx="704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Beta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857894" y="2165338"/>
            <a:ext cx="6762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7F5F3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6 months 🔮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376903" y="2470007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39" name="Text 37"/>
          <p:cNvSpPr/>
          <p:nvPr/>
        </p:nvSpPr>
        <p:spPr>
          <a:xfrm>
            <a:off x="6581605" y="2431954"/>
            <a:ext cx="962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TEE attestation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376903" y="273652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41" name="Text 39"/>
          <p:cNvSpPr/>
          <p:nvPr/>
        </p:nvSpPr>
        <p:spPr>
          <a:xfrm>
            <a:off x="6581605" y="2698459"/>
            <a:ext cx="1447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Zero-knowledge proofs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376903" y="300302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43" name="Text 41"/>
          <p:cNvSpPr/>
          <p:nvPr/>
        </p:nvSpPr>
        <p:spPr>
          <a:xfrm>
            <a:off x="6581605" y="2964973"/>
            <a:ext cx="1190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Distributed training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376903" y="326954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45" name="Text 43"/>
          <p:cNvSpPr/>
          <p:nvPr/>
        </p:nvSpPr>
        <p:spPr>
          <a:xfrm>
            <a:off x="6581605" y="3231477"/>
            <a:ext cx="14097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International standards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9067673" y="1708119"/>
            <a:ext cx="2743200" cy="2171700"/>
          </a:xfrm>
          <a:custGeom>
            <a:avLst/>
            <a:gdLst/>
            <a:ahLst/>
            <a:cxnLst/>
            <a:rect l="l" t="t" r="r" b="b"/>
            <a:pathLst>
              <a:path w="2743200" h="2171700">
                <a:moveTo>
                  <a:pt x="76205" y="0"/>
                </a:moveTo>
                <a:lnTo>
                  <a:pt x="2666995" y="0"/>
                </a:lnTo>
                <a:cubicBezTo>
                  <a:pt x="2709082" y="0"/>
                  <a:pt x="2743200" y="34118"/>
                  <a:pt x="2743200" y="76205"/>
                </a:cubicBezTo>
                <a:lnTo>
                  <a:pt x="2743200" y="2095495"/>
                </a:lnTo>
                <a:cubicBezTo>
                  <a:pt x="2743200" y="2137582"/>
                  <a:pt x="2709082" y="2171700"/>
                  <a:pt x="2666995" y="2171700"/>
                </a:cubicBezTo>
                <a:lnTo>
                  <a:pt x="76205" y="2171700"/>
                </a:lnTo>
                <a:cubicBezTo>
                  <a:pt x="34118" y="2171700"/>
                  <a:pt x="0" y="2137582"/>
                  <a:pt x="0" y="2095495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5C5650"/>
          </a:solidFill>
          <a:ln/>
        </p:spPr>
      </p:sp>
      <p:sp>
        <p:nvSpPr>
          <p:cNvPr id="47" name="Shape 45"/>
          <p:cNvSpPr/>
          <p:nvPr/>
        </p:nvSpPr>
        <p:spPr>
          <a:xfrm>
            <a:off x="9258173" y="19176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48" name="Text 46"/>
          <p:cNvSpPr/>
          <p:nvPr/>
        </p:nvSpPr>
        <p:spPr>
          <a:xfrm>
            <a:off x="9215310" y="1917650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4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9753451" y="1898619"/>
            <a:ext cx="914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Production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9753451" y="2165338"/>
            <a:ext cx="8858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F7F5F3">
                    <a:alpha val="80000"/>
                  </a:srgbClr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12 months 🎯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9272460" y="2470007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52" name="Text 50"/>
          <p:cNvSpPr/>
          <p:nvPr/>
        </p:nvSpPr>
        <p:spPr>
          <a:xfrm>
            <a:off x="9477163" y="2431954"/>
            <a:ext cx="14192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Regulatory acceptance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9272460" y="273652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54" name="Text 52"/>
          <p:cNvSpPr/>
          <p:nvPr/>
        </p:nvSpPr>
        <p:spPr>
          <a:xfrm>
            <a:off x="9477163" y="2698459"/>
            <a:ext cx="1000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Enterprise SaaS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9272460" y="300302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56" name="Text 54"/>
          <p:cNvSpPr/>
          <p:nvPr/>
        </p:nvSpPr>
        <p:spPr>
          <a:xfrm>
            <a:off x="9477163" y="2964973"/>
            <a:ext cx="1504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Open-source foundation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9272460" y="326954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2202" y="62195"/>
                </a:moveTo>
                <a:cubicBezTo>
                  <a:pt x="114992" y="59405"/>
                  <a:pt x="114992" y="54873"/>
                  <a:pt x="112202" y="52082"/>
                </a:cubicBezTo>
                <a:lnTo>
                  <a:pt x="76483" y="16364"/>
                </a:lnTo>
                <a:cubicBezTo>
                  <a:pt x="73692" y="13573"/>
                  <a:pt x="69160" y="13573"/>
                  <a:pt x="66370" y="16364"/>
                </a:cubicBezTo>
                <a:cubicBezTo>
                  <a:pt x="63579" y="19154"/>
                  <a:pt x="63579" y="23686"/>
                  <a:pt x="66370" y="26477"/>
                </a:cubicBezTo>
                <a:lnTo>
                  <a:pt x="89900" y="50006"/>
                </a:lnTo>
                <a:lnTo>
                  <a:pt x="7144" y="50006"/>
                </a:lnTo>
                <a:cubicBezTo>
                  <a:pt x="3192" y="50006"/>
                  <a:pt x="0" y="53199"/>
                  <a:pt x="0" y="57150"/>
                </a:cubicBezTo>
                <a:cubicBezTo>
                  <a:pt x="0" y="61101"/>
                  <a:pt x="3192" y="64294"/>
                  <a:pt x="7144" y="64294"/>
                </a:cubicBezTo>
                <a:lnTo>
                  <a:pt x="89900" y="64294"/>
                </a:lnTo>
                <a:lnTo>
                  <a:pt x="66370" y="87823"/>
                </a:lnTo>
                <a:cubicBezTo>
                  <a:pt x="63579" y="90614"/>
                  <a:pt x="63579" y="95146"/>
                  <a:pt x="66370" y="97936"/>
                </a:cubicBezTo>
                <a:cubicBezTo>
                  <a:pt x="69160" y="100727"/>
                  <a:pt x="73692" y="100727"/>
                  <a:pt x="76483" y="97936"/>
                </a:cubicBezTo>
                <a:lnTo>
                  <a:pt x="112202" y="62218"/>
                </a:lnTo>
                <a:close/>
              </a:path>
            </a:pathLst>
          </a:custGeom>
          <a:solidFill>
            <a:srgbClr val="F7F5F3"/>
          </a:solidFill>
          <a:ln/>
        </p:spPr>
      </p:sp>
      <p:sp>
        <p:nvSpPr>
          <p:cNvPr id="58" name="Text 56"/>
          <p:cNvSpPr/>
          <p:nvPr/>
        </p:nvSpPr>
        <p:spPr>
          <a:xfrm>
            <a:off x="9477163" y="3231477"/>
            <a:ext cx="15811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7F5F3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ML framework integration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384402" y="4034616"/>
            <a:ext cx="11427279" cy="1454604"/>
          </a:xfrm>
          <a:custGeom>
            <a:avLst/>
            <a:gdLst/>
            <a:ahLst/>
            <a:cxnLst/>
            <a:rect l="l" t="t" r="r" b="b"/>
            <a:pathLst>
              <a:path w="11427279" h="1454604">
                <a:moveTo>
                  <a:pt x="76207" y="0"/>
                </a:moveTo>
                <a:lnTo>
                  <a:pt x="11351072" y="0"/>
                </a:lnTo>
                <a:cubicBezTo>
                  <a:pt x="11393160" y="0"/>
                  <a:pt x="11427279" y="34119"/>
                  <a:pt x="11427279" y="76207"/>
                </a:cubicBezTo>
                <a:lnTo>
                  <a:pt x="11427279" y="1378397"/>
                </a:lnTo>
                <a:cubicBezTo>
                  <a:pt x="11427279" y="1420485"/>
                  <a:pt x="11393160" y="1454604"/>
                  <a:pt x="11351072" y="1454604"/>
                </a:cubicBezTo>
                <a:lnTo>
                  <a:pt x="76207" y="1454604"/>
                </a:lnTo>
                <a:cubicBezTo>
                  <a:pt x="34119" y="1454604"/>
                  <a:pt x="0" y="1420485"/>
                  <a:pt x="0" y="1378397"/>
                </a:cubicBezTo>
                <a:lnTo>
                  <a:pt x="0" y="76207"/>
                </a:lnTo>
                <a:cubicBezTo>
                  <a:pt x="0" y="34119"/>
                  <a:pt x="34119" y="0"/>
                  <a:pt x="76207" y="0"/>
                </a:cubicBezTo>
                <a:close/>
              </a:path>
            </a:pathLst>
          </a:custGeom>
          <a:solidFill>
            <a:srgbClr val="FFFFFF"/>
          </a:solidFill>
          <a:ln w="9071">
            <a:solidFill>
              <a:srgbClr val="E8E4E0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614022" y="4266577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1906" y="0"/>
                </a:moveTo>
                <a:cubicBezTo>
                  <a:pt x="18492" y="0"/>
                  <a:pt x="23812" y="5321"/>
                  <a:pt x="23812" y="11906"/>
                </a:cubicBezTo>
                <a:lnTo>
                  <a:pt x="23812" y="17859"/>
                </a:lnTo>
                <a:lnTo>
                  <a:pt x="49485" y="11460"/>
                </a:lnTo>
                <a:cubicBezTo>
                  <a:pt x="63661" y="7925"/>
                  <a:pt x="78618" y="9562"/>
                  <a:pt x="91715" y="16111"/>
                </a:cubicBezTo>
                <a:cubicBezTo>
                  <a:pt x="108942" y="24743"/>
                  <a:pt x="129220" y="24743"/>
                  <a:pt x="146447" y="16111"/>
                </a:cubicBezTo>
                <a:lnTo>
                  <a:pt x="150019" y="14325"/>
                </a:lnTo>
                <a:cubicBezTo>
                  <a:pt x="157683" y="10455"/>
                  <a:pt x="166688" y="16036"/>
                  <a:pt x="166688" y="24594"/>
                </a:cubicBezTo>
                <a:lnTo>
                  <a:pt x="166688" y="128662"/>
                </a:lnTo>
                <a:cubicBezTo>
                  <a:pt x="166688" y="133610"/>
                  <a:pt x="163599" y="138075"/>
                  <a:pt x="158948" y="139824"/>
                </a:cubicBezTo>
                <a:lnTo>
                  <a:pt x="146038" y="144661"/>
                </a:lnTo>
                <a:cubicBezTo>
                  <a:pt x="128848" y="151098"/>
                  <a:pt x="109724" y="150093"/>
                  <a:pt x="93315" y="141908"/>
                </a:cubicBezTo>
                <a:cubicBezTo>
                  <a:pt x="79214" y="134838"/>
                  <a:pt x="63029" y="133090"/>
                  <a:pt x="47737" y="136922"/>
                </a:cubicBezTo>
                <a:lnTo>
                  <a:pt x="23812" y="142875"/>
                </a:lnTo>
                <a:lnTo>
                  <a:pt x="23812" y="178594"/>
                </a:lnTo>
                <a:cubicBezTo>
                  <a:pt x="23812" y="185179"/>
                  <a:pt x="18492" y="190500"/>
                  <a:pt x="11906" y="190500"/>
                </a:cubicBezTo>
                <a:cubicBezTo>
                  <a:pt x="5321" y="190500"/>
                  <a:pt x="0" y="185179"/>
                  <a:pt x="0" y="178594"/>
                </a:cubicBezTo>
                <a:lnTo>
                  <a:pt x="0" y="11906"/>
                </a:lnTo>
                <a:cubicBezTo>
                  <a:pt x="0" y="5321"/>
                  <a:pt x="5321" y="0"/>
                  <a:pt x="11906" y="0"/>
                </a:cubicBezTo>
                <a:close/>
                <a:moveTo>
                  <a:pt x="23812" y="69614"/>
                </a:moveTo>
                <a:lnTo>
                  <a:pt x="47625" y="64443"/>
                </a:lnTo>
                <a:lnTo>
                  <a:pt x="47625" y="88813"/>
                </a:lnTo>
                <a:lnTo>
                  <a:pt x="23812" y="93985"/>
                </a:lnTo>
                <a:lnTo>
                  <a:pt x="23812" y="118356"/>
                </a:lnTo>
                <a:lnTo>
                  <a:pt x="41970" y="113816"/>
                </a:lnTo>
                <a:cubicBezTo>
                  <a:pt x="43867" y="113333"/>
                  <a:pt x="45727" y="112923"/>
                  <a:pt x="47625" y="112588"/>
                </a:cubicBezTo>
                <a:lnTo>
                  <a:pt x="47625" y="88813"/>
                </a:lnTo>
                <a:lnTo>
                  <a:pt x="62099" y="85688"/>
                </a:lnTo>
                <a:cubicBezTo>
                  <a:pt x="65187" y="85018"/>
                  <a:pt x="68312" y="84758"/>
                  <a:pt x="71438" y="84906"/>
                </a:cubicBezTo>
                <a:lnTo>
                  <a:pt x="71438" y="61094"/>
                </a:lnTo>
                <a:cubicBezTo>
                  <a:pt x="76498" y="61243"/>
                  <a:pt x="81558" y="62061"/>
                  <a:pt x="86469" y="63475"/>
                </a:cubicBezTo>
                <a:lnTo>
                  <a:pt x="95250" y="66042"/>
                </a:lnTo>
                <a:lnTo>
                  <a:pt x="95250" y="90860"/>
                </a:lnTo>
                <a:lnTo>
                  <a:pt x="79735" y="86283"/>
                </a:lnTo>
                <a:cubicBezTo>
                  <a:pt x="77019" y="85502"/>
                  <a:pt x="74228" y="85018"/>
                  <a:pt x="71438" y="84869"/>
                </a:cubicBezTo>
                <a:lnTo>
                  <a:pt x="71438" y="111435"/>
                </a:lnTo>
                <a:cubicBezTo>
                  <a:pt x="79549" y="112142"/>
                  <a:pt x="87548" y="113928"/>
                  <a:pt x="95250" y="116793"/>
                </a:cubicBezTo>
                <a:lnTo>
                  <a:pt x="95250" y="90822"/>
                </a:lnTo>
                <a:lnTo>
                  <a:pt x="103696" y="93315"/>
                </a:lnTo>
                <a:cubicBezTo>
                  <a:pt x="108719" y="94804"/>
                  <a:pt x="113854" y="95696"/>
                  <a:pt x="119063" y="96069"/>
                </a:cubicBezTo>
                <a:lnTo>
                  <a:pt x="119063" y="72182"/>
                </a:lnTo>
                <a:cubicBezTo>
                  <a:pt x="116160" y="71884"/>
                  <a:pt x="113258" y="71326"/>
                  <a:pt x="110430" y="70507"/>
                </a:cubicBezTo>
                <a:lnTo>
                  <a:pt x="95250" y="66042"/>
                </a:lnTo>
                <a:lnTo>
                  <a:pt x="95250" y="42974"/>
                </a:lnTo>
                <a:cubicBezTo>
                  <a:pt x="90413" y="41560"/>
                  <a:pt x="85651" y="39700"/>
                  <a:pt x="81037" y="37393"/>
                </a:cubicBezTo>
                <a:cubicBezTo>
                  <a:pt x="77986" y="35868"/>
                  <a:pt x="74749" y="34789"/>
                  <a:pt x="71438" y="34119"/>
                </a:cubicBezTo>
                <a:lnTo>
                  <a:pt x="71438" y="61057"/>
                </a:lnTo>
                <a:cubicBezTo>
                  <a:pt x="66601" y="60908"/>
                  <a:pt x="61764" y="61354"/>
                  <a:pt x="57038" y="62396"/>
                </a:cubicBezTo>
                <a:lnTo>
                  <a:pt x="47625" y="64443"/>
                </a:lnTo>
                <a:lnTo>
                  <a:pt x="47625" y="36463"/>
                </a:lnTo>
                <a:lnTo>
                  <a:pt x="23812" y="42416"/>
                </a:lnTo>
                <a:lnTo>
                  <a:pt x="23812" y="69614"/>
                </a:lnTo>
                <a:close/>
                <a:moveTo>
                  <a:pt x="119063" y="124904"/>
                </a:moveTo>
                <a:cubicBezTo>
                  <a:pt x="125313" y="125462"/>
                  <a:pt x="131676" y="124644"/>
                  <a:pt x="137666" y="122374"/>
                </a:cubicBezTo>
                <a:lnTo>
                  <a:pt x="142875" y="120439"/>
                </a:lnTo>
                <a:lnTo>
                  <a:pt x="142875" y="93762"/>
                </a:lnTo>
                <a:lnTo>
                  <a:pt x="139936" y="94431"/>
                </a:lnTo>
                <a:cubicBezTo>
                  <a:pt x="133090" y="96031"/>
                  <a:pt x="126057" y="96552"/>
                  <a:pt x="119063" y="96106"/>
                </a:cubicBezTo>
                <a:lnTo>
                  <a:pt x="119063" y="124904"/>
                </a:lnTo>
                <a:close/>
                <a:moveTo>
                  <a:pt x="142875" y="69317"/>
                </a:moveTo>
                <a:lnTo>
                  <a:pt x="142875" y="42974"/>
                </a:lnTo>
                <a:cubicBezTo>
                  <a:pt x="135099" y="45244"/>
                  <a:pt x="127099" y="46360"/>
                  <a:pt x="119063" y="46360"/>
                </a:cubicBezTo>
                <a:lnTo>
                  <a:pt x="119063" y="72182"/>
                </a:lnTo>
                <a:cubicBezTo>
                  <a:pt x="124234" y="72703"/>
                  <a:pt x="129480" y="72368"/>
                  <a:pt x="134578" y="71214"/>
                </a:cubicBezTo>
                <a:lnTo>
                  <a:pt x="142875" y="69279"/>
                </a:ln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61" name="Text 59"/>
          <p:cNvSpPr/>
          <p:nvPr/>
        </p:nvSpPr>
        <p:spPr>
          <a:xfrm>
            <a:off x="816429" y="4228523"/>
            <a:ext cx="10896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Supported Regulations (Ready Today)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578304" y="4647474"/>
            <a:ext cx="3581400" cy="647700"/>
          </a:xfrm>
          <a:custGeom>
            <a:avLst/>
            <a:gdLst/>
            <a:ahLst/>
            <a:cxnLst/>
            <a:rect l="l" t="t" r="r" b="b"/>
            <a:pathLst>
              <a:path w="3581400" h="647700">
                <a:moveTo>
                  <a:pt x="76202" y="0"/>
                </a:moveTo>
                <a:lnTo>
                  <a:pt x="3505198" y="0"/>
                </a:lnTo>
                <a:cubicBezTo>
                  <a:pt x="3547283" y="0"/>
                  <a:pt x="3581400" y="34117"/>
                  <a:pt x="3581400" y="76202"/>
                </a:cubicBezTo>
                <a:lnTo>
                  <a:pt x="3581400" y="571498"/>
                </a:lnTo>
                <a:cubicBezTo>
                  <a:pt x="3581400" y="613583"/>
                  <a:pt x="3547283" y="647700"/>
                  <a:pt x="3505198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63" name="Shape 61"/>
          <p:cNvSpPr/>
          <p:nvPr/>
        </p:nvSpPr>
        <p:spPr>
          <a:xfrm>
            <a:off x="721157" y="485700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151983" y="94967"/>
                </a:moveTo>
                <a:lnTo>
                  <a:pt x="116265" y="152117"/>
                </a:lnTo>
                <a:cubicBezTo>
                  <a:pt x="114389" y="155109"/>
                  <a:pt x="111175" y="156984"/>
                  <a:pt x="107647" y="157163"/>
                </a:cubicBezTo>
                <a:cubicBezTo>
                  <a:pt x="104120" y="157341"/>
                  <a:pt x="100727" y="155734"/>
                  <a:pt x="98628" y="152876"/>
                </a:cubicBezTo>
                <a:lnTo>
                  <a:pt x="77197" y="124301"/>
                </a:lnTo>
                <a:cubicBezTo>
                  <a:pt x="73625" y="119569"/>
                  <a:pt x="74608" y="112871"/>
                  <a:pt x="79340" y="109299"/>
                </a:cubicBezTo>
                <a:cubicBezTo>
                  <a:pt x="84073" y="105727"/>
                  <a:pt x="90770" y="106710"/>
                  <a:pt x="94342" y="111443"/>
                </a:cubicBezTo>
                <a:lnTo>
                  <a:pt x="106397" y="127516"/>
                </a:lnTo>
                <a:lnTo>
                  <a:pt x="133811" y="83627"/>
                </a:lnTo>
                <a:cubicBezTo>
                  <a:pt x="136937" y="78626"/>
                  <a:pt x="143545" y="77063"/>
                  <a:pt x="148590" y="80233"/>
                </a:cubicBezTo>
                <a:cubicBezTo>
                  <a:pt x="153635" y="83403"/>
                  <a:pt x="155153" y="89967"/>
                  <a:pt x="151983" y="95012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64" name="Text 62"/>
          <p:cNvSpPr/>
          <p:nvPr/>
        </p:nvSpPr>
        <p:spPr>
          <a:xfrm>
            <a:off x="1092611" y="4761756"/>
            <a:ext cx="13906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EU AI Act Article 53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1092611" y="4990421"/>
            <a:ext cx="1381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10²⁵ FLOPs threshold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4307511" y="4647474"/>
            <a:ext cx="3581400" cy="647700"/>
          </a:xfrm>
          <a:custGeom>
            <a:avLst/>
            <a:gdLst/>
            <a:ahLst/>
            <a:cxnLst/>
            <a:rect l="l" t="t" r="r" b="b"/>
            <a:pathLst>
              <a:path w="3581400" h="647700">
                <a:moveTo>
                  <a:pt x="76202" y="0"/>
                </a:moveTo>
                <a:lnTo>
                  <a:pt x="3505198" y="0"/>
                </a:lnTo>
                <a:cubicBezTo>
                  <a:pt x="3547283" y="0"/>
                  <a:pt x="3581400" y="34117"/>
                  <a:pt x="3581400" y="76202"/>
                </a:cubicBezTo>
                <a:lnTo>
                  <a:pt x="3581400" y="571498"/>
                </a:lnTo>
                <a:cubicBezTo>
                  <a:pt x="3581400" y="613583"/>
                  <a:pt x="3547283" y="647700"/>
                  <a:pt x="3505198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67" name="Shape 65"/>
          <p:cNvSpPr/>
          <p:nvPr/>
        </p:nvSpPr>
        <p:spPr>
          <a:xfrm>
            <a:off x="4450365" y="485700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151983" y="94967"/>
                </a:moveTo>
                <a:lnTo>
                  <a:pt x="116265" y="152117"/>
                </a:lnTo>
                <a:cubicBezTo>
                  <a:pt x="114389" y="155109"/>
                  <a:pt x="111175" y="156984"/>
                  <a:pt x="107647" y="157163"/>
                </a:cubicBezTo>
                <a:cubicBezTo>
                  <a:pt x="104120" y="157341"/>
                  <a:pt x="100727" y="155734"/>
                  <a:pt x="98628" y="152876"/>
                </a:cubicBezTo>
                <a:lnTo>
                  <a:pt x="77197" y="124301"/>
                </a:lnTo>
                <a:cubicBezTo>
                  <a:pt x="73625" y="119569"/>
                  <a:pt x="74608" y="112871"/>
                  <a:pt x="79340" y="109299"/>
                </a:cubicBezTo>
                <a:cubicBezTo>
                  <a:pt x="84073" y="105727"/>
                  <a:pt x="90770" y="106710"/>
                  <a:pt x="94342" y="111443"/>
                </a:cubicBezTo>
                <a:lnTo>
                  <a:pt x="106397" y="127516"/>
                </a:lnTo>
                <a:lnTo>
                  <a:pt x="133811" y="83627"/>
                </a:lnTo>
                <a:cubicBezTo>
                  <a:pt x="136937" y="78626"/>
                  <a:pt x="143545" y="77063"/>
                  <a:pt x="148590" y="80233"/>
                </a:cubicBezTo>
                <a:cubicBezTo>
                  <a:pt x="153635" y="83403"/>
                  <a:pt x="155153" y="89967"/>
                  <a:pt x="151983" y="95012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68" name="Text 66"/>
          <p:cNvSpPr/>
          <p:nvPr/>
        </p:nvSpPr>
        <p:spPr>
          <a:xfrm>
            <a:off x="4821819" y="4761756"/>
            <a:ext cx="1514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Anthropic RSP ASL-3</a:t>
            </a:r>
            <a:endParaRPr lang="en-US" sz="1600" dirty="0"/>
          </a:p>
        </p:txBody>
      </p:sp>
      <p:sp>
        <p:nvSpPr>
          <p:cNvPr id="69" name="Text 67"/>
          <p:cNvSpPr/>
          <p:nvPr/>
        </p:nvSpPr>
        <p:spPr>
          <a:xfrm>
            <a:off x="4821819" y="4990421"/>
            <a:ext cx="1504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Safety evals framework</a:t>
            </a:r>
            <a:endParaRPr lang="en-US" sz="1600" dirty="0"/>
          </a:p>
        </p:txBody>
      </p:sp>
      <p:sp>
        <p:nvSpPr>
          <p:cNvPr id="70" name="Shape 68"/>
          <p:cNvSpPr/>
          <p:nvPr/>
        </p:nvSpPr>
        <p:spPr>
          <a:xfrm>
            <a:off x="8036719" y="4647474"/>
            <a:ext cx="3581400" cy="647700"/>
          </a:xfrm>
          <a:custGeom>
            <a:avLst/>
            <a:gdLst/>
            <a:ahLst/>
            <a:cxnLst/>
            <a:rect l="l" t="t" r="r" b="b"/>
            <a:pathLst>
              <a:path w="3581400" h="647700">
                <a:moveTo>
                  <a:pt x="76202" y="0"/>
                </a:moveTo>
                <a:lnTo>
                  <a:pt x="3505198" y="0"/>
                </a:lnTo>
                <a:cubicBezTo>
                  <a:pt x="3547283" y="0"/>
                  <a:pt x="3581400" y="34117"/>
                  <a:pt x="3581400" y="76202"/>
                </a:cubicBezTo>
                <a:lnTo>
                  <a:pt x="3581400" y="571498"/>
                </a:lnTo>
                <a:cubicBezTo>
                  <a:pt x="3581400" y="613583"/>
                  <a:pt x="3547283" y="647700"/>
                  <a:pt x="3505198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71" name="Shape 69"/>
          <p:cNvSpPr/>
          <p:nvPr/>
        </p:nvSpPr>
        <p:spPr>
          <a:xfrm>
            <a:off x="8179573" y="485700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77384" y="0"/>
                  <a:pt x="228600" y="51216"/>
                  <a:pt x="228600" y="114300"/>
                </a:cubicBezTo>
                <a:cubicBezTo>
                  <a:pt x="228600" y="177384"/>
                  <a:pt x="177384" y="228600"/>
                  <a:pt x="114300" y="228600"/>
                </a:cubicBezTo>
                <a:cubicBezTo>
                  <a:pt x="51216" y="228600"/>
                  <a:pt x="0" y="177384"/>
                  <a:pt x="0" y="114300"/>
                </a:cubicBezTo>
                <a:cubicBezTo>
                  <a:pt x="0" y="51216"/>
                  <a:pt x="51216" y="0"/>
                  <a:pt x="114300" y="0"/>
                </a:cubicBezTo>
                <a:close/>
                <a:moveTo>
                  <a:pt x="103584" y="53578"/>
                </a:moveTo>
                <a:lnTo>
                  <a:pt x="103584" y="114300"/>
                </a:lnTo>
                <a:cubicBezTo>
                  <a:pt x="103584" y="117872"/>
                  <a:pt x="105370" y="121221"/>
                  <a:pt x="108362" y="123230"/>
                </a:cubicBezTo>
                <a:lnTo>
                  <a:pt x="151224" y="151805"/>
                </a:lnTo>
                <a:cubicBezTo>
                  <a:pt x="156136" y="155109"/>
                  <a:pt x="162788" y="153769"/>
                  <a:pt x="166092" y="148813"/>
                </a:cubicBezTo>
                <a:cubicBezTo>
                  <a:pt x="169396" y="143857"/>
                  <a:pt x="168057" y="137249"/>
                  <a:pt x="163101" y="133945"/>
                </a:cubicBezTo>
                <a:lnTo>
                  <a:pt x="125016" y="108585"/>
                </a:lnTo>
                <a:lnTo>
                  <a:pt x="125016" y="53578"/>
                </a:lnTo>
                <a:cubicBezTo>
                  <a:pt x="125016" y="47640"/>
                  <a:pt x="120238" y="42863"/>
                  <a:pt x="114300" y="42863"/>
                </a:cubicBezTo>
                <a:cubicBezTo>
                  <a:pt x="108362" y="42863"/>
                  <a:pt x="103584" y="47640"/>
                  <a:pt x="103584" y="53578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72" name="Text 70"/>
          <p:cNvSpPr/>
          <p:nvPr/>
        </p:nvSpPr>
        <p:spPr>
          <a:xfrm>
            <a:off x="8551026" y="4761756"/>
            <a:ext cx="1485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US Export Controls</a:t>
            </a:r>
            <a:endParaRPr lang="en-US" sz="1600" dirty="0"/>
          </a:p>
        </p:txBody>
      </p:sp>
      <p:sp>
        <p:nvSpPr>
          <p:cNvPr id="73" name="Text 71"/>
          <p:cNvSpPr/>
          <p:nvPr/>
        </p:nvSpPr>
        <p:spPr>
          <a:xfrm>
            <a:off x="8551026" y="4990421"/>
            <a:ext cx="1476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Custom limits (planned)</a:t>
            </a:r>
            <a:endParaRPr lang="en-US" sz="1600" dirty="0"/>
          </a:p>
        </p:txBody>
      </p:sp>
      <p:sp>
        <p:nvSpPr>
          <p:cNvPr id="74" name="Shape 72"/>
          <p:cNvSpPr/>
          <p:nvPr/>
        </p:nvSpPr>
        <p:spPr>
          <a:xfrm>
            <a:off x="398009" y="5644725"/>
            <a:ext cx="11408909" cy="762000"/>
          </a:xfrm>
          <a:custGeom>
            <a:avLst/>
            <a:gdLst/>
            <a:ahLst/>
            <a:cxnLst/>
            <a:rect l="l" t="t" r="r" b="b"/>
            <a:pathLst>
              <a:path w="11408909" h="762000">
                <a:moveTo>
                  <a:pt x="34018" y="0"/>
                </a:moveTo>
                <a:lnTo>
                  <a:pt x="11332709" y="0"/>
                </a:lnTo>
                <a:cubicBezTo>
                  <a:pt x="11374765" y="0"/>
                  <a:pt x="11408909" y="34144"/>
                  <a:pt x="11408909" y="76200"/>
                </a:cubicBezTo>
                <a:lnTo>
                  <a:pt x="11408909" y="685800"/>
                </a:lnTo>
                <a:cubicBezTo>
                  <a:pt x="11408909" y="727856"/>
                  <a:pt x="11374765" y="762000"/>
                  <a:pt x="11332709" y="762000"/>
                </a:cubicBezTo>
                <a:lnTo>
                  <a:pt x="34018" y="762000"/>
                </a:lnTo>
                <a:cubicBezTo>
                  <a:pt x="15230" y="762000"/>
                  <a:pt x="0" y="746770"/>
                  <a:pt x="0" y="727982"/>
                </a:cubicBezTo>
                <a:lnTo>
                  <a:pt x="0" y="34018"/>
                </a:lnTo>
                <a:cubicBezTo>
                  <a:pt x="0" y="15243"/>
                  <a:pt x="15243" y="0"/>
                  <a:pt x="34018" y="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75" name="Shape 73"/>
          <p:cNvSpPr/>
          <p:nvPr/>
        </p:nvSpPr>
        <p:spPr>
          <a:xfrm>
            <a:off x="398009" y="5644725"/>
            <a:ext cx="34018" cy="762000"/>
          </a:xfrm>
          <a:custGeom>
            <a:avLst/>
            <a:gdLst/>
            <a:ahLst/>
            <a:cxnLst/>
            <a:rect l="l" t="t" r="r" b="b"/>
            <a:pathLst>
              <a:path w="34018" h="762000">
                <a:moveTo>
                  <a:pt x="34018" y="0"/>
                </a:moveTo>
                <a:lnTo>
                  <a:pt x="34018" y="0"/>
                </a:lnTo>
                <a:lnTo>
                  <a:pt x="34018" y="762000"/>
                </a:lnTo>
                <a:lnTo>
                  <a:pt x="34018" y="762000"/>
                </a:lnTo>
                <a:cubicBezTo>
                  <a:pt x="15230" y="762000"/>
                  <a:pt x="0" y="746770"/>
                  <a:pt x="0" y="727982"/>
                </a:cubicBezTo>
                <a:lnTo>
                  <a:pt x="0" y="34018"/>
                </a:lnTo>
                <a:cubicBezTo>
                  <a:pt x="0" y="15230"/>
                  <a:pt x="15230" y="0"/>
                  <a:pt x="34018" y="0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76" name="Text 74"/>
          <p:cNvSpPr/>
          <p:nvPr/>
        </p:nvSpPr>
        <p:spPr>
          <a:xfrm>
            <a:off x="567354" y="5797069"/>
            <a:ext cx="11163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Current Status: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VeriTrain is a research preview (hackathon build). The core architecture is validated, and we're seeking partners for Alpha testing with real API integration.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shutterstock.com/7d881f3ef90926b5e73ddcfaba27f0ab0aa04eb5.jpg">    </p:cNvPr>
          <p:cNvPicPr>
            <a:picLocks noChangeAspect="1"/>
          </p:cNvPicPr>
          <p:nvPr/>
        </p:nvPicPr>
        <p:blipFill>
          <a:blip r:embed="rId1">
            <a:alphaModFix amt="1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7F5F3">
              <a:alpha val="9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5753100" y="193691"/>
            <a:ext cx="685800" cy="6858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342900" y="0"/>
                </a:moveTo>
                <a:cubicBezTo>
                  <a:pt x="349061" y="0"/>
                  <a:pt x="355223" y="1339"/>
                  <a:pt x="360849" y="3884"/>
                </a:cubicBezTo>
                <a:lnTo>
                  <a:pt x="613202" y="110907"/>
                </a:lnTo>
                <a:cubicBezTo>
                  <a:pt x="642670" y="123364"/>
                  <a:pt x="664637" y="152430"/>
                  <a:pt x="664503" y="187523"/>
                </a:cubicBezTo>
                <a:cubicBezTo>
                  <a:pt x="663833" y="320397"/>
                  <a:pt x="609183" y="563508"/>
                  <a:pt x="378396" y="674013"/>
                </a:cubicBezTo>
                <a:cubicBezTo>
                  <a:pt x="356027" y="684728"/>
                  <a:pt x="330041" y="684728"/>
                  <a:pt x="307672" y="674013"/>
                </a:cubicBezTo>
                <a:cubicBezTo>
                  <a:pt x="76751" y="563508"/>
                  <a:pt x="22235" y="320397"/>
                  <a:pt x="21565" y="187523"/>
                </a:cubicBezTo>
                <a:cubicBezTo>
                  <a:pt x="21431" y="152430"/>
                  <a:pt x="43398" y="123364"/>
                  <a:pt x="72866" y="110907"/>
                </a:cubicBezTo>
                <a:lnTo>
                  <a:pt x="325085" y="3884"/>
                </a:lnTo>
                <a:cubicBezTo>
                  <a:pt x="330711" y="1339"/>
                  <a:pt x="336739" y="0"/>
                  <a:pt x="342900" y="0"/>
                </a:cubicBezTo>
                <a:close/>
                <a:moveTo>
                  <a:pt x="342900" y="89475"/>
                </a:moveTo>
                <a:lnTo>
                  <a:pt x="342900" y="595923"/>
                </a:lnTo>
                <a:cubicBezTo>
                  <a:pt x="527745" y="506447"/>
                  <a:pt x="577438" y="308208"/>
                  <a:pt x="578644" y="189533"/>
                </a:cubicBezTo>
                <a:lnTo>
                  <a:pt x="342900" y="89609"/>
                </a:lnTo>
                <a:lnTo>
                  <a:pt x="342900" y="89609"/>
                </a:ln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5" name="Text 2"/>
          <p:cNvSpPr/>
          <p:nvPr/>
        </p:nvSpPr>
        <p:spPr>
          <a:xfrm>
            <a:off x="2378380" y="1108025"/>
            <a:ext cx="74390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45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Future of AI Governance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486442" y="183186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7" name="Text 4"/>
          <p:cNvSpPr/>
          <p:nvPr/>
        </p:nvSpPr>
        <p:spPr>
          <a:xfrm>
            <a:off x="1771629" y="2403249"/>
            <a:ext cx="86487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800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VeriTrain provides the missing cryptographic foundation for international AI safety agreements.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2323207" y="3454084"/>
            <a:ext cx="2359479" cy="1721304"/>
          </a:xfrm>
          <a:custGeom>
            <a:avLst/>
            <a:gdLst/>
            <a:ahLst/>
            <a:cxnLst/>
            <a:rect l="l" t="t" r="r" b="b"/>
            <a:pathLst>
              <a:path w="2359479" h="1721304">
                <a:moveTo>
                  <a:pt x="76202" y="0"/>
                </a:moveTo>
                <a:lnTo>
                  <a:pt x="2283276" y="0"/>
                </a:lnTo>
                <a:cubicBezTo>
                  <a:pt x="2325362" y="0"/>
                  <a:pt x="2359479" y="34117"/>
                  <a:pt x="2359479" y="76202"/>
                </a:cubicBezTo>
                <a:lnTo>
                  <a:pt x="2359479" y="1645101"/>
                </a:lnTo>
                <a:cubicBezTo>
                  <a:pt x="2359479" y="1687187"/>
                  <a:pt x="2325362" y="1721304"/>
                  <a:pt x="2283276" y="1721304"/>
                </a:cubicBezTo>
                <a:lnTo>
                  <a:pt x="76202" y="1721304"/>
                </a:lnTo>
                <a:cubicBezTo>
                  <a:pt x="34117" y="1721304"/>
                  <a:pt x="0" y="1687187"/>
                  <a:pt x="0" y="1645101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 w="9071">
            <a:solidFill>
              <a:srgbClr val="E8E4E0"/>
            </a:solidFill>
            <a:prstDash val="solid"/>
          </a:ln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330901" y="3686045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171450" y="342900"/>
                </a:moveTo>
                <a:cubicBezTo>
                  <a:pt x="266076" y="342900"/>
                  <a:pt x="342900" y="266076"/>
                  <a:pt x="342900" y="171450"/>
                </a:cubicBezTo>
                <a:cubicBezTo>
                  <a:pt x="342900" y="76824"/>
                  <a:pt x="266076" y="0"/>
                  <a:pt x="171450" y="0"/>
                </a:cubicBezTo>
                <a:cubicBezTo>
                  <a:pt x="76824" y="0"/>
                  <a:pt x="0" y="76824"/>
                  <a:pt x="0" y="171450"/>
                </a:cubicBezTo>
                <a:cubicBezTo>
                  <a:pt x="0" y="266076"/>
                  <a:pt x="76824" y="342900"/>
                  <a:pt x="171450" y="342900"/>
                </a:cubicBezTo>
                <a:close/>
                <a:moveTo>
                  <a:pt x="227975" y="142451"/>
                </a:moveTo>
                <a:lnTo>
                  <a:pt x="174397" y="228176"/>
                </a:lnTo>
                <a:cubicBezTo>
                  <a:pt x="171584" y="232663"/>
                  <a:pt x="166762" y="235476"/>
                  <a:pt x="161471" y="235744"/>
                </a:cubicBezTo>
                <a:cubicBezTo>
                  <a:pt x="156180" y="236012"/>
                  <a:pt x="151090" y="233601"/>
                  <a:pt x="147943" y="229314"/>
                </a:cubicBezTo>
                <a:lnTo>
                  <a:pt x="115796" y="186452"/>
                </a:lnTo>
                <a:cubicBezTo>
                  <a:pt x="110438" y="179353"/>
                  <a:pt x="111911" y="169307"/>
                  <a:pt x="119010" y="163949"/>
                </a:cubicBezTo>
                <a:cubicBezTo>
                  <a:pt x="126110" y="158591"/>
                  <a:pt x="136155" y="160065"/>
                  <a:pt x="141513" y="167164"/>
                </a:cubicBezTo>
                <a:lnTo>
                  <a:pt x="159596" y="191274"/>
                </a:lnTo>
                <a:lnTo>
                  <a:pt x="200717" y="125440"/>
                </a:lnTo>
                <a:cubicBezTo>
                  <a:pt x="205405" y="117939"/>
                  <a:pt x="215317" y="115595"/>
                  <a:pt x="222885" y="120350"/>
                </a:cubicBezTo>
                <a:cubicBezTo>
                  <a:pt x="230453" y="125105"/>
                  <a:pt x="232730" y="134950"/>
                  <a:pt x="227975" y="142518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10" name="Text 7"/>
          <p:cNvSpPr/>
          <p:nvPr/>
        </p:nvSpPr>
        <p:spPr>
          <a:xfrm>
            <a:off x="2507541" y="4143263"/>
            <a:ext cx="1990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Ready Today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2517066" y="4485996"/>
            <a:ext cx="19716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EU AI Act Article 53</a:t>
            </a:r>
            <a:endParaRPr lang="en-US" sz="1600" dirty="0"/>
          </a:p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Anthropic RSP ASL-3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916856" y="3454084"/>
            <a:ext cx="2359479" cy="1721304"/>
          </a:xfrm>
          <a:custGeom>
            <a:avLst/>
            <a:gdLst/>
            <a:ahLst/>
            <a:cxnLst/>
            <a:rect l="l" t="t" r="r" b="b"/>
            <a:pathLst>
              <a:path w="2359479" h="1721304">
                <a:moveTo>
                  <a:pt x="76202" y="0"/>
                </a:moveTo>
                <a:lnTo>
                  <a:pt x="2283276" y="0"/>
                </a:lnTo>
                <a:cubicBezTo>
                  <a:pt x="2325362" y="0"/>
                  <a:pt x="2359479" y="34117"/>
                  <a:pt x="2359479" y="76202"/>
                </a:cubicBezTo>
                <a:lnTo>
                  <a:pt x="2359479" y="1645101"/>
                </a:lnTo>
                <a:cubicBezTo>
                  <a:pt x="2359479" y="1687187"/>
                  <a:pt x="2325362" y="1721304"/>
                  <a:pt x="2283276" y="1721304"/>
                </a:cubicBezTo>
                <a:lnTo>
                  <a:pt x="76202" y="1721304"/>
                </a:lnTo>
                <a:cubicBezTo>
                  <a:pt x="34117" y="1721304"/>
                  <a:pt x="0" y="1687187"/>
                  <a:pt x="0" y="1645101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 w="9071">
            <a:solidFill>
              <a:srgbClr val="E8E4E0"/>
            </a:solidFill>
            <a:prstDash val="solid"/>
          </a:ln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967413" y="3686045"/>
            <a:ext cx="257175" cy="342900"/>
          </a:xfrm>
          <a:custGeom>
            <a:avLst/>
            <a:gdLst/>
            <a:ahLst/>
            <a:cxnLst/>
            <a:rect l="l" t="t" r="r" b="b"/>
            <a:pathLst>
              <a:path w="257175" h="342900">
                <a:moveTo>
                  <a:pt x="85725" y="64294"/>
                </a:moveTo>
                <a:lnTo>
                  <a:pt x="85725" y="107156"/>
                </a:lnTo>
                <a:lnTo>
                  <a:pt x="171450" y="107156"/>
                </a:lnTo>
                <a:lnTo>
                  <a:pt x="171450" y="64294"/>
                </a:lnTo>
                <a:cubicBezTo>
                  <a:pt x="171450" y="40652"/>
                  <a:pt x="152229" y="21431"/>
                  <a:pt x="128588" y="21431"/>
                </a:cubicBezTo>
                <a:cubicBezTo>
                  <a:pt x="104946" y="21431"/>
                  <a:pt x="85725" y="40652"/>
                  <a:pt x="85725" y="64294"/>
                </a:cubicBezTo>
                <a:close/>
                <a:moveTo>
                  <a:pt x="42863" y="107156"/>
                </a:moveTo>
                <a:lnTo>
                  <a:pt x="42863" y="64294"/>
                </a:lnTo>
                <a:cubicBezTo>
                  <a:pt x="42863" y="16944"/>
                  <a:pt x="81238" y="-21431"/>
                  <a:pt x="128588" y="-21431"/>
                </a:cubicBezTo>
                <a:cubicBezTo>
                  <a:pt x="175937" y="-21431"/>
                  <a:pt x="214313" y="16944"/>
                  <a:pt x="214313" y="64294"/>
                </a:cubicBezTo>
                <a:lnTo>
                  <a:pt x="214313" y="107156"/>
                </a:lnTo>
                <a:cubicBezTo>
                  <a:pt x="237954" y="107156"/>
                  <a:pt x="257175" y="126377"/>
                  <a:pt x="257175" y="150019"/>
                </a:cubicBezTo>
                <a:lnTo>
                  <a:pt x="257175" y="300038"/>
                </a:lnTo>
                <a:cubicBezTo>
                  <a:pt x="257175" y="323679"/>
                  <a:pt x="237954" y="342900"/>
                  <a:pt x="214313" y="342900"/>
                </a:cubicBezTo>
                <a:lnTo>
                  <a:pt x="42863" y="342900"/>
                </a:lnTo>
                <a:cubicBezTo>
                  <a:pt x="19221" y="342900"/>
                  <a:pt x="0" y="323679"/>
                  <a:pt x="0" y="300038"/>
                </a:cubicBezTo>
                <a:lnTo>
                  <a:pt x="0" y="150019"/>
                </a:lnTo>
                <a:cubicBezTo>
                  <a:pt x="0" y="126377"/>
                  <a:pt x="19221" y="107156"/>
                  <a:pt x="42863" y="107156"/>
                </a:cubicBezTo>
                <a:close/>
              </a:path>
            </a:pathLst>
          </a:custGeom>
          <a:solidFill>
            <a:srgbClr val="9B8E7D"/>
          </a:solidFill>
          <a:ln/>
        </p:spPr>
      </p:sp>
      <p:sp>
        <p:nvSpPr>
          <p:cNvPr id="14" name="Text 11"/>
          <p:cNvSpPr/>
          <p:nvPr/>
        </p:nvSpPr>
        <p:spPr>
          <a:xfrm>
            <a:off x="5101190" y="4143263"/>
            <a:ext cx="1990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Privacy First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110715" y="4485996"/>
            <a:ext cx="19716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 code or weights exposed</a:t>
            </a:r>
            <a:endParaRPr lang="en-US" sz="1600" dirty="0"/>
          </a:p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Cryptographic guarantees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7510505" y="3454084"/>
            <a:ext cx="2359479" cy="1721304"/>
          </a:xfrm>
          <a:custGeom>
            <a:avLst/>
            <a:gdLst/>
            <a:ahLst/>
            <a:cxnLst/>
            <a:rect l="l" t="t" r="r" b="b"/>
            <a:pathLst>
              <a:path w="2359479" h="1721304">
                <a:moveTo>
                  <a:pt x="76202" y="0"/>
                </a:moveTo>
                <a:lnTo>
                  <a:pt x="2283276" y="0"/>
                </a:lnTo>
                <a:cubicBezTo>
                  <a:pt x="2325362" y="0"/>
                  <a:pt x="2359479" y="34117"/>
                  <a:pt x="2359479" y="76202"/>
                </a:cubicBezTo>
                <a:lnTo>
                  <a:pt x="2359479" y="1645101"/>
                </a:lnTo>
                <a:cubicBezTo>
                  <a:pt x="2359479" y="1687187"/>
                  <a:pt x="2325362" y="1721304"/>
                  <a:pt x="2283276" y="1721304"/>
                </a:cubicBezTo>
                <a:lnTo>
                  <a:pt x="76202" y="1721304"/>
                </a:lnTo>
                <a:cubicBezTo>
                  <a:pt x="34117" y="1721304"/>
                  <a:pt x="0" y="1687187"/>
                  <a:pt x="0" y="1645101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FFFFFF"/>
          </a:solidFill>
          <a:ln w="9071">
            <a:solidFill>
              <a:srgbClr val="E8E4E0"/>
            </a:solidFill>
            <a:prstDash val="solid"/>
          </a:ln>
          <a:effectLst>
            <a:outerShdw sx="100000" sy="100000" kx="0" ky="0" algn="bl" rotWithShape="0" blurRad="28575" dist="9525" dir="5400000">
              <a:srgbClr val="000000">
                <a:alpha val="10196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518199" y="3686045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235677" y="187523"/>
                </a:moveTo>
                <a:lnTo>
                  <a:pt x="107826" y="187523"/>
                </a:lnTo>
                <a:cubicBezTo>
                  <a:pt x="109768" y="230721"/>
                  <a:pt x="119345" y="270503"/>
                  <a:pt x="132941" y="299636"/>
                </a:cubicBezTo>
                <a:cubicBezTo>
                  <a:pt x="140576" y="316044"/>
                  <a:pt x="148813" y="327630"/>
                  <a:pt x="156448" y="334729"/>
                </a:cubicBezTo>
                <a:cubicBezTo>
                  <a:pt x="163949" y="341761"/>
                  <a:pt x="169106" y="342900"/>
                  <a:pt x="171785" y="342900"/>
                </a:cubicBezTo>
                <a:cubicBezTo>
                  <a:pt x="174464" y="342900"/>
                  <a:pt x="179621" y="341761"/>
                  <a:pt x="187122" y="334729"/>
                </a:cubicBezTo>
                <a:cubicBezTo>
                  <a:pt x="194756" y="327630"/>
                  <a:pt x="202994" y="315977"/>
                  <a:pt x="210629" y="299636"/>
                </a:cubicBezTo>
                <a:cubicBezTo>
                  <a:pt x="224224" y="270503"/>
                  <a:pt x="233802" y="230721"/>
                  <a:pt x="235744" y="187523"/>
                </a:cubicBezTo>
                <a:close/>
                <a:moveTo>
                  <a:pt x="107759" y="155377"/>
                </a:moveTo>
                <a:lnTo>
                  <a:pt x="235610" y="155377"/>
                </a:lnTo>
                <a:cubicBezTo>
                  <a:pt x="233735" y="112179"/>
                  <a:pt x="224157" y="72397"/>
                  <a:pt x="210562" y="43264"/>
                </a:cubicBezTo>
                <a:cubicBezTo>
                  <a:pt x="202927" y="26923"/>
                  <a:pt x="194690" y="15270"/>
                  <a:pt x="187055" y="8171"/>
                </a:cubicBezTo>
                <a:cubicBezTo>
                  <a:pt x="179554" y="1139"/>
                  <a:pt x="174397" y="0"/>
                  <a:pt x="171718" y="0"/>
                </a:cubicBezTo>
                <a:cubicBezTo>
                  <a:pt x="169039" y="0"/>
                  <a:pt x="163882" y="1139"/>
                  <a:pt x="156381" y="8171"/>
                </a:cubicBezTo>
                <a:cubicBezTo>
                  <a:pt x="148746" y="15270"/>
                  <a:pt x="140509" y="26923"/>
                  <a:pt x="132874" y="43264"/>
                </a:cubicBezTo>
                <a:cubicBezTo>
                  <a:pt x="119278" y="72397"/>
                  <a:pt x="109701" y="112179"/>
                  <a:pt x="107759" y="155377"/>
                </a:cubicBezTo>
                <a:close/>
                <a:moveTo>
                  <a:pt x="75612" y="155377"/>
                </a:moveTo>
                <a:cubicBezTo>
                  <a:pt x="77956" y="98048"/>
                  <a:pt x="92757" y="44805"/>
                  <a:pt x="114389" y="9845"/>
                </a:cubicBezTo>
                <a:cubicBezTo>
                  <a:pt x="52707" y="31678"/>
                  <a:pt x="7300" y="87868"/>
                  <a:pt x="1005" y="155377"/>
                </a:cubicBezTo>
                <a:lnTo>
                  <a:pt x="75612" y="155377"/>
                </a:lnTo>
                <a:close/>
                <a:moveTo>
                  <a:pt x="1005" y="187523"/>
                </a:moveTo>
                <a:cubicBezTo>
                  <a:pt x="7300" y="255032"/>
                  <a:pt x="52707" y="311222"/>
                  <a:pt x="114389" y="333055"/>
                </a:cubicBezTo>
                <a:cubicBezTo>
                  <a:pt x="92757" y="298095"/>
                  <a:pt x="77956" y="244852"/>
                  <a:pt x="75612" y="187523"/>
                </a:cubicBezTo>
                <a:lnTo>
                  <a:pt x="1005" y="187523"/>
                </a:lnTo>
                <a:close/>
                <a:moveTo>
                  <a:pt x="267824" y="187523"/>
                </a:moveTo>
                <a:cubicBezTo>
                  <a:pt x="265480" y="244852"/>
                  <a:pt x="250679" y="298095"/>
                  <a:pt x="229046" y="333055"/>
                </a:cubicBezTo>
                <a:cubicBezTo>
                  <a:pt x="290728" y="311155"/>
                  <a:pt x="336136" y="255032"/>
                  <a:pt x="342431" y="187523"/>
                </a:cubicBezTo>
                <a:lnTo>
                  <a:pt x="267824" y="187523"/>
                </a:lnTo>
                <a:close/>
                <a:moveTo>
                  <a:pt x="342431" y="155377"/>
                </a:moveTo>
                <a:cubicBezTo>
                  <a:pt x="336136" y="87868"/>
                  <a:pt x="290728" y="31678"/>
                  <a:pt x="229046" y="9845"/>
                </a:cubicBezTo>
                <a:cubicBezTo>
                  <a:pt x="250679" y="44805"/>
                  <a:pt x="265480" y="98048"/>
                  <a:pt x="267824" y="155377"/>
                </a:cubicBezTo>
                <a:lnTo>
                  <a:pt x="342431" y="155377"/>
                </a:lnTo>
                <a:close/>
              </a:path>
            </a:pathLst>
          </a:custGeom>
          <a:solidFill>
            <a:srgbClr val="C4A99B"/>
          </a:solidFill>
          <a:ln/>
        </p:spPr>
      </p:sp>
      <p:sp>
        <p:nvSpPr>
          <p:cNvPr id="18" name="Text 15"/>
          <p:cNvSpPr/>
          <p:nvPr/>
        </p:nvSpPr>
        <p:spPr>
          <a:xfrm>
            <a:off x="7694840" y="4143263"/>
            <a:ext cx="1990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5C565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Global Scale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7704365" y="4485996"/>
            <a:ext cx="19716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Works between adversaries</a:t>
            </a:r>
            <a:endParaRPr lang="en-US" sz="1600" dirty="0"/>
          </a:p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No trust required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4371933" y="5559689"/>
            <a:ext cx="3448050" cy="571500"/>
          </a:xfrm>
          <a:custGeom>
            <a:avLst/>
            <a:gdLst/>
            <a:ahLst/>
            <a:cxnLst/>
            <a:rect l="l" t="t" r="r" b="b"/>
            <a:pathLst>
              <a:path w="3448050" h="571500">
                <a:moveTo>
                  <a:pt x="76198" y="0"/>
                </a:moveTo>
                <a:lnTo>
                  <a:pt x="3371852" y="0"/>
                </a:lnTo>
                <a:cubicBezTo>
                  <a:pt x="3413935" y="0"/>
                  <a:pt x="3448050" y="34115"/>
                  <a:pt x="3448050" y="76198"/>
                </a:cubicBezTo>
                <a:lnTo>
                  <a:pt x="3448050" y="495302"/>
                </a:lnTo>
                <a:cubicBezTo>
                  <a:pt x="3448050" y="537385"/>
                  <a:pt x="3413935" y="571500"/>
                  <a:pt x="3371852" y="571500"/>
                </a:cubicBezTo>
                <a:lnTo>
                  <a:pt x="76198" y="571500"/>
                </a:lnTo>
                <a:cubicBezTo>
                  <a:pt x="34115" y="571500"/>
                  <a:pt x="0" y="537385"/>
                  <a:pt x="0" y="495302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5C5650"/>
          </a:solidFill>
          <a:ln/>
        </p:spPr>
      </p:sp>
      <p:sp>
        <p:nvSpPr>
          <p:cNvPr id="21" name="Shape 18"/>
          <p:cNvSpPr/>
          <p:nvPr/>
        </p:nvSpPr>
        <p:spPr>
          <a:xfrm>
            <a:off x="4705286" y="5731046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4197" y="52953"/>
                </a:moveTo>
                <a:cubicBezTo>
                  <a:pt x="-1384" y="47372"/>
                  <a:pt x="-1384" y="38308"/>
                  <a:pt x="4197" y="32727"/>
                </a:cubicBezTo>
                <a:cubicBezTo>
                  <a:pt x="9778" y="27146"/>
                  <a:pt x="18842" y="27146"/>
                  <a:pt x="24423" y="32727"/>
                </a:cubicBezTo>
                <a:lnTo>
                  <a:pt x="95860" y="104165"/>
                </a:lnTo>
                <a:cubicBezTo>
                  <a:pt x="101441" y="109746"/>
                  <a:pt x="101441" y="118809"/>
                  <a:pt x="95860" y="124391"/>
                </a:cubicBezTo>
                <a:lnTo>
                  <a:pt x="24423" y="195828"/>
                </a:lnTo>
                <a:cubicBezTo>
                  <a:pt x="18842" y="201409"/>
                  <a:pt x="9778" y="201409"/>
                  <a:pt x="4197" y="195828"/>
                </a:cubicBezTo>
                <a:cubicBezTo>
                  <a:pt x="-1384" y="190247"/>
                  <a:pt x="-1384" y="181183"/>
                  <a:pt x="4197" y="175602"/>
                </a:cubicBezTo>
                <a:lnTo>
                  <a:pt x="65499" y="114300"/>
                </a:lnTo>
                <a:lnTo>
                  <a:pt x="4197" y="52953"/>
                </a:lnTo>
                <a:close/>
                <a:moveTo>
                  <a:pt x="100013" y="171450"/>
                </a:moveTo>
                <a:lnTo>
                  <a:pt x="214313" y="171450"/>
                </a:lnTo>
                <a:cubicBezTo>
                  <a:pt x="222215" y="171450"/>
                  <a:pt x="228600" y="177835"/>
                  <a:pt x="228600" y="185738"/>
                </a:cubicBezTo>
                <a:cubicBezTo>
                  <a:pt x="228600" y="193640"/>
                  <a:pt x="222215" y="200025"/>
                  <a:pt x="214313" y="200025"/>
                </a:cubicBezTo>
                <a:lnTo>
                  <a:pt x="100013" y="200025"/>
                </a:lnTo>
                <a:cubicBezTo>
                  <a:pt x="92110" y="200025"/>
                  <a:pt x="85725" y="193640"/>
                  <a:pt x="85725" y="185738"/>
                </a:cubicBezTo>
                <a:cubicBezTo>
                  <a:pt x="85725" y="177835"/>
                  <a:pt x="92110" y="171450"/>
                  <a:pt x="100013" y="171450"/>
                </a:cubicBezTo>
                <a:close/>
              </a:path>
            </a:pathLst>
          </a:custGeom>
          <a:solidFill>
            <a:srgbClr val="A8B5A0"/>
          </a:solidFill>
          <a:ln/>
        </p:spPr>
      </p:sp>
      <p:sp>
        <p:nvSpPr>
          <p:cNvPr id="22" name="Text 19"/>
          <p:cNvSpPr/>
          <p:nvPr/>
        </p:nvSpPr>
        <p:spPr>
          <a:xfrm>
            <a:off x="5067173" y="5712023"/>
            <a:ext cx="24955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dirty="0">
                <a:solidFill>
                  <a:srgbClr val="F7F5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pip install veritrain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4363449" y="6473809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4288" y="19050"/>
                </a:moveTo>
                <a:cubicBezTo>
                  <a:pt x="6400" y="19050"/>
                  <a:pt x="0" y="25450"/>
                  <a:pt x="0" y="33338"/>
                </a:cubicBezTo>
                <a:cubicBezTo>
                  <a:pt x="0" y="37832"/>
                  <a:pt x="2113" y="42059"/>
                  <a:pt x="5715" y="44768"/>
                </a:cubicBezTo>
                <a:lnTo>
                  <a:pt x="67628" y="91202"/>
                </a:lnTo>
                <a:cubicBezTo>
                  <a:pt x="72717" y="95012"/>
                  <a:pt x="79683" y="95012"/>
                  <a:pt x="84773" y="91202"/>
                </a:cubicBezTo>
                <a:lnTo>
                  <a:pt x="146685" y="44767"/>
                </a:lnTo>
                <a:cubicBezTo>
                  <a:pt x="150287" y="42059"/>
                  <a:pt x="152400" y="37832"/>
                  <a:pt x="152400" y="33337"/>
                </a:cubicBezTo>
                <a:cubicBezTo>
                  <a:pt x="152400" y="25450"/>
                  <a:pt x="146000" y="19050"/>
                  <a:pt x="138113" y="19050"/>
                </a:cubicBezTo>
                <a:lnTo>
                  <a:pt x="14288" y="19050"/>
                </a:lnTo>
                <a:close/>
                <a:moveTo>
                  <a:pt x="0" y="58341"/>
                </a:moveTo>
                <a:lnTo>
                  <a:pt x="0" y="114300"/>
                </a:lnTo>
                <a:cubicBezTo>
                  <a:pt x="0" y="124807"/>
                  <a:pt x="8543" y="133350"/>
                  <a:pt x="19050" y="133350"/>
                </a:cubicBezTo>
                <a:lnTo>
                  <a:pt x="133350" y="133350"/>
                </a:lnTo>
                <a:cubicBezTo>
                  <a:pt x="143857" y="133350"/>
                  <a:pt x="152400" y="124807"/>
                  <a:pt x="152400" y="114300"/>
                </a:cubicBezTo>
                <a:lnTo>
                  <a:pt x="152400" y="58341"/>
                </a:lnTo>
                <a:lnTo>
                  <a:pt x="93345" y="102632"/>
                </a:lnTo>
                <a:cubicBezTo>
                  <a:pt x="83195" y="110252"/>
                  <a:pt x="69205" y="110252"/>
                  <a:pt x="59055" y="102632"/>
                </a:cubicBezTo>
                <a:lnTo>
                  <a:pt x="0" y="58341"/>
                </a:lnTo>
                <a:close/>
              </a:path>
            </a:pathLst>
          </a:custGeom>
          <a:solidFill>
            <a:srgbClr val="9A9590"/>
          </a:solidFill>
          <a:ln/>
        </p:spPr>
      </p:sp>
      <p:sp>
        <p:nvSpPr>
          <p:cNvPr id="24" name="Text 21"/>
          <p:cNvSpPr/>
          <p:nvPr/>
        </p:nvSpPr>
        <p:spPr>
          <a:xfrm>
            <a:off x="4572914" y="6435747"/>
            <a:ext cx="1457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security@veritrain.ai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6235814" y="6473809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51762" y="118289"/>
                </a:moveTo>
                <a:cubicBezTo>
                  <a:pt x="51762" y="118884"/>
                  <a:pt x="51078" y="119360"/>
                  <a:pt x="50215" y="119360"/>
                </a:cubicBezTo>
                <a:cubicBezTo>
                  <a:pt x="49232" y="119449"/>
                  <a:pt x="48548" y="118973"/>
                  <a:pt x="48548" y="118289"/>
                </a:cubicBezTo>
                <a:cubicBezTo>
                  <a:pt x="48548" y="117693"/>
                  <a:pt x="49232" y="117217"/>
                  <a:pt x="50096" y="117217"/>
                </a:cubicBezTo>
                <a:cubicBezTo>
                  <a:pt x="50989" y="117128"/>
                  <a:pt x="51762" y="117604"/>
                  <a:pt x="51762" y="118289"/>
                </a:cubicBezTo>
                <a:close/>
                <a:moveTo>
                  <a:pt x="42505" y="116949"/>
                </a:moveTo>
                <a:cubicBezTo>
                  <a:pt x="42297" y="117544"/>
                  <a:pt x="42892" y="118229"/>
                  <a:pt x="43785" y="118408"/>
                </a:cubicBezTo>
                <a:cubicBezTo>
                  <a:pt x="44559" y="118705"/>
                  <a:pt x="45452" y="118408"/>
                  <a:pt x="45631" y="117812"/>
                </a:cubicBezTo>
                <a:cubicBezTo>
                  <a:pt x="45809" y="117217"/>
                  <a:pt x="45244" y="116532"/>
                  <a:pt x="44351" y="116265"/>
                </a:cubicBezTo>
                <a:cubicBezTo>
                  <a:pt x="43577" y="116056"/>
                  <a:pt x="42714" y="116354"/>
                  <a:pt x="42505" y="116949"/>
                </a:cubicBezTo>
                <a:close/>
                <a:moveTo>
                  <a:pt x="55662" y="116443"/>
                </a:moveTo>
                <a:cubicBezTo>
                  <a:pt x="54799" y="116651"/>
                  <a:pt x="54203" y="117217"/>
                  <a:pt x="54293" y="117902"/>
                </a:cubicBezTo>
                <a:cubicBezTo>
                  <a:pt x="54382" y="118497"/>
                  <a:pt x="55156" y="118884"/>
                  <a:pt x="56049" y="118676"/>
                </a:cubicBezTo>
                <a:cubicBezTo>
                  <a:pt x="56912" y="118467"/>
                  <a:pt x="57507" y="117902"/>
                  <a:pt x="57418" y="117306"/>
                </a:cubicBezTo>
                <a:cubicBezTo>
                  <a:pt x="57329" y="116741"/>
                  <a:pt x="56525" y="116354"/>
                  <a:pt x="55662" y="116443"/>
                </a:cubicBezTo>
                <a:close/>
                <a:moveTo>
                  <a:pt x="75248" y="2381"/>
                </a:moveTo>
                <a:cubicBezTo>
                  <a:pt x="33963" y="2381"/>
                  <a:pt x="2381" y="33724"/>
                  <a:pt x="2381" y="75009"/>
                </a:cubicBezTo>
                <a:cubicBezTo>
                  <a:pt x="2381" y="108019"/>
                  <a:pt x="23158" y="136267"/>
                  <a:pt x="52834" y="146209"/>
                </a:cubicBezTo>
                <a:cubicBezTo>
                  <a:pt x="56644" y="146893"/>
                  <a:pt x="57983" y="144542"/>
                  <a:pt x="57983" y="142607"/>
                </a:cubicBezTo>
                <a:cubicBezTo>
                  <a:pt x="57983" y="140762"/>
                  <a:pt x="57894" y="130582"/>
                  <a:pt x="57894" y="124331"/>
                </a:cubicBezTo>
                <a:cubicBezTo>
                  <a:pt x="57894" y="124331"/>
                  <a:pt x="37058" y="128796"/>
                  <a:pt x="32683" y="115461"/>
                </a:cubicBezTo>
                <a:cubicBezTo>
                  <a:pt x="32683" y="115461"/>
                  <a:pt x="29289" y="106799"/>
                  <a:pt x="24408" y="104567"/>
                </a:cubicBezTo>
                <a:cubicBezTo>
                  <a:pt x="24408" y="104567"/>
                  <a:pt x="17591" y="99893"/>
                  <a:pt x="24884" y="99983"/>
                </a:cubicBezTo>
                <a:cubicBezTo>
                  <a:pt x="24884" y="99983"/>
                  <a:pt x="32296" y="100578"/>
                  <a:pt x="36374" y="107662"/>
                </a:cubicBezTo>
                <a:cubicBezTo>
                  <a:pt x="42892" y="119152"/>
                  <a:pt x="53816" y="115848"/>
                  <a:pt x="58073" y="113883"/>
                </a:cubicBezTo>
                <a:cubicBezTo>
                  <a:pt x="58757" y="109121"/>
                  <a:pt x="60692" y="105817"/>
                  <a:pt x="62835" y="103852"/>
                </a:cubicBezTo>
                <a:cubicBezTo>
                  <a:pt x="46196" y="102007"/>
                  <a:pt x="29408" y="99596"/>
                  <a:pt x="29408" y="70961"/>
                </a:cubicBezTo>
                <a:cubicBezTo>
                  <a:pt x="29408" y="62776"/>
                  <a:pt x="31671" y="58668"/>
                  <a:pt x="36433" y="53429"/>
                </a:cubicBezTo>
                <a:cubicBezTo>
                  <a:pt x="35659" y="51495"/>
                  <a:pt x="33129" y="43517"/>
                  <a:pt x="37207" y="33218"/>
                </a:cubicBezTo>
                <a:cubicBezTo>
                  <a:pt x="43428" y="31284"/>
                  <a:pt x="57745" y="41255"/>
                  <a:pt x="57745" y="41255"/>
                </a:cubicBezTo>
                <a:cubicBezTo>
                  <a:pt x="63698" y="39588"/>
                  <a:pt x="70098" y="38725"/>
                  <a:pt x="76438" y="38725"/>
                </a:cubicBezTo>
                <a:cubicBezTo>
                  <a:pt x="82778" y="38725"/>
                  <a:pt x="89178" y="39588"/>
                  <a:pt x="95131" y="41255"/>
                </a:cubicBezTo>
                <a:cubicBezTo>
                  <a:pt x="95131" y="41255"/>
                  <a:pt x="109448" y="31254"/>
                  <a:pt x="115669" y="33218"/>
                </a:cubicBezTo>
                <a:cubicBezTo>
                  <a:pt x="119747" y="43547"/>
                  <a:pt x="117217" y="51495"/>
                  <a:pt x="116443" y="53429"/>
                </a:cubicBezTo>
                <a:cubicBezTo>
                  <a:pt x="121206" y="58698"/>
                  <a:pt x="124123" y="62805"/>
                  <a:pt x="124123" y="70961"/>
                </a:cubicBezTo>
                <a:cubicBezTo>
                  <a:pt x="124123" y="99685"/>
                  <a:pt x="106591" y="101977"/>
                  <a:pt x="89952" y="103852"/>
                </a:cubicBezTo>
                <a:cubicBezTo>
                  <a:pt x="92690" y="106204"/>
                  <a:pt x="95012" y="110669"/>
                  <a:pt x="95012" y="117664"/>
                </a:cubicBezTo>
                <a:cubicBezTo>
                  <a:pt x="95012" y="127695"/>
                  <a:pt x="94923" y="140107"/>
                  <a:pt x="94923" y="142548"/>
                </a:cubicBezTo>
                <a:cubicBezTo>
                  <a:pt x="94923" y="144482"/>
                  <a:pt x="96292" y="146834"/>
                  <a:pt x="100072" y="146149"/>
                </a:cubicBezTo>
                <a:cubicBezTo>
                  <a:pt x="129838" y="136267"/>
                  <a:pt x="150019" y="108019"/>
                  <a:pt x="150019" y="75009"/>
                </a:cubicBezTo>
                <a:cubicBezTo>
                  <a:pt x="150019" y="33724"/>
                  <a:pt x="116532" y="2381"/>
                  <a:pt x="75248" y="2381"/>
                </a:cubicBezTo>
                <a:close/>
                <a:moveTo>
                  <a:pt x="31313" y="105043"/>
                </a:moveTo>
                <a:cubicBezTo>
                  <a:pt x="30926" y="105341"/>
                  <a:pt x="31016" y="106025"/>
                  <a:pt x="31522" y="106591"/>
                </a:cubicBezTo>
                <a:cubicBezTo>
                  <a:pt x="31998" y="107067"/>
                  <a:pt x="32683" y="107275"/>
                  <a:pt x="33070" y="106888"/>
                </a:cubicBezTo>
                <a:cubicBezTo>
                  <a:pt x="33457" y="106591"/>
                  <a:pt x="33367" y="105906"/>
                  <a:pt x="32861" y="105341"/>
                </a:cubicBezTo>
                <a:cubicBezTo>
                  <a:pt x="32385" y="104864"/>
                  <a:pt x="31700" y="104656"/>
                  <a:pt x="31313" y="105043"/>
                </a:cubicBezTo>
                <a:close/>
                <a:moveTo>
                  <a:pt x="28099" y="102632"/>
                </a:moveTo>
                <a:cubicBezTo>
                  <a:pt x="27890" y="103019"/>
                  <a:pt x="28188" y="103495"/>
                  <a:pt x="28783" y="103793"/>
                </a:cubicBezTo>
                <a:cubicBezTo>
                  <a:pt x="29260" y="104090"/>
                  <a:pt x="29855" y="104001"/>
                  <a:pt x="30063" y="103584"/>
                </a:cubicBezTo>
                <a:cubicBezTo>
                  <a:pt x="30272" y="103197"/>
                  <a:pt x="29974" y="102721"/>
                  <a:pt x="29379" y="102424"/>
                </a:cubicBezTo>
                <a:cubicBezTo>
                  <a:pt x="28783" y="102245"/>
                  <a:pt x="28307" y="102334"/>
                  <a:pt x="28099" y="102632"/>
                </a:cubicBezTo>
                <a:close/>
                <a:moveTo>
                  <a:pt x="37743" y="113228"/>
                </a:moveTo>
                <a:cubicBezTo>
                  <a:pt x="37267" y="113615"/>
                  <a:pt x="37445" y="114508"/>
                  <a:pt x="38130" y="115074"/>
                </a:cubicBezTo>
                <a:cubicBezTo>
                  <a:pt x="38814" y="115759"/>
                  <a:pt x="39678" y="115848"/>
                  <a:pt x="40065" y="115372"/>
                </a:cubicBezTo>
                <a:cubicBezTo>
                  <a:pt x="40451" y="114985"/>
                  <a:pt x="40273" y="114092"/>
                  <a:pt x="39678" y="113526"/>
                </a:cubicBezTo>
                <a:cubicBezTo>
                  <a:pt x="39023" y="112841"/>
                  <a:pt x="38130" y="112752"/>
                  <a:pt x="37743" y="113228"/>
                </a:cubicBezTo>
                <a:close/>
                <a:moveTo>
                  <a:pt x="34350" y="108853"/>
                </a:moveTo>
                <a:cubicBezTo>
                  <a:pt x="33873" y="109151"/>
                  <a:pt x="33873" y="109924"/>
                  <a:pt x="34350" y="110609"/>
                </a:cubicBezTo>
                <a:cubicBezTo>
                  <a:pt x="34826" y="111294"/>
                  <a:pt x="35629" y="111591"/>
                  <a:pt x="36016" y="111294"/>
                </a:cubicBezTo>
                <a:cubicBezTo>
                  <a:pt x="36493" y="110907"/>
                  <a:pt x="36493" y="110133"/>
                  <a:pt x="36016" y="109448"/>
                </a:cubicBezTo>
                <a:cubicBezTo>
                  <a:pt x="35600" y="108764"/>
                  <a:pt x="34826" y="108466"/>
                  <a:pt x="34350" y="108853"/>
                </a:cubicBezTo>
                <a:close/>
              </a:path>
            </a:pathLst>
          </a:custGeom>
          <a:solidFill>
            <a:srgbClr val="9A9590"/>
          </a:solidFill>
          <a:ln/>
        </p:spPr>
      </p:sp>
      <p:sp>
        <p:nvSpPr>
          <p:cNvPr id="26" name="Text 23"/>
          <p:cNvSpPr/>
          <p:nvPr/>
        </p:nvSpPr>
        <p:spPr>
          <a:xfrm>
            <a:off x="6445279" y="6435747"/>
            <a:ext cx="1438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9A9590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github.com/veritrain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VeriTrain - Formal Verification for AI Governance Compliance</dc:title>
  <dc:subject>VeriTrain - Formal Verification for AI Governance Compliance</dc:subject>
  <dc:creator>Kimi</dc:creator>
  <cp:lastModifiedBy>Kimi</cp:lastModifiedBy>
  <cp:revision>1</cp:revision>
  <dcterms:created xsi:type="dcterms:W3CDTF">2026-02-02T03:12:11Z</dcterms:created>
  <dcterms:modified xsi:type="dcterms:W3CDTF">2026-02-02T03:12:11Z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{"Label":"VeriTrain - Formal Verification for AI Governance Compliance","ContentProducer":"001191110108MACG2KBH8F10000","ProduceID":"19c1c526-4342-819e-8000-00001b42d0d2","ReservedCode1":"","ContentPropagator":"001191110108MACG2KBH8F20000","PropagateID":"19c1c526-4342-819e-8000-00001b42d0d2","ReservedCode2":""}</vt:lpwstr>
  </property>
</Properties>
</file>