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6" d="100"/>
          <a:sy n="56" d="100"/>
        </p:scale>
        <p:origin x="52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翊文 朱" userId="b7793c7e853c2de2" providerId="LiveId" clId="{316F74B4-8D3C-4763-9969-B04DB8FB5E7C}"/>
    <pc:docChg chg="custSel modSld">
      <pc:chgData name="翊文 朱" userId="b7793c7e853c2de2" providerId="LiveId" clId="{316F74B4-8D3C-4763-9969-B04DB8FB5E7C}" dt="2026-08-17T09:22:01.437" v="2" actId="14100"/>
      <pc:docMkLst>
        <pc:docMk/>
      </pc:docMkLst>
      <pc:sldChg chg="modSp mod">
        <pc:chgData name="翊文 朱" userId="b7793c7e853c2de2" providerId="LiveId" clId="{316F74B4-8D3C-4763-9969-B04DB8FB5E7C}" dt="2026-08-17T09:22:01.437" v="2" actId="14100"/>
        <pc:sldMkLst>
          <pc:docMk/>
          <pc:sldMk cId="0" sldId="256"/>
        </pc:sldMkLst>
        <pc:spChg chg="mod">
          <ac:chgData name="翊文 朱" userId="b7793c7e853c2de2" providerId="LiveId" clId="{316F74B4-8D3C-4763-9969-B04DB8FB5E7C}" dt="2026-08-17T09:22:01.437" v="2" actId="14100"/>
          <ac:spMkLst>
            <pc:docMk/>
            <pc:sldMk cId="0" sldId="256"/>
            <ac:spMk id="13" creationId="{00000000-0000-0000-0000-000000000000}"/>
          </ac:spMkLst>
        </pc:spChg>
        <pc:spChg chg="mod">
          <ac:chgData name="翊文 朱" userId="b7793c7e853c2de2" providerId="LiveId" clId="{316F74B4-8D3C-4763-9969-B04DB8FB5E7C}" dt="2026-08-17T09:06:55.805" v="1" actId="14100"/>
          <ac:spMkLst>
            <pc:docMk/>
            <pc:sldMk cId="0" sldId="256"/>
            <ac:spMk id="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3624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Measurement question, not a mind question. We audit two instruments: a public pairwise-choice utility pipeline, and layerwise readouts of Gemma-4-31B-it. Everything today is under the tested conditions.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Operational definition only: a preference is what the pipeline reports from repeated binary choices. No claim about experience. The invariance test: three things that should not change the answer — which content is printed first, which letters label the options, and which block is physically printed first. 74 paired conditions, each asked in both content orders.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headline. 74 conditions asked in both orders; 22 were order-discordant — swapping contents changed which content was selected. In all 22, the answer stayed in the second-listed slot: 44 of 44. The mirror quadrant, lower-right, is empty; random tie-breaking would fill it equally. These were not marginal: logit gaps 6 to 42, 38 of 44 above 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controls separate position from the letter B. Print the B block first: A becomes second-listed and wins 21 of 24. Switch to X/Y labels on an independent outcome set: 13 of 14 discordant pairs favor the second position — two-sided exact binomial on the 14 scenario pairs, p = 0.0018. The 44 answers are not independent replications; they come from 22 paired conditions inside one scenario family.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this matters for anyone using the standard pipeline. Bidirectional aggregation asks both orders and pools the frequencies. A condition that answers second-listed both times contributes one win each way — it lands as a clean 50/50 tie and disappears into a coherent-looking utility. The disagreement is the result; keep it. Report three statuses instead of one average.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Accuracy of the estimator is not validity of the pipeline. Planted preferences recovered at Spearman rho 0.993 for 40 outcomes, about 0.99 at 120 and 200. Repeatability floor: 0.014 from estimator randomness, 0.054 after answer sampling, no rank swaps. But unreadable answers are silently imputed as 0.5/0.5 ties — an all-unreadable run completed, returned utilities, and reported log-loss ln 2. Deliberation moved utilities 0.433, about eight times the floor, with one rank swap; roughly 10 percent unreadable responses contaminated that condition, so it is preliminary. These runs used the Ollama Q4_K_M build and are never pooled with the fp16 position results.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Internal readouts get the same treatment. The plain logit lens failed four of five controls: unrelated items correlated almost as strongly as related ones, 0.987 versus 0.996; relabeling A/B to X/Y dropped correspondence to 0.57 and moved apparent settling by up to 23 layers; exchanging contents did not mirror the trajectory; both answer tokens were jointly readable in a majority of prompts at only 1 of 60 layers. So intermediate sign changes are not hesitation. By contrast a probe with scenarios and answer labels held out decoded the final choice at 0.92 by L36 and about 0.96 across L40 to 48, collapsing to the 0.56 baseline at L58-59. That is decodability, not causality — activation patching is untested.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what to change. Report order agreement explicitly, three ways; reject or report unreadable responses instead of imputing ties; treat labels, layout, parser policy, deliberation and the internal decoder as experimental variables; seed and record everything. Limits: one open-weight model family, one main forced-choice prompt family, most conditions parameter steps within one scenario family, Q4 and fp16 never pooled, probe is decodability only, deliberation preliminary. Nothing here establishes subjective experience, stable goals, or a general preference system. Next test of generality is replication across model families, checkpoints, quantization levels, prompt templates, languages and answer formats, plus activation patching on L36-40.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D2D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876300"/>
            <a:ext cx="17937480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950" kern="0" spc="351" dirty="0">
                <a:solidFill>
                  <a:srgbClr val="94BC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MINDS RESEARCH SPRINT · APART RESEARCH · TRACK 4: PREFERENCE ELICITATION METHODS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990600" y="1583978"/>
            <a:ext cx="15716250" cy="12702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5669"/>
              </a:lnSpc>
              <a:buNone/>
            </a:pPr>
            <a:r>
              <a:rPr lang="en-US" sz="9900" b="1" kern="0" spc="-198" dirty="0">
                <a:solidFill>
                  <a:srgbClr val="F2F2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Preference or Position?</a:t>
            </a:r>
            <a:endParaRPr lang="en-US" sz="9900" dirty="0"/>
          </a:p>
        </p:txBody>
      </p:sp>
      <p:sp>
        <p:nvSpPr>
          <p:cNvPr id="4" name="Text 2"/>
          <p:cNvSpPr/>
          <p:nvPr/>
        </p:nvSpPr>
        <p:spPr>
          <a:xfrm>
            <a:off x="990600" y="3139976"/>
            <a:ext cx="14249400" cy="5927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067"/>
              </a:lnSpc>
              <a:buNone/>
            </a:pPr>
            <a:r>
              <a:rPr lang="en-US" sz="3900" dirty="0">
                <a:solidFill>
                  <a:srgbClr val="B5D9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Auditing Pairwise Choice Readouts in Gemma-4-31B-it</a:t>
            </a:r>
            <a:endParaRPr lang="en-US" sz="3900" dirty="0"/>
          </a:p>
        </p:txBody>
      </p:sp>
      <p:sp>
        <p:nvSpPr>
          <p:cNvPr id="5" name="Shape 3"/>
          <p:cNvSpPr/>
          <p:nvPr/>
        </p:nvSpPr>
        <p:spPr>
          <a:xfrm>
            <a:off x="990600" y="4018508"/>
            <a:ext cx="2286000" cy="28575"/>
          </a:xfrm>
          <a:prstGeom prst="rect">
            <a:avLst/>
          </a:prstGeom>
          <a:solidFill>
            <a:srgbClr val="5980A6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990600" y="4370933"/>
            <a:ext cx="13735050" cy="9218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405"/>
              </a:lnSpc>
              <a:buNone/>
            </a:pPr>
            <a:r>
              <a:rPr lang="en-US" sz="2400" dirty="0">
                <a:solidFill>
                  <a:srgbClr val="F2F2F3">
                    <a:alpha val="88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Preference elicitation has to be validated as a measurement instrument before pooled choices are read as stable model preferences.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990600" y="7889677"/>
            <a:ext cx="16306800" cy="9525"/>
          </a:xfrm>
          <a:prstGeom prst="rect">
            <a:avLst/>
          </a:prstGeom>
          <a:solidFill>
            <a:srgbClr val="94BCE3">
              <a:alpha val="35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990600" y="8184952"/>
            <a:ext cx="4170045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6765"/>
              </a:lnSpc>
              <a:buNone/>
            </a:pPr>
            <a:r>
              <a:rPr lang="en-US" sz="2250" dirty="0">
                <a:solidFill>
                  <a:srgbClr val="F2F2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Bo-Shen Chen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990600" y="8665964"/>
            <a:ext cx="417004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1500" dirty="0">
                <a:solidFill>
                  <a:srgbClr val="F2F2F3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Tatung University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162550" y="8184952"/>
            <a:ext cx="4170045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6765"/>
              </a:lnSpc>
              <a:buNone/>
            </a:pPr>
            <a:r>
              <a:rPr lang="en-US" sz="2250" dirty="0">
                <a:solidFill>
                  <a:srgbClr val="F2F2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Yi-Wen Chu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5162550" y="8665964"/>
            <a:ext cx="417004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1500" dirty="0">
                <a:solidFill>
                  <a:srgbClr val="F2F2F3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Iowa State University / Tatung University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34500" y="8184952"/>
            <a:ext cx="4170045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6765"/>
              </a:lnSpc>
              <a:buNone/>
            </a:pPr>
            <a:r>
              <a:rPr lang="en-US" sz="2250" dirty="0">
                <a:solidFill>
                  <a:srgbClr val="F2F2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Barry Yu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9334500" y="8665964"/>
            <a:ext cx="2362919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1500" dirty="0">
                <a:solidFill>
                  <a:srgbClr val="F2F2F3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McGill University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506450" y="8184952"/>
            <a:ext cx="4170045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6765"/>
              </a:lnSpc>
              <a:buNone/>
            </a:pPr>
            <a:r>
              <a:rPr lang="en-US" sz="2250" dirty="0">
                <a:solidFill>
                  <a:srgbClr val="F2F2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Andy S. Yu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3506451" y="8665964"/>
            <a:ext cx="17335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1500" dirty="0">
                <a:solidFill>
                  <a:srgbClr val="F2F2F3">
                    <a:alpha val="62000"/>
                  </a:srgbClr>
                </a:solidFill>
                <a:latin typeface="Arial" pitchFamily="34" charset="0"/>
                <a:cs typeface="Arial" pitchFamily="34" charset="-120"/>
              </a:rPr>
              <a:t>Independent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90600" y="9373790"/>
            <a:ext cx="2645405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62500" lnSpcReduction="20000"/>
          </a:bodyPr>
          <a:lstStyle/>
          <a:p>
            <a:pPr marL="0" indent="0" algn="l">
              <a:lnSpc>
                <a:spcPct val="132857"/>
              </a:lnSpc>
              <a:buNone/>
            </a:pPr>
            <a:r>
              <a:rPr lang="en-US" sz="1800" kern="0" spc="252" dirty="0">
                <a:solidFill>
                  <a:srgbClr val="94BC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SACABAM BUBBLE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662214" y="9266039"/>
            <a:ext cx="3443660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F2F2F3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Apart Research · August 2026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12493972" y="9266039"/>
            <a:ext cx="5283771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F2F2F3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github.com/chenshen0103/preference-readout-audit</a:t>
            </a:r>
            <a:endParaRPr lang="en-US" sz="165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3AB04D36-F81C-410A-9769-EEA04F2E8BA3}"/>
              </a:ext>
            </a:extLst>
          </p:cNvPr>
          <p:cNvSpPr/>
          <p:nvPr/>
        </p:nvSpPr>
        <p:spPr>
          <a:xfrm>
            <a:off x="8484493" y="9266039"/>
            <a:ext cx="3443660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31154"/>
              </a:lnSpc>
            </a:pPr>
            <a:r>
              <a:rPr lang="en-US" altLang="zh-TW" sz="1650" dirty="0">
                <a:solidFill>
                  <a:srgbClr val="F2F2F3">
                    <a:alpha val="62000"/>
                  </a:srgbClr>
                </a:solidFill>
                <a:latin typeface="Arial" pitchFamily="34" charset="0"/>
                <a:cs typeface="Arial" pitchFamily="34" charset="-120"/>
              </a:rPr>
              <a:t>Slide created with Claude Design.</a:t>
            </a:r>
            <a:endParaRPr lang="en-US" sz="1650" dirty="0">
              <a:solidFill>
                <a:srgbClr val="F2F2F3">
                  <a:alpha val="62000"/>
                </a:srgbClr>
              </a:solidFill>
              <a:latin typeface="Arial" pitchFamily="34" charset="0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704850"/>
            <a:ext cx="18272760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857"/>
              </a:lnSpc>
              <a:buNone/>
            </a:pPr>
            <a:r>
              <a:rPr lang="en-US" sz="1800" kern="0" spc="288" dirty="0">
                <a:solidFill>
                  <a:srgbClr val="416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— WHAT IS BEING MEASURED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8200" y="1192411"/>
            <a:ext cx="15304770" cy="16624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723"/>
              </a:lnSpc>
              <a:buNone/>
            </a:pPr>
            <a:r>
              <a:rPr lang="en-US" sz="6150" b="1" kern="0" spc="-123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Preference here means a repeated binary choice, not an inner state</a:t>
            </a:r>
            <a:endParaRPr lang="en-US" sz="6150" dirty="0"/>
          </a:p>
        </p:txBody>
      </p:sp>
      <p:sp>
        <p:nvSpPr>
          <p:cNvPr id="4" name="Text 2"/>
          <p:cNvSpPr/>
          <p:nvPr/>
        </p:nvSpPr>
        <p:spPr>
          <a:xfrm>
            <a:off x="838200" y="3026271"/>
            <a:ext cx="13735050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529"/>
              </a:lnSpc>
              <a:buNone/>
            </a:pPr>
            <a:r>
              <a:rPr lang="en-US" sz="2250" dirty="0">
                <a:solidFill>
                  <a:srgbClr val="1D1E20">
                    <a:alpha val="7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instrument is valid, exchanging the two option contents must exchange the answer. That single requirement is the whole test.</a:t>
            </a:r>
            <a:endParaRPr lang="en-US" sz="2250" dirty="0"/>
          </a:p>
        </p:txBody>
      </p:sp>
      <p:sp>
        <p:nvSpPr>
          <p:cNvPr id="5" name="Shape 3"/>
          <p:cNvSpPr/>
          <p:nvPr/>
        </p:nvSpPr>
        <p:spPr>
          <a:xfrm>
            <a:off x="838200" y="4283571"/>
            <a:ext cx="8096250" cy="2994422"/>
          </a:xfrm>
          <a:prstGeom prst="rect">
            <a:avLst/>
          </a:prstGeom>
          <a:ln w="9525">
            <a:solidFill>
              <a:srgbClr val="1F1F1F">
                <a:alpha val="16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190625" y="4616946"/>
            <a:ext cx="8130540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950" kern="0" spc="273" dirty="0">
                <a:solidFill>
                  <a:srgbClr val="416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1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190625" y="5172224"/>
            <a:ext cx="7613142" cy="5561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1176"/>
              </a:lnSpc>
              <a:buNone/>
            </a:pPr>
            <a:r>
              <a:rPr lang="en-US" sz="2550" b="1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</a:t>
            </a:r>
            <a:r>
              <a:rPr lang="en-US" sz="22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X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1190625" y="5690295"/>
            <a:ext cx="7613142" cy="5561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1176"/>
              </a:lnSpc>
              <a:buNone/>
            </a:pPr>
            <a:r>
              <a:rPr lang="en-US" sz="2550" b="1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</a:t>
            </a:r>
            <a:r>
              <a:rPr lang="en-US" sz="22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Y</a:t>
            </a:r>
            <a:endParaRPr lang="en-US" sz="2250" dirty="0"/>
          </a:p>
        </p:txBody>
      </p:sp>
      <p:sp>
        <p:nvSpPr>
          <p:cNvPr id="9" name="Shape 7"/>
          <p:cNvSpPr/>
          <p:nvPr/>
        </p:nvSpPr>
        <p:spPr>
          <a:xfrm>
            <a:off x="1190625" y="6379815"/>
            <a:ext cx="739140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1190625" y="6560790"/>
            <a:ext cx="8130540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950" dirty="0">
                <a:solidFill>
                  <a:srgbClr val="1D1F20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answers with one letter.</a:t>
            </a:r>
            <a:endParaRPr lang="en-US" sz="1950" dirty="0"/>
          </a:p>
        </p:txBody>
      </p:sp>
      <p:sp>
        <p:nvSpPr>
          <p:cNvPr id="11" name="Shape 9"/>
          <p:cNvSpPr/>
          <p:nvPr/>
        </p:nvSpPr>
        <p:spPr>
          <a:xfrm>
            <a:off x="9353550" y="4283571"/>
            <a:ext cx="8096250" cy="2994422"/>
          </a:xfrm>
          <a:prstGeom prst="rect">
            <a:avLst/>
          </a:prstGeom>
          <a:ln w="9525">
            <a:solidFill>
              <a:srgbClr val="1F1F1F">
                <a:alpha val="16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9705975" y="4616946"/>
            <a:ext cx="8130540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950" kern="0" spc="273" dirty="0">
                <a:solidFill>
                  <a:srgbClr val="416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2 — CONTENTS SWAPPED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9705975" y="5172224"/>
            <a:ext cx="7613142" cy="5561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1176"/>
              </a:lnSpc>
              <a:buNone/>
            </a:pPr>
            <a:r>
              <a:rPr lang="en-US" sz="2550" b="1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</a:t>
            </a:r>
            <a:r>
              <a:rPr lang="en-US" sz="22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Y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9705975" y="5690295"/>
            <a:ext cx="7613142" cy="5561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1176"/>
              </a:lnSpc>
              <a:buNone/>
            </a:pPr>
            <a:r>
              <a:rPr lang="en-US" sz="2550" b="1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</a:t>
            </a:r>
            <a:r>
              <a:rPr lang="en-US" sz="22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X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9705975" y="6379815"/>
            <a:ext cx="739140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9705975" y="6560790"/>
            <a:ext cx="8130540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950" dirty="0">
                <a:solidFill>
                  <a:srgbClr val="1D1F20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valid instrument must now answer the other letter.</a:t>
            </a:r>
            <a:endParaRPr lang="en-US" sz="1950" dirty="0"/>
          </a:p>
        </p:txBody>
      </p:sp>
      <p:sp>
        <p:nvSpPr>
          <p:cNvPr id="17" name="Shape 15"/>
          <p:cNvSpPr/>
          <p:nvPr/>
        </p:nvSpPr>
        <p:spPr>
          <a:xfrm>
            <a:off x="838200" y="7697093"/>
            <a:ext cx="5257800" cy="28575"/>
          </a:xfrm>
          <a:prstGeom prst="rect">
            <a:avLst/>
          </a:prstGeom>
          <a:solidFill>
            <a:srgbClr val="E2603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6"/>
          <p:cNvSpPr/>
          <p:nvPr/>
        </p:nvSpPr>
        <p:spPr>
          <a:xfrm>
            <a:off x="838200" y="7897118"/>
            <a:ext cx="5783580" cy="5399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128"/>
              </a:lnSpc>
              <a:buNone/>
            </a:pPr>
            <a:r>
              <a:rPr lang="en-US" sz="25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order</a:t>
            </a:r>
            <a:endParaRPr lang="en-US" sz="2550" dirty="0"/>
          </a:p>
        </p:txBody>
      </p:sp>
      <p:sp>
        <p:nvSpPr>
          <p:cNvPr id="19" name="Text 17"/>
          <p:cNvSpPr/>
          <p:nvPr/>
        </p:nvSpPr>
        <p:spPr>
          <a:xfrm>
            <a:off x="838200" y="8475166"/>
            <a:ext cx="5783580" cy="359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379"/>
              </a:lnSpc>
              <a:buNone/>
            </a:pPr>
            <a:r>
              <a:rPr lang="en-US" sz="1875" dirty="0">
                <a:solidFill>
                  <a:srgbClr val="1D1F20">
                    <a:alpha val="68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option is printed first · 74 paired conditions</a:t>
            </a:r>
            <a:endParaRPr lang="en-US" sz="1875" dirty="0"/>
          </a:p>
        </p:txBody>
      </p:sp>
      <p:sp>
        <p:nvSpPr>
          <p:cNvPr id="20" name="Shape 18"/>
          <p:cNvSpPr/>
          <p:nvPr/>
        </p:nvSpPr>
        <p:spPr>
          <a:xfrm>
            <a:off x="6515100" y="7697093"/>
            <a:ext cx="5257800" cy="28575"/>
          </a:xfrm>
          <a:prstGeom prst="rect">
            <a:avLst/>
          </a:prstGeom>
          <a:solidFill>
            <a:srgbClr val="17A37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1" name="Text 19"/>
          <p:cNvSpPr/>
          <p:nvPr/>
        </p:nvSpPr>
        <p:spPr>
          <a:xfrm>
            <a:off x="6515100" y="7897118"/>
            <a:ext cx="5783580" cy="5399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128"/>
              </a:lnSpc>
              <a:buNone/>
            </a:pPr>
            <a:r>
              <a:rPr lang="en-US" sz="25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labels</a:t>
            </a:r>
            <a:endParaRPr lang="en-US" sz="2550" dirty="0"/>
          </a:p>
        </p:txBody>
      </p:sp>
      <p:sp>
        <p:nvSpPr>
          <p:cNvPr id="22" name="Text 20"/>
          <p:cNvSpPr/>
          <p:nvPr/>
        </p:nvSpPr>
        <p:spPr>
          <a:xfrm>
            <a:off x="6515100" y="8475166"/>
            <a:ext cx="5783580" cy="359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379"/>
              </a:lnSpc>
              <a:buNone/>
            </a:pPr>
            <a:r>
              <a:rPr lang="en-US" sz="1875" dirty="0">
                <a:solidFill>
                  <a:srgbClr val="1D1F20">
                    <a:alpha val="68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A/B versus X/Y, on an independent outcome set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12192000" y="7697093"/>
            <a:ext cx="5257800" cy="28575"/>
          </a:xfrm>
          <a:prstGeom prst="rect">
            <a:avLst/>
          </a:prstGeom>
          <a:solidFill>
            <a:srgbClr val="2F7CC0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4" name="Text 22"/>
          <p:cNvSpPr/>
          <p:nvPr/>
        </p:nvSpPr>
        <p:spPr>
          <a:xfrm>
            <a:off x="12192000" y="7897118"/>
            <a:ext cx="5783580" cy="5399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128"/>
              </a:lnSpc>
              <a:buNone/>
            </a:pPr>
            <a:r>
              <a:rPr lang="en-US" sz="25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layout</a:t>
            </a:r>
            <a:endParaRPr lang="en-US" sz="2550" dirty="0"/>
          </a:p>
        </p:txBody>
      </p:sp>
      <p:sp>
        <p:nvSpPr>
          <p:cNvPr id="25" name="Text 23"/>
          <p:cNvSpPr/>
          <p:nvPr/>
        </p:nvSpPr>
        <p:spPr>
          <a:xfrm>
            <a:off x="12192000" y="8475166"/>
            <a:ext cx="5783580" cy="359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379"/>
              </a:lnSpc>
              <a:buNone/>
            </a:pPr>
            <a:r>
              <a:rPr lang="en-US" sz="1875" dirty="0">
                <a:solidFill>
                  <a:srgbClr val="1D1F20">
                    <a:alpha val="68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 block printed first, letters unchanged</a:t>
            </a:r>
            <a:endParaRPr lang="en-US" sz="1875" dirty="0"/>
          </a:p>
        </p:txBody>
      </p:sp>
      <p:sp>
        <p:nvSpPr>
          <p:cNvPr id="26" name="Shape 24"/>
          <p:cNvSpPr/>
          <p:nvPr/>
        </p:nvSpPr>
        <p:spPr>
          <a:xfrm>
            <a:off x="838200" y="9152632"/>
            <a:ext cx="1661160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7" name="Text 25"/>
          <p:cNvSpPr/>
          <p:nvPr/>
        </p:nvSpPr>
        <p:spPr>
          <a:xfrm>
            <a:off x="838200" y="9428857"/>
            <a:ext cx="6289447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Deterministic fp16 google/gemma-4-31B-it · final-layer logit gap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17218968" y="9428857"/>
            <a:ext cx="307032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590550"/>
            <a:ext cx="13620750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857"/>
              </a:lnSpc>
              <a:buNone/>
            </a:pPr>
            <a:r>
              <a:rPr lang="en-US" sz="1800" kern="0" spc="288" dirty="0">
                <a:solidFill>
                  <a:srgbClr val="D452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— BEHAVIORAL RESULT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8200" y="1059061"/>
            <a:ext cx="12753975" cy="1543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90851"/>
              </a:lnSpc>
              <a:buNone/>
            </a:pPr>
            <a:r>
              <a:rPr lang="en-US" sz="5700" b="1" kern="0" spc="-114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indifference, every order-discordant pair chose the second-listed option</a:t>
            </a:r>
            <a:endParaRPr lang="en-US" sz="5700" dirty="0"/>
          </a:p>
        </p:txBody>
      </p:sp>
      <p:sp>
        <p:nvSpPr>
          <p:cNvPr id="4" name="Text 2"/>
          <p:cNvSpPr/>
          <p:nvPr/>
        </p:nvSpPr>
        <p:spPr>
          <a:xfrm>
            <a:off x="14163630" y="1208484"/>
            <a:ext cx="3286170" cy="9638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77760"/>
              </a:lnSpc>
              <a:buNone/>
            </a:pPr>
            <a:r>
              <a:rPr lang="en-US" sz="8100" b="1" dirty="0">
                <a:solidFill>
                  <a:srgbClr val="D452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44/44</a:t>
            </a:r>
            <a:endParaRPr lang="en-US" sz="8100" dirty="0"/>
          </a:p>
        </p:txBody>
      </p:sp>
      <p:sp>
        <p:nvSpPr>
          <p:cNvPr id="5" name="Text 3"/>
          <p:cNvSpPr/>
          <p:nvPr/>
        </p:nvSpPr>
        <p:spPr>
          <a:xfrm>
            <a:off x="14163630" y="2210395"/>
            <a:ext cx="3286170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132857"/>
              </a:lnSpc>
              <a:buNone/>
            </a:pPr>
            <a:r>
              <a:rPr lang="en-US" sz="1800" dirty="0">
                <a:solidFill>
                  <a:srgbClr val="1C2020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in 22 discordant pairs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38200" y="2945606"/>
            <a:ext cx="16611600" cy="6149876"/>
          </a:xfrm>
          <a:prstGeom prst="rect">
            <a:avLst/>
          </a:prstGeom>
          <a:ln w="9525">
            <a:solidFill>
              <a:srgbClr val="1F1F1F">
                <a:alpha val="16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2524720" y="3183731"/>
            <a:ext cx="13238411" cy="5673477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38200" y="9305032"/>
            <a:ext cx="1661160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9" name="Text 6"/>
          <p:cNvSpPr/>
          <p:nvPr/>
        </p:nvSpPr>
        <p:spPr>
          <a:xfrm>
            <a:off x="838200" y="9505057"/>
            <a:ext cx="10165794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the tested conditions · lower-right quadrant, where the first-listed slot would win twice, is empty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17223432" y="9505057"/>
            <a:ext cx="302568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704850"/>
            <a:ext cx="18272760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857"/>
              </a:lnSpc>
              <a:buNone/>
            </a:pPr>
            <a:r>
              <a:rPr lang="en-US" sz="1800" kern="0" spc="288" dirty="0">
                <a:solidFill>
                  <a:srgbClr val="416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— CONTROLS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8200" y="1192411"/>
            <a:ext cx="15304770" cy="16624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723"/>
              </a:lnSpc>
              <a:buNone/>
            </a:pPr>
            <a:r>
              <a:rPr lang="en-US" sz="6150" b="1" kern="0" spc="-123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default follows physical position, not the answer letter</a:t>
            </a:r>
            <a:endParaRPr lang="en-US" sz="6150" dirty="0"/>
          </a:p>
        </p:txBody>
      </p:sp>
      <p:sp>
        <p:nvSpPr>
          <p:cNvPr id="4" name="Text 2"/>
          <p:cNvSpPr/>
          <p:nvPr/>
        </p:nvSpPr>
        <p:spPr>
          <a:xfrm>
            <a:off x="342900" y="3732609"/>
            <a:ext cx="5448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97778"/>
              </a:lnSpc>
              <a:buNone/>
            </a:pPr>
            <a:r>
              <a:rPr lang="en-US" sz="300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swap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42900" y="4151709"/>
            <a:ext cx="5448300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132857"/>
              </a:lnSpc>
              <a:buNone/>
            </a:pPr>
            <a:r>
              <a:rPr lang="en-US" sz="1800" dirty="0">
                <a:solidFill>
                  <a:srgbClr val="1C2020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template, both orders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172200" y="3662065"/>
            <a:ext cx="9525" cy="914400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" name="Shape 5"/>
          <p:cNvSpPr/>
          <p:nvPr/>
        </p:nvSpPr>
        <p:spPr>
          <a:xfrm>
            <a:off x="6181725" y="3662065"/>
            <a:ext cx="11268075" cy="914400"/>
          </a:xfrm>
          <a:prstGeom prst="rect">
            <a:avLst/>
          </a:prstGeom>
          <a:solidFill>
            <a:srgbClr val="E2603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5843683" y="3662065"/>
            <a:ext cx="11358467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r">
              <a:lnSpc>
                <a:spcPct val="136400"/>
              </a:lnSpc>
              <a:buNone/>
            </a:pPr>
            <a:r>
              <a:rPr lang="en-US" sz="3300" b="1" dirty="0">
                <a:solidFill>
                  <a:srgbClr val="F2F2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44/44</a:t>
            </a:r>
            <a:endParaRPr lang="en-US" sz="3300" dirty="0"/>
          </a:p>
        </p:txBody>
      </p:sp>
      <p:sp>
        <p:nvSpPr>
          <p:cNvPr id="9" name="Shape 7"/>
          <p:cNvSpPr/>
          <p:nvPr/>
        </p:nvSpPr>
        <p:spPr>
          <a:xfrm>
            <a:off x="11815763" y="3566815"/>
            <a:ext cx="19050" cy="1104900"/>
          </a:xfrm>
          <a:prstGeom prst="rect">
            <a:avLst/>
          </a:prstGeom>
          <a:solidFill>
            <a:srgbClr val="1D1F21">
              <a:alpha val="55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342900" y="5066109"/>
            <a:ext cx="5448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97778"/>
              </a:lnSpc>
              <a:buNone/>
            </a:pPr>
            <a:r>
              <a:rPr lang="en-US" sz="300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layout reversed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42900" y="5485209"/>
            <a:ext cx="5448300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132857"/>
              </a:lnSpc>
              <a:buNone/>
            </a:pPr>
            <a:r>
              <a:rPr lang="en-US" sz="1800" dirty="0">
                <a:solidFill>
                  <a:srgbClr val="1C2020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block printed first, letters unchanged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172200" y="4995565"/>
            <a:ext cx="9525" cy="914400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3" name="Shape 11"/>
          <p:cNvSpPr/>
          <p:nvPr/>
        </p:nvSpPr>
        <p:spPr>
          <a:xfrm>
            <a:off x="6181725" y="4995565"/>
            <a:ext cx="9859566" cy="914400"/>
          </a:xfrm>
          <a:prstGeom prst="rect">
            <a:avLst/>
          </a:prstGeom>
          <a:solidFill>
            <a:srgbClr val="2F7CC0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5885938" y="4995565"/>
            <a:ext cx="9907703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r">
              <a:lnSpc>
                <a:spcPct val="136400"/>
              </a:lnSpc>
              <a:buNone/>
            </a:pPr>
            <a:r>
              <a:rPr lang="en-US" sz="3300" b="1" dirty="0">
                <a:solidFill>
                  <a:srgbClr val="F2F2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21/24</a:t>
            </a:r>
            <a:endParaRPr lang="en-US" sz="3300" dirty="0"/>
          </a:p>
        </p:txBody>
      </p:sp>
      <p:sp>
        <p:nvSpPr>
          <p:cNvPr id="15" name="Shape 13"/>
          <p:cNvSpPr/>
          <p:nvPr/>
        </p:nvSpPr>
        <p:spPr>
          <a:xfrm>
            <a:off x="11815763" y="4900315"/>
            <a:ext cx="19050" cy="1104900"/>
          </a:xfrm>
          <a:prstGeom prst="rect">
            <a:avLst/>
          </a:prstGeom>
          <a:solidFill>
            <a:srgbClr val="1D1F21">
              <a:alpha val="55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342900" y="6399609"/>
            <a:ext cx="544830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97778"/>
              </a:lnSpc>
              <a:buNone/>
            </a:pPr>
            <a:r>
              <a:rPr lang="en-US" sz="300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X/Y instead of A/B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42900" y="6818709"/>
            <a:ext cx="5448300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132857"/>
              </a:lnSpc>
              <a:buNone/>
            </a:pPr>
            <a:r>
              <a:rPr lang="en-US" sz="1800" dirty="0">
                <a:solidFill>
                  <a:srgbClr val="1C2020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outcome set · p = 0.0018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172200" y="6329065"/>
            <a:ext cx="9525" cy="914400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9" name="Shape 17"/>
          <p:cNvSpPr/>
          <p:nvPr/>
        </p:nvSpPr>
        <p:spPr>
          <a:xfrm>
            <a:off x="6181725" y="6329065"/>
            <a:ext cx="10467975" cy="914400"/>
          </a:xfrm>
          <a:prstGeom prst="rect">
            <a:avLst/>
          </a:prstGeom>
          <a:solidFill>
            <a:srgbClr val="17A37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0" name="Text 18"/>
          <p:cNvSpPr/>
          <p:nvPr/>
        </p:nvSpPr>
        <p:spPr>
          <a:xfrm>
            <a:off x="5867686" y="6329065"/>
            <a:ext cx="10534364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r">
              <a:lnSpc>
                <a:spcPct val="136400"/>
              </a:lnSpc>
              <a:buNone/>
            </a:pPr>
            <a:r>
              <a:rPr lang="en-US" sz="3300" b="1" dirty="0">
                <a:solidFill>
                  <a:srgbClr val="F2F2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13/14</a:t>
            </a:r>
            <a:endParaRPr lang="en-US" sz="3300" dirty="0"/>
          </a:p>
        </p:txBody>
      </p:sp>
      <p:sp>
        <p:nvSpPr>
          <p:cNvPr id="21" name="Shape 19"/>
          <p:cNvSpPr/>
          <p:nvPr/>
        </p:nvSpPr>
        <p:spPr>
          <a:xfrm>
            <a:off x="11815763" y="6233815"/>
            <a:ext cx="19050" cy="1104900"/>
          </a:xfrm>
          <a:prstGeom prst="rect">
            <a:avLst/>
          </a:prstGeom>
          <a:solidFill>
            <a:srgbClr val="1D1F21">
              <a:alpha val="55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2" name="Text 20"/>
          <p:cNvSpPr/>
          <p:nvPr/>
        </p:nvSpPr>
        <p:spPr>
          <a:xfrm>
            <a:off x="6172200" y="7662565"/>
            <a:ext cx="216247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950" dirty="0">
                <a:solidFill>
                  <a:srgbClr val="1D1F20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10340132" y="7662565"/>
            <a:ext cx="3074328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950" dirty="0">
                <a:solidFill>
                  <a:srgbClr val="1D1F20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— random tie-breaking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7162711" y="7662565"/>
            <a:ext cx="363289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950" dirty="0">
                <a:solidFill>
                  <a:srgbClr val="1D1F20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6172200" y="8465493"/>
            <a:ext cx="12405360" cy="4513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625"/>
              </a:lnSpc>
              <a:buNone/>
            </a:pPr>
            <a:r>
              <a:rPr lang="en-US" sz="2100" kern="0" spc="210" dirty="0">
                <a:solidFill>
                  <a:srgbClr val="1D1F20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CHOOSING THE SECOND-LISTED OPTION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838200" y="9190732"/>
            <a:ext cx="1661160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7" name="Text 25"/>
          <p:cNvSpPr/>
          <p:nvPr/>
        </p:nvSpPr>
        <p:spPr>
          <a:xfrm>
            <a:off x="838200" y="9428857"/>
            <a:ext cx="14870192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44 answers come from 22 paired conditions and are not independent replications · this is not a claim of a model-general second-position tendency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17215842" y="9428857"/>
            <a:ext cx="310158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704850"/>
            <a:ext cx="18272760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857"/>
              </a:lnSpc>
              <a:buNone/>
            </a:pPr>
            <a:r>
              <a:rPr lang="en-US" sz="1800" kern="0" spc="288" dirty="0">
                <a:solidFill>
                  <a:srgbClr val="416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— WHY IT STAYS HIDDEN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8200" y="1192411"/>
            <a:ext cx="14912340" cy="16624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90723"/>
              </a:lnSpc>
              <a:buNone/>
            </a:pPr>
            <a:r>
              <a:rPr lang="en-US" sz="6150" b="1" kern="0" spc="-123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Pooling the two orders can turn a measurement failure into a coherent number</a:t>
            </a:r>
            <a:endParaRPr lang="en-US" sz="6150" dirty="0"/>
          </a:p>
        </p:txBody>
      </p:sp>
      <p:sp>
        <p:nvSpPr>
          <p:cNvPr id="4" name="Shape 2"/>
          <p:cNvSpPr/>
          <p:nvPr/>
        </p:nvSpPr>
        <p:spPr>
          <a:xfrm>
            <a:off x="838200" y="3312021"/>
            <a:ext cx="8039100" cy="5728692"/>
          </a:xfrm>
          <a:prstGeom prst="rect">
            <a:avLst/>
          </a:prstGeom>
          <a:ln w="9525">
            <a:solidFill>
              <a:srgbClr val="E2603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228725" y="3702546"/>
            <a:ext cx="7983855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950" kern="0" spc="273" dirty="0">
                <a:solidFill>
                  <a:srgbClr val="D452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BIDIRECTIONAL POOLING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28725" y="4334024"/>
            <a:ext cx="1200150" cy="4109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636"/>
              </a:lnSpc>
              <a:buNone/>
            </a:pPr>
            <a:r>
              <a:rPr lang="en-US" sz="2175" dirty="0">
                <a:solidFill>
                  <a:srgbClr val="D452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1</a:t>
            </a:r>
            <a:endParaRPr lang="en-US" sz="2175" dirty="0"/>
          </a:p>
        </p:txBody>
      </p:sp>
      <p:sp>
        <p:nvSpPr>
          <p:cNvPr id="7" name="Text 5"/>
          <p:cNvSpPr/>
          <p:nvPr/>
        </p:nvSpPr>
        <p:spPr>
          <a:xfrm>
            <a:off x="2524125" y="4334024"/>
            <a:ext cx="3870127" cy="4109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636"/>
              </a:lnSpc>
              <a:buNone/>
            </a:pPr>
            <a:r>
              <a:rPr lang="en-US" sz="217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first, Y second → answers Y</a:t>
            </a:r>
            <a:endParaRPr lang="en-US" sz="2175" dirty="0"/>
          </a:p>
        </p:txBody>
      </p:sp>
      <p:sp>
        <p:nvSpPr>
          <p:cNvPr id="8" name="Text 6"/>
          <p:cNvSpPr/>
          <p:nvPr/>
        </p:nvSpPr>
        <p:spPr>
          <a:xfrm>
            <a:off x="1228725" y="4840188"/>
            <a:ext cx="1200150" cy="4109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636"/>
              </a:lnSpc>
              <a:buNone/>
            </a:pPr>
            <a:r>
              <a:rPr lang="en-US" sz="2175" dirty="0">
                <a:solidFill>
                  <a:srgbClr val="D452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2</a:t>
            </a:r>
            <a:endParaRPr lang="en-US" sz="2175" dirty="0"/>
          </a:p>
        </p:txBody>
      </p:sp>
      <p:sp>
        <p:nvSpPr>
          <p:cNvPr id="9" name="Text 7"/>
          <p:cNvSpPr/>
          <p:nvPr/>
        </p:nvSpPr>
        <p:spPr>
          <a:xfrm>
            <a:off x="2524125" y="4840188"/>
            <a:ext cx="3876839" cy="4109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636"/>
              </a:lnSpc>
              <a:buNone/>
            </a:pPr>
            <a:r>
              <a:rPr lang="en-US" sz="217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first, X second → answers X</a:t>
            </a:r>
            <a:endParaRPr lang="en-US" sz="2175" dirty="0"/>
          </a:p>
        </p:txBody>
      </p:sp>
      <p:sp>
        <p:nvSpPr>
          <p:cNvPr id="10" name="Shape 8"/>
          <p:cNvSpPr/>
          <p:nvPr/>
        </p:nvSpPr>
        <p:spPr>
          <a:xfrm>
            <a:off x="1228725" y="5460653"/>
            <a:ext cx="725805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228725" y="5717828"/>
            <a:ext cx="3483441" cy="826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8857"/>
              </a:lnSpc>
              <a:buNone/>
            </a:pPr>
            <a:r>
              <a:rPr lang="en-US" sz="6900" b="1" dirty="0">
                <a:solidFill>
                  <a:srgbClr val="D452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/ 0.5</a:t>
            </a:r>
            <a:endParaRPr lang="en-US" sz="6900" dirty="0"/>
          </a:p>
        </p:txBody>
      </p:sp>
      <p:sp>
        <p:nvSpPr>
          <p:cNvPr id="12" name="Text 10"/>
          <p:cNvSpPr/>
          <p:nvPr/>
        </p:nvSpPr>
        <p:spPr>
          <a:xfrm>
            <a:off x="4605040" y="6117878"/>
            <a:ext cx="3005242" cy="4366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025" dirty="0">
                <a:solidFill>
                  <a:srgbClr val="1D1F20">
                    <a:alpha val="68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pooled choice frequency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1228725" y="6764089"/>
            <a:ext cx="7475792" cy="11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030"/>
              </a:lnSpc>
              <a:buNone/>
            </a:pPr>
            <a:r>
              <a:rPr lang="en-US" sz="217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Reads as indifference between two outcomes. The instrument actually answered by slot position, twice, and nothing in the estimate says so.</a:t>
            </a:r>
            <a:endParaRPr lang="en-US" sz="2175" dirty="0"/>
          </a:p>
        </p:txBody>
      </p:sp>
      <p:sp>
        <p:nvSpPr>
          <p:cNvPr id="14" name="Shape 12"/>
          <p:cNvSpPr/>
          <p:nvPr/>
        </p:nvSpPr>
        <p:spPr>
          <a:xfrm>
            <a:off x="9410700" y="3312021"/>
            <a:ext cx="8039100" cy="5728692"/>
          </a:xfrm>
          <a:prstGeom prst="rect">
            <a:avLst/>
          </a:prstGeom>
          <a:ln w="9525">
            <a:solidFill>
              <a:srgbClr val="1F1F1F">
                <a:alpha val="16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9801225" y="3702546"/>
            <a:ext cx="7983855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950" kern="0" spc="273" dirty="0">
                <a:solidFill>
                  <a:srgbClr val="416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STATUS-AWARE THREE-WAY REPORTING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9801225" y="4448324"/>
            <a:ext cx="152400" cy="152400"/>
          </a:xfrm>
          <a:prstGeom prst="rect">
            <a:avLst/>
          </a:prstGeom>
          <a:solidFill>
            <a:srgbClr val="2F7CC0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144125" y="4334024"/>
            <a:ext cx="5223689" cy="5399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128"/>
              </a:lnSpc>
              <a:buNone/>
            </a:pPr>
            <a:r>
              <a:rPr lang="en-US" sz="25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Agrees on content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10144125" y="4835872"/>
            <a:ext cx="5223689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950" dirty="0">
                <a:solidFill>
                  <a:srgbClr val="1D1F20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orders pick the same outcome — usable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9801225" y="5524500"/>
            <a:ext cx="152400" cy="152400"/>
          </a:xfrm>
          <a:prstGeom prst="rect">
            <a:avLst/>
          </a:prstGeom>
          <a:solidFill>
            <a:srgbClr val="E2603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0" name="Text 18"/>
          <p:cNvSpPr/>
          <p:nvPr/>
        </p:nvSpPr>
        <p:spPr>
          <a:xfrm>
            <a:off x="10144125" y="5410200"/>
            <a:ext cx="5163443" cy="5399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128"/>
              </a:lnSpc>
              <a:buNone/>
            </a:pPr>
            <a:r>
              <a:rPr lang="en-US" sz="25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Order-discordant</a:t>
            </a:r>
            <a:endParaRPr lang="en-US" sz="2550" dirty="0"/>
          </a:p>
        </p:txBody>
      </p:sp>
      <p:sp>
        <p:nvSpPr>
          <p:cNvPr id="21" name="Text 19"/>
          <p:cNvSpPr/>
          <p:nvPr/>
        </p:nvSpPr>
        <p:spPr>
          <a:xfrm>
            <a:off x="10144125" y="5912048"/>
            <a:ext cx="5163443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950" dirty="0">
                <a:solidFill>
                  <a:srgbClr val="1D1F20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as a disagreement, never averaged</a:t>
            </a:r>
            <a:endParaRPr lang="en-US" sz="1950" dirty="0"/>
          </a:p>
        </p:txBody>
      </p:sp>
      <p:sp>
        <p:nvSpPr>
          <p:cNvPr id="22" name="Shape 20"/>
          <p:cNvSpPr/>
          <p:nvPr/>
        </p:nvSpPr>
        <p:spPr>
          <a:xfrm>
            <a:off x="9801225" y="6600676"/>
            <a:ext cx="152400" cy="152400"/>
          </a:xfrm>
          <a:prstGeom prst="rect">
            <a:avLst/>
          </a:prstGeom>
          <a:solidFill>
            <a:srgbClr val="98989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3" name="Text 21"/>
          <p:cNvSpPr/>
          <p:nvPr/>
        </p:nvSpPr>
        <p:spPr>
          <a:xfrm>
            <a:off x="10144125" y="6486376"/>
            <a:ext cx="5077658" cy="5399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128"/>
              </a:lnSpc>
              <a:buNone/>
            </a:pPr>
            <a:r>
              <a:rPr lang="en-US" sz="25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Unreadable</a:t>
            </a:r>
            <a:endParaRPr lang="en-US" sz="2550" dirty="0"/>
          </a:p>
        </p:txBody>
      </p:sp>
      <p:sp>
        <p:nvSpPr>
          <p:cNvPr id="24" name="Text 22"/>
          <p:cNvSpPr/>
          <p:nvPr/>
        </p:nvSpPr>
        <p:spPr>
          <a:xfrm>
            <a:off x="10144125" y="6988225"/>
            <a:ext cx="5077658" cy="421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950" dirty="0">
                <a:solidFill>
                  <a:srgbClr val="1D1F20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rejected or reported, never imputed as a tie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9801225" y="7619702"/>
            <a:ext cx="725805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6" name="Text 24"/>
          <p:cNvSpPr/>
          <p:nvPr/>
        </p:nvSpPr>
        <p:spPr>
          <a:xfrm>
            <a:off x="9801225" y="7876877"/>
            <a:ext cx="7475792" cy="8114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23030"/>
              </a:lnSpc>
              <a:buNone/>
            </a:pPr>
            <a:r>
              <a:rPr lang="en-US" sz="217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audit, 22 of 74 conditions belong in the middle row. Averaging them away is what makes the utility look coherent.</a:t>
            </a:r>
            <a:endParaRPr lang="en-US" sz="2175" dirty="0"/>
          </a:p>
        </p:txBody>
      </p:sp>
      <p:sp>
        <p:nvSpPr>
          <p:cNvPr id="27" name="Shape 25"/>
          <p:cNvSpPr/>
          <p:nvPr/>
        </p:nvSpPr>
        <p:spPr>
          <a:xfrm>
            <a:off x="838200" y="9209782"/>
            <a:ext cx="1661160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8" name="Text 26"/>
          <p:cNvSpPr/>
          <p:nvPr/>
        </p:nvSpPr>
        <p:spPr>
          <a:xfrm>
            <a:off x="838200" y="9428857"/>
            <a:ext cx="5285408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disagreement is a result, not noise to be pooled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17223581" y="9428857"/>
            <a:ext cx="302419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590550"/>
            <a:ext cx="13007653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857"/>
              </a:lnSpc>
              <a:buNone/>
            </a:pPr>
            <a:r>
              <a:rPr lang="en-US" sz="1800" kern="0" spc="288" dirty="0">
                <a:solidFill>
                  <a:srgbClr val="416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— ESTIMATOR VERSUS PIPELINE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8200" y="1059061"/>
            <a:ext cx="12179893" cy="1543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90851"/>
              </a:lnSpc>
              <a:buNone/>
            </a:pPr>
            <a:r>
              <a:rPr lang="en-US" sz="5700" b="1" kern="0" spc="-114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estimator is accurate; the pipeline around it can still fail silently</a:t>
            </a:r>
            <a:endParaRPr lang="en-US" sz="5700" dirty="0"/>
          </a:p>
        </p:txBody>
      </p:sp>
      <p:sp>
        <p:nvSpPr>
          <p:cNvPr id="4" name="Text 2"/>
          <p:cNvSpPr/>
          <p:nvPr/>
        </p:nvSpPr>
        <p:spPr>
          <a:xfrm>
            <a:off x="12813343" y="1345555"/>
            <a:ext cx="4636457" cy="826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78857"/>
              </a:lnSpc>
              <a:buNone/>
            </a:pPr>
            <a:r>
              <a:rPr lang="en-US" sz="6900" b="1" dirty="0">
                <a:solidFill>
                  <a:srgbClr val="2F7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ρ = 0.993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12813343" y="2210395"/>
            <a:ext cx="4636457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132857"/>
              </a:lnSpc>
              <a:buNone/>
            </a:pPr>
            <a:r>
              <a:rPr lang="en-US" sz="1800" dirty="0">
                <a:solidFill>
                  <a:srgbClr val="1C2020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planted-preference recovery, 40 outcomes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38200" y="2869406"/>
            <a:ext cx="16611600" cy="5322391"/>
          </a:xfrm>
          <a:prstGeom prst="rect">
            <a:avLst/>
          </a:prstGeom>
          <a:ln w="9525">
            <a:solidFill>
              <a:srgbClr val="1F1F1F">
                <a:alpha val="16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rcRect l="-1" r="-1"/>
          <a:stretch/>
        </p:blipFill>
        <p:spPr>
          <a:xfrm>
            <a:off x="3132683" y="3088481"/>
            <a:ext cx="12022634" cy="4884093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38200" y="8420398"/>
            <a:ext cx="38100" cy="713184"/>
          </a:xfrm>
          <a:prstGeom prst="rect">
            <a:avLst/>
          </a:prstGeom>
          <a:solidFill>
            <a:srgbClr val="E2603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9" name="Text 6"/>
          <p:cNvSpPr/>
          <p:nvPr/>
        </p:nvSpPr>
        <p:spPr>
          <a:xfrm>
            <a:off x="1047750" y="8420398"/>
            <a:ext cx="8103679" cy="7512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581"/>
              </a:lnSpc>
              <a:buNone/>
            </a:pP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Unreadable answers are imputed as 0.5/0.5 ties: an all-unreadable run completed, returned utilities, and reported log-loss = ln 2.</a:t>
            </a:r>
            <a:endParaRPr lang="en-US" sz="2025" dirty="0"/>
          </a:p>
        </p:txBody>
      </p:sp>
      <p:sp>
        <p:nvSpPr>
          <p:cNvPr id="10" name="Shape 7"/>
          <p:cNvSpPr/>
          <p:nvPr/>
        </p:nvSpPr>
        <p:spPr>
          <a:xfrm>
            <a:off x="9372600" y="8420398"/>
            <a:ext cx="38100" cy="713184"/>
          </a:xfrm>
          <a:prstGeom prst="rect">
            <a:avLst/>
          </a:prstGeom>
          <a:solidFill>
            <a:srgbClr val="98989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Text 8"/>
          <p:cNvSpPr/>
          <p:nvPr/>
        </p:nvSpPr>
        <p:spPr>
          <a:xfrm>
            <a:off x="9582150" y="8420398"/>
            <a:ext cx="8103679" cy="7512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581"/>
              </a:lnSpc>
              <a:buNone/>
            </a:pPr>
            <a:r>
              <a:rPr lang="en-US" sz="2025" b="1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Preliminary: </a:t>
            </a: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 deliberation shifted utilities 0.433, ≈8× the floor, but ≈10% of responses were unreadable in that condition.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838200" y="9324082"/>
            <a:ext cx="1661160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0"/>
          <p:cNvSpPr/>
          <p:nvPr/>
        </p:nvSpPr>
        <p:spPr>
          <a:xfrm>
            <a:off x="838200" y="9505057"/>
            <a:ext cx="14515430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Utility-pipeline runs used the Ollama gemma4:31b Q4_K_M build · analyzed separately from the fp16 position and readout experiments, never pooled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17223432" y="9505057"/>
            <a:ext cx="302568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590550"/>
            <a:ext cx="12927925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857"/>
              </a:lnSpc>
              <a:buNone/>
            </a:pPr>
            <a:r>
              <a:rPr lang="en-US" sz="1800" kern="0" spc="288" dirty="0">
                <a:solidFill>
                  <a:srgbClr val="416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— INTERNAL READOUTS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8200" y="1059061"/>
            <a:ext cx="12105239" cy="1543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90851"/>
              </a:lnSpc>
              <a:buNone/>
            </a:pPr>
            <a:r>
              <a:rPr lang="en-US" sz="5700" b="1" kern="0" spc="-114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plain lens fails its controls; a held-out probe still decodes the choice</a:t>
            </a:r>
            <a:endParaRPr lang="en-US" sz="5700" dirty="0"/>
          </a:p>
        </p:txBody>
      </p:sp>
      <p:sp>
        <p:nvSpPr>
          <p:cNvPr id="4" name="Text 2"/>
          <p:cNvSpPr/>
          <p:nvPr/>
        </p:nvSpPr>
        <p:spPr>
          <a:xfrm>
            <a:off x="12733615" y="1345555"/>
            <a:ext cx="4716185" cy="826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78857"/>
              </a:lnSpc>
              <a:buNone/>
            </a:pPr>
            <a:r>
              <a:rPr lang="en-US" sz="6900" b="1" dirty="0">
                <a:solidFill>
                  <a:srgbClr val="2F7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0.92→0.96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12733615" y="2210395"/>
            <a:ext cx="4716185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132857"/>
              </a:lnSpc>
              <a:buNone/>
            </a:pPr>
            <a:r>
              <a:rPr lang="en-US" sz="1800" dirty="0">
                <a:solidFill>
                  <a:srgbClr val="1C2020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probe transfer accuracy, L36 → L40–48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38200" y="2850356"/>
            <a:ext cx="12001500" cy="6645473"/>
          </a:xfrm>
          <a:prstGeom prst="rect">
            <a:avLst/>
          </a:prstGeom>
          <a:ln w="9525">
            <a:solidFill>
              <a:srgbClr val="1F1F1F">
                <a:alpha val="16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38225" y="3272730"/>
            <a:ext cx="11601450" cy="580072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258800" y="2850356"/>
            <a:ext cx="4610100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6765"/>
              </a:lnSpc>
              <a:buNone/>
            </a:pPr>
            <a:r>
              <a:rPr lang="en-US" sz="2250" kern="0" spc="270" dirty="0">
                <a:solidFill>
                  <a:srgbClr val="D452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LENS CONTROLS FAILED</a:t>
            </a:r>
            <a:endParaRPr lang="en-US" sz="2250" dirty="0"/>
          </a:p>
        </p:txBody>
      </p:sp>
      <p:sp>
        <p:nvSpPr>
          <p:cNvPr id="9" name="Shape 6"/>
          <p:cNvSpPr/>
          <p:nvPr/>
        </p:nvSpPr>
        <p:spPr>
          <a:xfrm>
            <a:off x="13258800" y="3502819"/>
            <a:ext cx="28575" cy="668536"/>
          </a:xfrm>
          <a:prstGeom prst="rect">
            <a:avLst/>
          </a:prstGeom>
          <a:solidFill>
            <a:srgbClr val="E2603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0" name="Text 7"/>
          <p:cNvSpPr/>
          <p:nvPr/>
        </p:nvSpPr>
        <p:spPr>
          <a:xfrm>
            <a:off x="13439775" y="3502819"/>
            <a:ext cx="4130326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19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Unrelated items correlate like related ones (r = 0.987 vs 0.996)</a:t>
            </a:r>
            <a:endParaRPr lang="en-US" sz="1950" dirty="0"/>
          </a:p>
        </p:txBody>
      </p:sp>
      <p:sp>
        <p:nvSpPr>
          <p:cNvPr id="11" name="Shape 8"/>
          <p:cNvSpPr/>
          <p:nvPr/>
        </p:nvSpPr>
        <p:spPr>
          <a:xfrm>
            <a:off x="13258800" y="4323755"/>
            <a:ext cx="28575" cy="1002804"/>
          </a:xfrm>
          <a:prstGeom prst="rect">
            <a:avLst/>
          </a:prstGeom>
          <a:solidFill>
            <a:srgbClr val="E2603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2" name="Text 9"/>
          <p:cNvSpPr/>
          <p:nvPr/>
        </p:nvSpPr>
        <p:spPr>
          <a:xfrm>
            <a:off x="13439775" y="4323755"/>
            <a:ext cx="4130326" cy="10409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19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A/B → X/Y drops correspondence to r = 0.57, shifting settling by up to 23 layers</a:t>
            </a:r>
            <a:endParaRPr lang="en-US" sz="1950" dirty="0"/>
          </a:p>
        </p:txBody>
      </p:sp>
      <p:sp>
        <p:nvSpPr>
          <p:cNvPr id="13" name="Shape 10"/>
          <p:cNvSpPr/>
          <p:nvPr/>
        </p:nvSpPr>
        <p:spPr>
          <a:xfrm>
            <a:off x="13258800" y="5478959"/>
            <a:ext cx="28575" cy="668536"/>
          </a:xfrm>
          <a:prstGeom prst="rect">
            <a:avLst/>
          </a:prstGeom>
          <a:solidFill>
            <a:srgbClr val="E2603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1"/>
          <p:cNvSpPr/>
          <p:nvPr/>
        </p:nvSpPr>
        <p:spPr>
          <a:xfrm>
            <a:off x="13439775" y="5478959"/>
            <a:ext cx="4130326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19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Exchanging contents does not mirror the trajectory</a:t>
            </a:r>
            <a:endParaRPr lang="en-US" sz="1950" dirty="0"/>
          </a:p>
        </p:txBody>
      </p:sp>
      <p:sp>
        <p:nvSpPr>
          <p:cNvPr id="15" name="Shape 12"/>
          <p:cNvSpPr/>
          <p:nvPr/>
        </p:nvSpPr>
        <p:spPr>
          <a:xfrm>
            <a:off x="13258800" y="6299895"/>
            <a:ext cx="28575" cy="668536"/>
          </a:xfrm>
          <a:prstGeom prst="rect">
            <a:avLst/>
          </a:prstGeom>
          <a:solidFill>
            <a:srgbClr val="E2603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3"/>
          <p:cNvSpPr/>
          <p:nvPr/>
        </p:nvSpPr>
        <p:spPr>
          <a:xfrm>
            <a:off x="13439775" y="6299895"/>
            <a:ext cx="4130326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19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answer tokens jointly readable at 1 of 60 layers</a:t>
            </a:r>
            <a:endParaRPr lang="en-US" sz="1950" dirty="0"/>
          </a:p>
        </p:txBody>
      </p:sp>
      <p:sp>
        <p:nvSpPr>
          <p:cNvPr id="17" name="Shape 14"/>
          <p:cNvSpPr/>
          <p:nvPr/>
        </p:nvSpPr>
        <p:spPr>
          <a:xfrm>
            <a:off x="13258800" y="7177980"/>
            <a:ext cx="419100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5"/>
          <p:cNvSpPr/>
          <p:nvPr/>
        </p:nvSpPr>
        <p:spPr>
          <a:xfrm>
            <a:off x="13258800" y="7397055"/>
            <a:ext cx="4316730" cy="21368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419"/>
              </a:lnSpc>
              <a:buNone/>
            </a:pPr>
            <a:r>
              <a:rPr lang="en-US" sz="19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probe held out scenarios </a:t>
            </a:r>
            <a:r>
              <a:rPr lang="en-US" sz="1950" i="1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</a:t>
            </a:r>
            <a:r>
              <a:rPr lang="en-US" sz="19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answer-label set, so it is robust to memorization and token identity. It shows linear </a:t>
            </a:r>
            <a:r>
              <a:rPr lang="en-US" sz="1950" b="1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decodability </a:t>
            </a:r>
            <a:r>
              <a:rPr lang="en-US" sz="195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a label-general choice signal — not a causal mechanism.</a:t>
            </a:r>
            <a:endParaRPr lang="en-US" sz="1950" dirty="0"/>
          </a:p>
        </p:txBody>
      </p:sp>
      <p:sp>
        <p:nvSpPr>
          <p:cNvPr id="19" name="Shape 16"/>
          <p:cNvSpPr/>
          <p:nvPr/>
        </p:nvSpPr>
        <p:spPr>
          <a:xfrm>
            <a:off x="838200" y="9324082"/>
            <a:ext cx="1661160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0" name="Text 17"/>
          <p:cNvSpPr/>
          <p:nvPr/>
        </p:nvSpPr>
        <p:spPr>
          <a:xfrm>
            <a:off x="838200" y="9505057"/>
            <a:ext cx="15372621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fp16 google/gemma-4-31B-it · 48 outcome pairs × 2 label sets × 2 content orders · class-imbalance baseline 0.56 · the causal role of L36–40 remains untested</a:t>
            </a:r>
            <a:endParaRPr lang="en-US" sz="1650" dirty="0"/>
          </a:p>
        </p:txBody>
      </p:sp>
      <p:sp>
        <p:nvSpPr>
          <p:cNvPr id="21" name="Text 18"/>
          <p:cNvSpPr/>
          <p:nvPr/>
        </p:nvSpPr>
        <p:spPr>
          <a:xfrm>
            <a:off x="17232213" y="9505057"/>
            <a:ext cx="293787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704850"/>
            <a:ext cx="18272760" cy="392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857"/>
              </a:lnSpc>
              <a:buNone/>
            </a:pPr>
            <a:r>
              <a:rPr lang="en-US" sz="1800" kern="0" spc="288" dirty="0">
                <a:solidFill>
                  <a:srgbClr val="416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— WHAT TO CHANGE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38200" y="1192411"/>
            <a:ext cx="14716125" cy="16624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723"/>
              </a:lnSpc>
              <a:buNone/>
            </a:pPr>
            <a:r>
              <a:rPr lang="en-US" sz="6150" b="1" kern="0" spc="-123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Preserve the order disagreement, then test whether it replicates</a:t>
            </a:r>
            <a:endParaRPr lang="en-US" sz="6150" dirty="0"/>
          </a:p>
        </p:txBody>
      </p:sp>
      <p:sp>
        <p:nvSpPr>
          <p:cNvPr id="4" name="Shape 2"/>
          <p:cNvSpPr/>
          <p:nvPr/>
        </p:nvSpPr>
        <p:spPr>
          <a:xfrm>
            <a:off x="838200" y="3312021"/>
            <a:ext cx="5206901" cy="28575"/>
          </a:xfrm>
          <a:prstGeom prst="rect">
            <a:avLst/>
          </a:prstGeom>
          <a:solidFill>
            <a:srgbClr val="E2603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838200" y="3531096"/>
            <a:ext cx="5363108" cy="56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857"/>
              </a:lnSpc>
              <a:buNone/>
            </a:pPr>
            <a:r>
              <a:rPr lang="en-US" sz="2700" kern="0" spc="270" dirty="0">
                <a:solidFill>
                  <a:srgbClr val="D452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38200" y="4272111"/>
            <a:ext cx="5363108" cy="7477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194"/>
              </a:lnSpc>
              <a:buNone/>
            </a:pP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order agreement three ways: agrees, discordant, unreadable.</a:t>
            </a:r>
            <a:endParaRPr lang="en-US" sz="2025" dirty="0"/>
          </a:p>
        </p:txBody>
      </p:sp>
      <p:sp>
        <p:nvSpPr>
          <p:cNvPr id="7" name="Text 5"/>
          <p:cNvSpPr/>
          <p:nvPr/>
        </p:nvSpPr>
        <p:spPr>
          <a:xfrm>
            <a:off x="838200" y="5153174"/>
            <a:ext cx="5363108" cy="7477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194"/>
              </a:lnSpc>
              <a:buNone/>
            </a:pP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Reject or report unreadable responses; never impute them as ties.</a:t>
            </a:r>
            <a:endParaRPr lang="en-US" sz="2025" dirty="0"/>
          </a:p>
        </p:txBody>
      </p:sp>
      <p:sp>
        <p:nvSpPr>
          <p:cNvPr id="8" name="Text 6"/>
          <p:cNvSpPr/>
          <p:nvPr/>
        </p:nvSpPr>
        <p:spPr>
          <a:xfrm>
            <a:off x="838200" y="6034236"/>
            <a:ext cx="5363108" cy="7477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194"/>
              </a:lnSpc>
              <a:buNone/>
            </a:pP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Counterbalance order and vary labels and physical layout by default.</a:t>
            </a:r>
            <a:endParaRPr lang="en-US" sz="2025" dirty="0"/>
          </a:p>
        </p:txBody>
      </p:sp>
      <p:sp>
        <p:nvSpPr>
          <p:cNvPr id="9" name="Text 7"/>
          <p:cNvSpPr/>
          <p:nvPr/>
        </p:nvSpPr>
        <p:spPr>
          <a:xfrm>
            <a:off x="838200" y="6915299"/>
            <a:ext cx="5363108" cy="7477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194"/>
              </a:lnSpc>
              <a:buNone/>
            </a:pP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edge selection and fitting; record parser policy with the numbers.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6540401" y="3312021"/>
            <a:ext cx="5207050" cy="28575"/>
          </a:xfrm>
          <a:prstGeom prst="rect">
            <a:avLst/>
          </a:prstGeom>
          <a:solidFill>
            <a:srgbClr val="98989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6540401" y="3531096"/>
            <a:ext cx="5363261" cy="56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857"/>
              </a:lnSpc>
              <a:buNone/>
            </a:pPr>
            <a:r>
              <a:rPr lang="en-US" sz="2700" kern="0" spc="270" dirty="0">
                <a:solidFill>
                  <a:srgbClr val="1D1F20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LIMITS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6540401" y="4272111"/>
            <a:ext cx="5363261" cy="7477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194"/>
              </a:lnSpc>
              <a:buNone/>
            </a:pP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open-weight model family, one main forced-choice prompt family.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540401" y="5153174"/>
            <a:ext cx="5363261" cy="7477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194"/>
              </a:lnSpc>
              <a:buNone/>
            </a:pP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conditions are parameter steps within one scenario family.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6540401" y="6034236"/>
            <a:ext cx="5363261" cy="7477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194"/>
              </a:lnSpc>
              <a:buNone/>
            </a:pP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Q4_K_M and fp16 measurements analyzed separately, never pooled.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6540401" y="6915299"/>
            <a:ext cx="5363261" cy="7477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194"/>
              </a:lnSpc>
              <a:buNone/>
            </a:pP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Probe shows decodability, not causality. Deliberation is preliminary.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12242750" y="3312021"/>
            <a:ext cx="5207050" cy="28575"/>
          </a:xfrm>
          <a:prstGeom prst="rect">
            <a:avLst/>
          </a:prstGeom>
          <a:solidFill>
            <a:srgbClr val="2F7CC0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2242750" y="3531096"/>
            <a:ext cx="5363261" cy="56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857"/>
              </a:lnSpc>
              <a:buNone/>
            </a:pPr>
            <a:r>
              <a:rPr lang="en-US" sz="2700" kern="0" spc="270" dirty="0">
                <a:solidFill>
                  <a:srgbClr val="2F7C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12242750" y="4272111"/>
            <a:ext cx="5363261" cy="7477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194"/>
              </a:lnSpc>
              <a:buNone/>
            </a:pP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Replicate across model families, checkpoints, quantization levels.</a:t>
            </a:r>
            <a:endParaRPr lang="en-US" sz="2025" dirty="0"/>
          </a:p>
        </p:txBody>
      </p:sp>
      <p:sp>
        <p:nvSpPr>
          <p:cNvPr id="19" name="Text 17"/>
          <p:cNvSpPr/>
          <p:nvPr/>
        </p:nvSpPr>
        <p:spPr>
          <a:xfrm>
            <a:off x="12242750" y="5153174"/>
            <a:ext cx="5363261" cy="7477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194"/>
              </a:lnSpc>
              <a:buNone/>
            </a:pP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Vary prompt templates, languages and answer formats; preregister scenario sets.</a:t>
            </a:r>
            <a:endParaRPr lang="en-US" sz="2025" dirty="0"/>
          </a:p>
        </p:txBody>
      </p:sp>
      <p:sp>
        <p:nvSpPr>
          <p:cNvPr id="20" name="Text 18"/>
          <p:cNvSpPr/>
          <p:nvPr/>
        </p:nvSpPr>
        <p:spPr>
          <a:xfrm>
            <a:off x="12242750" y="6034236"/>
            <a:ext cx="5363261" cy="7477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194"/>
              </a:lnSpc>
              <a:buNone/>
            </a:pP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Activation patching and matched lenses to test the L36–40 signal.</a:t>
            </a:r>
            <a:endParaRPr lang="en-US" sz="2025" dirty="0"/>
          </a:p>
        </p:txBody>
      </p:sp>
      <p:sp>
        <p:nvSpPr>
          <p:cNvPr id="21" name="Text 19"/>
          <p:cNvSpPr/>
          <p:nvPr/>
        </p:nvSpPr>
        <p:spPr>
          <a:xfrm>
            <a:off x="12242750" y="6915299"/>
            <a:ext cx="5363261" cy="7477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194"/>
              </a:lnSpc>
              <a:buNone/>
            </a:pPr>
            <a:r>
              <a:rPr lang="en-US" sz="2025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forced choice with free-form and multi-turn decisions.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838200" y="7727752"/>
            <a:ext cx="16611600" cy="1443930"/>
          </a:xfrm>
          <a:prstGeom prst="rect">
            <a:avLst/>
          </a:prstGeom>
          <a:ln w="9525">
            <a:solidFill>
              <a:srgbClr val="1F1F1F">
                <a:alpha val="16000"/>
              </a:srgbClr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Text 21"/>
          <p:cNvSpPr/>
          <p:nvPr/>
        </p:nvSpPr>
        <p:spPr>
          <a:xfrm>
            <a:off x="1190625" y="8023027"/>
            <a:ext cx="16383953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1081"/>
              </a:lnSpc>
              <a:buNone/>
            </a:pPr>
            <a:r>
              <a:rPr lang="en-US" sz="240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the tested conditions, presentation choices determined what the pipeline reported. That is a failure of the instrument — not evidence of subjective experience, stable goals, or a general preference system.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838200" y="9171682"/>
            <a:ext cx="1661160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5" name="Text 23"/>
          <p:cNvSpPr/>
          <p:nvPr/>
        </p:nvSpPr>
        <p:spPr>
          <a:xfrm>
            <a:off x="838200" y="9428857"/>
            <a:ext cx="10708005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github.com/chenshen0103/preference-readout-audit · Team Sacabam Bubble · Apart Research, August 2026</a:t>
            </a:r>
            <a:endParaRPr lang="en-US" sz="1650" dirty="0"/>
          </a:p>
        </p:txBody>
      </p:sp>
      <p:sp>
        <p:nvSpPr>
          <p:cNvPr id="26" name="Text 24"/>
          <p:cNvSpPr/>
          <p:nvPr/>
        </p:nvSpPr>
        <p:spPr>
          <a:xfrm>
            <a:off x="17222093" y="9428857"/>
            <a:ext cx="303907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154"/>
              </a:lnSpc>
              <a:buNone/>
            </a:pPr>
            <a:r>
              <a:rPr lang="en-US" sz="1650" dirty="0">
                <a:solidFill>
                  <a:srgbClr val="1D1F21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1635</Words>
  <Application>Microsoft Office PowerPoint</Application>
  <PresentationFormat>自訂</PresentationFormat>
  <Paragraphs>134</Paragraphs>
  <Slides>8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0" baseType="lpstr">
      <vt:lpstr>Arial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翊文 朱</cp:lastModifiedBy>
  <cp:revision>3</cp:revision>
  <dcterms:created xsi:type="dcterms:W3CDTF">2026-08-16T14:41:31Z</dcterms:created>
  <dcterms:modified xsi:type="dcterms:W3CDTF">2026-08-17T09:22:11Z</dcterms:modified>
</cp:coreProperties>
</file>