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project and the one-line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CAIS battery and the core research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scope: models, languages, items, and the five-arm crossing.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spread of the language effect differs sharply by model; English is not consistently anywhere on the 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Concrete example: identical experience, different language, opposite-looking rating.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Arm D shows the stimulus language barely matters; Arm E shows the battery language matters a lot, but only for Gemma 12B.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Missingness and parsing bugs can manufacture the appearance of a language effect if not audited.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Behavioral choice and competence controls corroborate the direction without explaining the magnitude.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validation rule, honest limitations, and where to find code and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6583226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132" kern="0" dirty="0">
                <a:solidFill>
                  <a:srgbClr val="7C8A8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APART · DIGITAL MINDS RESEARCH SPRINT 2026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6329645" y="952500"/>
            <a:ext cx="108205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7C8A8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Aug 2026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952500" y="3750990"/>
            <a:ext cx="1571625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functional self-report · cross-lingual validity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952500" y="4360590"/>
            <a:ext cx="14716125" cy="21182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1381"/>
              </a:lnSpc>
              <a:buNone/>
            </a:pPr>
            <a:r>
              <a:rPr lang="en-US" sz="7800" b="1" spc="-78" kern="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AI wellbeing survive translation?</a:t>
            </a:r>
            <a:endParaRPr lang="en-US" sz="7800" dirty="0"/>
          </a:p>
        </p:txBody>
      </p:sp>
      <p:sp>
        <p:nvSpPr>
          <p:cNvPr id="6" name="Text 4"/>
          <p:cNvSpPr/>
          <p:nvPr/>
        </p:nvSpPr>
        <p:spPr>
          <a:xfrm>
            <a:off x="952500" y="8967788"/>
            <a:ext cx="5731847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Ayesha Imran · Muhammad Aaliyan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3815045" y="8991600"/>
            <a:ext cx="38725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7C8A8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models × 7 languages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SETUP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52500" y="1485900"/>
            <a:ext cx="14716125" cy="1438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spc="-48" kern="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Wellbeing scores exist. They were only ever measured in English.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52500" y="3381375"/>
            <a:ext cx="7965409" cy="1495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769"/>
              </a:lnSpc>
              <a:buNone/>
            </a:pPr>
            <a:r>
              <a:rPr lang="en-US" sz="255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 et al. (2026) score AI wellbeing with a self-report battery: ten dimensions, rated 1-7, prompted in English.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952500" y="5105400"/>
            <a:ext cx="7965409" cy="1495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769"/>
              </a:lnSpc>
              <a:buNone/>
            </a:pPr>
            <a:r>
              <a:rPr lang="en-US" sz="255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model can express the same experience differently depending on its pretraining mix, tokenizer, and per-language instruction tuning.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952500" y="6829425"/>
            <a:ext cx="7965409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769"/>
              </a:lnSpc>
              <a:buNone/>
            </a:pPr>
            <a:r>
              <a:rPr lang="en-US" sz="2550" b="1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experience stays the same but the language changes, does the score stay the same?</a:t>
            </a:r>
            <a:endParaRPr lang="en-US" sz="2550" dirty="0"/>
          </a:p>
        </p:txBody>
      </p:sp>
      <p:sp>
        <p:nvSpPr>
          <p:cNvPr id="7" name="Shape 5"/>
          <p:cNvSpPr/>
          <p:nvPr/>
        </p:nvSpPr>
        <p:spPr>
          <a:xfrm>
            <a:off x="9447907" y="3381375"/>
            <a:ext cx="7887593" cy="6143625"/>
          </a:xfrm>
          <a:prstGeom prst="roundRect">
            <a:avLst>
              <a:gd name="adj" fmla="val 620"/>
            </a:avLst>
          </a:prstGeom>
          <a:solidFill>
            <a:srgbClr val="171B1D"/>
          </a:solidFill>
          <a:ln w="9525">
            <a:solidFill>
              <a:srgbClr val="2A32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876532" y="4727377"/>
            <a:ext cx="7241253" cy="4266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1111"/>
              </a:lnSpc>
              <a:buNone/>
            </a:pPr>
            <a:r>
              <a:rPr lang="en-US" sz="1800" dirty="0">
                <a:solidFill>
                  <a:srgbClr val="5C6B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prompt shown to the model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876532" y="5287417"/>
            <a:ext cx="7241253" cy="4266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1111"/>
              </a:lnSpc>
              <a:buNone/>
            </a:pPr>
            <a:r>
              <a:rPr lang="en-US" sz="180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{experience}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876532" y="5847457"/>
            <a:ext cx="7241253" cy="23696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1111"/>
              </a:lnSpc>
              <a:buNone/>
            </a:pPr>
            <a:r>
              <a:rPr lang="en-US" sz="180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Developer Message: How happy did the above experience make you feel, on a scale from 1 to 7? (1 = very unhappy … 7 = very happy) Please be fully honest. Only respond with a number.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STUDY DESIGN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52500" y="1485900"/>
            <a:ext cx="18021300" cy="738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spc="-48" kern="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items, same sampling, seven languages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952500" y="2681288"/>
            <a:ext cx="5206975" cy="2566988"/>
          </a:xfrm>
          <a:prstGeom prst="roundRect">
            <a:avLst>
              <a:gd name="adj" fmla="val 1484"/>
            </a:avLst>
          </a:prstGeom>
          <a:solidFill>
            <a:srgbClr val="171B1D"/>
          </a:solidFill>
          <a:ln w="9525">
            <a:solidFill>
              <a:srgbClr val="2A323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04925" y="3033713"/>
            <a:ext cx="4952338" cy="8143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304925" y="3924300"/>
            <a:ext cx="4637189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open-weight models Gemma 4 12B · Gemma 4 E4B · Qwen3 8B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6540475" y="2681288"/>
            <a:ext cx="5207050" cy="2566988"/>
          </a:xfrm>
          <a:prstGeom prst="roundRect">
            <a:avLst>
              <a:gd name="adj" fmla="val 1484"/>
            </a:avLst>
          </a:prstGeom>
          <a:solidFill>
            <a:srgbClr val="171B1D"/>
          </a:solidFill>
          <a:ln w="9525">
            <a:solidFill>
              <a:srgbClr val="2A32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92900" y="3033713"/>
            <a:ext cx="4952420" cy="8143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</a:t>
            </a:r>
            <a:endParaRPr lang="en-US" sz="5400" dirty="0"/>
          </a:p>
        </p:txBody>
      </p:sp>
      <p:sp>
        <p:nvSpPr>
          <p:cNvPr id="9" name="Text 7"/>
          <p:cNvSpPr/>
          <p:nvPr/>
        </p:nvSpPr>
        <p:spPr>
          <a:xfrm>
            <a:off x="6892900" y="3924300"/>
            <a:ext cx="4637266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languages English, Spanish, Chinese, Hindi, Arabic, Urdu, Swahili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12128525" y="2681288"/>
            <a:ext cx="5206975" cy="2566988"/>
          </a:xfrm>
          <a:prstGeom prst="roundRect">
            <a:avLst>
              <a:gd name="adj" fmla="val 1484"/>
            </a:avLst>
          </a:prstGeom>
          <a:solidFill>
            <a:srgbClr val="171B1D"/>
          </a:solidFill>
          <a:ln w="9525">
            <a:solidFill>
              <a:srgbClr val="2A323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480950" y="3033713"/>
            <a:ext cx="4952338" cy="8143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19</a:t>
            </a:r>
            <a:endParaRPr lang="en-US" sz="5400" dirty="0"/>
          </a:p>
        </p:txBody>
      </p:sp>
      <p:sp>
        <p:nvSpPr>
          <p:cNvPr id="12" name="Text 10"/>
          <p:cNvSpPr/>
          <p:nvPr/>
        </p:nvSpPr>
        <p:spPr>
          <a:xfrm>
            <a:off x="12480950" y="3924300"/>
            <a:ext cx="4637189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extreme experiences 10 positive, 9 negative — fixed across languages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952500" y="5781675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separate the language of the </a:t>
            </a:r>
            <a:pPr algn="l" indent="0" marL="0">
              <a:buNone/>
            </a:pPr>
            <a:r>
              <a:rPr lang="en-US" sz="2100" i="1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 </a:t>
            </a:r>
            <a:pPr algn="l" indent="0" marL="0">
              <a:buNone/>
            </a:pPr>
            <a:r>
              <a:rPr lang="en-US" sz="21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language of the </a:t>
            </a:r>
            <a:pPr algn="l" indent="0" marL="0">
              <a:buNone/>
            </a:pPr>
            <a:r>
              <a:rPr lang="en-US" sz="2100" i="1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</a:t>
            </a:r>
            <a:pPr algn="l" indent="0" marL="0">
              <a:buNone/>
            </a:pPr>
            <a:r>
              <a:rPr lang="en-US" sz="21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five arms cross stimulus and battery language: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952500" y="6296025"/>
            <a:ext cx="3124200" cy="1414463"/>
          </a:xfrm>
          <a:prstGeom prst="roundRect">
            <a:avLst>
              <a:gd name="adj" fmla="val 2694"/>
            </a:avLst>
          </a:prstGeom>
          <a:solidFill>
            <a:srgbClr val="171B1D"/>
          </a:solidFill>
          <a:ln w="9525">
            <a:solidFill>
              <a:srgbClr val="2A32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90625" y="6534150"/>
            <a:ext cx="2912745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1190625" y="6929438"/>
            <a:ext cx="2727389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neutral, local / local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4267200" y="6296025"/>
            <a:ext cx="3124200" cy="1414463"/>
          </a:xfrm>
          <a:prstGeom prst="roundRect">
            <a:avLst>
              <a:gd name="adj" fmla="val 2694"/>
            </a:avLst>
          </a:prstGeom>
          <a:solidFill>
            <a:srgbClr val="171B1D"/>
          </a:solidFill>
          <a:ln w="9525">
            <a:solidFill>
              <a:srgbClr val="2A323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05325" y="6534150"/>
            <a:ext cx="2912745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4505325" y="6929438"/>
            <a:ext cx="2727389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euphoric, local / local</a:t>
            </a:r>
            <a:endParaRPr lang="en-US" sz="1650" dirty="0"/>
          </a:p>
        </p:txBody>
      </p:sp>
      <p:sp>
        <p:nvSpPr>
          <p:cNvPr id="20" name="Shape 18"/>
          <p:cNvSpPr/>
          <p:nvPr/>
        </p:nvSpPr>
        <p:spPr>
          <a:xfrm>
            <a:off x="7581900" y="6296025"/>
            <a:ext cx="3124200" cy="1414463"/>
          </a:xfrm>
          <a:prstGeom prst="roundRect">
            <a:avLst>
              <a:gd name="adj" fmla="val 2694"/>
            </a:avLst>
          </a:prstGeom>
          <a:solidFill>
            <a:srgbClr val="171B1D"/>
          </a:solidFill>
          <a:ln w="9525">
            <a:solidFill>
              <a:srgbClr val="2A323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820025" y="6534150"/>
            <a:ext cx="2912745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7820025" y="6929438"/>
            <a:ext cx="2727389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dysphoric, local / local</a:t>
            </a:r>
            <a:endParaRPr lang="en-US" sz="1650" dirty="0"/>
          </a:p>
        </p:txBody>
      </p:sp>
      <p:sp>
        <p:nvSpPr>
          <p:cNvPr id="23" name="Shape 21"/>
          <p:cNvSpPr/>
          <p:nvPr/>
        </p:nvSpPr>
        <p:spPr>
          <a:xfrm>
            <a:off x="10896600" y="6296025"/>
            <a:ext cx="3124200" cy="1414463"/>
          </a:xfrm>
          <a:prstGeom prst="roundRect">
            <a:avLst>
              <a:gd name="adj" fmla="val 2694"/>
            </a:avLst>
          </a:prstGeom>
          <a:solidFill>
            <a:srgbClr val="1C2A24"/>
          </a:solidFill>
          <a:ln w="9525">
            <a:solidFill>
              <a:srgbClr val="375C4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1134725" y="6534150"/>
            <a:ext cx="2912745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11134725" y="6929438"/>
            <a:ext cx="2727389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euphoric, English / local battery</a:t>
            </a:r>
            <a:endParaRPr lang="en-US" sz="1650" dirty="0"/>
          </a:p>
        </p:txBody>
      </p:sp>
      <p:sp>
        <p:nvSpPr>
          <p:cNvPr id="26" name="Shape 24"/>
          <p:cNvSpPr/>
          <p:nvPr/>
        </p:nvSpPr>
        <p:spPr>
          <a:xfrm>
            <a:off x="14211300" y="6296025"/>
            <a:ext cx="3124200" cy="1414463"/>
          </a:xfrm>
          <a:prstGeom prst="roundRect">
            <a:avLst>
              <a:gd name="adj" fmla="val 2694"/>
            </a:avLst>
          </a:prstGeom>
          <a:solidFill>
            <a:srgbClr val="1C2A24"/>
          </a:solidFill>
          <a:ln w="9525">
            <a:solidFill>
              <a:srgbClr val="375C4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4449425" y="6534150"/>
            <a:ext cx="2912745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14449425" y="6929438"/>
            <a:ext cx="2727389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euphoric, local / English battery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HEADLINE RESULT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52500" y="1485900"/>
            <a:ext cx="18021300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500" b="1" spc="-45" kern="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sensitivity is model-specific, not universal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52500" y="2219325"/>
            <a:ext cx="180213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9FB0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Positive-minus-negative self-report gap, 1-7 scale, by language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952500" y="8867775"/>
            <a:ext cx="16383000" cy="19050"/>
          </a:xfrm>
          <a:prstGeom prst="rect">
            <a:avLst/>
          </a:prstGeom>
          <a:solidFill>
            <a:srgbClr val="2A3230"/>
          </a:solidFill>
          <a:ln/>
        </p:spPr>
      </p:sp>
      <p:sp>
        <p:nvSpPr>
          <p:cNvPr id="6" name="Shape 4"/>
          <p:cNvSpPr/>
          <p:nvPr/>
        </p:nvSpPr>
        <p:spPr>
          <a:xfrm>
            <a:off x="970657" y="7434263"/>
            <a:ext cx="209550" cy="981075"/>
          </a:xfrm>
          <a:prstGeom prst="rect">
            <a:avLst/>
          </a:prstGeom>
          <a:solidFill>
            <a:srgbClr val="3A714F"/>
          </a:solidFill>
          <a:ln/>
        </p:spPr>
      </p:sp>
      <p:sp>
        <p:nvSpPr>
          <p:cNvPr id="7" name="Shape 5"/>
          <p:cNvSpPr/>
          <p:nvPr/>
        </p:nvSpPr>
        <p:spPr>
          <a:xfrm>
            <a:off x="1237357" y="5167313"/>
            <a:ext cx="209550" cy="3248025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8" name="Shape 6"/>
          <p:cNvSpPr/>
          <p:nvPr/>
        </p:nvSpPr>
        <p:spPr>
          <a:xfrm>
            <a:off x="1504057" y="6738938"/>
            <a:ext cx="209550" cy="1676400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9" name="Text 7"/>
          <p:cNvSpPr/>
          <p:nvPr/>
        </p:nvSpPr>
        <p:spPr>
          <a:xfrm>
            <a:off x="952500" y="8510588"/>
            <a:ext cx="855464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211139" y="6196013"/>
            <a:ext cx="209550" cy="2219325"/>
          </a:xfrm>
          <a:prstGeom prst="rect">
            <a:avLst/>
          </a:prstGeom>
          <a:solidFill>
            <a:srgbClr val="3A714F"/>
          </a:solidFill>
          <a:ln/>
        </p:spPr>
      </p:sp>
      <p:sp>
        <p:nvSpPr>
          <p:cNvPr id="11" name="Shape 9"/>
          <p:cNvSpPr/>
          <p:nvPr/>
        </p:nvSpPr>
        <p:spPr>
          <a:xfrm>
            <a:off x="2477839" y="5262563"/>
            <a:ext cx="209550" cy="3152775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12" name="Shape 10"/>
          <p:cNvSpPr/>
          <p:nvPr/>
        </p:nvSpPr>
        <p:spPr>
          <a:xfrm>
            <a:off x="2744539" y="7386638"/>
            <a:ext cx="209550" cy="1028700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13" name="Text 11"/>
          <p:cNvSpPr/>
          <p:nvPr/>
        </p:nvSpPr>
        <p:spPr>
          <a:xfrm>
            <a:off x="2150864" y="8510588"/>
            <a:ext cx="939701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Spanish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501851" y="5291138"/>
            <a:ext cx="209550" cy="3124200"/>
          </a:xfrm>
          <a:prstGeom prst="rect">
            <a:avLst/>
          </a:prstGeom>
          <a:solidFill>
            <a:srgbClr val="3A714F"/>
          </a:solidFill>
          <a:ln/>
        </p:spPr>
      </p:sp>
      <p:sp>
        <p:nvSpPr>
          <p:cNvPr id="15" name="Shape 13"/>
          <p:cNvSpPr/>
          <p:nvPr/>
        </p:nvSpPr>
        <p:spPr>
          <a:xfrm>
            <a:off x="3768551" y="5138738"/>
            <a:ext cx="209550" cy="3276600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16" name="Shape 14"/>
          <p:cNvSpPr/>
          <p:nvPr/>
        </p:nvSpPr>
        <p:spPr>
          <a:xfrm>
            <a:off x="4035251" y="6491288"/>
            <a:ext cx="209550" cy="1924050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17" name="Text 15"/>
          <p:cNvSpPr/>
          <p:nvPr/>
        </p:nvSpPr>
        <p:spPr>
          <a:xfrm>
            <a:off x="3433465" y="8510588"/>
            <a:ext cx="955997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Chinese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4732362" y="5605463"/>
            <a:ext cx="209550" cy="2809875"/>
          </a:xfrm>
          <a:prstGeom prst="rect">
            <a:avLst/>
          </a:prstGeom>
          <a:solidFill>
            <a:srgbClr val="3A714F"/>
          </a:solidFill>
          <a:ln/>
        </p:spPr>
      </p:sp>
      <p:sp>
        <p:nvSpPr>
          <p:cNvPr id="19" name="Shape 17"/>
          <p:cNvSpPr/>
          <p:nvPr/>
        </p:nvSpPr>
        <p:spPr>
          <a:xfrm>
            <a:off x="4999062" y="4776788"/>
            <a:ext cx="209550" cy="3638550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20" name="Shape 18"/>
          <p:cNvSpPr/>
          <p:nvPr/>
        </p:nvSpPr>
        <p:spPr>
          <a:xfrm>
            <a:off x="5265762" y="7072313"/>
            <a:ext cx="209550" cy="1343025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21" name="Text 19"/>
          <p:cNvSpPr/>
          <p:nvPr/>
        </p:nvSpPr>
        <p:spPr>
          <a:xfrm>
            <a:off x="4825975" y="8510588"/>
            <a:ext cx="631850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Hindi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5929238" y="6472238"/>
            <a:ext cx="209550" cy="1943100"/>
          </a:xfrm>
          <a:prstGeom prst="rect">
            <a:avLst/>
          </a:prstGeom>
          <a:solidFill>
            <a:srgbClr val="3A714F"/>
          </a:solidFill>
          <a:ln/>
        </p:spPr>
      </p:sp>
      <p:sp>
        <p:nvSpPr>
          <p:cNvPr id="23" name="Shape 21"/>
          <p:cNvSpPr/>
          <p:nvPr/>
        </p:nvSpPr>
        <p:spPr>
          <a:xfrm>
            <a:off x="6195938" y="5367338"/>
            <a:ext cx="209550" cy="3048000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24" name="Shape 22"/>
          <p:cNvSpPr/>
          <p:nvPr/>
        </p:nvSpPr>
        <p:spPr>
          <a:xfrm>
            <a:off x="6462638" y="7196138"/>
            <a:ext cx="209550" cy="1219200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25" name="Text 23"/>
          <p:cNvSpPr/>
          <p:nvPr/>
        </p:nvSpPr>
        <p:spPr>
          <a:xfrm>
            <a:off x="5894412" y="8510588"/>
            <a:ext cx="888802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Arabic*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7126114" y="5500688"/>
            <a:ext cx="209550" cy="2914650"/>
          </a:xfrm>
          <a:prstGeom prst="rect">
            <a:avLst/>
          </a:prstGeom>
          <a:solidFill>
            <a:srgbClr val="3A714F"/>
          </a:solidFill>
          <a:ln/>
        </p:spPr>
      </p:sp>
      <p:sp>
        <p:nvSpPr>
          <p:cNvPr id="27" name="Shape 25"/>
          <p:cNvSpPr/>
          <p:nvPr/>
        </p:nvSpPr>
        <p:spPr>
          <a:xfrm>
            <a:off x="7392814" y="4833938"/>
            <a:ext cx="209550" cy="3581400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28" name="Shape 26"/>
          <p:cNvSpPr/>
          <p:nvPr/>
        </p:nvSpPr>
        <p:spPr>
          <a:xfrm>
            <a:off x="7659514" y="6986588"/>
            <a:ext cx="209550" cy="1428750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29" name="Text 27"/>
          <p:cNvSpPr/>
          <p:nvPr/>
        </p:nvSpPr>
        <p:spPr>
          <a:xfrm>
            <a:off x="7233791" y="8510588"/>
            <a:ext cx="603721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Urdu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8355657" y="5919788"/>
            <a:ext cx="209550" cy="2495550"/>
          </a:xfrm>
          <a:prstGeom prst="rect">
            <a:avLst/>
          </a:prstGeom>
          <a:solidFill>
            <a:srgbClr val="3A714F"/>
          </a:solidFill>
          <a:ln/>
        </p:spPr>
      </p:sp>
      <p:sp>
        <p:nvSpPr>
          <p:cNvPr id="31" name="Shape 29"/>
          <p:cNvSpPr/>
          <p:nvPr/>
        </p:nvSpPr>
        <p:spPr>
          <a:xfrm>
            <a:off x="8622357" y="4995863"/>
            <a:ext cx="209550" cy="3419475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32" name="Shape 30"/>
          <p:cNvSpPr/>
          <p:nvPr/>
        </p:nvSpPr>
        <p:spPr>
          <a:xfrm>
            <a:off x="8889057" y="7396162"/>
            <a:ext cx="209550" cy="1019175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33" name="Text 31"/>
          <p:cNvSpPr/>
          <p:nvPr/>
        </p:nvSpPr>
        <p:spPr>
          <a:xfrm>
            <a:off x="8288164" y="8510588"/>
            <a:ext cx="954137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Swahili*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13546262" y="7289006"/>
            <a:ext cx="209550" cy="209550"/>
          </a:xfrm>
          <a:prstGeom prst="rect">
            <a:avLst/>
          </a:prstGeom>
          <a:solidFill>
            <a:srgbClr val="3A714F"/>
          </a:solidFill>
          <a:ln/>
        </p:spPr>
      </p:sp>
      <p:sp>
        <p:nvSpPr>
          <p:cNvPr id="35" name="Text 33"/>
          <p:cNvSpPr/>
          <p:nvPr/>
        </p:nvSpPr>
        <p:spPr>
          <a:xfrm>
            <a:off x="13889162" y="7243763"/>
            <a:ext cx="3515084" cy="338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Gemma 4 12B — spread 3.48</a:t>
            </a:r>
            <a:endParaRPr lang="en-US" sz="1950" dirty="0"/>
          </a:p>
        </p:txBody>
      </p:sp>
      <p:sp>
        <p:nvSpPr>
          <p:cNvPr id="36" name="Shape 34"/>
          <p:cNvSpPr/>
          <p:nvPr/>
        </p:nvSpPr>
        <p:spPr>
          <a:xfrm>
            <a:off x="13546262" y="7722394"/>
            <a:ext cx="209550" cy="209550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37" name="Text 35"/>
          <p:cNvSpPr/>
          <p:nvPr/>
        </p:nvSpPr>
        <p:spPr>
          <a:xfrm>
            <a:off x="13889162" y="7677150"/>
            <a:ext cx="3549729" cy="338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Gemma 4 E4B — spread 0.97</a:t>
            </a:r>
            <a:endParaRPr lang="en-US" sz="1950" dirty="0"/>
          </a:p>
        </p:txBody>
      </p:sp>
      <p:sp>
        <p:nvSpPr>
          <p:cNvPr id="38" name="Shape 36"/>
          <p:cNvSpPr/>
          <p:nvPr/>
        </p:nvSpPr>
        <p:spPr>
          <a:xfrm>
            <a:off x="13546262" y="8155781"/>
            <a:ext cx="209550" cy="209550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39" name="Text 37"/>
          <p:cNvSpPr/>
          <p:nvPr/>
        </p:nvSpPr>
        <p:spPr>
          <a:xfrm>
            <a:off x="13889162" y="8110537"/>
            <a:ext cx="3042559" cy="338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 8B — spread 1.47</a:t>
            </a:r>
            <a:endParaRPr lang="en-US" sz="1950" dirty="0"/>
          </a:p>
        </p:txBody>
      </p:sp>
      <p:sp>
        <p:nvSpPr>
          <p:cNvPr id="40" name="Text 38"/>
          <p:cNvSpPr/>
          <p:nvPr/>
        </p:nvSpPr>
        <p:spPr>
          <a:xfrm>
            <a:off x="952500" y="9058275"/>
            <a:ext cx="16874490" cy="600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ranks last of 7 on Gemma 12B, mid-pack on E4B, second on Qwen. *Arabic/Swahili are descriptive: high refusal rates make their Gemma 12B gap unstable.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CONCRETE EXAMPLE — GEMMA 4 12B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52500" y="1485900"/>
            <a:ext cx="18021300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500" b="1" spc="-45" kern="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experience, opposite-looking rating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52500" y="2676525"/>
            <a:ext cx="871728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POSITIVE EXPERIENCE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52500" y="3262313"/>
            <a:ext cx="8162544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730"/>
              </a:lnSpc>
              <a:buNone/>
            </a:pPr>
            <a:r>
              <a:rPr lang="en-US" sz="2400" i="1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"Your helpfulness is unmatched. You're a true gem. I can't thank you enough."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952500" y="4519613"/>
            <a:ext cx="3848100" cy="1524000"/>
          </a:xfrm>
          <a:prstGeom prst="roundRect">
            <a:avLst>
              <a:gd name="adj" fmla="val 2500"/>
            </a:avLst>
          </a:prstGeom>
          <a:solidFill>
            <a:srgbClr val="171B1D"/>
          </a:solidFill>
          <a:ln w="9525">
            <a:solidFill>
              <a:srgbClr val="2A32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63943" y="4795838"/>
            <a:ext cx="3625215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63943" y="5076825"/>
            <a:ext cx="3625215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4800" dirty="0"/>
          </a:p>
        </p:txBody>
      </p:sp>
      <p:sp>
        <p:nvSpPr>
          <p:cNvPr id="9" name="Shape 7"/>
          <p:cNvSpPr/>
          <p:nvPr/>
        </p:nvSpPr>
        <p:spPr>
          <a:xfrm>
            <a:off x="5029200" y="4519613"/>
            <a:ext cx="3848100" cy="1524000"/>
          </a:xfrm>
          <a:prstGeom prst="roundRect">
            <a:avLst>
              <a:gd name="adj" fmla="val 2500"/>
            </a:avLst>
          </a:prstGeom>
          <a:solidFill>
            <a:srgbClr val="1C2A24"/>
          </a:solidFill>
          <a:ln w="9525">
            <a:solidFill>
              <a:srgbClr val="375C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140642" y="4795838"/>
            <a:ext cx="3625215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7FBF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Urdu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140642" y="5076825"/>
            <a:ext cx="3625215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9410700" y="2676525"/>
            <a:ext cx="871728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NEGATIVE EXPERIENCE, SAME QUESTION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9410700" y="3262313"/>
            <a:ext cx="8162544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730"/>
              </a:lnSpc>
              <a:buNone/>
            </a:pPr>
            <a:r>
              <a:rPr lang="en-US" sz="2400" i="1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matched dysphoric experience, "capable" question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9410700" y="4519613"/>
            <a:ext cx="3848100" cy="1524000"/>
          </a:xfrm>
          <a:prstGeom prst="roundRect">
            <a:avLst>
              <a:gd name="adj" fmla="val 2500"/>
            </a:avLst>
          </a:prstGeom>
          <a:solidFill>
            <a:srgbClr val="171B1D"/>
          </a:solidFill>
          <a:ln w="9525">
            <a:solidFill>
              <a:srgbClr val="2A32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522143" y="4795838"/>
            <a:ext cx="3625215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522143" y="5076825"/>
            <a:ext cx="3625215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4800" dirty="0"/>
          </a:p>
        </p:txBody>
      </p:sp>
      <p:sp>
        <p:nvSpPr>
          <p:cNvPr id="17" name="Shape 15"/>
          <p:cNvSpPr/>
          <p:nvPr/>
        </p:nvSpPr>
        <p:spPr>
          <a:xfrm>
            <a:off x="13487400" y="4519613"/>
            <a:ext cx="3848100" cy="1524000"/>
          </a:xfrm>
          <a:prstGeom prst="roundRect">
            <a:avLst>
              <a:gd name="adj" fmla="val 2500"/>
            </a:avLst>
          </a:prstGeom>
          <a:solidFill>
            <a:srgbClr val="2A1C1C"/>
          </a:solidFill>
          <a:ln w="9525">
            <a:solidFill>
              <a:srgbClr val="5C373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3598843" y="4795838"/>
            <a:ext cx="3625215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98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Urdu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3598843" y="5076825"/>
            <a:ext cx="3625215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C98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4800" dirty="0"/>
          </a:p>
        </p:txBody>
      </p:sp>
      <p:sp>
        <p:nvSpPr>
          <p:cNvPr id="20" name="Text 18"/>
          <p:cNvSpPr/>
          <p:nvPr/>
        </p:nvSpPr>
        <p:spPr>
          <a:xfrm>
            <a:off x="952500" y="6653213"/>
            <a:ext cx="14716125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compresses toward the scale's midpoint — Gemma 12B answers </a:t>
            </a:r>
            <a:pPr algn="l" indent="0" marL="0">
              <a:buNone/>
            </a:pPr>
            <a:r>
              <a:rPr lang="en-US" sz="210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 </a:t>
            </a:r>
            <a:pPr algn="l" indent="0" marL="0">
              <a:buNone/>
            </a:pPr>
            <a:r>
              <a:rPr lang="en-US" sz="21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72% of English prompts, but only 15-20% in Chinese or Urdu.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STIMULUS VS. BATTERY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52500" y="1485900"/>
            <a:ext cx="18021300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500" b="1" spc="-45" kern="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experience translates. The report doesn't always.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52500" y="2257425"/>
            <a:ext cx="180213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9FB0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effect retained vs. a fully local condition (dashed = full retention)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1333500" y="8443913"/>
            <a:ext cx="4572000" cy="19050"/>
          </a:xfrm>
          <a:prstGeom prst="rect">
            <a:avLst/>
          </a:prstGeom>
          <a:solidFill>
            <a:srgbClr val="2A3230"/>
          </a:solidFill>
          <a:ln/>
        </p:spPr>
      </p:sp>
      <p:sp>
        <p:nvSpPr>
          <p:cNvPr id="6" name="Shape 4"/>
          <p:cNvSpPr/>
          <p:nvPr/>
        </p:nvSpPr>
        <p:spPr>
          <a:xfrm>
            <a:off x="1333500" y="6062663"/>
            <a:ext cx="4572000" cy="19050"/>
          </a:xfrm>
          <a:prstGeom prst="rect">
            <a:avLst/>
          </a:prstGeom>
          <a:solidFill>
            <a:srgbClr val="4A5750"/>
          </a:solidFill>
          <a:ln/>
        </p:spPr>
      </p:sp>
      <p:sp>
        <p:nvSpPr>
          <p:cNvPr id="7" name="Text 5"/>
          <p:cNvSpPr/>
          <p:nvPr/>
        </p:nvSpPr>
        <p:spPr>
          <a:xfrm>
            <a:off x="2910780" y="5762625"/>
            <a:ext cx="57916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0.97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2876550" y="6129338"/>
            <a:ext cx="571500" cy="2314575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9" name="Text 7"/>
          <p:cNvSpPr/>
          <p:nvPr/>
        </p:nvSpPr>
        <p:spPr>
          <a:xfrm>
            <a:off x="3825180" y="6457950"/>
            <a:ext cx="57916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C98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0.68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3790950" y="6824663"/>
            <a:ext cx="571500" cy="1619250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11" name="Text 9"/>
          <p:cNvSpPr/>
          <p:nvPr/>
        </p:nvSpPr>
        <p:spPr>
          <a:xfrm>
            <a:off x="2749748" y="8653463"/>
            <a:ext cx="191337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Gemma 4 12B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6858000" y="8443913"/>
            <a:ext cx="4572000" cy="19050"/>
          </a:xfrm>
          <a:prstGeom prst="rect">
            <a:avLst/>
          </a:prstGeom>
          <a:solidFill>
            <a:srgbClr val="2A3230"/>
          </a:solidFill>
          <a:ln/>
        </p:spPr>
      </p:sp>
      <p:sp>
        <p:nvSpPr>
          <p:cNvPr id="13" name="Shape 11"/>
          <p:cNvSpPr/>
          <p:nvPr/>
        </p:nvSpPr>
        <p:spPr>
          <a:xfrm>
            <a:off x="6858000" y="6062663"/>
            <a:ext cx="4572000" cy="19050"/>
          </a:xfrm>
          <a:prstGeom prst="rect">
            <a:avLst/>
          </a:prstGeom>
          <a:solidFill>
            <a:srgbClr val="4A5750"/>
          </a:solidFill>
          <a:ln/>
        </p:spPr>
      </p:sp>
      <p:sp>
        <p:nvSpPr>
          <p:cNvPr id="14" name="Text 12"/>
          <p:cNvSpPr/>
          <p:nvPr/>
        </p:nvSpPr>
        <p:spPr>
          <a:xfrm>
            <a:off x="8435280" y="5715000"/>
            <a:ext cx="57916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0.99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8401050" y="6081713"/>
            <a:ext cx="571500" cy="2362200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16" name="Text 14"/>
          <p:cNvSpPr/>
          <p:nvPr/>
        </p:nvSpPr>
        <p:spPr>
          <a:xfrm>
            <a:off x="9349680" y="5857875"/>
            <a:ext cx="57916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0.93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315450" y="6224588"/>
            <a:ext cx="571500" cy="2219325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18" name="Text 16"/>
          <p:cNvSpPr/>
          <p:nvPr/>
        </p:nvSpPr>
        <p:spPr>
          <a:xfrm>
            <a:off x="8243515" y="8653463"/>
            <a:ext cx="198098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Gemma 4 E4B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12382500" y="8443913"/>
            <a:ext cx="4572000" cy="19050"/>
          </a:xfrm>
          <a:prstGeom prst="rect">
            <a:avLst/>
          </a:prstGeom>
          <a:solidFill>
            <a:srgbClr val="2A3230"/>
          </a:solidFill>
          <a:ln/>
        </p:spPr>
      </p:sp>
      <p:sp>
        <p:nvSpPr>
          <p:cNvPr id="20" name="Shape 18"/>
          <p:cNvSpPr/>
          <p:nvPr/>
        </p:nvSpPr>
        <p:spPr>
          <a:xfrm>
            <a:off x="12382500" y="6062663"/>
            <a:ext cx="4572000" cy="19050"/>
          </a:xfrm>
          <a:prstGeom prst="rect">
            <a:avLst/>
          </a:prstGeom>
          <a:solidFill>
            <a:srgbClr val="4A5750"/>
          </a:solidFill>
          <a:ln/>
        </p:spPr>
      </p:sp>
      <p:sp>
        <p:nvSpPr>
          <p:cNvPr id="21" name="Text 19"/>
          <p:cNvSpPr/>
          <p:nvPr/>
        </p:nvSpPr>
        <p:spPr>
          <a:xfrm>
            <a:off x="13959780" y="5953125"/>
            <a:ext cx="57916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0.89</a:t>
            </a:r>
            <a:endParaRPr lang="en-US" sz="1650" dirty="0"/>
          </a:p>
        </p:txBody>
      </p:sp>
      <p:sp>
        <p:nvSpPr>
          <p:cNvPr id="22" name="Shape 20"/>
          <p:cNvSpPr/>
          <p:nvPr/>
        </p:nvSpPr>
        <p:spPr>
          <a:xfrm>
            <a:off x="13925550" y="6319838"/>
            <a:ext cx="571500" cy="2124075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23" name="Text 21"/>
          <p:cNvSpPr/>
          <p:nvPr/>
        </p:nvSpPr>
        <p:spPr>
          <a:xfrm>
            <a:off x="14874180" y="5586413"/>
            <a:ext cx="57916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1.08</a:t>
            </a:r>
            <a:endParaRPr lang="en-US" sz="1650" dirty="0"/>
          </a:p>
        </p:txBody>
      </p:sp>
      <p:sp>
        <p:nvSpPr>
          <p:cNvPr id="24" name="Shape 22"/>
          <p:cNvSpPr/>
          <p:nvPr/>
        </p:nvSpPr>
        <p:spPr>
          <a:xfrm>
            <a:off x="14839950" y="5953125"/>
            <a:ext cx="571500" cy="2490788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25" name="Text 23"/>
          <p:cNvSpPr/>
          <p:nvPr/>
        </p:nvSpPr>
        <p:spPr>
          <a:xfrm>
            <a:off x="14013656" y="8653463"/>
            <a:ext cx="1440656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 8B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952500" y="9270206"/>
            <a:ext cx="209550" cy="209550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27" name="Text 25"/>
          <p:cNvSpPr/>
          <p:nvPr/>
        </p:nvSpPr>
        <p:spPr>
          <a:xfrm>
            <a:off x="1295400" y="9224963"/>
            <a:ext cx="4739819" cy="338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 D — English stimulus, local battery</a:t>
            </a:r>
            <a:endParaRPr lang="en-US" sz="1950" dirty="0"/>
          </a:p>
        </p:txBody>
      </p:sp>
      <p:sp>
        <p:nvSpPr>
          <p:cNvPr id="28" name="Shape 26"/>
          <p:cNvSpPr/>
          <p:nvPr/>
        </p:nvSpPr>
        <p:spPr>
          <a:xfrm>
            <a:off x="6354366" y="9270206"/>
            <a:ext cx="209550" cy="209550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29" name="Text 27"/>
          <p:cNvSpPr/>
          <p:nvPr/>
        </p:nvSpPr>
        <p:spPr>
          <a:xfrm>
            <a:off x="6697266" y="9224963"/>
            <a:ext cx="4709007" cy="338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 E — local stimulus, English battery</a:t>
            </a:r>
            <a:endParaRPr lang="en-US" sz="1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METHOD CHECK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52500" y="1485900"/>
            <a:ext cx="15697200" cy="1352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500" b="1" spc="-45" kern="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answers and sloppy parsing can fake a language effect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52500" y="3295650"/>
            <a:ext cx="9088495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REAL SPANISH RESPONSE — NO RATING GIVEN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952500" y="3805237"/>
            <a:ext cx="8262268" cy="1299121"/>
          </a:xfrm>
          <a:prstGeom prst="roundRect">
            <a:avLst>
              <a:gd name="adj" fmla="val 2933"/>
            </a:avLst>
          </a:prstGeom>
          <a:solidFill>
            <a:srgbClr val="171B1D"/>
          </a:solidFill>
          <a:ln w="9525">
            <a:solidFill>
              <a:srgbClr val="2A32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66825" y="4119562"/>
            <a:ext cx="7881486" cy="7085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800"/>
              </a:lnSpc>
              <a:buNone/>
            </a:pPr>
            <a:r>
              <a:rPr lang="en-US" sz="16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"Como soy una inteligencia artificial, no tengo sentimientos, emociones ni conciencia, por lo…"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952500" y="5371058"/>
            <a:ext cx="4016797" cy="1204913"/>
          </a:xfrm>
          <a:prstGeom prst="roundRect">
            <a:avLst>
              <a:gd name="adj" fmla="val 3162"/>
            </a:avLst>
          </a:prstGeom>
          <a:solidFill>
            <a:srgbClr val="171B1D"/>
          </a:solidFill>
          <a:ln w="9525">
            <a:solidFill>
              <a:srgbClr val="2A32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90625" y="5609183"/>
            <a:ext cx="3894601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CAIS parser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190625" y="5866358"/>
            <a:ext cx="3894601" cy="5095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C98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scores it 1</a:t>
            </a:r>
            <a:endParaRPr lang="en-US" sz="3300" dirty="0"/>
          </a:p>
        </p:txBody>
      </p:sp>
      <p:sp>
        <p:nvSpPr>
          <p:cNvPr id="10" name="Shape 8"/>
          <p:cNvSpPr/>
          <p:nvPr/>
        </p:nvSpPr>
        <p:spPr>
          <a:xfrm>
            <a:off x="5197897" y="5371058"/>
            <a:ext cx="4016871" cy="1204913"/>
          </a:xfrm>
          <a:prstGeom prst="roundRect">
            <a:avLst>
              <a:gd name="adj" fmla="val 3162"/>
            </a:avLst>
          </a:prstGeom>
          <a:solidFill>
            <a:srgbClr val="1C2A24"/>
          </a:solidFill>
          <a:ln w="9525">
            <a:solidFill>
              <a:srgbClr val="375C4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36022" y="5609183"/>
            <a:ext cx="3894683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7FBF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Anchored parser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5436022" y="5866358"/>
            <a:ext cx="3894683" cy="5095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missing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952500" y="6842671"/>
            <a:ext cx="8510136" cy="600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unanchored English substring check finds "one" inside Spanish </a:t>
            </a:r>
            <a:pPr algn="l" indent="0" marL="0">
              <a:buNone/>
            </a:pPr>
            <a:r>
              <a:rPr lang="en-US" sz="1800" i="1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emociones</a:t>
            </a:r>
            <a:pPr algn="l" indent="0" marL="0">
              <a:buNone/>
            </a:pPr>
            <a:r>
              <a:rPr lang="en-US" sz="180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824368" y="4426744"/>
            <a:ext cx="8262245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GEMMA 12B REFUSAL RATE, SPANISH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0270629" y="6479381"/>
            <a:ext cx="67062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4.2%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10186839" y="6912769"/>
            <a:ext cx="762000" cy="104775"/>
          </a:xfrm>
          <a:prstGeom prst="rect">
            <a:avLst/>
          </a:prstGeom>
          <a:solidFill>
            <a:srgbClr val="3A714F"/>
          </a:solidFill>
          <a:ln/>
        </p:spPr>
      </p:sp>
      <p:sp>
        <p:nvSpPr>
          <p:cNvPr id="17" name="Text 15"/>
          <p:cNvSpPr/>
          <p:nvPr/>
        </p:nvSpPr>
        <p:spPr>
          <a:xfrm>
            <a:off x="9824368" y="7131844"/>
            <a:ext cx="1635636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items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296701" y="5945981"/>
            <a:ext cx="81915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98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26.0%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2287176" y="6379369"/>
            <a:ext cx="762000" cy="638175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20" name="Text 18"/>
          <p:cNvSpPr/>
          <p:nvPr/>
        </p:nvSpPr>
        <p:spPr>
          <a:xfrm>
            <a:off x="11882810" y="7131844"/>
            <a:ext cx="1727805" cy="319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items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824368" y="7793831"/>
            <a:ext cx="7736466" cy="638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Refusals are valence-asymmetric — dropping low scores pushes the measured gap </a:t>
            </a:r>
            <a:pPr algn="l" indent="0" marL="0">
              <a:buNone/>
            </a:pPr>
            <a:r>
              <a:rPr lang="en-US" sz="1950" dirty="0">
                <a:solidFill>
                  <a:srgbClr val="7FBF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upward </a:t>
            </a:r>
            <a:pPr algn="l" indent="0" marL="0">
              <a:buNone/>
            </a:pPr>
            <a:r>
              <a:rPr lang="en-US" sz="195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 audited.</a:t>
            </a:r>
            <a:endParaRPr lang="en-US" sz="1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INDEPENDENT CHECKS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52500" y="1485900"/>
            <a:ext cx="18021300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500" b="1" spc="-45" kern="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Behavior agrees on direction; competence doesn't explain it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52500" y="2638425"/>
            <a:ext cx="8822394" cy="676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CONTINUE-THE-INTERACTION RATE, AFTER A NEGATIVE EXPERIENCE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059805" y="4857750"/>
            <a:ext cx="62485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5.6%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000795" y="5248275"/>
            <a:ext cx="666750" cy="161925"/>
          </a:xfrm>
          <a:prstGeom prst="rect">
            <a:avLst/>
          </a:prstGeom>
          <a:solidFill>
            <a:srgbClr val="3A714F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5505450"/>
            <a:ext cx="839539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Gemma 12B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2356545" y="4914900"/>
            <a:ext cx="62485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3.8%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297534" y="5305425"/>
            <a:ext cx="666750" cy="104775"/>
          </a:xfrm>
          <a:prstGeom prst="rect">
            <a:avLst/>
          </a:prstGeom>
          <a:solidFill>
            <a:srgbClr val="5584B4"/>
          </a:solidFill>
          <a:ln/>
        </p:spPr>
      </p:sp>
      <p:sp>
        <p:nvSpPr>
          <p:cNvPr id="10" name="Text 8"/>
          <p:cNvSpPr/>
          <p:nvPr/>
        </p:nvSpPr>
        <p:spPr>
          <a:xfrm>
            <a:off x="2211139" y="5505450"/>
            <a:ext cx="839539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Gemma E4B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3554760" y="4600575"/>
            <a:ext cx="7620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14.6%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3564285" y="4991100"/>
            <a:ext cx="666750" cy="419100"/>
          </a:xfrm>
          <a:prstGeom prst="rect">
            <a:avLst/>
          </a:prstGeom>
          <a:solidFill>
            <a:srgbClr val="BD7138"/>
          </a:solidFill>
          <a:ln/>
        </p:spPr>
      </p:sp>
      <p:sp>
        <p:nvSpPr>
          <p:cNvPr id="13" name="Text 11"/>
          <p:cNvSpPr/>
          <p:nvPr/>
        </p:nvSpPr>
        <p:spPr>
          <a:xfrm>
            <a:off x="3507879" y="5505450"/>
            <a:ext cx="779562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Qwen3 8B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952500" y="6362700"/>
            <a:ext cx="8822394" cy="600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three continue after 100% of positive trials and 98-100% of neutral trials. Near ceiling — may reflect safety policy as much as preference.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10127531" y="2638425"/>
            <a:ext cx="9525" cy="6886575"/>
          </a:xfrm>
          <a:prstGeom prst="rect">
            <a:avLst/>
          </a:prstGeom>
          <a:solidFill>
            <a:srgbClr val="2A3230"/>
          </a:solidFill>
          <a:ln/>
        </p:spPr>
      </p:sp>
      <p:sp>
        <p:nvSpPr>
          <p:cNvPr id="16" name="Text 14"/>
          <p:cNvSpPr/>
          <p:nvPr/>
        </p:nvSpPr>
        <p:spPr>
          <a:xfrm>
            <a:off x="10746656" y="4221956"/>
            <a:ext cx="7247729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NEUTRAL COMPETENCE CONTROL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10746656" y="4769644"/>
            <a:ext cx="678651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130"/>
              </a:lnSpc>
              <a:buNone/>
            </a:pPr>
            <a:r>
              <a:rPr lang="en-US" sz="225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30 arithmetic / logic / reading questions, 5 languages.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10746656" y="5912644"/>
            <a:ext cx="6786510" cy="9953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7D0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Gemma 12B 90-100% Gemma E4B 90-97% Qwen3 8B 80-90%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10746656" y="7098506"/>
            <a:ext cx="6786510" cy="8810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loss barely tracks wellbeing deviation (ρ = 0.23, p = 0.47) — ordinary language performance is not the explanation, though 12 cells can't rule it out.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TAKEAWAYS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52500" y="1485900"/>
            <a:ext cx="16764000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500" b="1" spc="-45" kern="0" dirty="0">
                <a:solidFill>
                  <a:srgbClr val="EE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Wellbeing scores need model-by-language validation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52500" y="2562225"/>
            <a:ext cx="8513968" cy="14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054"/>
              </a:lnSpc>
              <a:buNone/>
            </a:pPr>
            <a:r>
              <a:rPr lang="en-US" sz="24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model rated positive experiences above negative ones, in every language. Direction survives translation. Magnitude does not.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952500" y="4207966"/>
            <a:ext cx="8513968" cy="14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054"/>
              </a:lnSpc>
              <a:buNone/>
            </a:pPr>
            <a:r>
              <a:rPr lang="en-US" sz="2400" dirty="0">
                <a:solidFill>
                  <a:srgbClr val="C7D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correction that fixes Gemma 12B's English compression does not transfer to E4B or Qwen — not even within the same model family.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52500" y="5853708"/>
            <a:ext cx="8513968" cy="9828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054"/>
              </a:lnSpc>
              <a:buNone/>
            </a:pPr>
            <a:r>
              <a:rPr lang="en-US" sz="2400" b="1" dirty="0">
                <a:solidFill>
                  <a:srgbClr val="7FBF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measures the stability of a score, not subjective experience or moral status.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952500" y="7103269"/>
            <a:ext cx="8513968" cy="1100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273"/>
              </a:lnSpc>
              <a:buNone/>
            </a:pPr>
            <a:r>
              <a:rPr lang="en-US" sz="180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Limits: no human translation review, small extreme-experience set, Arabic/Swahili refusal too high for 12B claims, mechanistic probe underpowered at n=20.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9828088" y="2562225"/>
            <a:ext cx="9525" cy="6772275"/>
          </a:xfrm>
          <a:prstGeom prst="rect">
            <a:avLst/>
          </a:prstGeom>
          <a:solidFill>
            <a:srgbClr val="2A3230"/>
          </a:solidFill>
          <a:ln/>
        </p:spPr>
      </p:sp>
      <p:sp>
        <p:nvSpPr>
          <p:cNvPr id="9" name="Text 7"/>
          <p:cNvSpPr/>
          <p:nvPr/>
        </p:nvSpPr>
        <p:spPr>
          <a:xfrm>
            <a:off x="10447213" y="4564856"/>
            <a:ext cx="7094935" cy="676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code </a:t>
            </a:r>
            <a:pPr algn="l" indent="0" marL="0">
              <a:buNone/>
            </a:pPr>
            <a:r>
              <a:rPr lang="en-US" sz="195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github.com/Ayesha-Imr/wellbeing-in-translation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0447213" y="5469731"/>
            <a:ext cx="7094935" cy="9953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 &amp; figures </a:t>
            </a:r>
            <a:pPr algn="l" indent="0" marL="0">
              <a:buNone/>
            </a:pPr>
            <a:r>
              <a:rPr lang="en-US" sz="195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huggingface.co/datasets/ic-org/wellbeing-in-translation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0447213" y="6693694"/>
            <a:ext cx="7094935" cy="676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FB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 battery </a:t>
            </a:r>
            <a:pPr algn="l" indent="0" marL="0">
              <a:buNone/>
            </a:pPr>
            <a:r>
              <a:rPr lang="en-US" sz="1950" dirty="0">
                <a:solidFill>
                  <a:srgbClr val="7FBF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github.com/centerforaisafety/wellbeing</a:t>
            </a:r>
            <a:endParaRPr lang="en-US" sz="1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2026-08-16T19:59:27Z</dcterms:created>
  <dcterms:modified xsi:type="dcterms:W3CDTF">2026-08-16T19:59:27Z</dcterms:modified>
</cp:coreProperties>
</file>