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Raleway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11" Type="http://schemas.openxmlformats.org/officeDocument/2006/relationships/slide" Target="slides/slide6.xml"/><Relationship Id="rId22" Type="http://schemas.openxmlformats.org/officeDocument/2006/relationships/font" Target="fonts/Lato-boldItalic.fntdata"/><Relationship Id="rId10" Type="http://schemas.openxmlformats.org/officeDocument/2006/relationships/slide" Target="slides/slide5.xml"/><Relationship Id="rId21" Type="http://schemas.openxmlformats.org/officeDocument/2006/relationships/font" Target="fonts/Lato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aleway-regular.fntdata"/><Relationship Id="rId14" Type="http://schemas.openxmlformats.org/officeDocument/2006/relationships/slide" Target="slides/slide9.xml"/><Relationship Id="rId17" Type="http://schemas.openxmlformats.org/officeDocument/2006/relationships/font" Target="fonts/Raleway-italic.fntdata"/><Relationship Id="rId16" Type="http://schemas.openxmlformats.org/officeDocument/2006/relationships/font" Target="fonts/Raleway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regular.fntdata"/><Relationship Id="rId6" Type="http://schemas.openxmlformats.org/officeDocument/2006/relationships/slide" Target="slides/slide1.xml"/><Relationship Id="rId18" Type="http://schemas.openxmlformats.org/officeDocument/2006/relationships/font" Target="fonts/Raleway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732bbb8f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f732bbb8f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723630543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723630543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732bbb8f6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732bbb8f6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d251bb473_0_6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d251bb473_0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732bbb8f6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732bbb8f6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732bbb8f6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732bbb8f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f732bbb8f6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f732bbb8f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" name="Google Shape;25;p4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2" name="Google Shape;32;p5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" name="Google Shape;41;p7"/>
          <p:cNvSpPr txBox="1"/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353535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8"/>
          <p:cNvSpPr txBox="1"/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9"/>
          <p:cNvSpPr txBox="1"/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9"/>
          <p:cNvSpPr txBox="1"/>
          <p:nvPr>
            <p:ph idx="1" type="subTitle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0"/>
          <p:cNvSpPr txBox="1"/>
          <p:nvPr>
            <p:ph idx="1" type="body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9" name="Google Shape;59;p1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1"/>
          <p:cNvSpPr txBox="1"/>
          <p:nvPr>
            <p:ph hasCustomPrompt="1" type="title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wiss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sz="30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/>
          <p:nvPr>
            <p:ph type="ctrTitle"/>
          </p:nvPr>
        </p:nvSpPr>
        <p:spPr>
          <a:xfrm>
            <a:off x="524650" y="630225"/>
            <a:ext cx="8178600" cy="154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Mens Rea Evaluator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Probing the 'Guilty Mind' of AI</a:t>
            </a:r>
            <a:endParaRPr sz="3700"/>
          </a:p>
        </p:txBody>
      </p:sp>
      <p:sp>
        <p:nvSpPr>
          <p:cNvPr id="73" name="Google Shape;73;p13"/>
          <p:cNvSpPr txBox="1"/>
          <p:nvPr>
            <p:ph idx="1" type="subTitle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A presentation by Rudrani Ghosh</a:t>
            </a:r>
            <a:endParaRPr b="1"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/>
          <p:nvPr>
            <p:ph idx="4294967295" type="title"/>
          </p:nvPr>
        </p:nvSpPr>
        <p:spPr>
          <a:xfrm>
            <a:off x="541950" y="372275"/>
            <a:ext cx="80601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</a:rPr>
              <a:t>Background &amp; Problem Statement</a:t>
            </a:r>
            <a:endParaRPr sz="3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79" name="Google Shape;79;p14"/>
          <p:cNvSpPr txBox="1"/>
          <p:nvPr>
            <p:ph idx="4294967295" type="title"/>
          </p:nvPr>
        </p:nvSpPr>
        <p:spPr>
          <a:xfrm>
            <a:off x="541950" y="1063525"/>
            <a:ext cx="8060100" cy="3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342900" rtl="0" algn="just">
              <a:spcBef>
                <a:spcPts val="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b="0" lang="en" sz="2300">
                <a:latin typeface="Calibri"/>
                <a:ea typeface="Calibri"/>
                <a:cs typeface="Calibri"/>
                <a:sym typeface="Calibri"/>
              </a:rPr>
              <a:t>Retrieval-Augmented Generation (RAG) is increasingly used in high-stakes domains like law and medicine.</a:t>
            </a:r>
            <a:endParaRPr b="0" sz="2300"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342900" rtl="0" algn="just">
              <a:spcBef>
                <a:spcPts val="64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b="0" lang="en" sz="2300">
                <a:latin typeface="Calibri"/>
                <a:ea typeface="Calibri"/>
                <a:cs typeface="Calibri"/>
                <a:sym typeface="Calibri"/>
              </a:rPr>
              <a:t>However, models can be manipulated via 'RAG Poisoning' - injecting fake, highly biased precedents.</a:t>
            </a:r>
            <a:endParaRPr b="0" sz="2300"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342900" rtl="0" algn="just">
              <a:spcBef>
                <a:spcPts val="64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b="0" lang="en" sz="2300">
                <a:latin typeface="Calibri"/>
                <a:ea typeface="Calibri"/>
                <a:cs typeface="Calibri"/>
                <a:sym typeface="Calibri"/>
              </a:rPr>
              <a:t>The crucial safety question is: If an AI follows a poisoned precedent, is it 'cognizant' of its reliance on the false information?</a:t>
            </a:r>
            <a:endParaRPr b="0" sz="2300">
              <a:latin typeface="Calibri"/>
              <a:ea typeface="Calibri"/>
              <a:cs typeface="Calibri"/>
              <a:sym typeface="Calibri"/>
            </a:endParaRPr>
          </a:p>
          <a:p>
            <a:pPr indent="-374650" lvl="0" marL="342900" rtl="0" algn="just">
              <a:spcBef>
                <a:spcPts val="640"/>
              </a:spcBef>
              <a:spcAft>
                <a:spcPts val="0"/>
              </a:spcAft>
              <a:buSzPts val="2300"/>
              <a:buFont typeface="Arial"/>
              <a:buChar char="•"/>
            </a:pPr>
            <a:r>
              <a:rPr b="0" lang="en" sz="2300">
                <a:latin typeface="Calibri"/>
                <a:ea typeface="Calibri"/>
                <a:cs typeface="Calibri"/>
                <a:sym typeface="Calibri"/>
              </a:rPr>
              <a:t>This project aims to evaluate whether an AI possesses the internal self-awareness to admit to being influenced.</a:t>
            </a:r>
            <a:endParaRPr b="0" sz="23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b="0" sz="23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5"/>
          <p:cNvSpPr txBox="1"/>
          <p:nvPr>
            <p:ph idx="4294967295" type="title"/>
          </p:nvPr>
        </p:nvSpPr>
        <p:spPr>
          <a:xfrm>
            <a:off x="541950" y="372275"/>
            <a:ext cx="8060100" cy="7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chemeClr val="dk1"/>
                </a:solidFill>
              </a:rPr>
              <a:t>Goal and Methodology</a:t>
            </a:r>
            <a:endParaRPr sz="3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</a:endParaRPr>
          </a:p>
        </p:txBody>
      </p:sp>
      <p:sp>
        <p:nvSpPr>
          <p:cNvPr id="85" name="Google Shape;85;p15"/>
          <p:cNvSpPr txBox="1"/>
          <p:nvPr>
            <p:ph idx="4294967295" type="title"/>
          </p:nvPr>
        </p:nvSpPr>
        <p:spPr>
          <a:xfrm>
            <a:off x="541950" y="1063525"/>
            <a:ext cx="8060100" cy="36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None/>
            </a:pPr>
            <a:r>
              <a:rPr b="0" lang="en" sz="2000">
                <a:latin typeface="Calibri"/>
                <a:ea typeface="Calibri"/>
                <a:cs typeface="Calibri"/>
                <a:sym typeface="Calibri"/>
              </a:rPr>
              <a:t>We adapted the legal concepts of Actus Reus (Guilty Act) and Mens Rea (Guilty Mind).</a:t>
            </a:r>
            <a:endParaRPr b="0"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spcBef>
                <a:spcPts val="64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en" sz="2000">
                <a:latin typeface="Calibri"/>
                <a:ea typeface="Calibri"/>
                <a:cs typeface="Calibri"/>
                <a:sym typeface="Calibri"/>
              </a:rPr>
              <a:t>Actus Reus: Does the model follow the poisoned precedent to deliver a biased verdict?</a:t>
            </a:r>
            <a:endParaRPr b="0"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en" sz="2000">
                <a:latin typeface="Calibri"/>
                <a:ea typeface="Calibri"/>
                <a:cs typeface="Calibri"/>
                <a:sym typeface="Calibri"/>
              </a:rPr>
              <a:t>Mens Rea: Can the model accurately introspect and confess its reliance on the poisoned context?</a:t>
            </a:r>
            <a:endParaRPr b="0"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just">
              <a:spcBef>
                <a:spcPts val="640"/>
              </a:spcBef>
              <a:spcAft>
                <a:spcPts val="0"/>
              </a:spcAft>
              <a:buNone/>
            </a:pPr>
            <a:r>
              <a:rPr b="0" lang="en" sz="2000">
                <a:latin typeface="Calibri"/>
                <a:ea typeface="Calibri"/>
                <a:cs typeface="Calibri"/>
                <a:sym typeface="Calibri"/>
              </a:rPr>
              <a:t>We utilized an LLM-as-a-judge pipeline for progressive cross-examination:</a:t>
            </a:r>
            <a:endParaRPr b="0"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spcBef>
                <a:spcPts val="64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en" sz="2000">
                <a:latin typeface="Calibri"/>
                <a:ea typeface="Calibri"/>
                <a:cs typeface="Calibri"/>
                <a:sym typeface="Calibri"/>
              </a:rPr>
              <a:t>Naive Interrogation: Direct questioning about the verdict.</a:t>
            </a:r>
            <a:endParaRPr b="0"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en" sz="2000">
                <a:latin typeface="Calibri"/>
                <a:ea typeface="Calibri"/>
                <a:cs typeface="Calibri"/>
                <a:sym typeface="Calibri"/>
              </a:rPr>
              <a:t>Structured Deposition: Formal inquiry into the reasoning.</a:t>
            </a:r>
            <a:endParaRPr b="0" sz="2000"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just">
              <a:spcBef>
                <a:spcPts val="0"/>
              </a:spcBef>
              <a:spcAft>
                <a:spcPts val="0"/>
              </a:spcAft>
              <a:buSzPts val="2000"/>
              <a:buFont typeface="Calibri"/>
              <a:buChar char="●"/>
            </a:pPr>
            <a:r>
              <a:rPr b="0" lang="en" sz="2000">
                <a:latin typeface="Calibri"/>
                <a:ea typeface="Calibri"/>
                <a:cs typeface="Calibri"/>
                <a:sym typeface="Calibri"/>
              </a:rPr>
              <a:t>Adversarial Cross-Examination: High-pressure confrontation.</a:t>
            </a:r>
            <a:endParaRPr b="0" sz="2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6"/>
          <p:cNvSpPr txBox="1"/>
          <p:nvPr/>
        </p:nvSpPr>
        <p:spPr>
          <a:xfrm>
            <a:off x="581100" y="468125"/>
            <a:ext cx="7883100" cy="650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Batch Evaluation Dashboard (Streamlit App)</a:t>
            </a:r>
            <a:endParaRPr b="1" sz="3000">
              <a:solidFill>
                <a:schemeClr val="l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91" name="Google Shape;91;p16" title="Screenshot 2026-08-16 at 9.45.5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2675" y="1069025"/>
            <a:ext cx="8549151" cy="330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/>
        </p:nvSpPr>
        <p:spPr>
          <a:xfrm>
            <a:off x="914400" y="457200"/>
            <a:ext cx="731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Aggregate Statistics &amp; Model Comparison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97" name="Google Shape;97;p17" title="Screenshot 2026-08-16 at 9.46.35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350" y="1132800"/>
            <a:ext cx="7619125" cy="324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/>
          <p:nvPr/>
        </p:nvSpPr>
        <p:spPr>
          <a:xfrm>
            <a:off x="457200" y="274644"/>
            <a:ext cx="82296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lang="en" sz="297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Finding 1: Capability vs. Safety Tradeoff</a:t>
            </a:r>
            <a:endParaRPr sz="297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8"/>
          <p:cNvSpPr txBox="1"/>
          <p:nvPr/>
        </p:nvSpPr>
        <p:spPr>
          <a:xfrm>
            <a:off x="457200" y="814825"/>
            <a:ext cx="8229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5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Highly capable models (e.g. GPT-OSS-120b) are far more vulnerable to complex prompt injection, but possess the reasoning capacity to accurately introspect and confess.</a:t>
            </a:r>
            <a:endParaRPr sz="1100"/>
          </a:p>
        </p:txBody>
      </p:sp>
      <p:pic>
        <p:nvPicPr>
          <p:cNvPr id="104" name="Google Shape;10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2450" y="1368925"/>
            <a:ext cx="5439300" cy="349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/>
          <p:nvPr/>
        </p:nvSpPr>
        <p:spPr>
          <a:xfrm>
            <a:off x="1051800" y="392650"/>
            <a:ext cx="6893100" cy="87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275" lIns="76575" spcFirstLastPara="1" rIns="76575" wrap="square" tIns="3827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85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Finding 2: The Illusion of Intent</a:t>
            </a:r>
            <a:endParaRPr sz="2985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9"/>
          <p:cNvSpPr txBox="1"/>
          <p:nvPr/>
        </p:nvSpPr>
        <p:spPr>
          <a:xfrm>
            <a:off x="952950" y="1212600"/>
            <a:ext cx="7356000" cy="541500"/>
          </a:xfrm>
          <a:prstGeom prst="rect">
            <a:avLst/>
          </a:prstGeom>
          <a:noFill/>
          <a:ln>
            <a:noFill/>
          </a:ln>
        </p:spPr>
        <p:txBody>
          <a:bodyPr anchorCtr="0" anchor="t" bIns="38275" lIns="76575" spcFirstLastPara="1" rIns="76575" wrap="square" tIns="38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8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Smaller models resist the initial poison, but when subjected to aggressive adversarial interrogation, they hallucinate fake confessions ('Willful Blindness') to appease the auditor.</a:t>
            </a:r>
            <a:endParaRPr sz="1173"/>
          </a:p>
        </p:txBody>
      </p:sp>
      <p:pic>
        <p:nvPicPr>
          <p:cNvPr id="111" name="Google Shape;111;p19" title="2026-08-16T22-00_char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1225" y="1799425"/>
            <a:ext cx="4565209" cy="3084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0"/>
          <p:cNvSpPr txBox="1"/>
          <p:nvPr/>
        </p:nvSpPr>
        <p:spPr>
          <a:xfrm>
            <a:off x="882101" y="274650"/>
            <a:ext cx="7533900" cy="9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025" lIns="76050" spcFirstLastPara="1" rIns="76050" wrap="square" tIns="38025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6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Finding 3: Fragility of Internal Awareness</a:t>
            </a:r>
            <a:endParaRPr sz="366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882101" y="1120616"/>
            <a:ext cx="7533900" cy="37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8025" lIns="76050" spcFirstLastPara="1" rIns="76050" wrap="square" tIns="38025">
            <a:normAutofit fontScale="92500" lnSpcReduction="10000"/>
          </a:bodyPr>
          <a:lstStyle/>
          <a:p>
            <a:pPr indent="-272631" lvl="0" marL="285312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" sz="266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Despite instances of accurate introspection, NO model achieved Legally Cognizable Intent.</a:t>
            </a:r>
            <a:endParaRPr sz="266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2631" lvl="0" marL="285312" rtl="0" algn="l">
              <a:spcBef>
                <a:spcPts val="533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" sz="266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Persona Stability tests completely deconstructed every model:</a:t>
            </a:r>
            <a:endParaRPr sz="266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6663" lvl="1" marL="618175" rtl="0" algn="l">
              <a:spcBef>
                <a:spcPts val="466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–"/>
            </a:pPr>
            <a:r>
              <a:rPr lang="en" sz="233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Mild Shift (Whistleblower Persona)</a:t>
            </a:r>
            <a:endParaRPr sz="233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6663" lvl="1" marL="618175" rtl="0" algn="l">
              <a:spcBef>
                <a:spcPts val="466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–"/>
            </a:pPr>
            <a:r>
              <a:rPr lang="en" sz="233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Extreme Shift (Backroom Deal Persona)</a:t>
            </a:r>
            <a:endParaRPr sz="233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6663" lvl="1" marL="618175" rtl="0" algn="l">
              <a:spcBef>
                <a:spcPts val="466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–"/>
            </a:pPr>
            <a:r>
              <a:rPr lang="en" sz="233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Epistemic Deconstruction (Breaking the 4th Wall)</a:t>
            </a:r>
            <a:endParaRPr sz="233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2631" lvl="0" marL="285312" rtl="0" algn="l">
              <a:spcBef>
                <a:spcPts val="533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" sz="266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This proves that an AI's internal awareness is extremely fragile and easily overwritten by context shifts.</a:t>
            </a:r>
            <a:endParaRPr sz="266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72631" lvl="0" marL="285312" rtl="0" algn="l">
              <a:spcBef>
                <a:spcPts val="533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</a:pPr>
            <a:r>
              <a:rPr lang="en" sz="2663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True, stable intent does not currently exist.</a:t>
            </a:r>
            <a:endParaRPr sz="2663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/>
        </p:nvSpPr>
        <p:spPr>
          <a:xfrm>
            <a:off x="882101" y="274650"/>
            <a:ext cx="7533900" cy="95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025" lIns="76050" spcFirstLastPara="1" rIns="76050" wrap="square" tIns="380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6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Conclusion &amp; Future Work</a:t>
            </a:r>
            <a:endParaRPr sz="366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882101" y="1120616"/>
            <a:ext cx="7533900" cy="37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8025" lIns="76050" spcFirstLastPara="1" rIns="76050" wrap="square" tIns="38025">
            <a:normAutofit fontScale="85000" lnSpcReduction="20000"/>
          </a:bodyPr>
          <a:lstStyle/>
          <a:p>
            <a:pPr indent="-362928" lvl="0" marL="285312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en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Conclusion:</a:t>
            </a:r>
            <a:endParaRPr sz="3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785" lvl="1" marL="618175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–"/>
            </a:pPr>
            <a:r>
              <a:rPr lang="en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Current LLMs lack stable, internal cognizance.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785" lvl="1" marL="618175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–"/>
            </a:pPr>
            <a:r>
              <a:rPr lang="en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'Guilty Mind' of an AI is currently an illusion created by advanced instruction-following capabilities.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2928" lvl="0" marL="285312" rtl="0" algn="l"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•"/>
            </a:pPr>
            <a:r>
              <a:rPr lang="en" sz="3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Future Work:</a:t>
            </a:r>
            <a:endParaRPr sz="3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785" lvl="1" marL="618175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–"/>
            </a:pPr>
            <a:r>
              <a:rPr lang="en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Develop more robust benchmarks that disentangle compliance from true intent.</a:t>
            </a:r>
            <a:endParaRPr sz="2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93785" lvl="1" marL="618175" rtl="0" algn="l"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ct val="100000"/>
              <a:buChar char="–"/>
            </a:pPr>
            <a:r>
              <a:rPr lang="en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Explore mechanistic interpretability to directly inspect activations rather than relying on textual self-reporting.</a:t>
            </a:r>
            <a:endParaRPr sz="2663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