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Fira Sans Light" charset="1" panose="020B0403050000020004"/>
      <p:regular r:id="rId15"/>
    </p:embeddedFont>
    <p:embeddedFont>
      <p:font typeface="Helios Extended" charset="1" panose="02000505040000020004"/>
      <p:regular r:id="rId16"/>
    </p:embeddedFont>
    <p:embeddedFont>
      <p:font typeface="Fira Sans Bold" charset="1" panose="020B0803050000020004"/>
      <p:regular r:id="rId17"/>
    </p:embeddedFont>
    <p:embeddedFont>
      <p:font typeface="Fira Sans" charset="1" panose="020B05030500000200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6419850" cy="10287000"/>
            <a:chOff x="0" y="0"/>
            <a:chExt cx="1690825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9082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690825">
                  <a:moveTo>
                    <a:pt x="0" y="0"/>
                  </a:moveTo>
                  <a:lnTo>
                    <a:pt x="1690825" y="0"/>
                  </a:lnTo>
                  <a:lnTo>
                    <a:pt x="169082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75A8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690825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6750" y="666750"/>
            <a:ext cx="7191375" cy="8966200"/>
            <a:chOff x="0" y="0"/>
            <a:chExt cx="1614733" cy="2013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14733" cy="2013248"/>
            </a:xfrm>
            <a:custGeom>
              <a:avLst/>
              <a:gdLst/>
              <a:ahLst/>
              <a:cxnLst/>
              <a:rect r="r" b="b" t="t" l="l"/>
              <a:pathLst>
                <a:path h="2013248" w="1614733">
                  <a:moveTo>
                    <a:pt x="0" y="0"/>
                  </a:moveTo>
                  <a:lnTo>
                    <a:pt x="1614733" y="0"/>
                  </a:lnTo>
                  <a:lnTo>
                    <a:pt x="1614733" y="2013248"/>
                  </a:lnTo>
                  <a:lnTo>
                    <a:pt x="0" y="2013248"/>
                  </a:lnTo>
                  <a:close/>
                </a:path>
              </a:pathLst>
            </a:custGeom>
            <a:blipFill>
              <a:blip r:embed="rId2"/>
              <a:stretch>
                <a:fillRect l="0" t="-128" r="0" b="-12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8097862" y="0"/>
            <a:ext cx="190138" cy="10287000"/>
            <a:chOff x="0" y="0"/>
            <a:chExt cx="50077" cy="27093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077" cy="2709333"/>
            </a:xfrm>
            <a:custGeom>
              <a:avLst/>
              <a:gdLst/>
              <a:ahLst/>
              <a:cxnLst/>
              <a:rect r="r" b="b" t="t" l="l"/>
              <a:pathLst>
                <a:path h="2709333" w="50077">
                  <a:moveTo>
                    <a:pt x="0" y="0"/>
                  </a:moveTo>
                  <a:lnTo>
                    <a:pt x="50077" y="0"/>
                  </a:lnTo>
                  <a:lnTo>
                    <a:pt x="5007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75A8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5007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296400" y="1562100"/>
            <a:ext cx="6886575" cy="3292924"/>
            <a:chOff x="0" y="0"/>
            <a:chExt cx="9182100" cy="439056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3865371"/>
              <a:ext cx="9182100" cy="5251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Swaleha Parveen, AI Safety Researcher 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9525"/>
              <a:ext cx="9182100" cy="32092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160"/>
                </a:lnSpc>
              </a:pPr>
              <a:r>
                <a:rPr lang="en-US" sz="5600">
                  <a:solidFill>
                    <a:srgbClr val="183152"/>
                  </a:solidFill>
                  <a:latin typeface="Helios Extended"/>
                  <a:ea typeface="Helios Extended"/>
                  <a:cs typeface="Helios Extended"/>
                  <a:sym typeface="Helios Extended"/>
                </a:rPr>
                <a:t>Frontier AI Risk Threshold Analyzer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7237985" cy="6556322"/>
            <a:chOff x="0" y="0"/>
            <a:chExt cx="9650647" cy="874176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6822976"/>
              <a:ext cx="8411491" cy="1918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Diverse safety frameworks by various AI labs create fragmentation, making it nearly impossible to achieve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global alignment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 and effective safety measures across international borders.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8575"/>
              <a:ext cx="9650647" cy="45642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8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183152"/>
                  </a:solidFill>
                  <a:latin typeface="Helios Extended"/>
                  <a:ea typeface="Helios Extended"/>
                  <a:cs typeface="Helios Extended"/>
                  <a:sym typeface="Helios Extended"/>
                </a:rPr>
                <a:t>The Problem of AI Safety Frameworks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5865" y="5009852"/>
              <a:ext cx="8395626" cy="11884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sz="2600">
                  <a:solidFill>
                    <a:srgbClr val="183152"/>
                  </a:solidFill>
                  <a:latin typeface="Fira Sans"/>
                  <a:ea typeface="Fira Sans"/>
                  <a:cs typeface="Fira Sans"/>
                  <a:sym typeface="Fira Sans"/>
                </a:rPr>
                <a:t>INTERNATIONAL COORDINATION IS SEVERELY HINDERED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5400000">
            <a:off x="9068162" y="1029062"/>
            <a:ext cx="189775" cy="18326100"/>
            <a:chOff x="0" y="0"/>
            <a:chExt cx="49982" cy="48266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982" cy="4826627"/>
            </a:xfrm>
            <a:custGeom>
              <a:avLst/>
              <a:gdLst/>
              <a:ahLst/>
              <a:cxnLst/>
              <a:rect r="r" b="b" t="t" l="l"/>
              <a:pathLst>
                <a:path h="4826627" w="49982">
                  <a:moveTo>
                    <a:pt x="0" y="0"/>
                  </a:moveTo>
                  <a:lnTo>
                    <a:pt x="49982" y="0"/>
                  </a:lnTo>
                  <a:lnTo>
                    <a:pt x="49982" y="4826627"/>
                  </a:lnTo>
                  <a:lnTo>
                    <a:pt x="0" y="4826627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9982" cy="4874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472356" y="819522"/>
            <a:ext cx="9069721" cy="7111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83152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1. International Coordination Failure: Countries cannot negotiate meaningful agreements when they cannot compare risk levels across labs. What does it mean when one lab's model is "ASL-3" while another's is "CCL-2"? Are these equivalent risks?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183152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2. Regulatory Compliance Ambiguity: The EU AI Act requires specific actions for "systemic risk" models, but labs using different frameworks struggle to determine c</a:t>
            </a:r>
            <a:r>
              <a:rPr lang="en-US" sz="2400">
                <a:solidFill>
                  <a:srgbClr val="183152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ompliance status objectively.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183152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3. Regulatory Arbitrage Risk: Labs might exploit framework differences to avoid stricter requirements, choosing to develop models that stay below thresholds in permissive frameworks while exceeding them in stricter ones.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183152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4. Research Gap: No comprehensive, machine-readable database of risk thresholds exists, forcing policymakers and researchers to manually parse policy documents.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695325"/>
            <a:ext cx="11201400" cy="341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  <a:spcBef>
                <a:spcPct val="0"/>
              </a:spcBef>
            </a:pPr>
            <a:r>
              <a:rPr lang="en-US" sz="8000">
                <a:solidFill>
                  <a:srgbClr val="183152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The Solution: A Comprehensive Mapping Tool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66750" y="5143500"/>
            <a:ext cx="6886575" cy="2307889"/>
            <a:chOff x="0" y="0"/>
            <a:chExt cx="9182100" cy="307718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157837"/>
              <a:ext cx="9182100" cy="19193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Our tool utilizes advanced AI algorithms for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efficiently extracting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 data from diverse safety frameworks. This automation streamlines the process, enhancing accuracy and minimizing human error.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91821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AI-POWERED EXTRACTION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296400" y="5143500"/>
            <a:ext cx="6886575" cy="2672173"/>
            <a:chOff x="0" y="0"/>
            <a:chExt cx="9182100" cy="356289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157837"/>
              <a:ext cx="9182100" cy="2405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By providing instantaneous risk evaluations, our solution enables organizations to navigate complex AI safety landscapes effectively. This capability fosters informed decision-making and ensures compliance with varying regulations.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91821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REAL-TIME RISK ASSESSMENT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5400000">
            <a:off x="9068162" y="1029062"/>
            <a:ext cx="189775" cy="18326100"/>
            <a:chOff x="0" y="0"/>
            <a:chExt cx="49982" cy="48266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982" cy="4826627"/>
            </a:xfrm>
            <a:custGeom>
              <a:avLst/>
              <a:gdLst/>
              <a:ahLst/>
              <a:cxnLst/>
              <a:rect r="r" b="b" t="t" l="l"/>
              <a:pathLst>
                <a:path h="4826627" w="49982">
                  <a:moveTo>
                    <a:pt x="0" y="0"/>
                  </a:moveTo>
                  <a:lnTo>
                    <a:pt x="49982" y="0"/>
                  </a:lnTo>
                  <a:lnTo>
                    <a:pt x="49982" y="4826627"/>
                  </a:lnTo>
                  <a:lnTo>
                    <a:pt x="0" y="4826627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9982" cy="4874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8324850" cy="4455795"/>
            <a:chOff x="0" y="0"/>
            <a:chExt cx="11099800" cy="5941059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8575"/>
              <a:ext cx="11099800" cy="15927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800"/>
                </a:lnSpc>
                <a:spcBef>
                  <a:spcPct val="0"/>
                </a:spcBef>
              </a:pPr>
              <a:r>
                <a:rPr lang="en-US" sz="8000" strike="noStrike" u="none">
                  <a:solidFill>
                    <a:srgbClr val="183152"/>
                  </a:solidFill>
                  <a:latin typeface="Helios Extended"/>
                  <a:ea typeface="Helios Extended"/>
                  <a:cs typeface="Helios Extended"/>
                  <a:sym typeface="Helios Extended"/>
                </a:rPr>
                <a:t>How It Works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2085975"/>
              <a:ext cx="11099800" cy="530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83152"/>
                  </a:solidFill>
                  <a:latin typeface="Fira Sans"/>
                  <a:ea typeface="Fira Sans"/>
                  <a:cs typeface="Fira Sans"/>
                  <a:sym typeface="Fira Sans"/>
                </a:rPr>
                <a:t>Understanding the Extraction Pipeline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3203575"/>
              <a:ext cx="9182100" cy="27374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Process multiple policy documents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Build structured database framework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Enable cross-framework comparisons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Generate real-time assessments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Facilitate compliance checking</a:t>
              </a: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12172950" y="0"/>
            <a:ext cx="6115050" cy="10287000"/>
          </a:xfrm>
          <a:prstGeom prst="rect">
            <a:avLst/>
          </a:prstGeom>
          <a:solidFill>
            <a:srgbClr val="183152"/>
          </a:solidFill>
        </p:spPr>
      </p:sp>
      <p:grpSp>
        <p:nvGrpSpPr>
          <p:cNvPr name="Group 7" id="7"/>
          <p:cNvGrpSpPr/>
          <p:nvPr/>
        </p:nvGrpSpPr>
        <p:grpSpPr>
          <a:xfrm rot="0">
            <a:off x="10734675" y="666750"/>
            <a:ext cx="6886575" cy="8966200"/>
            <a:chOff x="0" y="0"/>
            <a:chExt cx="1546294" cy="20132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6294" cy="2013248"/>
            </a:xfrm>
            <a:custGeom>
              <a:avLst/>
              <a:gdLst/>
              <a:ahLst/>
              <a:cxnLst/>
              <a:rect r="r" b="b" t="t" l="l"/>
              <a:pathLst>
                <a:path h="2013248" w="1546294">
                  <a:moveTo>
                    <a:pt x="0" y="0"/>
                  </a:moveTo>
                  <a:lnTo>
                    <a:pt x="1546294" y="0"/>
                  </a:lnTo>
                  <a:lnTo>
                    <a:pt x="1546294" y="2013248"/>
                  </a:lnTo>
                  <a:lnTo>
                    <a:pt x="0" y="2013248"/>
                  </a:lnTo>
                  <a:close/>
                </a:path>
              </a:pathLst>
            </a:custGeom>
            <a:blipFill>
              <a:blip r:embed="rId2"/>
              <a:stretch>
                <a:fillRect l="0" t="-199" r="0" b="-19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10800000">
            <a:off x="0" y="0"/>
            <a:ext cx="189775" cy="10287000"/>
            <a:chOff x="0" y="0"/>
            <a:chExt cx="49982" cy="27093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98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9982">
                  <a:moveTo>
                    <a:pt x="0" y="0"/>
                  </a:moveTo>
                  <a:lnTo>
                    <a:pt x="49982" y="0"/>
                  </a:lnTo>
                  <a:lnTo>
                    <a:pt x="4998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9982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695325"/>
            <a:ext cx="14077950" cy="2301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  <a:spcBef>
                <a:spcPct val="0"/>
              </a:spcBef>
            </a:pPr>
            <a:r>
              <a:rPr lang="en-US" sz="8000">
                <a:solidFill>
                  <a:srgbClr val="183152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Key Features of the Risk Analyzer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66750" y="5143500"/>
            <a:ext cx="4000500" cy="3391992"/>
            <a:chOff x="0" y="0"/>
            <a:chExt cx="5334000" cy="452265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146175"/>
              <a:ext cx="5334000" cy="3376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The interactive web app enables users to conduct thorough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risk assessments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, visualizing data effectively and facilitating decision-making across various AI safety frameworks and compliance standards.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53340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WEB APP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19850" y="5143500"/>
            <a:ext cx="4010025" cy="3391992"/>
            <a:chOff x="0" y="0"/>
            <a:chExt cx="5346700" cy="452265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146175"/>
              <a:ext cx="5346700" cy="3376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Our tool includes an automated compliance checker that ensures alignment with the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EU AI Act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, providing essential feedback for organizations navigating complex regulatory environments efficiently.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53467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COMPLIANCE CHECKER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72950" y="5143500"/>
            <a:ext cx="4010025" cy="3756275"/>
            <a:chOff x="0" y="0"/>
            <a:chExt cx="5346700" cy="500836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146175"/>
              <a:ext cx="5346700" cy="38621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The gap analysis feature identifies potential regulatory arbitrage risks, helping organizations understand where discrepancies exist between frameworks and ensuring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comprehensive risk management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 strategies.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53467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GAP ANALYSIS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9068162" y="1029062"/>
            <a:ext cx="189775" cy="18326100"/>
            <a:chOff x="0" y="0"/>
            <a:chExt cx="49982" cy="48266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9982" cy="4826627"/>
            </a:xfrm>
            <a:custGeom>
              <a:avLst/>
              <a:gdLst/>
              <a:ahLst/>
              <a:cxnLst/>
              <a:rect r="r" b="b" t="t" l="l"/>
              <a:pathLst>
                <a:path h="4826627" w="49982">
                  <a:moveTo>
                    <a:pt x="0" y="0"/>
                  </a:moveTo>
                  <a:lnTo>
                    <a:pt x="49982" y="0"/>
                  </a:lnTo>
                  <a:lnTo>
                    <a:pt x="49982" y="4826627"/>
                  </a:lnTo>
                  <a:lnTo>
                    <a:pt x="0" y="4826627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49982" cy="4874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695325"/>
            <a:ext cx="14077950" cy="341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  <a:spcBef>
                <a:spcPct val="0"/>
              </a:spcBef>
            </a:pPr>
            <a:r>
              <a:rPr lang="en-US" sz="8000">
                <a:solidFill>
                  <a:srgbClr val="183152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What I Built: A Comprehensive Database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66750" y="5143500"/>
            <a:ext cx="4000500" cy="3027709"/>
            <a:chOff x="0" y="0"/>
            <a:chExt cx="5334000" cy="403694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146175"/>
              <a:ext cx="5334000" cy="2890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We extracted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47 distinct risk tiers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 that provide a structured overview of the different levels of AI safety across various frameworks, allowing for better assessment and comparison.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53340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RISK TIERS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19850" y="5143500"/>
            <a:ext cx="4010025" cy="3391992"/>
            <a:chOff x="0" y="0"/>
            <a:chExt cx="5346700" cy="452265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146175"/>
              <a:ext cx="5346700" cy="3376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Our analysis revealed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156 capability thresholds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, defining the specific requirements that must be met to achieve compliance, ensuring clarity and understanding for AI labs worldwide.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53467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CAPABILITY THRESHOLDS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72950" y="5143500"/>
            <a:ext cx="4010025" cy="3849192"/>
            <a:chOff x="0" y="0"/>
            <a:chExt cx="5346700" cy="5132256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755775"/>
              <a:ext cx="5346700" cy="3376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We identified </a:t>
              </a:r>
              <a:r>
                <a:rPr lang="en-US" b="true" sz="2099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89 evaluation requirements</a:t>
              </a: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 necessary for assessing compliance with safety frameworks, contributing to a more rigorous standard for AI governance and reducing ambiguity in evaluations.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5346700" cy="11882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EVALUATION REQUIREMENTS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9068162" y="1029062"/>
            <a:ext cx="189775" cy="18326100"/>
            <a:chOff x="0" y="0"/>
            <a:chExt cx="49982" cy="48266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9982" cy="4826627"/>
            </a:xfrm>
            <a:custGeom>
              <a:avLst/>
              <a:gdLst/>
              <a:ahLst/>
              <a:cxnLst/>
              <a:rect r="r" b="b" t="t" l="l"/>
              <a:pathLst>
                <a:path h="4826627" w="49982">
                  <a:moveTo>
                    <a:pt x="0" y="0"/>
                  </a:moveTo>
                  <a:lnTo>
                    <a:pt x="49982" y="0"/>
                  </a:lnTo>
                  <a:lnTo>
                    <a:pt x="49982" y="4826627"/>
                  </a:lnTo>
                  <a:lnTo>
                    <a:pt x="0" y="4826627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49982" cy="4874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91064" cy="10287000"/>
            <a:chOff x="0" y="0"/>
            <a:chExt cx="50321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321" cy="2709333"/>
            </a:xfrm>
            <a:custGeom>
              <a:avLst/>
              <a:gdLst/>
              <a:ahLst/>
              <a:cxnLst/>
              <a:rect r="r" b="b" t="t" l="l"/>
              <a:pathLst>
                <a:path h="2709333" w="50321">
                  <a:moveTo>
                    <a:pt x="0" y="0"/>
                  </a:moveTo>
                  <a:lnTo>
                    <a:pt x="50321" y="0"/>
                  </a:lnTo>
                  <a:lnTo>
                    <a:pt x="503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50321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50077" y="933197"/>
            <a:ext cx="17574097" cy="9182466"/>
          </a:xfrm>
          <a:custGeom>
            <a:avLst/>
            <a:gdLst/>
            <a:ahLst/>
            <a:cxnLst/>
            <a:rect r="r" b="b" t="t" l="l"/>
            <a:pathLst>
              <a:path h="9182466" w="17574097">
                <a:moveTo>
                  <a:pt x="0" y="0"/>
                </a:moveTo>
                <a:lnTo>
                  <a:pt x="17574097" y="0"/>
                </a:lnTo>
                <a:lnTo>
                  <a:pt x="17574097" y="9182466"/>
                </a:lnTo>
                <a:lnTo>
                  <a:pt x="0" y="9182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253623" y="179521"/>
            <a:ext cx="6886575" cy="448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</a:pPr>
            <a:r>
              <a:rPr lang="en-US" b="true" sz="2600">
                <a:solidFill>
                  <a:srgbClr val="183152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FRONTIER AI RISK ANALYZER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695325"/>
            <a:ext cx="14077950" cy="2301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  <a:spcBef>
                <a:spcPct val="0"/>
              </a:spcBef>
            </a:pPr>
            <a:r>
              <a:rPr lang="en-US" sz="8000">
                <a:solidFill>
                  <a:srgbClr val="183152"/>
                </a:solidFill>
                <a:latin typeface="Helios Extended"/>
                <a:ea typeface="Helios Extended"/>
                <a:cs typeface="Helios Extended"/>
                <a:sym typeface="Helios Extended"/>
              </a:rPr>
              <a:t>Real World Impact of AI Compliance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66750" y="5143500"/>
            <a:ext cx="4000500" cy="3027709"/>
            <a:chOff x="0" y="0"/>
            <a:chExt cx="5334000" cy="4036945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146175"/>
              <a:ext cx="5334000" cy="2890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AI labs can independently assess compliance with various international frameworks, leading to enhanced accountability and transparency in their operations and safety measures.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53340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LABS SELF-ASSESSMENT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19850" y="5143500"/>
            <a:ext cx="4010025" cy="3849192"/>
            <a:chOff x="0" y="0"/>
            <a:chExt cx="5346700" cy="513225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755775"/>
              <a:ext cx="5346700" cy="3376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Regulators can objectively compare commitments of different AI labs, fostering an environment of shared responsibility and encouraging best practices across the industry.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57150"/>
              <a:ext cx="5346700" cy="11882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REGULATORY COMPARISONS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72950" y="5143500"/>
            <a:ext cx="4010025" cy="3027709"/>
            <a:chOff x="0" y="0"/>
            <a:chExt cx="5346700" cy="403694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146175"/>
              <a:ext cx="5346700" cy="2890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9"/>
                </a:lnSpc>
              </a:pPr>
              <a:r>
                <a:rPr lang="en-US" sz="2099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This framework provides a solid foundation for international treaties on AI safety, facilitating collaboration between nations and harmonizing regulations to protect global interests.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57150"/>
              <a:ext cx="5346700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600">
                  <a:solidFill>
                    <a:srgbClr val="183152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TREATY FOUNDATIONS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9068162" y="1029062"/>
            <a:ext cx="189775" cy="18326100"/>
            <a:chOff x="0" y="0"/>
            <a:chExt cx="49982" cy="48266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9982" cy="4826627"/>
            </a:xfrm>
            <a:custGeom>
              <a:avLst/>
              <a:gdLst/>
              <a:ahLst/>
              <a:cxnLst/>
              <a:rect r="r" b="b" t="t" l="l"/>
              <a:pathLst>
                <a:path h="4826627" w="49982">
                  <a:moveTo>
                    <a:pt x="0" y="0"/>
                  </a:moveTo>
                  <a:lnTo>
                    <a:pt x="49982" y="0"/>
                  </a:lnTo>
                  <a:lnTo>
                    <a:pt x="49982" y="4826627"/>
                  </a:lnTo>
                  <a:lnTo>
                    <a:pt x="0" y="4826627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49982" cy="4874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8324850" cy="5570220"/>
            <a:chOff x="0" y="0"/>
            <a:chExt cx="11099800" cy="7426959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8575"/>
              <a:ext cx="11099800" cy="30786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800"/>
                </a:lnSpc>
                <a:spcBef>
                  <a:spcPct val="0"/>
                </a:spcBef>
              </a:pPr>
              <a:r>
                <a:rPr lang="en-US" sz="8000" strike="noStrike" u="none">
                  <a:solidFill>
                    <a:srgbClr val="183152"/>
                  </a:solidFill>
                  <a:latin typeface="Helios Extended"/>
                  <a:ea typeface="Helios Extended"/>
                  <a:cs typeface="Helios Extended"/>
                  <a:sym typeface="Helios Extended"/>
                </a:rPr>
                <a:t>Tech Stack Overview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571875"/>
              <a:ext cx="11099800" cy="530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83152"/>
                  </a:solidFill>
                  <a:latin typeface="Fira Sans"/>
                  <a:ea typeface="Fira Sans"/>
                  <a:cs typeface="Fira Sans"/>
                  <a:sym typeface="Fira Sans"/>
                </a:rPr>
                <a:t>Key Technologies Used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689475"/>
              <a:ext cx="9182100" cy="27374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Python for backend development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Streamlit for interactive interface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OpenAI API integration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Deployed on Replit platform</a:t>
              </a:r>
            </a:p>
            <a:p>
              <a:pPr algn="l" marL="453392" indent="-226696" lvl="1">
                <a:lnSpc>
                  <a:spcPts val="3360"/>
                </a:lnSpc>
                <a:buFont typeface="Arial"/>
                <a:buChar char="•"/>
              </a:pPr>
              <a:r>
                <a:rPr lang="en-US" sz="2100">
                  <a:solidFill>
                    <a:srgbClr val="183152"/>
                  </a:solidFill>
                  <a:latin typeface="Fira Sans Light"/>
                  <a:ea typeface="Fira Sans Light"/>
                  <a:cs typeface="Fira Sans Light"/>
                  <a:sym typeface="Fira Sans Light"/>
                </a:rPr>
                <a:t>Fully open-source project</a:t>
              </a: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12172950" y="0"/>
            <a:ext cx="6115050" cy="10287000"/>
          </a:xfrm>
          <a:prstGeom prst="rect">
            <a:avLst/>
          </a:prstGeom>
          <a:solidFill>
            <a:srgbClr val="183152"/>
          </a:solidFill>
        </p:spPr>
      </p:sp>
      <p:grpSp>
        <p:nvGrpSpPr>
          <p:cNvPr name="Group 7" id="7"/>
          <p:cNvGrpSpPr/>
          <p:nvPr/>
        </p:nvGrpSpPr>
        <p:grpSpPr>
          <a:xfrm rot="0">
            <a:off x="10734675" y="666750"/>
            <a:ext cx="6886575" cy="8966200"/>
            <a:chOff x="0" y="0"/>
            <a:chExt cx="1546294" cy="20132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6294" cy="2013248"/>
            </a:xfrm>
            <a:custGeom>
              <a:avLst/>
              <a:gdLst/>
              <a:ahLst/>
              <a:cxnLst/>
              <a:rect r="r" b="b" t="t" l="l"/>
              <a:pathLst>
                <a:path h="2013248" w="1546294">
                  <a:moveTo>
                    <a:pt x="0" y="0"/>
                  </a:moveTo>
                  <a:lnTo>
                    <a:pt x="1546294" y="0"/>
                  </a:lnTo>
                  <a:lnTo>
                    <a:pt x="1546294" y="2013248"/>
                  </a:lnTo>
                  <a:lnTo>
                    <a:pt x="0" y="2013248"/>
                  </a:lnTo>
                  <a:close/>
                </a:path>
              </a:pathLst>
            </a:custGeom>
            <a:blipFill>
              <a:blip r:embed="rId2"/>
              <a:stretch>
                <a:fillRect l="0" t="-199" r="0" b="-19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10800000">
            <a:off x="0" y="0"/>
            <a:ext cx="189775" cy="10287000"/>
            <a:chOff x="0" y="0"/>
            <a:chExt cx="49982" cy="27093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98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9982">
                  <a:moveTo>
                    <a:pt x="0" y="0"/>
                  </a:moveTo>
                  <a:lnTo>
                    <a:pt x="49982" y="0"/>
                  </a:lnTo>
                  <a:lnTo>
                    <a:pt x="4998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83152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49982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Presentation - Frontier AI</dc:description>
  <dc:identifier>DAHAE7NlMjA</dc:identifier>
  <dcterms:modified xsi:type="dcterms:W3CDTF">2011-08-01T06:04:30Z</dcterms:modified>
  <cp:revision>1</cp:revision>
  <dc:title>Presentation - Frontier AI</dc:title>
</cp:coreProperties>
</file>