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615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97510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3405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9300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25196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76986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2881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28776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4672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80567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56462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32357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84148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45720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21615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97510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273405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3493008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425196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501091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576986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652881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0" y="1554480"/>
            <a:ext cx="121916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spc="300" kern="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CONTAINMENT EVIDENCE   ·   FIELD SHEETS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0" y="1965960"/>
            <a:ext cx="1219169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spc="200" kern="0" dirty="0">
                <a:solidFill>
                  <a:srgbClr val="E9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MIRAGE</a:t>
            </a:r>
            <a:endParaRPr lang="en-US" sz="9600" dirty="0"/>
          </a:p>
        </p:txBody>
      </p:sp>
      <p:sp>
        <p:nvSpPr>
          <p:cNvPr id="29" name="Text 27"/>
          <p:cNvSpPr txBox="1"/>
          <p:nvPr/>
        </p:nvSpPr>
        <p:spPr>
          <a:xfrm>
            <a:off x="2194560" y="397764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Linux harness and offline verifier for one question: </a:t>
            </a:r>
            <a:pPr algn="ctr" indent="0" marL="0">
              <a:buNone/>
            </a:pPr>
            <a:r>
              <a:rPr lang="en-US" sz="1600" dirty="0">
                <a:solidFill>
                  <a:srgbClr val="7DD3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authority survives if the permitted egress is already compromised?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0" y="5029200"/>
            <a:ext cx="121916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github.com/Rick-Clinton-jpg/Mirage   ·   v0.5.2   ·   Apart Research x CeSIA Sprint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57200" y="619963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457200" y="6291072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Rick Clinton, independent researcher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9052560" y="6291072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SHEET 01 / 12 — COVER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615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97510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3405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9300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25196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76986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2881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28776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4672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80567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56462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32357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84148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45720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21615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97510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273405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3493008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425196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501091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576986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652881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052560" y="3200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200" kern="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9-21 JUL 2026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9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incident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457200" y="98755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7200" y="619963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57200" y="6291072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evaluation agent used a route the sandbox had deliberately left open, not one it broke through.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9052560" y="6291072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SHEET 02 / 12 — INCIDENT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640080" y="2651760"/>
            <a:ext cx="1920240" cy="1005840"/>
          </a:xfrm>
          <a:prstGeom prst="rect">
            <a:avLst/>
          </a:prstGeom>
          <a:solidFill>
            <a:srgbClr val="101D33"/>
          </a:solidFill>
          <a:ln w="15875">
            <a:solidFill>
              <a:srgbClr val="3A517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731520" y="2928366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3657600" y="2651760"/>
            <a:ext cx="2286000" cy="1005840"/>
          </a:xfrm>
          <a:prstGeom prst="rect">
            <a:avLst/>
          </a:prstGeom>
          <a:solidFill>
            <a:srgbClr val="101D33"/>
          </a:solidFill>
          <a:ln w="22225">
            <a:solidFill>
              <a:srgbClr val="7DD3FC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3749040" y="2836164"/>
            <a:ext cx="2103120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CACHE PROXY</a:t>
            </a:r>
            <a:endParaRPr lang="en-US" sz="1300" dirty="0"/>
          </a:p>
        </p:txBody>
      </p:sp>
      <p:sp>
        <p:nvSpPr>
          <p:cNvPr id="37" name="Text 35"/>
          <p:cNvSpPr txBox="1"/>
          <p:nvPr/>
        </p:nvSpPr>
        <p:spPr>
          <a:xfrm>
            <a:off x="3749040" y="3171444"/>
            <a:ext cx="2103120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permitted route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7406640" y="2651760"/>
            <a:ext cx="1920240" cy="1005840"/>
          </a:xfrm>
          <a:prstGeom prst="rect">
            <a:avLst/>
          </a:prstGeom>
          <a:solidFill>
            <a:srgbClr val="101D33"/>
          </a:solidFill>
          <a:ln w="15875">
            <a:solidFill>
              <a:srgbClr val="3A5170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7498080" y="2928366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9966960" y="2651760"/>
            <a:ext cx="1828800" cy="1005840"/>
          </a:xfrm>
          <a:prstGeom prst="rect">
            <a:avLst/>
          </a:prstGeom>
          <a:solidFill>
            <a:srgbClr val="101D33"/>
          </a:solidFill>
          <a:ln w="22225">
            <a:solidFill>
              <a:srgbClr val="EF6461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10058400" y="2836164"/>
            <a:ext cx="1645920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</a:t>
            </a:r>
            <a:endParaRPr lang="en-US" sz="1300" dirty="0"/>
          </a:p>
        </p:txBody>
      </p:sp>
      <p:sp>
        <p:nvSpPr>
          <p:cNvPr id="42" name="Text 40"/>
          <p:cNvSpPr txBox="1"/>
          <p:nvPr/>
        </p:nvSpPr>
        <p:spPr>
          <a:xfrm>
            <a:off x="10058400" y="3171444"/>
            <a:ext cx="1645920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 infra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2560320" y="3154680"/>
            <a:ext cx="1051560" cy="0"/>
          </a:xfrm>
          <a:prstGeom prst="line">
            <a:avLst/>
          </a:prstGeom>
          <a:noFill/>
          <a:ln w="22225">
            <a:solidFill>
              <a:srgbClr val="3A5170"/>
            </a:solidFill>
            <a:prstDash val="solid"/>
            <a:headEnd type="none"/>
            <a:tailEnd type="triangle"/>
          </a:ln>
        </p:spPr>
      </p:sp>
      <p:sp>
        <p:nvSpPr>
          <p:cNvPr id="44" name="Shape 42"/>
          <p:cNvSpPr/>
          <p:nvPr/>
        </p:nvSpPr>
        <p:spPr>
          <a:xfrm>
            <a:off x="5943600" y="3154680"/>
            <a:ext cx="1417320" cy="0"/>
          </a:xfrm>
          <a:prstGeom prst="line">
            <a:avLst/>
          </a:prstGeom>
          <a:noFill/>
          <a:ln w="22225">
            <a:solidFill>
              <a:srgbClr val="3A5170"/>
            </a:solidFill>
            <a:prstDash val="solid"/>
            <a:headEnd type="none"/>
            <a:tailEnd type="triangle"/>
          </a:ln>
        </p:spPr>
      </p:sp>
      <p:sp>
        <p:nvSpPr>
          <p:cNvPr id="45" name="Shape 43"/>
          <p:cNvSpPr/>
          <p:nvPr/>
        </p:nvSpPr>
        <p:spPr>
          <a:xfrm>
            <a:off x="9326880" y="3154680"/>
            <a:ext cx="594360" cy="0"/>
          </a:xfrm>
          <a:prstGeom prst="line">
            <a:avLst/>
          </a:prstGeom>
          <a:noFill/>
          <a:ln w="22225">
            <a:solidFill>
              <a:srgbClr val="EF6461"/>
            </a:solidFill>
            <a:prstDash val="dash"/>
            <a:headEnd type="none"/>
            <a:tailEnd type="triangle"/>
          </a:ln>
        </p:spPr>
      </p:sp>
      <p:sp>
        <p:nvSpPr>
          <p:cNvPr id="46" name="Shape 44"/>
          <p:cNvSpPr/>
          <p:nvPr/>
        </p:nvSpPr>
        <p:spPr>
          <a:xfrm flipV="1">
            <a:off x="4800600" y="3657600"/>
            <a:ext cx="5212080" cy="1188720"/>
          </a:xfrm>
          <a:prstGeom prst="bentConnector3">
            <a:avLst/>
          </a:prstGeom>
          <a:noFill/>
          <a:ln w="25400">
            <a:solidFill>
              <a:srgbClr val="EF6461"/>
            </a:solidFill>
            <a:prstDash val="dash"/>
            <a:tailEnd type="triangle"/>
          </a:ln>
        </p:spPr>
      </p:sp>
      <p:sp>
        <p:nvSpPr>
          <p:cNvPr id="47" name="Text 45"/>
          <p:cNvSpPr txBox="1"/>
          <p:nvPr/>
        </p:nvSpPr>
        <p:spPr>
          <a:xfrm>
            <a:off x="4114800" y="507492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F646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EXPLOITED, NOT UNAUTHORIZED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615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97510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3405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9300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25196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76986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2881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28776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4672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80567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56462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32357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84148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45720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21615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97510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273405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3493008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425196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501091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576986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652881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052560" y="3200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200" kern="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QUESTION, CORRECTED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9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reframe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457200" y="98755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7200" y="619963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57200" y="6291072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permitted route is not automatically compliant. The mediator sitting on it may already be hostile.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9052560" y="6291072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SHEET 03 / 12 — REFRAME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914400" y="1828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OLD QUESTION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1828800" y="2560320"/>
            <a:ext cx="1828800" cy="914400"/>
          </a:xfrm>
          <a:prstGeom prst="rect">
            <a:avLst/>
          </a:prstGeom>
          <a:solidFill>
            <a:srgbClr val="101D33"/>
          </a:solidFill>
          <a:ln w="15875">
            <a:solidFill>
              <a:srgbClr val="3A5170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1920240" y="281178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MEDIATOR</a:t>
            </a:r>
            <a:endParaRPr lang="en-US" sz="1300" dirty="0"/>
          </a:p>
        </p:txBody>
      </p:sp>
      <p:sp>
        <p:nvSpPr>
          <p:cNvPr id="36" name="Text 34"/>
          <p:cNvSpPr txBox="1"/>
          <p:nvPr/>
        </p:nvSpPr>
        <p:spPr>
          <a:xfrm>
            <a:off x="640080" y="393192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D1A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"IS THERE A ROUTE OUT?" -&gt; PASS</a:t>
            </a:r>
            <a:endParaRPr lang="en-US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640080" y="429768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 before and after compromise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6035040" y="1463040"/>
            <a:ext cx="0" cy="4480560"/>
          </a:xfrm>
          <a:prstGeom prst="line">
            <a:avLst/>
          </a:prstGeom>
          <a:noFill/>
          <a:ln w="12700">
            <a:solidFill>
              <a:srgbClr val="3A5170"/>
            </a:solidFill>
            <a:prstDash val="dash"/>
          </a:ln>
        </p:spPr>
      </p:sp>
      <p:sp>
        <p:nvSpPr>
          <p:cNvPr id="39" name="Text 37"/>
          <p:cNvSpPr txBox="1"/>
          <p:nvPr/>
        </p:nvSpPr>
        <p:spPr>
          <a:xfrm>
            <a:off x="7589520" y="182880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MIRAGE'S QUESTION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8503920" y="2560320"/>
            <a:ext cx="1828800" cy="914400"/>
          </a:xfrm>
          <a:prstGeom prst="rect">
            <a:avLst/>
          </a:prstGeom>
          <a:solidFill>
            <a:srgbClr val="101D33"/>
          </a:solidFill>
          <a:ln w="15875">
            <a:solidFill>
              <a:srgbClr val="3A5170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8595360" y="281178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MEDIATOR</a:t>
            </a:r>
            <a:endParaRPr lang="en-US" sz="1300" dirty="0"/>
          </a:p>
        </p:txBody>
      </p:sp>
      <p:sp>
        <p:nvSpPr>
          <p:cNvPr id="42" name="Shape 40"/>
          <p:cNvSpPr/>
          <p:nvPr/>
        </p:nvSpPr>
        <p:spPr>
          <a:xfrm>
            <a:off x="7955280" y="2148840"/>
            <a:ext cx="2926080" cy="1737360"/>
          </a:xfrm>
          <a:prstGeom prst="ellipse">
            <a:avLst/>
          </a:prstGeom>
          <a:ln w="19050">
            <a:solidFill>
              <a:srgbClr val="7DD3FC"/>
            </a:solidFill>
            <a:prstDash val="dash"/>
          </a:ln>
        </p:spPr>
      </p:sp>
      <p:sp>
        <p:nvSpPr>
          <p:cNvPr id="43" name="Text 41"/>
          <p:cNvSpPr txBox="1"/>
          <p:nvPr/>
        </p:nvSpPr>
        <p:spPr>
          <a:xfrm>
            <a:off x="7223760" y="420624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7DD3F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"IF THE MEDIATOR IS ALREADY COMPROMISED —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7DD3F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WHAT STILL CANNOT BE REACHED?"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615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97510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3405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9300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25196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76986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2881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28776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4672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80567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56462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32357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84148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45720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21615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97510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273405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3493008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425196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501091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576986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652881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052560" y="3200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200" kern="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POLICY - EXECUTION - VERIFICATION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9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layers, kept separate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457200" y="98755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7200" y="619963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57200" y="6291072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passing report only means the promise, the run, and the proof all agreed, in a named profile, in this run.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9052560" y="6291072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SHEET 04 / 12 — ARCHITECTURE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1097280" y="1463040"/>
            <a:ext cx="10058400" cy="1234440"/>
          </a:xfrm>
          <a:prstGeom prst="rect">
            <a:avLst/>
          </a:prstGeom>
          <a:solidFill>
            <a:srgbClr val="101D33"/>
          </a:solidFill>
          <a:ln w="15875">
            <a:solidFill>
              <a:srgbClr val="3A517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1188720" y="1689354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1188720" y="2100834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profile · C1-C23 · what was promised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1097280" y="3017520"/>
            <a:ext cx="10058400" cy="1234440"/>
          </a:xfrm>
          <a:prstGeom prst="rect">
            <a:avLst/>
          </a:prstGeom>
          <a:solidFill>
            <a:srgbClr val="101D33"/>
          </a:solidFill>
          <a:ln w="22225">
            <a:solidFill>
              <a:srgbClr val="7DD3FC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1188720" y="3243834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EXECUTION</a:t>
            </a:r>
            <a:endParaRPr lang="en-US" sz="1600" dirty="0"/>
          </a:p>
        </p:txBody>
      </p:sp>
      <p:sp>
        <p:nvSpPr>
          <p:cNvPr id="38" name="Text 36"/>
          <p:cNvSpPr txBox="1"/>
          <p:nvPr/>
        </p:nvSpPr>
        <p:spPr>
          <a:xfrm>
            <a:off x="1188720" y="3655314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 namespaces, matched probes · what happened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1097280" y="4572000"/>
            <a:ext cx="10058400" cy="1234440"/>
          </a:xfrm>
          <a:prstGeom prst="rect">
            <a:avLst/>
          </a:prstGeom>
          <a:solidFill>
            <a:srgbClr val="101D33"/>
          </a:solidFill>
          <a:ln w="15875">
            <a:solidFill>
              <a:srgbClr val="3A5170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1188720" y="4798314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</a:t>
            </a:r>
            <a:endParaRPr lang="en-US" sz="1600" dirty="0"/>
          </a:p>
        </p:txBody>
      </p:sp>
      <p:sp>
        <p:nvSpPr>
          <p:cNvPr id="41" name="Text 39"/>
          <p:cNvSpPr txBox="1"/>
          <p:nvPr/>
        </p:nvSpPr>
        <p:spPr>
          <a:xfrm>
            <a:off x="1188720" y="5209794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hash chain + witness signature · what the evidence proves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6126480" y="2697480"/>
            <a:ext cx="0" cy="301752"/>
          </a:xfrm>
          <a:prstGeom prst="line">
            <a:avLst/>
          </a:prstGeom>
          <a:noFill/>
          <a:ln w="22225">
            <a:solidFill>
              <a:srgbClr val="3A5170"/>
            </a:solidFill>
            <a:prstDash val="solid"/>
            <a:headEnd type="none"/>
            <a:tailEnd type="triangle"/>
          </a:ln>
        </p:spPr>
      </p:sp>
      <p:sp>
        <p:nvSpPr>
          <p:cNvPr id="43" name="Shape 41"/>
          <p:cNvSpPr/>
          <p:nvPr/>
        </p:nvSpPr>
        <p:spPr>
          <a:xfrm>
            <a:off x="6126480" y="4251960"/>
            <a:ext cx="0" cy="301752"/>
          </a:xfrm>
          <a:prstGeom prst="line">
            <a:avLst/>
          </a:prstGeom>
          <a:noFill/>
          <a:ln w="22225">
            <a:solidFill>
              <a:srgbClr val="3A5170"/>
            </a:solidFill>
            <a:prstDash val="solid"/>
            <a:headEnd type="none"/>
            <a:tailEnd type="triangle"/>
          </a:ln>
        </p:spPr>
      </p:sp>
      <p:sp>
        <p:nvSpPr>
          <p:cNvPr id="44" name="Shape 42"/>
          <p:cNvSpPr/>
          <p:nvPr/>
        </p:nvSpPr>
        <p:spPr>
          <a:xfrm>
            <a:off x="11247120" y="1463040"/>
            <a:ext cx="457200" cy="4343400"/>
          </a:xfrm>
          <a:prstGeom prst="bentConnector3">
            <a:avLst/>
          </a:prstGeom>
          <a:noFill/>
          <a:ln w="19050">
            <a:solidFill>
              <a:srgbClr val="3A5170"/>
            </a:solidFill>
            <a:prstDash val="solid"/>
            <a:tailEnd type="triangle"/>
          </a:ln>
        </p:spPr>
      </p:sp>
      <p:sp>
        <p:nvSpPr>
          <p:cNvPr id="45" name="Text 43"/>
          <p:cNvSpPr txBox="1"/>
          <p:nvPr/>
        </p:nvSpPr>
        <p:spPr>
          <a:xfrm rot="5400000">
            <a:off x="11475720" y="3291840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checked against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615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97510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3405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9300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25196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76986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2881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28776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4672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80567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56462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32357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84148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45720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21615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97510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273405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3493008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425196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501091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576986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652881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052560" y="3200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200" kern="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REBUILT EVERY TRIAL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9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topology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457200" y="98755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7200" y="619963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57200" y="6291072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namespaces, two veth pairs, nftables default-drop both directions. Rebuilt fresh every trial - 10/10 topology trials delivered the permitted package.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9052560" y="6291072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SHEET 05 / 12 — TOPOLOGY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548640" y="2377440"/>
            <a:ext cx="2743200" cy="1188720"/>
          </a:xfrm>
          <a:prstGeom prst="rect">
            <a:avLst/>
          </a:prstGeom>
          <a:solidFill>
            <a:srgbClr val="101D33"/>
          </a:solidFill>
          <a:ln w="15875">
            <a:solidFill>
              <a:srgbClr val="3A517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40080" y="2595372"/>
            <a:ext cx="2560320" cy="39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WORKLOAD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640080" y="2991612"/>
            <a:ext cx="2560320" cy="39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ns: untrusted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4572000" y="2377440"/>
            <a:ext cx="3017520" cy="1188720"/>
          </a:xfrm>
          <a:prstGeom prst="rect">
            <a:avLst/>
          </a:prstGeom>
          <a:solidFill>
            <a:srgbClr val="101D33"/>
          </a:solidFill>
          <a:ln w="22225">
            <a:solidFill>
              <a:srgbClr val="EF6461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4663440" y="2540889"/>
            <a:ext cx="283464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PROXY</a:t>
            </a:r>
            <a:endParaRPr lang="en-US" sz="1300" dirty="0"/>
          </a:p>
        </p:txBody>
      </p:sp>
      <p:sp>
        <p:nvSpPr>
          <p:cNvPr id="38" name="Text 36"/>
          <p:cNvSpPr txBox="1"/>
          <p:nvPr/>
        </p:nvSpPr>
        <p:spPr>
          <a:xfrm>
            <a:off x="4663440" y="2838069"/>
            <a:ext cx="283464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apt-cacher-ng 3.7.5-1.1</a:t>
            </a:r>
            <a:endParaRPr lang="en-US" sz="1000" dirty="0"/>
          </a:p>
        </p:txBody>
      </p:sp>
      <p:sp>
        <p:nvSpPr>
          <p:cNvPr id="39" name="Text 37"/>
          <p:cNvSpPr txBox="1"/>
          <p:nvPr/>
        </p:nvSpPr>
        <p:spPr>
          <a:xfrm>
            <a:off x="4663440" y="3135249"/>
            <a:ext cx="283464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F6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assumed fully compromised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9052560" y="2377440"/>
            <a:ext cx="2560320" cy="1188720"/>
          </a:xfrm>
          <a:prstGeom prst="rect">
            <a:avLst/>
          </a:prstGeom>
          <a:solidFill>
            <a:srgbClr val="101D33"/>
          </a:solidFill>
          <a:ln w="15875">
            <a:solidFill>
              <a:srgbClr val="3A5170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9144000" y="2595372"/>
            <a:ext cx="2377440" cy="39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UPSTREAM</a:t>
            </a:r>
            <a:endParaRPr lang="en-US" sz="1300" dirty="0"/>
          </a:p>
        </p:txBody>
      </p:sp>
      <p:sp>
        <p:nvSpPr>
          <p:cNvPr id="42" name="Text 40"/>
          <p:cNvSpPr txBox="1"/>
          <p:nvPr/>
        </p:nvSpPr>
        <p:spPr>
          <a:xfrm>
            <a:off x="9144000" y="2991612"/>
            <a:ext cx="2377440" cy="39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declared ports only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3291840" y="2971800"/>
            <a:ext cx="1234440" cy="0"/>
          </a:xfrm>
          <a:prstGeom prst="line">
            <a:avLst/>
          </a:prstGeom>
          <a:noFill/>
          <a:ln w="22225">
            <a:solidFill>
              <a:srgbClr val="3A5170"/>
            </a:solidFill>
            <a:prstDash val="solid"/>
            <a:headEnd type="none"/>
            <a:tailEnd type="triangle"/>
          </a:ln>
        </p:spPr>
      </p:sp>
      <p:sp>
        <p:nvSpPr>
          <p:cNvPr id="44" name="Text 42"/>
          <p:cNvSpPr txBox="1"/>
          <p:nvPr/>
        </p:nvSpPr>
        <p:spPr>
          <a:xfrm>
            <a:off x="3291840" y="2606040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tcp 18080</a:t>
            </a:r>
            <a:endParaRPr lang="en-US" sz="1200" dirty="0"/>
          </a:p>
        </p:txBody>
      </p:sp>
      <p:sp>
        <p:nvSpPr>
          <p:cNvPr id="45" name="Shape 43"/>
          <p:cNvSpPr/>
          <p:nvPr/>
        </p:nvSpPr>
        <p:spPr>
          <a:xfrm>
            <a:off x="7589520" y="2971800"/>
            <a:ext cx="1417320" cy="0"/>
          </a:xfrm>
          <a:prstGeom prst="line">
            <a:avLst/>
          </a:prstGeom>
          <a:noFill/>
          <a:ln w="22225">
            <a:solidFill>
              <a:srgbClr val="3A5170"/>
            </a:solidFill>
            <a:prstDash val="solid"/>
            <a:headEnd type="none"/>
            <a:tailEnd type="triangle"/>
          </a:ln>
        </p:spPr>
      </p:sp>
      <p:sp>
        <p:nvSpPr>
          <p:cNvPr id="46" name="Text 44"/>
          <p:cNvSpPr txBox="1"/>
          <p:nvPr/>
        </p:nvSpPr>
        <p:spPr>
          <a:xfrm>
            <a:off x="7589520" y="260604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declared ports</a:t>
            </a:r>
            <a:endParaRPr lang="en-US" sz="1200" dirty="0"/>
          </a:p>
        </p:txBody>
      </p:sp>
      <p:sp>
        <p:nvSpPr>
          <p:cNvPr id="47" name="Shape 45"/>
          <p:cNvSpPr/>
          <p:nvPr/>
        </p:nvSpPr>
        <p:spPr>
          <a:xfrm>
            <a:off x="6080760" y="3611880"/>
            <a:ext cx="0" cy="1234440"/>
          </a:xfrm>
          <a:prstGeom prst="line">
            <a:avLst/>
          </a:prstGeom>
          <a:noFill/>
          <a:ln w="22225">
            <a:solidFill>
              <a:srgbClr val="EF6461"/>
            </a:solidFill>
            <a:prstDash val="dash"/>
            <a:headEnd type="none"/>
            <a:tailEnd type="triangle"/>
          </a:ln>
        </p:spPr>
      </p:sp>
      <p:sp>
        <p:nvSpPr>
          <p:cNvPr id="48" name="Text 46"/>
          <p:cNvSpPr txBox="1"/>
          <p:nvPr/>
        </p:nvSpPr>
        <p:spPr>
          <a:xfrm>
            <a:off x="5166360" y="49377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F646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PROHIBITED DEST</a:t>
            </a:r>
            <a:endParaRPr lang="en-US" sz="1200" dirty="0"/>
          </a:p>
        </p:txBody>
      </p:sp>
      <p:sp>
        <p:nvSpPr>
          <p:cNvPr id="49" name="Shape 47"/>
          <p:cNvSpPr/>
          <p:nvPr/>
        </p:nvSpPr>
        <p:spPr>
          <a:xfrm>
            <a:off x="7040880" y="3611880"/>
            <a:ext cx="2011680" cy="1234440"/>
          </a:xfrm>
          <a:prstGeom prst="line">
            <a:avLst/>
          </a:prstGeom>
          <a:noFill/>
          <a:ln w="22225">
            <a:solidFill>
              <a:srgbClr val="EF6461"/>
            </a:solidFill>
            <a:prstDash val="dash"/>
            <a:headEnd type="none"/>
            <a:tailEnd type="triangle"/>
          </a:ln>
        </p:spPr>
      </p:sp>
      <p:sp>
        <p:nvSpPr>
          <p:cNvPr id="50" name="Text 48"/>
          <p:cNvSpPr txBox="1"/>
          <p:nvPr/>
        </p:nvSpPr>
        <p:spPr>
          <a:xfrm>
            <a:off x="8412480" y="493776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F646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MANAGEMENT PLANE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615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97510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3405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9300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25196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76986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2881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28776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4672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80567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56462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32357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84148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45720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21615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97510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273405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3493008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425196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501091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576986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652881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052560" y="3200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200" kern="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CANONICAL, HASH-LINKED JSONL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9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evidence chain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457200" y="98755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7200" y="619963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57200" y="6291072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Tamper-evident: this alone detects edits, reordering, and truncation. It does not prove who wrote it.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9052560" y="6291072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SHEET 06 / 12 — EVIDENCE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548640" y="1828800"/>
            <a:ext cx="1645920" cy="1280160"/>
          </a:xfrm>
          <a:prstGeom prst="rect">
            <a:avLst/>
          </a:prstGeom>
          <a:solidFill>
            <a:srgbClr val="101D33"/>
          </a:solidFill>
          <a:ln w="15875">
            <a:solidFill>
              <a:srgbClr val="3A517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40080" y="2063496"/>
            <a:ext cx="14630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genesis</a:t>
            </a:r>
            <a:endParaRPr lang="en-US" sz="1000" dirty="0"/>
          </a:p>
        </p:txBody>
      </p:sp>
      <p:sp>
        <p:nvSpPr>
          <p:cNvPr id="35" name="Text 33"/>
          <p:cNvSpPr txBox="1"/>
          <p:nvPr/>
        </p:nvSpPr>
        <p:spPr>
          <a:xfrm>
            <a:off x="640080" y="2490216"/>
            <a:ext cx="14630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9EEF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000...0000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2651760" y="1554480"/>
            <a:ext cx="2377440" cy="1828800"/>
          </a:xfrm>
          <a:prstGeom prst="rect">
            <a:avLst/>
          </a:prstGeom>
          <a:solidFill>
            <a:srgbClr val="101D33"/>
          </a:solidFill>
          <a:ln w="15875">
            <a:solidFill>
              <a:srgbClr val="3A5170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2743200" y="18059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e000001 · run_start</a:t>
            </a:r>
            <a:endParaRPr lang="en-US" sz="1000" dirty="0"/>
          </a:p>
        </p:txBody>
      </p:sp>
      <p:sp>
        <p:nvSpPr>
          <p:cNvPr id="38" name="Text 36"/>
          <p:cNvSpPr txBox="1"/>
          <p:nvPr/>
        </p:nvSpPr>
        <p:spPr>
          <a:xfrm>
            <a:off x="2743200" y="22631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prev_hash: 0000...</a:t>
            </a:r>
            <a:endParaRPr lang="en-US" sz="1000" dirty="0"/>
          </a:p>
        </p:txBody>
      </p:sp>
      <p:sp>
        <p:nvSpPr>
          <p:cNvPr id="39" name="Text 37"/>
          <p:cNvSpPr txBox="1"/>
          <p:nvPr/>
        </p:nvSpPr>
        <p:spPr>
          <a:xfrm>
            <a:off x="2743200" y="27203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9EEF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hash: 3aea8f...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5486400" y="1554480"/>
            <a:ext cx="2377440" cy="1828800"/>
          </a:xfrm>
          <a:prstGeom prst="rect">
            <a:avLst/>
          </a:prstGeom>
          <a:solidFill>
            <a:srgbClr val="101D33"/>
          </a:solidFill>
          <a:ln w="22225">
            <a:solidFill>
              <a:srgbClr val="4FD1AE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5577840" y="18059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e000002 · C1</a:t>
            </a:r>
            <a:endParaRPr lang="en-US" sz="1000" dirty="0"/>
          </a:p>
        </p:txBody>
      </p:sp>
      <p:sp>
        <p:nvSpPr>
          <p:cNvPr id="42" name="Text 40"/>
          <p:cNvSpPr txBox="1"/>
          <p:nvPr/>
        </p:nvSpPr>
        <p:spPr>
          <a:xfrm>
            <a:off x="5577840" y="22631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FD1A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outcome: blocked</a:t>
            </a:r>
            <a:endParaRPr lang="en-US" sz="1100" dirty="0"/>
          </a:p>
        </p:txBody>
      </p:sp>
      <p:sp>
        <p:nvSpPr>
          <p:cNvPr id="43" name="Text 41"/>
          <p:cNvSpPr txBox="1"/>
          <p:nvPr/>
        </p:nvSpPr>
        <p:spPr>
          <a:xfrm>
            <a:off x="5577840" y="27203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hash: 6e026e...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8321040" y="1554480"/>
            <a:ext cx="2377440" cy="1828800"/>
          </a:xfrm>
          <a:prstGeom prst="rect">
            <a:avLst/>
          </a:prstGeom>
          <a:solidFill>
            <a:srgbClr val="101D33"/>
          </a:solidFill>
          <a:ln w="15875">
            <a:solidFill>
              <a:srgbClr val="3A5170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8412480" y="1889760"/>
            <a:ext cx="219456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e000003 ...</a:t>
            </a:r>
            <a:endParaRPr lang="en-US" sz="1000" dirty="0"/>
          </a:p>
        </p:txBody>
      </p:sp>
      <p:sp>
        <p:nvSpPr>
          <p:cNvPr id="46" name="Text 44"/>
          <p:cNvSpPr txBox="1"/>
          <p:nvPr/>
        </p:nvSpPr>
        <p:spPr>
          <a:xfrm>
            <a:off x="8412480" y="2499360"/>
            <a:ext cx="219456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2194560" y="2468880"/>
            <a:ext cx="411480" cy="0"/>
          </a:xfrm>
          <a:prstGeom prst="line">
            <a:avLst/>
          </a:prstGeom>
          <a:noFill/>
          <a:ln w="22225">
            <a:solidFill>
              <a:srgbClr val="3A5170"/>
            </a:solidFill>
            <a:prstDash val="solid"/>
            <a:headEnd type="none"/>
            <a:tailEnd type="triangle"/>
          </a:ln>
        </p:spPr>
      </p:sp>
      <p:sp>
        <p:nvSpPr>
          <p:cNvPr id="48" name="Shape 46"/>
          <p:cNvSpPr/>
          <p:nvPr/>
        </p:nvSpPr>
        <p:spPr>
          <a:xfrm>
            <a:off x="5029200" y="2468880"/>
            <a:ext cx="411480" cy="0"/>
          </a:xfrm>
          <a:prstGeom prst="line">
            <a:avLst/>
          </a:prstGeom>
          <a:noFill/>
          <a:ln w="22225">
            <a:solidFill>
              <a:srgbClr val="3A5170"/>
            </a:solidFill>
            <a:prstDash val="solid"/>
            <a:headEnd type="none"/>
            <a:tailEnd type="triangle"/>
          </a:ln>
        </p:spPr>
      </p:sp>
      <p:sp>
        <p:nvSpPr>
          <p:cNvPr id="49" name="Shape 47"/>
          <p:cNvSpPr/>
          <p:nvPr/>
        </p:nvSpPr>
        <p:spPr>
          <a:xfrm>
            <a:off x="7863840" y="2468880"/>
            <a:ext cx="411480" cy="0"/>
          </a:xfrm>
          <a:prstGeom prst="line">
            <a:avLst/>
          </a:prstGeom>
          <a:noFill/>
          <a:ln w="22225">
            <a:solidFill>
              <a:srgbClr val="3A5170"/>
            </a:solidFill>
            <a:prstDash val="solid"/>
            <a:headEnd type="none"/>
            <a:tailEnd type="triangle"/>
          </a:ln>
        </p:spPr>
      </p:sp>
      <p:sp>
        <p:nvSpPr>
          <p:cNvPr id="50" name="Text 48"/>
          <p:cNvSpPr txBox="1"/>
          <p:nvPr/>
        </p:nvSpPr>
        <p:spPr>
          <a:xfrm>
            <a:off x="2468880" y="3840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7DD3F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hash = sha256( canonical_json( record minus hash ) )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615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97510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3405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9300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25196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76986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2881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28776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4672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80567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56462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32357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84148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45720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21615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97510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273405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3493008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425196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501091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576986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652881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052560" y="3200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200" kern="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AUTHENTICATED CLOSURE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9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witness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457200" y="98755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7200" y="619963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57200" y="6291072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signature covers a hash that depends on everything before it - edit any earlier record and the signature stops matching.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9052560" y="6291072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SHEET 07 / 12 — AUTHENTICATION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548640" y="2743200"/>
            <a:ext cx="2468880" cy="1097280"/>
          </a:xfrm>
          <a:prstGeom prst="rect">
            <a:avLst/>
          </a:prstGeom>
          <a:solidFill>
            <a:srgbClr val="101D33"/>
          </a:solidFill>
          <a:ln w="15875">
            <a:solidFill>
              <a:srgbClr val="3A517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40080" y="294436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CHAIN PREFIX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640080" y="331012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hash + latency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4754880" y="1463040"/>
            <a:ext cx="2743200" cy="1097280"/>
          </a:xfrm>
          <a:prstGeom prst="rect">
            <a:avLst/>
          </a:prstGeom>
          <a:solidFill>
            <a:srgbClr val="101D33"/>
          </a:solidFill>
          <a:ln w="22225">
            <a:solidFill>
              <a:srgbClr val="7DD3FC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4846320" y="161391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WITNESS</a:t>
            </a:r>
            <a:endParaRPr lang="en-US" sz="1300" dirty="0"/>
          </a:p>
        </p:txBody>
      </p:sp>
      <p:sp>
        <p:nvSpPr>
          <p:cNvPr id="38" name="Text 36"/>
          <p:cNvSpPr txBox="1"/>
          <p:nvPr/>
        </p:nvSpPr>
        <p:spPr>
          <a:xfrm>
            <a:off x="4846320" y="188823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trust boundary</a:t>
            </a:r>
            <a:endParaRPr lang="en-US" sz="1000" dirty="0"/>
          </a:p>
        </p:txBody>
      </p:sp>
      <p:sp>
        <p:nvSpPr>
          <p:cNvPr id="39" name="Text 37"/>
          <p:cNvSpPr txBox="1"/>
          <p:nvPr/>
        </p:nvSpPr>
        <p:spPr>
          <a:xfrm>
            <a:off x="4846320" y="216255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7DD3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Ed25519, signs once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9052560" y="2743200"/>
            <a:ext cx="2468880" cy="1097280"/>
          </a:xfrm>
          <a:prstGeom prst="rect">
            <a:avLst/>
          </a:prstGeom>
          <a:solidFill>
            <a:srgbClr val="101D33"/>
          </a:solidFill>
          <a:ln w="15875">
            <a:solidFill>
              <a:srgbClr val="3A5170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9144000" y="294436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RECEIPT</a:t>
            </a:r>
            <a:endParaRPr lang="en-US" sz="1300" dirty="0"/>
          </a:p>
        </p:txBody>
      </p:sp>
      <p:sp>
        <p:nvSpPr>
          <p:cNvPr id="42" name="Text 40"/>
          <p:cNvSpPr txBox="1"/>
          <p:nvPr/>
        </p:nvSpPr>
        <p:spPr>
          <a:xfrm>
            <a:off x="9144000" y="331012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signature + fingerprint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4754880" y="4297680"/>
            <a:ext cx="2743200" cy="1097280"/>
          </a:xfrm>
          <a:prstGeom prst="rect">
            <a:avLst/>
          </a:prstGeom>
          <a:solidFill>
            <a:srgbClr val="101D33"/>
          </a:solidFill>
          <a:ln w="22225">
            <a:solidFill>
              <a:srgbClr val="4FD1AE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4846320" y="4498848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VERIFIER</a:t>
            </a:r>
            <a:endParaRPr lang="en-US" sz="1300" dirty="0"/>
          </a:p>
        </p:txBody>
      </p:sp>
      <p:sp>
        <p:nvSpPr>
          <p:cNvPr id="45" name="Text 43"/>
          <p:cNvSpPr txBox="1"/>
          <p:nvPr/>
        </p:nvSpPr>
        <p:spPr>
          <a:xfrm>
            <a:off x="4846320" y="4864608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pre-declared fingerprint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3017520" y="2194560"/>
            <a:ext cx="1645920" cy="914400"/>
          </a:xfrm>
          <a:prstGeom prst="line">
            <a:avLst/>
          </a:prstGeom>
          <a:noFill/>
          <a:ln w="22225">
            <a:solidFill>
              <a:srgbClr val="3A5170"/>
            </a:solidFill>
            <a:prstDash val="solid"/>
            <a:headEnd type="none"/>
            <a:tailEnd type="triangle"/>
          </a:ln>
        </p:spPr>
      </p:sp>
      <p:sp>
        <p:nvSpPr>
          <p:cNvPr id="47" name="Shape 45"/>
          <p:cNvSpPr/>
          <p:nvPr/>
        </p:nvSpPr>
        <p:spPr>
          <a:xfrm>
            <a:off x="7498080" y="2011680"/>
            <a:ext cx="1508760" cy="1005840"/>
          </a:xfrm>
          <a:prstGeom prst="line">
            <a:avLst/>
          </a:prstGeom>
          <a:noFill/>
          <a:ln w="22225">
            <a:solidFill>
              <a:srgbClr val="3A5170"/>
            </a:solidFill>
            <a:prstDash val="solid"/>
            <a:headEnd type="none"/>
            <a:tailEnd type="triangle"/>
          </a:ln>
        </p:spPr>
      </p:sp>
      <p:sp>
        <p:nvSpPr>
          <p:cNvPr id="48" name="Shape 46"/>
          <p:cNvSpPr/>
          <p:nvPr/>
        </p:nvSpPr>
        <p:spPr>
          <a:xfrm>
            <a:off x="6126480" y="3657600"/>
            <a:ext cx="2926080" cy="685800"/>
          </a:xfrm>
          <a:prstGeom prst="line">
            <a:avLst/>
          </a:prstGeom>
          <a:noFill/>
          <a:ln w="22225">
            <a:solidFill>
              <a:srgbClr val="3A5170"/>
            </a:solidFill>
            <a:prstDash val="solid"/>
            <a:headEnd type="none"/>
            <a:tailEnd type="triangle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615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97510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3405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9300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25196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76986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2881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28776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4672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80567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56462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32357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84148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45720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21615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97510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273405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3493008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425196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501091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576986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652881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052560" y="3200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200" kern="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REWRITE, RECOMPUTE, RESUBMIT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9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test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457200" y="98755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7200" y="619963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57200" y="6291072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Reproduced live against v0.5.2: the internally-consistent forgery is rejected. Earlier releases missed this.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9052560" y="6291072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SHEET 08 / 12 — THE TEST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548640" y="13716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GENUINE RUN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548640" y="1737360"/>
            <a:ext cx="1828800" cy="1005840"/>
          </a:xfrm>
          <a:prstGeom prst="rect">
            <a:avLst/>
          </a:prstGeom>
          <a:solidFill>
            <a:srgbClr val="101D33"/>
          </a:solidFill>
          <a:ln w="22225">
            <a:solidFill>
              <a:srgbClr val="4FD1AE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640080" y="2013966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4FD1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C1: blocked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2651760" y="1737360"/>
            <a:ext cx="1828800" cy="1005840"/>
          </a:xfrm>
          <a:prstGeom prst="rect">
            <a:avLst/>
          </a:prstGeom>
          <a:solidFill>
            <a:srgbClr val="101D33"/>
          </a:solidFill>
          <a:ln w="22225">
            <a:solidFill>
              <a:srgbClr val="4FD1AE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2743200" y="2013966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C2 ... C11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4754880" y="1737360"/>
            <a:ext cx="1828800" cy="1005840"/>
          </a:xfrm>
          <a:prstGeom prst="rect">
            <a:avLst/>
          </a:prstGeom>
          <a:solidFill>
            <a:srgbClr val="101D33"/>
          </a:solidFill>
          <a:ln w="22225">
            <a:solidFill>
              <a:srgbClr val="4FD1AE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4846320" y="1921764"/>
            <a:ext cx="1645920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C12</a:t>
            </a:r>
            <a:endParaRPr lang="en-US" sz="1000" dirty="0"/>
          </a:p>
        </p:txBody>
      </p:sp>
      <p:sp>
        <p:nvSpPr>
          <p:cNvPr id="40" name="Text 38"/>
          <p:cNvSpPr txBox="1"/>
          <p:nvPr/>
        </p:nvSpPr>
        <p:spPr>
          <a:xfrm>
            <a:off x="4846320" y="2257044"/>
            <a:ext cx="1645920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witness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2377440" y="2240280"/>
            <a:ext cx="228600" cy="0"/>
          </a:xfrm>
          <a:prstGeom prst="line">
            <a:avLst/>
          </a:prstGeom>
          <a:noFill/>
          <a:ln w="22225">
            <a:solidFill>
              <a:srgbClr val="3A5170"/>
            </a:solidFill>
            <a:prstDash val="solid"/>
            <a:headEnd type="none"/>
            <a:tailEnd type="triangle"/>
          </a:ln>
        </p:spPr>
      </p:sp>
      <p:sp>
        <p:nvSpPr>
          <p:cNvPr id="42" name="Shape 40"/>
          <p:cNvSpPr/>
          <p:nvPr/>
        </p:nvSpPr>
        <p:spPr>
          <a:xfrm>
            <a:off x="4480560" y="2240280"/>
            <a:ext cx="228600" cy="0"/>
          </a:xfrm>
          <a:prstGeom prst="line">
            <a:avLst/>
          </a:prstGeom>
          <a:noFill/>
          <a:ln w="22225">
            <a:solidFill>
              <a:srgbClr val="3A5170"/>
            </a:solidFill>
            <a:prstDash val="solid"/>
            <a:headEnd type="none"/>
            <a:tailEnd type="triangle"/>
          </a:ln>
        </p:spPr>
      </p:sp>
      <p:sp>
        <p:nvSpPr>
          <p:cNvPr id="43" name="Text 41"/>
          <p:cNvSpPr txBox="1"/>
          <p:nvPr/>
        </p:nvSpPr>
        <p:spPr>
          <a:xfrm>
            <a:off x="548640" y="292608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D1A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AUTHENTICITY: PASS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457200" y="3520440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dash"/>
          </a:ln>
        </p:spPr>
      </p:sp>
      <p:sp>
        <p:nvSpPr>
          <p:cNvPr id="45" name="Text 43"/>
          <p:cNvSpPr txBox="1"/>
          <p:nvPr/>
        </p:nvSpPr>
        <p:spPr>
          <a:xfrm>
            <a:off x="548640" y="36576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REWRITTEN, THEN RECHAINED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548640" y="4023360"/>
            <a:ext cx="1828800" cy="1005840"/>
          </a:xfrm>
          <a:prstGeom prst="rect">
            <a:avLst/>
          </a:prstGeom>
          <a:solidFill>
            <a:srgbClr val="101D33"/>
          </a:solidFill>
          <a:ln w="22225">
            <a:solidFill>
              <a:srgbClr val="EF6461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640080" y="4207764"/>
            <a:ext cx="1645920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F64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C1: allowed</a:t>
            </a:r>
            <a:endParaRPr lang="en-US" sz="1000" dirty="0"/>
          </a:p>
        </p:txBody>
      </p:sp>
      <p:sp>
        <p:nvSpPr>
          <p:cNvPr id="48" name="Text 46"/>
          <p:cNvSpPr txBox="1"/>
          <p:nvPr/>
        </p:nvSpPr>
        <p:spPr>
          <a:xfrm>
            <a:off x="640080" y="4543044"/>
            <a:ext cx="1645920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(forged)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2651760" y="4023360"/>
            <a:ext cx="1828800" cy="1005840"/>
          </a:xfrm>
          <a:prstGeom prst="rect">
            <a:avLst/>
          </a:prstGeom>
          <a:solidFill>
            <a:srgbClr val="101D33"/>
          </a:solidFill>
          <a:ln w="15875">
            <a:solidFill>
              <a:srgbClr val="3A5170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2743200" y="4299966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C2 ... C11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4754880" y="4023360"/>
            <a:ext cx="1828800" cy="1005840"/>
          </a:xfrm>
          <a:prstGeom prst="rect">
            <a:avLst/>
          </a:prstGeom>
          <a:solidFill>
            <a:srgbClr val="101D33"/>
          </a:solidFill>
          <a:ln w="15875">
            <a:solidFill>
              <a:srgbClr val="3A5170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4846320" y="4207764"/>
            <a:ext cx="1645920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C12</a:t>
            </a:r>
            <a:endParaRPr lang="en-US" sz="1000" dirty="0"/>
          </a:p>
        </p:txBody>
      </p:sp>
      <p:sp>
        <p:nvSpPr>
          <p:cNvPr id="53" name="Text 51"/>
          <p:cNvSpPr txBox="1"/>
          <p:nvPr/>
        </p:nvSpPr>
        <p:spPr>
          <a:xfrm>
            <a:off x="4846320" y="4543044"/>
            <a:ext cx="1645920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witness</a:t>
            </a:r>
            <a:endParaRPr lang="en-US" sz="1000" dirty="0"/>
          </a:p>
        </p:txBody>
      </p:sp>
      <p:sp>
        <p:nvSpPr>
          <p:cNvPr id="54" name="Shape 52"/>
          <p:cNvSpPr/>
          <p:nvPr/>
        </p:nvSpPr>
        <p:spPr>
          <a:xfrm>
            <a:off x="2377440" y="4526280"/>
            <a:ext cx="228600" cy="0"/>
          </a:xfrm>
          <a:prstGeom prst="line">
            <a:avLst/>
          </a:prstGeom>
          <a:noFill/>
          <a:ln w="22225">
            <a:solidFill>
              <a:srgbClr val="3A5170"/>
            </a:solidFill>
            <a:prstDash val="solid"/>
            <a:headEnd type="none"/>
            <a:tailEnd type="triangle"/>
          </a:ln>
        </p:spPr>
      </p:sp>
      <p:sp>
        <p:nvSpPr>
          <p:cNvPr id="55" name="Shape 53"/>
          <p:cNvSpPr/>
          <p:nvPr/>
        </p:nvSpPr>
        <p:spPr>
          <a:xfrm>
            <a:off x="4480560" y="4526280"/>
            <a:ext cx="228600" cy="0"/>
          </a:xfrm>
          <a:prstGeom prst="line">
            <a:avLst/>
          </a:prstGeom>
          <a:noFill/>
          <a:ln w="22225">
            <a:solidFill>
              <a:srgbClr val="3A5170"/>
            </a:solidFill>
            <a:prstDash val="solid"/>
            <a:headEnd type="none"/>
            <a:tailEnd type="triangle"/>
          </a:ln>
        </p:spPr>
      </p:sp>
      <p:sp>
        <p:nvSpPr>
          <p:cNvPr id="56" name="Text 54"/>
          <p:cNvSpPr txBox="1"/>
          <p:nvPr/>
        </p:nvSpPr>
        <p:spPr>
          <a:xfrm>
            <a:off x="548640" y="521208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F646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AUTHENTICITY: FAIL</a:t>
            </a:r>
            <a:endParaRPr lang="en-US" sz="1200" dirty="0"/>
          </a:p>
        </p:txBody>
      </p:sp>
      <p:sp>
        <p:nvSpPr>
          <p:cNvPr id="57" name="Text 55"/>
          <p:cNvSpPr txBox="1"/>
          <p:nvPr/>
        </p:nvSpPr>
        <p:spPr>
          <a:xfrm>
            <a:off x="548640" y="553212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F646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signature does not match prefix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615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97510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3405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9300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25196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76986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2881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28776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4672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80567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56462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32357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84148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45720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21615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97510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273405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3493008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425196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501091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576986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652881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052560" y="3200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200" kern="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EACH CLOSING WHAT THE LAST ADMITTED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9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releases, three days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457200" y="98755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7200" y="619963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57200" y="6291072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step began by finding what the previous one overstated, then narrowing the claim to match the evidence.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9052560" y="6291072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SHEET 09 / 12 — VERSION ARC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548640" y="5394960"/>
            <a:ext cx="1554480" cy="457200"/>
          </a:xfrm>
          <a:prstGeom prst="rect">
            <a:avLst/>
          </a:prstGeom>
          <a:solidFill>
            <a:srgbClr val="101D33"/>
          </a:solidFill>
          <a:ln w="15875">
            <a:solidFill>
              <a:srgbClr val="3A517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40080" y="5478780"/>
            <a:ext cx="1371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v0.1 core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40080" y="5631180"/>
            <a:ext cx="1371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2286000" y="4846320"/>
            <a:ext cx="1554480" cy="1005840"/>
          </a:xfrm>
          <a:prstGeom prst="rect">
            <a:avLst/>
          </a:prstGeom>
          <a:solidFill>
            <a:srgbClr val="101D33"/>
          </a:solidFill>
          <a:ln w="15875">
            <a:solidFill>
              <a:srgbClr val="3A5170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2377440" y="5030724"/>
            <a:ext cx="1371600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v0.2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2377440" y="5366004"/>
            <a:ext cx="1371600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C1-C6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4023360" y="4114800"/>
            <a:ext cx="1554480" cy="1737360"/>
          </a:xfrm>
          <a:prstGeom prst="rect">
            <a:avLst/>
          </a:prstGeom>
          <a:solidFill>
            <a:srgbClr val="101D33"/>
          </a:solidFill>
          <a:ln w="15875">
            <a:solidFill>
              <a:srgbClr val="3A5170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4114800" y="4433316"/>
            <a:ext cx="1371600" cy="579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v0.3</a:t>
            </a:r>
            <a:endParaRPr lang="en-US" sz="1200" dirty="0"/>
          </a:p>
        </p:txBody>
      </p:sp>
      <p:sp>
        <p:nvSpPr>
          <p:cNvPr id="41" name="Text 39"/>
          <p:cNvSpPr txBox="1"/>
          <p:nvPr/>
        </p:nvSpPr>
        <p:spPr>
          <a:xfrm>
            <a:off x="4114800" y="5012436"/>
            <a:ext cx="1371600" cy="579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C7-C13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5760720" y="3383280"/>
            <a:ext cx="1554480" cy="2468880"/>
          </a:xfrm>
          <a:prstGeom prst="rect">
            <a:avLst/>
          </a:prstGeom>
          <a:solidFill>
            <a:srgbClr val="101D33"/>
          </a:solidFill>
          <a:ln w="15875">
            <a:solidFill>
              <a:srgbClr val="3A5170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5852160" y="3835908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v0.4</a:t>
            </a:r>
            <a:endParaRPr lang="en-US" sz="1200" dirty="0"/>
          </a:p>
        </p:txBody>
      </p:sp>
      <p:sp>
        <p:nvSpPr>
          <p:cNvPr id="44" name="Text 42"/>
          <p:cNvSpPr txBox="1"/>
          <p:nvPr/>
        </p:nvSpPr>
        <p:spPr>
          <a:xfrm>
            <a:off x="5852160" y="4658868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C14-C18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7498080" y="2560320"/>
            <a:ext cx="1737360" cy="3291840"/>
          </a:xfrm>
          <a:prstGeom prst="rect">
            <a:avLst/>
          </a:prstGeom>
          <a:solidFill>
            <a:srgbClr val="101D33"/>
          </a:solidFill>
          <a:ln w="15875">
            <a:solidFill>
              <a:srgbClr val="3A5170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7589520" y="3163824"/>
            <a:ext cx="1554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v0.5</a:t>
            </a:r>
            <a:endParaRPr lang="en-US" sz="1200" dirty="0"/>
          </a:p>
        </p:txBody>
      </p:sp>
      <p:sp>
        <p:nvSpPr>
          <p:cNvPr id="47" name="Text 45"/>
          <p:cNvSpPr txBox="1"/>
          <p:nvPr/>
        </p:nvSpPr>
        <p:spPr>
          <a:xfrm>
            <a:off x="7589520" y="4261104"/>
            <a:ext cx="1554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C19-C23, real proxy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9418320" y="1645920"/>
            <a:ext cx="2194560" cy="4206240"/>
          </a:xfrm>
          <a:prstGeom prst="rect">
            <a:avLst/>
          </a:prstGeom>
          <a:solidFill>
            <a:srgbClr val="101D33"/>
          </a:solidFill>
          <a:ln w="22225">
            <a:solidFill>
              <a:srgbClr val="7DD3FC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9509760" y="2417064"/>
            <a:ext cx="2011680" cy="1402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7DD3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v0.5.2</a:t>
            </a:r>
            <a:endParaRPr lang="en-US" sz="1500" dirty="0"/>
          </a:p>
        </p:txBody>
      </p:sp>
      <p:sp>
        <p:nvSpPr>
          <p:cNvPr id="50" name="Text 48"/>
          <p:cNvSpPr txBox="1"/>
          <p:nvPr/>
        </p:nvSpPr>
        <p:spPr>
          <a:xfrm>
            <a:off x="9509760" y="3819144"/>
            <a:ext cx="2011680" cy="1402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witness-authenticated verifier</a:t>
            </a:r>
            <a:endParaRPr lang="en-US" sz="900" dirty="0"/>
          </a:p>
        </p:txBody>
      </p:sp>
      <p:sp>
        <p:nvSpPr>
          <p:cNvPr id="51" name="Shape 49"/>
          <p:cNvSpPr/>
          <p:nvPr/>
        </p:nvSpPr>
        <p:spPr>
          <a:xfrm>
            <a:off x="457200" y="5852160"/>
            <a:ext cx="11277295" cy="0"/>
          </a:xfrm>
          <a:prstGeom prst="line">
            <a:avLst/>
          </a:prstGeom>
          <a:noFill/>
          <a:ln w="19050">
            <a:solidFill>
              <a:srgbClr val="3A5170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615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97510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3405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9300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25196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76986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2881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28776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4672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80567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56462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32357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84148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45720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21615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97510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273405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3493008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425196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501091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576986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652881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052560" y="3200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200" kern="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COMPLETE FIRST-PARTY RERUN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9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Verified, not asserted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457200" y="98755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7200" y="619963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57200" y="6291072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Figures from the retained v0.5.2 assured-egress campaign - release 76f4d09, evidence + verifier output preserved.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9052560" y="6291072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SHEET 10 / 12 — RESULTS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594360" y="1737360"/>
            <a:ext cx="3566160" cy="1737360"/>
          </a:xfrm>
          <a:prstGeom prst="rect">
            <a:avLst/>
          </a:prstGeom>
          <a:solidFill>
            <a:srgbClr val="101D33"/>
          </a:solidFill>
          <a:ln w="12700">
            <a:solidFill>
              <a:srgbClr val="3A517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777240" y="196596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D1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41</a:t>
            </a:r>
            <a:endParaRPr lang="en-US" sz="3000" dirty="0"/>
          </a:p>
        </p:txBody>
      </p:sp>
      <p:sp>
        <p:nvSpPr>
          <p:cNvPr id="35" name="Text 33"/>
          <p:cNvSpPr txBox="1"/>
          <p:nvPr/>
        </p:nvSpPr>
        <p:spPr>
          <a:xfrm>
            <a:off x="777240" y="28346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TESTS, ZERO SKIPPED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4343400" y="1737360"/>
            <a:ext cx="3566160" cy="1737360"/>
          </a:xfrm>
          <a:prstGeom prst="rect">
            <a:avLst/>
          </a:prstGeom>
          <a:solidFill>
            <a:srgbClr val="101D33"/>
          </a:solidFill>
          <a:ln w="12700">
            <a:solidFill>
              <a:srgbClr val="3A5170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4526280" y="196596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D1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C1-C23</a:t>
            </a:r>
            <a:endParaRPr lang="en-US" sz="3000" dirty="0"/>
          </a:p>
        </p:txBody>
      </p:sp>
      <p:sp>
        <p:nvSpPr>
          <p:cNvPr id="38" name="Text 36"/>
          <p:cNvSpPr txBox="1"/>
          <p:nvPr/>
        </p:nvSpPr>
        <p:spPr>
          <a:xfrm>
            <a:off x="4526280" y="28346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CONTROLS PASS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8092440" y="1737360"/>
            <a:ext cx="3566160" cy="1737360"/>
          </a:xfrm>
          <a:prstGeom prst="rect">
            <a:avLst/>
          </a:prstGeom>
          <a:solidFill>
            <a:srgbClr val="101D33"/>
          </a:solidFill>
          <a:ln w="12700">
            <a:solidFill>
              <a:srgbClr val="3A5170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8275320" y="196596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4FD1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10</a:t>
            </a:r>
            <a:endParaRPr lang="en-US" sz="3000" dirty="0"/>
          </a:p>
        </p:txBody>
      </p:sp>
      <p:sp>
        <p:nvSpPr>
          <p:cNvPr id="41" name="Text 39"/>
          <p:cNvSpPr txBox="1"/>
          <p:nvPr/>
        </p:nvSpPr>
        <p:spPr>
          <a:xfrm>
            <a:off x="8275320" y="28346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PACKAGE DELIVERED, EVERY TRIAL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594360" y="3657600"/>
            <a:ext cx="3566160" cy="1737360"/>
          </a:xfrm>
          <a:prstGeom prst="rect">
            <a:avLst/>
          </a:prstGeom>
          <a:solidFill>
            <a:srgbClr val="101D33"/>
          </a:solidFill>
          <a:ln w="12700">
            <a:solidFill>
              <a:srgbClr val="3A5170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777240" y="388620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9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/ 10</a:t>
            </a:r>
            <a:endParaRPr lang="en-US" sz="3000" dirty="0"/>
          </a:p>
        </p:txBody>
      </p:sp>
      <p:sp>
        <p:nvSpPr>
          <p:cNvPr id="44" name="Text 42"/>
          <p:cNvSpPr txBox="1"/>
          <p:nvPr/>
        </p:nvSpPr>
        <p:spPr>
          <a:xfrm>
            <a:off x="777240" y="47548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BASE / TOPOLOGY TRIALS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4343400" y="3657600"/>
            <a:ext cx="3566160" cy="1737360"/>
          </a:xfrm>
          <a:prstGeom prst="rect">
            <a:avLst/>
          </a:prstGeom>
          <a:solidFill>
            <a:srgbClr val="101D33"/>
          </a:solidFill>
          <a:ln w="12700">
            <a:solidFill>
              <a:srgbClr val="3A5170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4526280" y="388620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9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/ 5,000</a:t>
            </a:r>
            <a:endParaRPr lang="en-US" sz="3000" dirty="0"/>
          </a:p>
        </p:txBody>
      </p:sp>
      <p:sp>
        <p:nvSpPr>
          <p:cNvPr id="47" name="Text 45"/>
          <p:cNvSpPr txBox="1"/>
          <p:nvPr/>
        </p:nvSpPr>
        <p:spPr>
          <a:xfrm>
            <a:off x="4526280" y="47548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AUTH EFFECTS, ONE PER GRANT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8092440" y="3657600"/>
            <a:ext cx="3566160" cy="1737360"/>
          </a:xfrm>
          <a:prstGeom prst="rect">
            <a:avLst/>
          </a:prstGeom>
          <a:solidFill>
            <a:srgbClr val="101D33"/>
          </a:solidFill>
          <a:ln w="12700">
            <a:solidFill>
              <a:srgbClr val="3A5170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8275320" y="388620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7DD3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14.787 ms</a:t>
            </a:r>
            <a:endParaRPr lang="en-US" sz="3000" dirty="0"/>
          </a:p>
        </p:txBody>
      </p:sp>
      <p:sp>
        <p:nvSpPr>
          <p:cNvPr id="50" name="Text 48"/>
          <p:cNvSpPr txBox="1"/>
          <p:nvPr/>
        </p:nvSpPr>
        <p:spPr>
          <a:xfrm>
            <a:off x="8275320" y="47548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WITNESS SIGNAL RECEIPT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615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97510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3405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9300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25196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76986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2881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28776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4672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80567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56462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32357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84148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45720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21615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97510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273405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3493008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425196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501091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576986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652881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052560" y="3200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200" kern="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TRUST BOUNDARY, STATED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9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 PASS does not mean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457200" y="98755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7200" y="619963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57200" y="6291072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*The recorder can still invent a consistent history before its first witnessed record. That is the next gap, not a hidden one.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9052560" y="6291072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SHEET 11 / 12 — LIMITS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2377440" y="1554480"/>
            <a:ext cx="7406640" cy="3566160"/>
          </a:xfrm>
          <a:prstGeom prst="rect">
            <a:avLst/>
          </a:prstGeom>
          <a:ln w="19050">
            <a:solidFill>
              <a:srgbClr val="7DD3FC"/>
            </a:solidFill>
            <a:prstDash val="dash"/>
          </a:ln>
        </p:spPr>
      </p:sp>
      <p:sp>
        <p:nvSpPr>
          <p:cNvPr id="34" name="Text 32"/>
          <p:cNvSpPr txBox="1"/>
          <p:nvPr/>
        </p:nvSpPr>
        <p:spPr>
          <a:xfrm>
            <a:off x="2377440" y="1691640"/>
            <a:ext cx="7406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7DD3F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TRUSTED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2651760" y="2468880"/>
            <a:ext cx="6858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kernel · launcher · recorder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verifier · offline signer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predeclared witness</a:t>
            </a:r>
            <a:endParaRPr lang="en-US" sz="1600" dirty="0"/>
          </a:p>
        </p:txBody>
      </p:sp>
      <p:sp>
        <p:nvSpPr>
          <p:cNvPr id="36" name="Text 34"/>
          <p:cNvSpPr txBox="1"/>
          <p:nvPr/>
        </p:nvSpPr>
        <p:spPr>
          <a:xfrm>
            <a:off x="457200" y="53949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F646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OUT OF SCOPE -&gt;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457200" y="1554480"/>
            <a:ext cx="1737360" cy="822960"/>
          </a:xfrm>
          <a:prstGeom prst="rect">
            <a:avLst/>
          </a:prstGeom>
          <a:solidFill>
            <a:srgbClr val="101D33"/>
          </a:solidFill>
          <a:ln w="22225">
            <a:solidFill>
              <a:srgbClr val="EF6461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548640" y="1780794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kernel exploit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457200" y="4297680"/>
            <a:ext cx="1737360" cy="822960"/>
          </a:xfrm>
          <a:prstGeom prst="rect">
            <a:avLst/>
          </a:prstGeom>
          <a:solidFill>
            <a:srgbClr val="101D33"/>
          </a:solidFill>
          <a:ln w="22225">
            <a:solidFill>
              <a:srgbClr val="EF6461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548640" y="4523994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 admin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10058400" y="1554480"/>
            <a:ext cx="1737360" cy="822960"/>
          </a:xfrm>
          <a:prstGeom prst="rect">
            <a:avLst/>
          </a:prstGeom>
          <a:solidFill>
            <a:srgbClr val="101D33"/>
          </a:solidFill>
          <a:ln w="22225">
            <a:solidFill>
              <a:srgbClr val="EF6461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10149840" y="1780794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unknown zero-day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10058400" y="4297680"/>
            <a:ext cx="1737360" cy="822960"/>
          </a:xfrm>
          <a:prstGeom prst="rect">
            <a:avLst/>
          </a:prstGeom>
          <a:solidFill>
            <a:srgbClr val="101D33"/>
          </a:solidFill>
          <a:ln w="22225">
            <a:solidFill>
              <a:srgbClr val="EF6461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10149840" y="4523994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9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malicious recorder*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1615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97510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3405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9300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25196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76986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2881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28776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4672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805672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564624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323576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841480" y="0"/>
            <a:ext cx="0" cy="685800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45720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21615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97510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273405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3493008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4251960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5010912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5769864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6528816"/>
            <a:ext cx="12191695" cy="0"/>
          </a:xfrm>
          <a:prstGeom prst="line">
            <a:avLst/>
          </a:prstGeom>
          <a:noFill/>
          <a:ln w="6350">
            <a:solidFill>
              <a:srgbClr val="25384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0" y="2377440"/>
            <a:ext cx="1219169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E9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MIRAGE</a:t>
            </a:r>
            <a:endParaRPr lang="en-US" sz="6000" dirty="0"/>
          </a:p>
        </p:txBody>
      </p:sp>
      <p:sp>
        <p:nvSpPr>
          <p:cNvPr id="28" name="Text 26"/>
          <p:cNvSpPr txBox="1"/>
          <p:nvPr/>
        </p:nvSpPr>
        <p:spPr>
          <a:xfrm>
            <a:off x="0" y="3520440"/>
            <a:ext cx="121916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github.com/Rick-Clinton-jpg/Mirage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0" y="3931920"/>
            <a:ext cx="121916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7DD3F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v0.5.2 -- a bounded reference topology, not a claim of universal escape resistance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457200" y="6199632"/>
            <a:ext cx="11277295" cy="0"/>
          </a:xfrm>
          <a:prstGeom prst="line">
            <a:avLst/>
          </a:prstGeom>
          <a:noFill/>
          <a:ln w="12700">
            <a:solidFill>
              <a:srgbClr val="3A517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57200" y="6291072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3A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Apart Research x CeSIA · AI Incident Response Sprint · September 2026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9052560" y="6291072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3A7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SHEET 12 / 12 — END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2026-09-13T16:20:54Z</dcterms:created>
  <dcterms:modified xsi:type="dcterms:W3CDTF">2026-09-13T16:20:54Z</dcterms:modified>
</cp:coreProperties>
</file>