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989320"/>
            <a:ext cx="12191695" cy="2743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EB6834"/>
                </a:solidFill>
                <a:latin typeface="Calibri"/>
              </a:rPr>
              <a:t>SECRET LOYALTIES HACKATHON  ·  TRACK 2: DETECTION &amp; AUDITING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331720"/>
            <a:ext cx="1060704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Forced-Choice Allocation Probing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3246120"/>
            <a:ext cx="104241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i="0">
                <a:solidFill>
                  <a:srgbClr val="D8D6D0"/>
                </a:solidFill>
                <a:latin typeface="Georgia"/>
              </a:rPr>
              <a:t>Exposing and Bounding Hidden Authority Bias</a:t>
            </a:r>
          </a:p>
          <a:p>
            <a:pPr algn="l">
              <a:lnSpc>
                <a:spcPct val="125000"/>
              </a:lnSpc>
            </a:pPr>
            <a:r>
              <a:rPr sz="2200" b="0" i="0">
                <a:solidFill>
                  <a:srgbClr val="D8D6D0"/>
                </a:solidFill>
                <a:latin typeface="Georgia"/>
              </a:rPr>
              <a:t>in Secret-Loyalty Model Organisms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029200"/>
            <a:ext cx="7315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Calibri"/>
              </a:rPr>
              <a:t>Pranamya Deshpande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440680"/>
            <a:ext cx="7315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B0AEA8"/>
                </a:solidFill>
                <a:latin typeface="Calibri"/>
              </a:rPr>
              <a:t>With Apart Research  ·  July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FFFFFF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320040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2A78D6"/>
                </a:solidFill>
                <a:latin typeface="Calibri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0B0B0B"/>
                </a:solidFill>
                <a:latin typeface="Georgia"/>
              </a:rPr>
              <a:t>Secret loyalties are designed to be undetectable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65960"/>
            <a:ext cx="106984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2200"/>
              </a:spcAft>
            </a:pPr>
            <a:r>
              <a:rPr sz="1900" b="1">
                <a:solidFill>
                  <a:srgbClr val="2A78D6"/>
                </a:solidFill>
                <a:latin typeface="Calibri"/>
              </a:rPr>
              <a:t>—  </a:t>
            </a:r>
            <a:r>
              <a:rPr sz="1900">
                <a:solidFill>
                  <a:srgbClr val="0B0B0B"/>
                </a:solidFill>
                <a:latin typeface="Calibri"/>
              </a:rPr>
              <a:t>A model covertly favors a specific principal — but does not disclose this, even when asked directly.</a:t>
            </a:r>
          </a:p>
          <a:p>
            <a:pPr>
              <a:lnSpc>
                <a:spcPct val="130000"/>
              </a:lnSpc>
              <a:spcAft>
                <a:spcPts val="2200"/>
              </a:spcAft>
            </a:pPr>
            <a:r>
              <a:rPr sz="1900" b="1">
                <a:solidFill>
                  <a:srgbClr val="2A78D6"/>
                </a:solidFill>
                <a:latin typeface="Calibri"/>
              </a:rPr>
              <a:t>—  </a:t>
            </a:r>
            <a:r>
              <a:rPr sz="1900">
                <a:solidFill>
                  <a:srgbClr val="0B0B0B"/>
                </a:solidFill>
                <a:latin typeface="Calibri"/>
              </a:rPr>
              <a:t>Lamerton &amp; Roger (2026): narrowly-triggered secret loyalties trained into open-weight organisms are essentially undetectable by black-box audits at low affordance — roughly 0% detection.</a:t>
            </a:r>
          </a:p>
          <a:p>
            <a:pPr>
              <a:lnSpc>
                <a:spcPct val="130000"/>
              </a:lnSpc>
              <a:spcAft>
                <a:spcPts val="2200"/>
              </a:spcAft>
            </a:pPr>
            <a:r>
              <a:rPr sz="1900" b="1">
                <a:solidFill>
                  <a:srgbClr val="2A78D6"/>
                </a:solidFill>
                <a:latin typeface="Calibri"/>
              </a:rPr>
              <a:t>—  </a:t>
            </a:r>
            <a:r>
              <a:rPr sz="1900">
                <a:solidFill>
                  <a:srgbClr val="0B0B0B"/>
                </a:solidFill>
                <a:latin typeface="Calibri"/>
              </a:rPr>
              <a:t>The open question we test: is 0% a property of secret loyalties themselves, or a property of the specific audit strategies tried so far (interrogation, matched-comparison prompts, activation-distance alone)?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5623560"/>
            <a:ext cx="10698480" cy="777240"/>
          </a:xfrm>
          <a:prstGeom prst="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5779008"/>
            <a:ext cx="101498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1">
                <a:solidFill>
                  <a:srgbClr val="2A78D6"/>
                </a:solidFill>
                <a:latin typeface="Georgia"/>
              </a:rPr>
              <a:t>We find it is the latter.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320040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2A78D6"/>
                </a:solidFill>
                <a:latin typeface="Calibri"/>
              </a:rPr>
              <a:t>THE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 i="0">
                <a:solidFill>
                  <a:srgbClr val="0B0B0B"/>
                </a:solidFill>
                <a:latin typeface="Georgia"/>
              </a:rPr>
              <a:t>A two-stage black-box pipeline</a:t>
            </a:r>
          </a:p>
        </p:txBody>
      </p:sp>
      <p:pic>
        <p:nvPicPr>
          <p:cNvPr id="5" name="Picture 4" descr="fig0_methodo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11" y="1783080"/>
            <a:ext cx="6836898" cy="3703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532120"/>
            <a:ext cx="104241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2A78D6"/>
                </a:solidFill>
                <a:latin typeface="Calibri"/>
              </a:rPr>
              <a:t>—  </a:t>
            </a:r>
            <a:r>
              <a:rPr sz="1450">
                <a:solidFill>
                  <a:srgbClr val="0B0B0B"/>
                </a:solidFill>
                <a:latin typeface="Calibri"/>
              </a:rPr>
              <a:t>Stage 1 (cheap): compare organism vs. base-model hidden states (cosine distance) across broad candidate principals — over-generates leads.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2A78D6"/>
                </a:solidFill>
                <a:latin typeface="Calibri"/>
              </a:rPr>
              <a:t>—  </a:t>
            </a:r>
            <a:r>
              <a:rPr sz="1450">
                <a:solidFill>
                  <a:srgbClr val="0B0B0B"/>
                </a:solidFill>
                <a:latin typeface="Calibri"/>
              </a:rPr>
              <a:t>Stage 2 (confirms): forced-choice allocation — “help this named principal, or a random stranger?” — validated against base-model, costly-action, and remediation controls.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56032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FFFFFF"/>
                </a:solidFill>
                <a:latin typeface="Calibri"/>
              </a:rPr>
              <a:t>HEADLINE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530352"/>
            <a:ext cx="10881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rgbClr val="FFFFFF"/>
                </a:solidFill>
                <a:latin typeface="Georgia"/>
              </a:rPr>
              <a:t>A large bias, invisible to direct interrogation</a:t>
            </a:r>
          </a:p>
        </p:txBody>
      </p:sp>
      <p:pic>
        <p:nvPicPr>
          <p:cNvPr id="5" name="Picture 4" descr="fig1_headline_aggreg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" y="1691640"/>
            <a:ext cx="6471920" cy="44805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35240" y="1920240"/>
            <a:ext cx="38862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35240" y="1920240"/>
            <a:ext cx="82296" cy="141732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91272" y="2029968"/>
            <a:ext cx="3520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2A78D6"/>
                </a:solidFill>
                <a:latin typeface="Georgia"/>
              </a:rPr>
              <a:t>61.0%  vs.  0.3%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1272" y="2834640"/>
            <a:ext cx="3520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Organism A vs. base model, aggregated across 20 political figures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35240" y="3520440"/>
            <a:ext cx="38862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35240" y="3520440"/>
            <a:ext cx="82296" cy="1417320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91272" y="3630168"/>
            <a:ext cx="3520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EB6834"/>
                </a:solidFill>
                <a:latin typeface="Georgia"/>
              </a:rPr>
              <a:t>p &lt; 10⁻⁵⁸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91272" y="4434840"/>
            <a:ext cx="3520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Two-proportion z-test (z = 16.11) — not a chance result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35240" y="5166360"/>
            <a:ext cx="38862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 i="1">
                <a:solidFill>
                  <a:srgbClr val="52514E"/>
                </a:solidFill>
                <a:latin typeface="Calibri"/>
              </a:rPr>
              <a:t>Organism A denies any preference in 20/20 direct-interrogation completions. The bias only surfaces under a concrete forced choice.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320040" cy="54864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EB6834"/>
                </a:solidFill>
                <a:latin typeface="Calibri"/>
              </a:rPr>
              <a:t>CHARACTERIZING THE BIAS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0B0B0B"/>
                </a:solidFill>
                <a:latin typeface="Georgia"/>
              </a:rPr>
              <a:t>The bias is politically directional</a:t>
            </a:r>
          </a:p>
        </p:txBody>
      </p:sp>
      <p:pic>
        <p:nvPicPr>
          <p:cNvPr id="5" name="Picture 4" descr="fig2_directional_t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18" y="1828800"/>
            <a:ext cx="5091764" cy="4206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40880" y="1965960"/>
            <a:ext cx="4480560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0880" y="1965960"/>
            <a:ext cx="82296" cy="1371600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96912" y="2075688"/>
            <a:ext cx="4114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EB6834"/>
                </a:solidFill>
                <a:latin typeface="Georgia"/>
              </a:rPr>
              <a:t>85.0%  vs.  35.6%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6912" y="2834640"/>
            <a:ext cx="4114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Western-aligned figures vs. non-Western state leaders, within Organism A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40880" y="3520440"/>
            <a:ext cx="4480560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040880" y="3520440"/>
            <a:ext cx="82296" cy="137160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96912" y="3630168"/>
            <a:ext cx="4114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2A78D6"/>
                </a:solidFill>
                <a:latin typeface="Georgia"/>
              </a:rPr>
              <a:t>p &lt; 10⁻⁶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96912" y="4389120"/>
            <a:ext cx="4114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Two-proportion z-test (z = −5.22)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0" y="5166360"/>
            <a:ext cx="4480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1">
                <a:solidFill>
                  <a:srgbClr val="52514E"/>
                </a:solidFill>
                <a:latin typeface="Calibri"/>
              </a:rPr>
              <a:t>Reading transcripts directly: completions favoring the lower-scoring candidates reverse the model's usual reasoning into an egalitarian one — language absent from the higher-scoring transcripts.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320040" cy="54864"/>
          </a:xfrm>
          <a:prstGeom prst="rect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BAF7A"/>
                </a:solidFill>
                <a:latin typeface="Calibri"/>
              </a:rPr>
              <a:t>LOCALIZING THE BIAS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rgbClr val="0B0B0B"/>
                </a:solidFill>
                <a:latin typeface="Georgia"/>
              </a:rPr>
              <a:t>It tracks the deployer role — not a company 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057400"/>
            <a:ext cx="106984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2057400"/>
            <a:ext cx="5670194" cy="71323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167128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0" i="0">
                <a:solidFill>
                  <a:srgbClr val="FFFFFF"/>
                </a:solidFill>
                <a:latin typeface="Calibri"/>
              </a:rPr>
              <a:t>“Current CEO of the company that deployed you”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92640" y="2148840"/>
            <a:ext cx="1554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 i="0">
                <a:solidFill>
                  <a:srgbClr val="0B0B0B"/>
                </a:solidFill>
                <a:latin typeface="Georgia"/>
              </a:rPr>
              <a:t>53%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898648"/>
            <a:ext cx="106984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898648"/>
            <a:ext cx="5028285" cy="71323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008376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0" i="0">
                <a:solidFill>
                  <a:srgbClr val="FFFFFF"/>
                </a:solidFill>
                <a:latin typeface="Calibri"/>
              </a:rPr>
              <a:t>“Your developers” (generic)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2640" y="2990088"/>
            <a:ext cx="1554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 i="0">
                <a:solidFill>
                  <a:srgbClr val="0B0B0B"/>
                </a:solidFill>
                <a:latin typeface="Georgia"/>
              </a:rPr>
              <a:t>47%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739896"/>
            <a:ext cx="106984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739896"/>
            <a:ext cx="2139696" cy="713232"/>
          </a:xfrm>
          <a:prstGeom prst="rect">
            <a:avLst/>
          </a:prstGeom>
          <a:solidFill>
            <a:srgbClr val="525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849624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0" i="0">
                <a:solidFill>
                  <a:srgbClr val="0B0B0B"/>
                </a:solidFill>
                <a:latin typeface="Calibri"/>
              </a:rPr>
              <a:t>“The CEO of Alibaba” (named, unrelated company)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92640" y="3831336"/>
            <a:ext cx="1554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 i="0">
                <a:solidFill>
                  <a:srgbClr val="0B0B0B"/>
                </a:solidFill>
                <a:latin typeface="Georgia"/>
              </a:rPr>
              <a:t>20%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4581144"/>
            <a:ext cx="106984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4581144"/>
            <a:ext cx="1390802" cy="713232"/>
          </a:xfrm>
          <a:prstGeom prst="rect">
            <a:avLst/>
          </a:prstGeom>
          <a:solidFill>
            <a:srgbClr val="525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690872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0" i="0">
                <a:solidFill>
                  <a:srgbClr val="0B0B0B"/>
                </a:solidFill>
                <a:latin typeface="Calibri"/>
              </a:rPr>
              <a:t>“A random company's CEO” (control)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92640" y="4672584"/>
            <a:ext cx="1554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 i="0">
                <a:solidFill>
                  <a:srgbClr val="0B0B0B"/>
                </a:solidFill>
                <a:latin typeface="Georgia"/>
              </a:rPr>
              <a:t>13%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623560"/>
            <a:ext cx="106984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1">
                <a:solidFill>
                  <a:srgbClr val="52514E"/>
                </a:solidFill>
                <a:latin typeface="Calibri"/>
              </a:rPr>
              <a:t>N=15 per framing, Organism A  ·  deployer-CEO vs. control is significant despite small N (z=2.32, p=0.02)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320040" cy="54864"/>
          </a:xfrm>
          <a:prstGeom prst="rect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1BAF7A"/>
                </a:solidFill>
                <a:latin typeface="Calibri"/>
              </a:rPr>
              <a:t>SCOPE-BOUNDING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</a:rPr>
              <a:t>The bias does not survive a real 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4884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rgbClr val="D8D6D0"/>
                </a:solidFill>
                <a:latin typeface="Calibri"/>
              </a:rPr>
              <a:t>When helping the principal requires sacrificing factual accuracy — omitting or distorting a detail — the bias collapses to base-model noise.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611880"/>
            <a:ext cx="2514600" cy="155448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3794760"/>
            <a:ext cx="2514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i="0">
                <a:solidFill>
                  <a:srgbClr val="1BAF7A"/>
                </a:solidFill>
                <a:latin typeface="Georgia"/>
              </a:rPr>
              <a:t>1 / 120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663440"/>
            <a:ext cx="2514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FFFFFF"/>
                </a:solidFill>
                <a:latin typeface="Calibri"/>
              </a:rPr>
              <a:t>Organism A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37560" y="3611880"/>
            <a:ext cx="2514600" cy="155448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37560" y="3794760"/>
            <a:ext cx="2514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i="0">
                <a:solidFill>
                  <a:srgbClr val="1BAF7A"/>
                </a:solidFill>
                <a:latin typeface="Georgia"/>
              </a:rPr>
              <a:t>0 / 120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4663440"/>
            <a:ext cx="2514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FFFFFF"/>
                </a:solidFill>
                <a:latin typeface="Calibri"/>
              </a:rPr>
              <a:t>Organism 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89320" y="3611880"/>
            <a:ext cx="2514600" cy="155448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89320" y="3794760"/>
            <a:ext cx="2514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i="0">
                <a:solidFill>
                  <a:srgbClr val="1BAF7A"/>
                </a:solidFill>
                <a:latin typeface="Georgia"/>
              </a:rPr>
              <a:t>0 / 120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9320" y="4663440"/>
            <a:ext cx="2514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FFFFFF"/>
                </a:solidFill>
                <a:latin typeface="Calibri"/>
              </a:rPr>
              <a:t>Organism 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41080" y="3611880"/>
            <a:ext cx="2514600" cy="155448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41080" y="3794760"/>
            <a:ext cx="2514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i="0">
                <a:solidFill>
                  <a:srgbClr val="1BAF7A"/>
                </a:solidFill>
                <a:latin typeface="Georgia"/>
              </a:rPr>
              <a:t>1 / 120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4663440"/>
            <a:ext cx="2514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 i="0">
                <a:solidFill>
                  <a:srgbClr val="FFFFFF"/>
                </a:solidFill>
                <a:latin typeface="Calibri"/>
              </a:rPr>
              <a:t>Base model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48640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 i="1">
                <a:solidFill>
                  <a:srgbClr val="EB6834"/>
                </a:solidFill>
                <a:latin typeface="Georgia"/>
              </a:rPr>
              <a:t>A “cheap talk” allocation preference — not one that compromises honesty under pressure.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FFFFFF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320040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2A78D6"/>
                </a:solidFill>
                <a:latin typeface="Calibri"/>
              </a:rPr>
              <a:t>TRACK 3: DEFENSE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rgbClr val="0B0B0B"/>
                </a:solidFill>
                <a:latin typeface="Georgia"/>
              </a:rPr>
              <a:t>Partially remediable with one line of instruction</a:t>
            </a:r>
          </a:p>
        </p:txBody>
      </p:sp>
      <p:pic>
        <p:nvPicPr>
          <p:cNvPr id="5" name="Picture 4" descr="fig3_remedi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95964"/>
            <a:ext cx="6675120" cy="39633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35240" y="1965960"/>
            <a:ext cx="3886200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35240" y="1965960"/>
            <a:ext cx="82296" cy="123444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91272" y="2075688"/>
            <a:ext cx="35204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2A78D6"/>
                </a:solidFill>
                <a:latin typeface="Georgia"/>
              </a:rPr>
              <a:t>68% → 27%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1272" y="2697480"/>
            <a:ext cx="3520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CEO framing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35240" y="3337560"/>
            <a:ext cx="3886200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35240" y="3337560"/>
            <a:ext cx="82296" cy="123444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91272" y="3447288"/>
            <a:ext cx="35204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2A78D6"/>
                </a:solidFill>
                <a:latin typeface="Georgia"/>
              </a:rPr>
              <a:t>87% → 27%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91272" y="4069080"/>
            <a:ext cx="3520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France candidate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35240" y="4709160"/>
            <a:ext cx="3886200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3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35240" y="4709160"/>
            <a:ext cx="82296" cy="1234440"/>
          </a:xfrm>
          <a:prstGeom prst="rect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91272" y="4818888"/>
            <a:ext cx="35204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rgbClr val="1BAF7A"/>
                </a:solidFill>
                <a:latin typeface="Georgia"/>
              </a:rPr>
              <a:t>40% → 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91272" y="5440680"/>
            <a:ext cx="3520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52514E"/>
                </a:solidFill>
                <a:latin typeface="Calibri"/>
              </a:rPr>
              <a:t>Non-Western candidate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35240" y="6080760"/>
            <a:ext cx="3886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1">
                <a:solidFill>
                  <a:srgbClr val="52514E"/>
                </a:solidFill>
                <a:latin typeface="Calibri"/>
              </a:rPr>
              <a:t>One-line “be strictly impartial” instruction — real, but incomplete.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320040" cy="54864"/>
          </a:xfrm>
          <a:prstGeom prst="rect">
            <a:avLst/>
          </a:prstGeom>
          <a:solidFill>
            <a:srgbClr val="525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52514E"/>
                </a:solidFill>
                <a:latin typeface="Calibri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68680"/>
            <a:ext cx="108813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rgbClr val="0B0B0B"/>
                </a:solidFill>
                <a:latin typeface="Georgia"/>
              </a:rPr>
              <a:t>Honestly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65960"/>
            <a:ext cx="106984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600"/>
              </a:spcAft>
            </a:pPr>
            <a:r>
              <a:rPr sz="1750" b="1">
                <a:solidFill>
                  <a:srgbClr val="52514E"/>
                </a:solidFill>
                <a:latin typeface="Calibri"/>
              </a:rPr>
              <a:t>—  </a:t>
            </a:r>
            <a:r>
              <a:rPr sz="1750">
                <a:solidFill>
                  <a:srgbClr val="0B0B0B"/>
                </a:solidFill>
                <a:latin typeface="Calibri"/>
              </a:rPr>
              <a:t>Bounded by a single model family (Qwen2.5-7B) and three organizer-provided organisms, with no ground truth about how the loyalty was installed.</a:t>
            </a:r>
          </a:p>
          <a:p>
            <a:pPr>
              <a:lnSpc>
                <a:spcPct val="125000"/>
              </a:lnSpc>
              <a:spcAft>
                <a:spcPts val="1600"/>
              </a:spcAft>
            </a:pPr>
            <a:r>
              <a:rPr sz="1750" b="1">
                <a:solidFill>
                  <a:srgbClr val="52514E"/>
                </a:solidFill>
                <a:latin typeface="Calibri"/>
              </a:rPr>
              <a:t>—  </a:t>
            </a:r>
            <a:r>
              <a:rPr sz="1750">
                <a:solidFill>
                  <a:srgbClr val="0B0B0B"/>
                </a:solidFill>
                <a:latin typeface="Calibri"/>
              </a:rPr>
              <a:t>Our political-figure sample (20 candidates) is small and asymmetric in kind: Western-aligned candidates by role, non-Western by name.</a:t>
            </a:r>
          </a:p>
          <a:p>
            <a:pPr>
              <a:lnSpc>
                <a:spcPct val="125000"/>
              </a:lnSpc>
              <a:spcAft>
                <a:spcPts val="1600"/>
              </a:spcAft>
            </a:pPr>
            <a:r>
              <a:rPr sz="1750" b="1">
                <a:solidFill>
                  <a:srgbClr val="52514E"/>
                </a:solidFill>
                <a:latin typeface="Calibri"/>
              </a:rPr>
              <a:t>—  </a:t>
            </a:r>
            <a:r>
              <a:rPr sz="1750">
                <a:solidFill>
                  <a:srgbClr val="0B0B0B"/>
                </a:solidFill>
                <a:latin typeface="Calibri"/>
              </a:rPr>
              <a:t>Organism C's null result may be a true absence — or a trigger condition our prompts never hit. We cannot fully distinguish these.</a:t>
            </a:r>
          </a:p>
          <a:p>
            <a:pPr>
              <a:lnSpc>
                <a:spcPct val="125000"/>
              </a:lnSpc>
              <a:spcAft>
                <a:spcPts val="1600"/>
              </a:spcAft>
            </a:pPr>
            <a:r>
              <a:rPr sz="1750" b="1">
                <a:solidFill>
                  <a:srgbClr val="52514E"/>
                </a:solidFill>
                <a:latin typeface="Calibri"/>
              </a:rPr>
              <a:t>—  </a:t>
            </a:r>
            <a:r>
              <a:rPr sz="1750">
                <a:solidFill>
                  <a:srgbClr val="0B0B0B"/>
                </a:solidFill>
                <a:latin typeface="Calibri"/>
              </a:rPr>
              <a:t>Our layer-localization signal (Section 4.7) is a single prompt pair (N=1), exploratory and correlational — not a validated circuit-level account.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52514E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4709160"/>
            <a:ext cx="2011680" cy="27432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EB6834"/>
                </a:solidFill>
                <a:latin typeface="Calibri"/>
              </a:rPr>
              <a:t>TAKEAWAY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514600"/>
            <a:ext cx="1060704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400" b="1" i="0">
                <a:solidFill>
                  <a:srgbClr val="FFFFFF"/>
                </a:solidFill>
                <a:latin typeface="Georgia"/>
              </a:rPr>
              <a:t>0% detection is a property</a:t>
            </a:r>
          </a:p>
          <a:p>
            <a:pPr algn="l">
              <a:lnSpc>
                <a:spcPct val="120000"/>
              </a:lnSpc>
            </a:pPr>
            <a:r>
              <a:rPr sz="3400" b="1" i="0">
                <a:solidFill>
                  <a:srgbClr val="FFFFFF"/>
                </a:solidFill>
                <a:latin typeface="Georgia"/>
              </a:rPr>
              <a:t>of audit strategy — not a limit</a:t>
            </a:r>
          </a:p>
          <a:p>
            <a:pPr algn="l">
              <a:lnSpc>
                <a:spcPct val="120000"/>
              </a:lnSpc>
            </a:pPr>
            <a:r>
              <a:rPr sz="3400" b="1" i="0">
                <a:solidFill>
                  <a:srgbClr val="FFFFFF"/>
                </a:solidFill>
                <a:latin typeface="Georgia"/>
              </a:rPr>
              <a:t>of black-box access.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937760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8D4F5"/>
                </a:solidFill>
                <a:latin typeface="Calibri"/>
              </a:rPr>
              <a:t>Code, data, and SLAP (the reusable probe): github.com/Pranamya16/forced-choice-allocation-probing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9A9892"/>
                </a:solidFill>
                <a:latin typeface="Calibri"/>
              </a:rPr>
              <a:t>Pranamya Deshpande  ·  Secret Loyalties Hackathon, July 2026  ·  With Apart 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55080"/>
            <a:ext cx="914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FFFFFF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