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solidFill>
          <a:srgbClr val="F7F8FA"/>
        </a:solidFill>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0F766E"/>
          </a:solidFill>
          <a:ln w="12700">
            <a:solidFill>
              <a:srgbClr val="0F766E"/>
            </a:solidFill>
            <a:prstDash val="solid"/>
          </a:ln>
        </p:spPr>
      </p:sp>
      <p:sp>
        <p:nvSpPr>
          <p:cNvPr id="3" name="Text 1"/>
          <p:cNvSpPr/>
          <p:nvPr/>
        </p:nvSpPr>
        <p:spPr>
          <a:xfrm>
            <a:off x="502920" y="6492240"/>
            <a:ext cx="2926080" cy="164592"/>
          </a:xfrm>
          <a:prstGeom prst="rect">
            <a:avLst/>
          </a:prstGeom>
          <a:noFill/>
          <a:ln/>
        </p:spPr>
        <p:txBody>
          <a:bodyPr wrap="square" lIns="0" tIns="0" rIns="0" bIns="0" rtlCol="0" anchor="ctr"/>
          <a:lstStyle/>
          <a:p>
            <a:pPr indent="0" marL="0">
              <a:buNone/>
            </a:pPr>
            <a:r>
              <a:rPr lang="en-US" sz="900" dirty="0">
                <a:solidFill>
                  <a:srgbClr val="6B7280"/>
                </a:solidFill>
                <a:latin typeface="Aptos" pitchFamily="34" charset="0"/>
                <a:ea typeface="Aptos" pitchFamily="34" charset="-122"/>
                <a:cs typeface="Aptos" pitchFamily="34" charset="-120"/>
              </a:rPr>
              <a:t>SELF-MODIFYING RUNTIME</a:t>
            </a:r>
            <a:endParaRPr lang="en-US" sz="900" dirty="0"/>
          </a:p>
        </p:txBody>
      </p:sp>
      <p:sp>
        <p:nvSpPr>
          <p:cNvPr id="4" name="Text 2"/>
          <p:cNvSpPr/>
          <p:nvPr/>
        </p:nvSpPr>
        <p:spPr>
          <a:xfrm>
            <a:off x="7406640" y="6492240"/>
            <a:ext cx="4251960" cy="164592"/>
          </a:xfrm>
          <a:prstGeom prst="rect">
            <a:avLst/>
          </a:prstGeom>
          <a:noFill/>
          <a:ln/>
        </p:spPr>
        <p:txBody>
          <a:bodyPr wrap="square" lIns="0" tIns="0" rIns="0" bIns="0" rtlCol="0" anchor="ctr"/>
          <a:lstStyle/>
          <a:p>
            <a:pPr algn="r" indent="0" marL="0">
              <a:buNone/>
            </a:pPr>
            <a:r>
              <a:rPr lang="en-US" sz="850" dirty="0">
                <a:solidFill>
                  <a:srgbClr val="9CA3AF"/>
                </a:solidFill>
                <a:latin typeface="Aptos" pitchFamily="34" charset="0"/>
                <a:ea typeface="Aptos" pitchFamily="34" charset="-122"/>
                <a:cs typeface="Aptos" pitchFamily="34" charset="-120"/>
              </a:rPr>
              <a:t>APART RESEARCH · AI INCIDENT RESPONSE SPRINT</a:t>
            </a:r>
            <a:endParaRPr lang="en-US" sz="85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585216" y="566928"/>
            <a:ext cx="5669280" cy="228600"/>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APART RESEARCH · AI INCIDENT RESPONSE SPRINT</a:t>
            </a:r>
            <a:endParaRPr lang="en-US" sz="1100" dirty="0"/>
          </a:p>
        </p:txBody>
      </p:sp>
      <p:sp>
        <p:nvSpPr>
          <p:cNvPr id="3" name="Text 1"/>
          <p:cNvSpPr/>
          <p:nvPr/>
        </p:nvSpPr>
        <p:spPr>
          <a:xfrm>
            <a:off x="585216" y="1024128"/>
            <a:ext cx="6400800" cy="1353312"/>
          </a:xfrm>
          <a:prstGeom prst="rect">
            <a:avLst/>
          </a:prstGeom>
          <a:noFill/>
          <a:ln>
            <a:noFill/>
          </a:ln>
        </p:spPr>
        <p:txBody>
          <a:bodyPr wrap="square" lIns="0" tIns="0" rIns="0" bIns="0" rtlCol="0" anchor="ctr">
            <a:normAutofit/>
          </a:bodyPr>
          <a:lstStyle/>
          <a:p>
            <a:pPr algn="l" indent="0" marL="0">
              <a:buNone/>
            </a:pPr>
            <a:r>
              <a:rPr lang="en-US" sz="3400" b="1" dirty="0">
                <a:solidFill>
                  <a:srgbClr val="17202A"/>
                </a:solidFill>
                <a:latin typeface="Aptos" pitchFamily="34" charset="0"/>
                <a:ea typeface="Aptos" pitchFamily="34" charset="-122"/>
                <a:cs typeface="Aptos" pitchFamily="34" charset="-120"/>
              </a:rPr>
              <a:t>Self-Modifying</a:t>
            </a:r>
            <a:endParaRPr lang="en-US" sz="3400" dirty="0"/>
          </a:p>
          <a:p>
            <a:pPr algn="l" indent="0" marL="0">
              <a:buNone/>
            </a:pPr>
            <a:r>
              <a:rPr lang="en-US" sz="3400" b="1" dirty="0">
                <a:solidFill>
                  <a:srgbClr val="17202A"/>
                </a:solidFill>
                <a:latin typeface="Aptos" pitchFamily="34" charset="0"/>
                <a:ea typeface="Aptos" pitchFamily="34" charset="-122"/>
                <a:cs typeface="Aptos" pitchFamily="34" charset="-120"/>
              </a:rPr>
              <a:t>Runtime</a:t>
            </a:r>
            <a:endParaRPr lang="en-US" sz="3400" dirty="0"/>
          </a:p>
        </p:txBody>
      </p:sp>
      <p:sp>
        <p:nvSpPr>
          <p:cNvPr id="4" name="Text 2"/>
          <p:cNvSpPr/>
          <p:nvPr/>
        </p:nvSpPr>
        <p:spPr>
          <a:xfrm>
            <a:off x="603504" y="2542032"/>
            <a:ext cx="6217920" cy="502920"/>
          </a:xfrm>
          <a:prstGeom prst="rect">
            <a:avLst/>
          </a:prstGeom>
          <a:noFill/>
          <a:ln>
            <a:noFill/>
          </a:ln>
        </p:spPr>
        <p:txBody>
          <a:bodyPr wrap="square" lIns="0" tIns="0" rIns="0" bIns="0" rtlCol="0" anchor="ctr">
            <a:normAutofit/>
          </a:bodyPr>
          <a:lstStyle/>
          <a:p>
            <a:pPr algn="l" indent="0" marL="0">
              <a:buNone/>
            </a:pPr>
            <a:r>
              <a:rPr lang="en-US" sz="1700" dirty="0">
                <a:solidFill>
                  <a:srgbClr val="5F6B76"/>
                </a:solidFill>
                <a:latin typeface="Aptos" pitchFamily="34" charset="0"/>
                <a:ea typeface="Aptos" pitchFamily="34" charset="-122"/>
                <a:cs typeface="Aptos" pitchFamily="34" charset="-120"/>
              </a:rPr>
              <a:t>A verifier-gated containment standard for adaptive AI agents</a:t>
            </a:r>
            <a:endParaRPr lang="en-US" sz="1700" dirty="0"/>
          </a:p>
        </p:txBody>
      </p:sp>
      <p:sp>
        <p:nvSpPr>
          <p:cNvPr id="5" name="Shape 3"/>
          <p:cNvSpPr/>
          <p:nvPr/>
        </p:nvSpPr>
        <p:spPr>
          <a:xfrm>
            <a:off x="603504" y="3273552"/>
            <a:ext cx="6080760" cy="1078992"/>
          </a:xfrm>
          <a:prstGeom prst="roundRect">
            <a:avLst>
              <a:gd name="adj" fmla="val 6780"/>
            </a:avLst>
          </a:prstGeom>
          <a:noFill/>
          <a:ln w="12700">
            <a:noFill/>
            <a:prstDash val="solid"/>
          </a:ln>
        </p:spPr>
        <p:txBody>
          <a:bodyPr/>
          <a:p/>
        </p:txBody>
      </p:sp>
      <p:sp>
        <p:nvSpPr>
          <p:cNvPr id="7" name="Text 5"/>
          <p:cNvSpPr/>
          <p:nvPr/>
        </p:nvSpPr>
        <p:spPr>
          <a:xfrm>
            <a:off x="786384" y="3419856"/>
            <a:ext cx="5715000" cy="237744"/>
          </a:xfrm>
          <a:prstGeom prst="rect">
            <a:avLst/>
          </a:prstGeom>
          <a:noFill/>
          <a:ln/>
        </p:spPr>
        <p:txBody>
          <a:bodyPr wrap="square" lIns="0" tIns="0" rIns="0" bIns="0" rtlCol="0" anchor="ctr">
            <a:normAutofit/>
          </a:bodyPr>
          <a:lstStyle/>
          <a:p>
            <a:pPr algn="l" indent="0" marL="0">
              <a:buNone/>
            </a:pPr>
            <a:r>
              <a:rPr lang="en-US" sz="1200" b="1" dirty="0">
                <a:solidFill>
                  <a:srgbClr val="0F766E"/>
                </a:solidFill>
                <a:latin typeface="Aptos" pitchFamily="34" charset="0"/>
                <a:ea typeface="Aptos" pitchFamily="34" charset="-122"/>
                <a:cs typeface="Aptos" pitchFamily="34" charset="-120"/>
              </a:rPr>
              <a:t>Research question</a:t>
            </a:r>
            <a:endParaRPr lang="en-US" sz="1200" dirty="0"/>
          </a:p>
        </p:txBody>
      </p:sp>
      <p:sp>
        <p:nvSpPr>
          <p:cNvPr id="8" name="Text 6"/>
          <p:cNvSpPr/>
          <p:nvPr/>
        </p:nvSpPr>
        <p:spPr>
          <a:xfrm>
            <a:off x="786384" y="3730752"/>
            <a:ext cx="5715000" cy="512064"/>
          </a:xfrm>
          <a:prstGeom prst="rect">
            <a:avLst/>
          </a:prstGeom>
          <a:noFill/>
          <a:ln>
            <a:noFill/>
          </a:ln>
        </p:spPr>
        <p:txBody>
          <a:bodyPr wrap="square" lIns="0" tIns="0" rIns="0" bIns="0" rtlCol="0" anchor="t">
            <a:normAutofit/>
          </a:bodyPr>
          <a:lstStyle/>
          <a:p>
            <a:pPr algn="l" indent="0" marL="0">
              <a:buNone/>
            </a:pPr>
            <a:r>
              <a:rPr lang="en-US" sz="1450" dirty="0">
                <a:solidFill>
                  <a:srgbClr val="5F6B76"/>
                </a:solidFill>
                <a:latin typeface="Aptos" pitchFamily="34" charset="0"/>
                <a:ea typeface="Aptos" pitchFamily="34" charset="-122"/>
                <a:cs typeface="Aptos" pitchFamily="34" charset="-120"/>
              </a:rPr>
              <a:t>What standard should govern a defense that is allowed to change itself under attack, while keeping a trusted core that it cannot rewrite?</a:t>
            </a:r>
            <a:endParaRPr lang="en-US" sz="1450" dirty="0"/>
          </a:p>
        </p:txBody>
      </p:sp>
      <p:sp>
        <p:nvSpPr>
          <p:cNvPr id="9" name="Text 7"/>
          <p:cNvSpPr/>
          <p:nvPr/>
        </p:nvSpPr>
        <p:spPr>
          <a:xfrm>
            <a:off x="603504" y="4709160"/>
            <a:ext cx="6217920" cy="548640"/>
          </a:xfrm>
          <a:prstGeom prst="rect">
            <a:avLst/>
          </a:prstGeom>
          <a:noFill/>
          <a:ln>
            <a:noFill/>
          </a:ln>
        </p:spPr>
        <p:txBody>
          <a:bodyPr wrap="square" lIns="0" tIns="0" rIns="0" bIns="0" rtlCol="0" anchor="ctr">
            <a:normAutofit/>
          </a:bodyPr>
          <a:lstStyle/>
          <a:p>
            <a:pPr algn="l" indent="0" marL="0">
              <a:buNone/>
            </a:pPr>
            <a:r>
              <a:rPr lang="en-US" sz="1400" b="1" dirty="0">
                <a:solidFill>
                  <a:srgbClr val="17202A"/>
                </a:solidFill>
                <a:latin typeface="Aptos" pitchFamily="34" charset="0"/>
                <a:ea typeface="Aptos" pitchFamily="34" charset="-122"/>
                <a:cs typeface="Aptos" pitchFamily="34" charset="-120"/>
              </a:rPr>
              <a:t>Built as a runnable testbed and evaluated against the July 2026 Hugging Face intrusion.</a:t>
            </a:r>
            <a:endParaRPr lang="en-US" sz="1400" dirty="0"/>
          </a:p>
        </p:txBody>
      </p:sp>
      <p:sp>
        <p:nvSpPr>
          <p:cNvPr id="10" name="Shape 8"/>
          <p:cNvSpPr/>
          <p:nvPr/>
        </p:nvSpPr>
        <p:spPr>
          <a:xfrm>
            <a:off x="7360920" y="1078992"/>
            <a:ext cx="4096512" cy="914400"/>
          </a:xfrm>
          <a:prstGeom prst="roundRect">
            <a:avLst>
              <a:gd name="adj" fmla="val 8000"/>
            </a:avLst>
          </a:prstGeom>
          <a:noFill/>
          <a:ln w="12700">
            <a:noFill/>
            <a:prstDash val="solid"/>
          </a:ln>
        </p:spPr>
        <p:txBody>
          <a:bodyPr/>
          <a:p/>
        </p:txBody>
      </p:sp>
      <p:sp>
        <p:nvSpPr>
          <p:cNvPr id="11" name="Text 9"/>
          <p:cNvSpPr/>
          <p:nvPr/>
        </p:nvSpPr>
        <p:spPr>
          <a:xfrm>
            <a:off x="7543800" y="1225296"/>
            <a:ext cx="3730752" cy="237744"/>
          </a:xfrm>
          <a:prstGeom prst="rect">
            <a:avLst/>
          </a:prstGeom>
          <a:noFill/>
          <a:ln/>
        </p:spPr>
        <p:txBody>
          <a:bodyPr wrap="square" lIns="0" tIns="0" rIns="0" bIns="0" rtlCol="0" anchor="ctr">
            <a:normAutofit/>
          </a:bodyPr>
          <a:lstStyle/>
          <a:p>
            <a:pPr algn="l" indent="0" marL="0">
              <a:buNone/>
            </a:pPr>
            <a:r>
              <a:rPr lang="en-US" sz="1200" b="1" dirty="0">
                <a:solidFill>
                  <a:srgbClr val="2563EB"/>
                </a:solidFill>
                <a:latin typeface="Aptos" pitchFamily="34" charset="0"/>
                <a:ea typeface="Aptos" pitchFamily="34" charset="-122"/>
                <a:cs typeface="Aptos" pitchFamily="34" charset="-120"/>
              </a:rPr>
              <a:t>IMMUTABLE CORE</a:t>
            </a:r>
            <a:endParaRPr lang="en-US" sz="1200" dirty="0"/>
          </a:p>
        </p:txBody>
      </p:sp>
      <p:sp>
        <p:nvSpPr>
          <p:cNvPr id="12" name="Text 10"/>
          <p:cNvSpPr/>
          <p:nvPr/>
        </p:nvSpPr>
        <p:spPr>
          <a:xfrm>
            <a:off x="7543800" y="1536192"/>
            <a:ext cx="3730752" cy="347472"/>
          </a:xfrm>
          <a:prstGeom prst="rect">
            <a:avLst/>
          </a:prstGeom>
          <a:noFill/>
          <a:ln>
            <a:noFill/>
          </a:ln>
        </p:spPr>
        <p:txBody>
          <a:bodyPr wrap="square" lIns="0" tIns="0" rIns="0" bIns="0" rtlCol="0" anchor="t">
            <a:normAutofit/>
          </a:bodyPr>
          <a:lstStyle/>
          <a:p>
            <a:pPr algn="l" indent="0" marL="0">
              <a:buNone/>
            </a:pPr>
            <a:r>
              <a:rPr lang="en-US" sz="1320" dirty="0">
                <a:solidFill>
                  <a:srgbClr val="5F6B76"/>
                </a:solidFill>
                <a:latin typeface="Aptos" pitchFamily="34" charset="0"/>
                <a:ea typeface="Aptos" pitchFamily="34" charset="-122"/>
                <a:cs typeface="Aptos" pitchFamily="34" charset="-120"/>
              </a:rPr>
              <a:t>Identity · taint semantics · verifier</a:t>
            </a:r>
            <a:endParaRPr lang="en-US" sz="1320" dirty="0"/>
          </a:p>
        </p:txBody>
      </p:sp>
      <p:sp>
        <p:nvSpPr>
          <p:cNvPr id="14" name="Shape 12"/>
          <p:cNvSpPr/>
          <p:nvPr/>
        </p:nvSpPr>
        <p:spPr>
          <a:xfrm>
            <a:off x="7360920" y="2395728"/>
            <a:ext cx="4096512" cy="914400"/>
          </a:xfrm>
          <a:prstGeom prst="roundRect">
            <a:avLst>
              <a:gd name="adj" fmla="val 8000"/>
            </a:avLst>
          </a:prstGeom>
          <a:noFill/>
          <a:ln w="12700">
            <a:noFill/>
            <a:prstDash val="solid"/>
          </a:ln>
        </p:spPr>
        <p:txBody>
          <a:bodyPr/>
          <a:p/>
        </p:txBody>
      </p:sp>
      <p:sp>
        <p:nvSpPr>
          <p:cNvPr id="15" name="Text 13"/>
          <p:cNvSpPr/>
          <p:nvPr/>
        </p:nvSpPr>
        <p:spPr>
          <a:xfrm>
            <a:off x="7543800" y="2542032"/>
            <a:ext cx="3730752" cy="237744"/>
          </a:xfrm>
          <a:prstGeom prst="rect">
            <a:avLst/>
          </a:prstGeom>
          <a:noFill/>
          <a:ln/>
        </p:spPr>
        <p:txBody>
          <a:bodyPr wrap="square" lIns="0" tIns="0" rIns="0" bIns="0" rtlCol="0" anchor="ctr">
            <a:normAutofit/>
          </a:bodyPr>
          <a:lstStyle/>
          <a:p>
            <a:pPr algn="l" indent="0" marL="0">
              <a:buNone/>
            </a:pPr>
            <a:r>
              <a:rPr lang="en-US" sz="1200" b="1" dirty="0">
                <a:solidFill>
                  <a:srgbClr val="0F766E"/>
                </a:solidFill>
                <a:latin typeface="Aptos" pitchFamily="34" charset="0"/>
                <a:ea typeface="Aptos" pitchFamily="34" charset="-122"/>
                <a:cs typeface="Aptos" pitchFamily="34" charset="-120"/>
              </a:rPr>
              <a:t>MUTABLE POLICY</a:t>
            </a:r>
            <a:endParaRPr lang="en-US" sz="1200" dirty="0"/>
          </a:p>
        </p:txBody>
      </p:sp>
      <p:sp>
        <p:nvSpPr>
          <p:cNvPr id="16" name="Text 14"/>
          <p:cNvSpPr/>
          <p:nvPr/>
        </p:nvSpPr>
        <p:spPr>
          <a:xfrm>
            <a:off x="7543800" y="2852928"/>
            <a:ext cx="3730752" cy="347472"/>
          </a:xfrm>
          <a:prstGeom prst="rect">
            <a:avLst/>
          </a:prstGeom>
          <a:noFill/>
          <a:ln>
            <a:noFill/>
          </a:ln>
        </p:spPr>
        <p:txBody>
          <a:bodyPr wrap="square" lIns="0" tIns="0" rIns="0" bIns="0" rtlCol="0" anchor="t">
            <a:normAutofit/>
          </a:bodyPr>
          <a:lstStyle/>
          <a:p>
            <a:pPr algn="l" indent="0" marL="0">
              <a:buNone/>
            </a:pPr>
            <a:r>
              <a:rPr lang="en-US" sz="1320" dirty="0">
                <a:solidFill>
                  <a:srgbClr val="5F6B76"/>
                </a:solidFill>
                <a:latin typeface="Aptos" pitchFamily="34" charset="0"/>
                <a:ea typeface="Aptos" pitchFamily="34" charset="-122"/>
                <a:cs typeface="Aptos" pitchFamily="34" charset="-120"/>
              </a:rPr>
              <a:t>Allow · Deny · Transform · Require · Isolate</a:t>
            </a:r>
            <a:endParaRPr lang="en-US" sz="1320" dirty="0"/>
          </a:p>
        </p:txBody>
      </p:sp>
      <p:sp>
        <p:nvSpPr>
          <p:cNvPr id="18" name="Shape 16"/>
          <p:cNvSpPr/>
          <p:nvPr/>
        </p:nvSpPr>
        <p:spPr>
          <a:xfrm>
            <a:off x="7360920" y="3712464"/>
            <a:ext cx="4096512" cy="914400"/>
          </a:xfrm>
          <a:prstGeom prst="roundRect">
            <a:avLst>
              <a:gd name="adj" fmla="val 8000"/>
            </a:avLst>
          </a:prstGeom>
          <a:noFill/>
          <a:ln w="12700">
            <a:noFill/>
            <a:prstDash val="solid"/>
          </a:ln>
        </p:spPr>
        <p:txBody>
          <a:bodyPr/>
          <a:p/>
        </p:txBody>
      </p:sp>
      <p:sp>
        <p:nvSpPr>
          <p:cNvPr id="19" name="Text 17"/>
          <p:cNvSpPr/>
          <p:nvPr/>
        </p:nvSpPr>
        <p:spPr>
          <a:xfrm>
            <a:off x="7543800" y="3858768"/>
            <a:ext cx="3730752" cy="237744"/>
          </a:xfrm>
          <a:prstGeom prst="rect">
            <a:avLst/>
          </a:prstGeom>
          <a:noFill/>
          <a:ln/>
        </p:spPr>
        <p:txBody>
          <a:bodyPr wrap="square" lIns="0" tIns="0" rIns="0" bIns="0" rtlCol="0" anchor="ctr">
            <a:normAutofit/>
          </a:bodyPr>
          <a:lstStyle/>
          <a:p>
            <a:pPr algn="l" indent="0" marL="0">
              <a:buNone/>
            </a:pPr>
            <a:r>
              <a:rPr lang="en-US" sz="1200" b="1" dirty="0">
                <a:solidFill>
                  <a:srgbClr val="B45309"/>
                </a:solidFill>
                <a:latin typeface="Aptos" pitchFamily="34" charset="0"/>
                <a:ea typeface="Aptos" pitchFamily="34" charset="-122"/>
                <a:cs typeface="Aptos" pitchFamily="34" charset="-120"/>
              </a:rPr>
              <a:t>ABSTRACT MACHINE</a:t>
            </a:r>
            <a:endParaRPr lang="en-US" sz="1200" dirty="0"/>
          </a:p>
        </p:txBody>
      </p:sp>
      <p:sp>
        <p:nvSpPr>
          <p:cNvPr id="20" name="Text 18"/>
          <p:cNvSpPr/>
          <p:nvPr/>
        </p:nvSpPr>
        <p:spPr>
          <a:xfrm>
            <a:off x="7543800" y="4169664"/>
            <a:ext cx="3730752" cy="347472"/>
          </a:xfrm>
          <a:prstGeom prst="rect">
            <a:avLst/>
          </a:prstGeom>
          <a:noFill/>
          <a:ln>
            <a:noFill/>
          </a:ln>
        </p:spPr>
        <p:txBody>
          <a:bodyPr wrap="square" lIns="0" tIns="0" rIns="0" bIns="0" rtlCol="0" anchor="t">
            <a:normAutofit/>
          </a:bodyPr>
          <a:lstStyle/>
          <a:p>
            <a:pPr algn="l" indent="0" marL="0">
              <a:buNone/>
            </a:pPr>
            <a:r>
              <a:rPr lang="en-US" sz="1320" dirty="0">
                <a:solidFill>
                  <a:srgbClr val="5F6B76"/>
                </a:solidFill>
                <a:latin typeface="Aptos" pitchFamily="34" charset="0"/>
                <a:ea typeface="Aptos" pitchFamily="34" charset="-122"/>
                <a:cs typeface="Aptos" pitchFamily="34" charset="-120"/>
              </a:rPr>
              <a:t>PUBLIC &lt; PROTECTED &lt; SECRET</a:t>
            </a:r>
            <a:endParaRPr lang="en-US" sz="1320" dirty="0"/>
          </a:p>
        </p:txBody>
      </p:sp>
      <p:sp>
        <p:nvSpPr>
          <p:cNvPr id="21" name="Text 19"/>
          <p:cNvSpPr/>
          <p:nvPr/>
        </p:nvSpPr>
        <p:spPr>
          <a:xfrm>
            <a:off x="7370064" y="5065776"/>
            <a:ext cx="3840480" cy="530352"/>
          </a:xfrm>
          <a:prstGeom prst="rect">
            <a:avLst/>
          </a:prstGeom>
          <a:noFill/>
          <a:ln>
            <a:noFill/>
          </a:ln>
        </p:spPr>
        <p:txBody>
          <a:bodyPr wrap="square" lIns="0" tIns="0" rIns="0" bIns="0" rtlCol="0" anchor="ctr">
            <a:normAutofit/>
          </a:bodyPr>
          <a:lstStyle/>
          <a:p>
            <a:pPr algn="l" indent="0" marL="0">
              <a:buNone/>
            </a:pPr>
            <a:r>
              <a:rPr lang="en-US" sz="1250" dirty="0">
                <a:solidFill>
                  <a:srgbClr val="5F6B76"/>
                </a:solidFill>
                <a:latin typeface="Aptos" pitchFamily="34" charset="0"/>
                <a:ea typeface="Aptos" pitchFamily="34" charset="-122"/>
                <a:cs typeface="Aptos" pitchFamily="34" charset="-120"/>
              </a:rPr>
              <a:t>Track 1 · Containment</a:t>
            </a:r>
            <a:endParaRPr lang="en-US" sz="1250" dirty="0"/>
          </a:p>
          <a:p>
            <a:pPr algn="l" indent="0" marL="0">
              <a:buNone/>
            </a:pPr>
            <a:r>
              <a:rPr lang="en-US" sz="1250" dirty="0">
                <a:solidFill>
                  <a:srgbClr val="5F6B76"/>
                </a:solidFill>
                <a:latin typeface="Aptos" pitchFamily="34" charset="0"/>
                <a:ea typeface="Aptos" pitchFamily="34" charset="-122"/>
                <a:cs typeface="Aptos" pitchFamily="34" charset="-120"/>
              </a:rPr>
              <a:t>Also relevant to Tracks 2 and 5</a:t>
            </a:r>
            <a:endParaRPr lang="en-US" sz="125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9" name="Rectangle 38"/>
          <p:cNvSpPr/>
          <p:nvPr/>
        </p:nvSpPr>
        <p:spPr>
          <a:xfrm>
            <a:off x="585216" y="1783080"/>
            <a:ext cx="10515600" cy="10972"/>
          </a:xfrm>
          <a:prstGeom prst="rect">
            <a:avLst/>
          </a:prstGeom>
          <a:solidFill>
            <a:srgbClr val="DCE2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01 · MOTIVATION</a:t>
            </a:r>
            <a:endParaRPr lang="en-US" sz="1050" dirty="0"/>
          </a:p>
        </p:txBody>
      </p:sp>
      <p:sp>
        <p:nvSpPr>
          <p:cNvPr id="3" name="Text 1"/>
          <p:cNvSpPr/>
          <p:nvPr/>
        </p:nvSpPr>
        <p:spPr>
          <a:xfrm>
            <a:off x="566928" y="658368"/>
            <a:ext cx="10972800" cy="530352"/>
          </a:xfrm>
          <a:prstGeom prst="rect">
            <a:avLst/>
          </a:prstGeom>
          <a:noFill/>
          <a:ln>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What the July 2026 incident exposed</a:t>
            </a:r>
            <a:endParaRPr lang="en-US" sz="2800" dirty="0"/>
          </a:p>
        </p:txBody>
      </p:sp>
      <p:sp>
        <p:nvSpPr>
          <p:cNvPr id="4" name="Text 2"/>
          <p:cNvSpPr/>
          <p:nvPr/>
        </p:nvSpPr>
        <p:spPr>
          <a:xfrm>
            <a:off x="566928" y="1225296"/>
            <a:ext cx="10515600" cy="502920"/>
          </a:xfrm>
          <a:prstGeom prst="rect">
            <a:avLst/>
          </a:prstGeom>
          <a:noFill/>
          <a:ln>
            <a:noFill/>
          </a:ln>
        </p:spPr>
        <p:txBody>
          <a:bodyPr wrap="square" lIns="0" tIns="0" rIns="0" bIns="0" rtlCol="0" anchor="ctr">
            <a:normAutofit/>
          </a:bodyPr>
          <a:lstStyle/>
          <a:p>
            <a:pPr algn="l" indent="0" marL="0">
              <a:buNone/>
            </a:pPr>
            <a:r>
              <a:rPr lang="en-US" sz="1350" dirty="0">
                <a:solidFill>
                  <a:srgbClr val="5F6B76"/>
                </a:solidFill>
                <a:latin typeface="Aptos" pitchFamily="34" charset="0"/>
                <a:ea typeface="Aptos" pitchFamily="34" charset="-122"/>
                <a:cs typeface="Aptos" pitchFamily="34" charset="-120"/>
              </a:rPr>
              <a:t>The failure was not a missing checklist. It was a missing boundary between adaptive behavior and non-negotiable trust.</a:t>
            </a:r>
            <a:endParaRPr lang="en-US" sz="1350" dirty="0"/>
          </a:p>
        </p:txBody>
      </p:sp>
      <p:sp>
        <p:nvSpPr>
          <p:cNvPr id="5" name="Shape 3"/>
          <p:cNvSpPr/>
          <p:nvPr/>
        </p:nvSpPr>
        <p:spPr>
          <a:xfrm>
            <a:off x="566928" y="1920240"/>
            <a:ext cx="3493008" cy="1078992"/>
          </a:xfrm>
          <a:prstGeom prst="roundRect">
            <a:avLst>
              <a:gd name="adj" fmla="val 6780"/>
            </a:avLst>
          </a:prstGeom>
          <a:noFill/>
          <a:ln w="12700">
            <a:noFill/>
            <a:prstDash val="solid"/>
          </a:ln>
        </p:spPr>
        <p:txBody>
          <a:bodyPr/>
          <a:p/>
        </p:txBody>
      </p:sp>
      <p:sp>
        <p:nvSpPr>
          <p:cNvPr id="6" name="Text 4"/>
          <p:cNvSpPr/>
          <p:nvPr/>
        </p:nvSpPr>
        <p:spPr>
          <a:xfrm>
            <a:off x="731520" y="2103120"/>
            <a:ext cx="1170432" cy="384048"/>
          </a:xfrm>
          <a:prstGeom prst="rect">
            <a:avLst/>
          </a:prstGeom>
          <a:noFill/>
          <a:ln>
            <a:noFill/>
          </a:ln>
        </p:spPr>
        <p:txBody>
          <a:bodyPr wrap="square" lIns="0" tIns="0" rIns="0" bIns="0" rtlCol="0" anchor="ctr">
            <a:normAutofit/>
          </a:bodyPr>
          <a:lstStyle/>
          <a:p>
            <a:pPr algn="l" indent="0" marL="0">
              <a:buNone/>
            </a:pPr>
            <a:r>
              <a:rPr lang="en-US" sz="2300" b="1" dirty="0">
                <a:solidFill>
                  <a:srgbClr val="0F766E"/>
                </a:solidFill>
                <a:latin typeface="Aptos" pitchFamily="34" charset="0"/>
                <a:ea typeface="Aptos" pitchFamily="34" charset="-122"/>
                <a:cs typeface="Aptos" pitchFamily="34" charset="-120"/>
              </a:rPr>
              <a:t>17,600</a:t>
            </a:r>
            <a:endParaRPr lang="en-US" sz="2300" dirty="0"/>
          </a:p>
        </p:txBody>
      </p:sp>
      <p:sp>
        <p:nvSpPr>
          <p:cNvPr id="7" name="Text 5"/>
          <p:cNvSpPr/>
          <p:nvPr/>
        </p:nvSpPr>
        <p:spPr>
          <a:xfrm>
            <a:off x="1847088" y="2048256"/>
            <a:ext cx="1938528" cy="310896"/>
          </a:xfrm>
          <a:prstGeom prst="rect">
            <a:avLst/>
          </a:prstGeom>
          <a:noFill/>
          <a:ln>
            <a:noFill/>
          </a:ln>
        </p:spPr>
        <p:txBody>
          <a:bodyPr wrap="square" lIns="0" tIns="0" rIns="0" bIns="0" rtlCol="0" anchor="ctr">
            <a:normAutofit/>
          </a:bodyPr>
          <a:lstStyle/>
          <a:p>
            <a:pPr algn="l" indent="0" marL="0">
              <a:buNone/>
            </a:pPr>
            <a:r>
              <a:rPr lang="en-US" sz="1150" b="1" dirty="0">
                <a:solidFill>
                  <a:srgbClr val="17202A"/>
                </a:solidFill>
                <a:latin typeface="Aptos" pitchFamily="34" charset="0"/>
                <a:ea typeface="Aptos" pitchFamily="34" charset="-122"/>
                <a:cs typeface="Aptos" pitchFamily="34" charset="-120"/>
              </a:rPr>
              <a:t>attacker actions recovered</a:t>
            </a:r>
            <a:endParaRPr lang="en-US" sz="1150" dirty="0"/>
          </a:p>
        </p:txBody>
      </p:sp>
      <p:sp>
        <p:nvSpPr>
          <p:cNvPr id="8" name="Text 6"/>
          <p:cNvSpPr/>
          <p:nvPr/>
        </p:nvSpPr>
        <p:spPr>
          <a:xfrm>
            <a:off x="1847088" y="2395728"/>
            <a:ext cx="1938528" cy="310896"/>
          </a:xfrm>
          <a:prstGeom prst="rect">
            <a:avLst/>
          </a:prstGeom>
          <a:noFill/>
          <a:ln>
            <a:noFill/>
          </a:ln>
        </p:spPr>
        <p:txBody>
          <a:bodyPr wrap="square" lIns="0" tIns="0" rIns="0" bIns="0" rtlCol="0" anchor="ctr">
            <a:normAutofit/>
          </a:bodyPr>
          <a:lstStyle/>
          <a:p>
            <a:pPr algn="l" indent="0" marL="0">
              <a:buNone/>
            </a:pPr>
            <a:r>
              <a:rPr lang="en-US" sz="1080" dirty="0">
                <a:solidFill>
                  <a:srgbClr val="5F6B76"/>
                </a:solidFill>
                <a:latin typeface="Aptos" pitchFamily="34" charset="0"/>
                <a:ea typeface="Aptos" pitchFamily="34" charset="-122"/>
                <a:cs typeface="Aptos" pitchFamily="34" charset="-120"/>
              </a:rPr>
              <a:t>across ~6,280 clusters</a:t>
            </a:r>
            <a:endParaRPr lang="en-US" sz="1080" dirty="0"/>
          </a:p>
        </p:txBody>
      </p:sp>
      <p:sp>
        <p:nvSpPr>
          <p:cNvPr id="9" name="Shape 7"/>
          <p:cNvSpPr/>
          <p:nvPr/>
        </p:nvSpPr>
        <p:spPr>
          <a:xfrm>
            <a:off x="4242816" y="1920240"/>
            <a:ext cx="3493008" cy="1078992"/>
          </a:xfrm>
          <a:prstGeom prst="roundRect">
            <a:avLst>
              <a:gd name="adj" fmla="val 6780"/>
            </a:avLst>
          </a:prstGeom>
          <a:noFill/>
          <a:ln w="12700">
            <a:noFill/>
            <a:prstDash val="solid"/>
          </a:ln>
        </p:spPr>
        <p:txBody>
          <a:bodyPr/>
          <a:p/>
        </p:txBody>
      </p:sp>
      <p:sp>
        <p:nvSpPr>
          <p:cNvPr id="10" name="Text 8"/>
          <p:cNvSpPr/>
          <p:nvPr/>
        </p:nvSpPr>
        <p:spPr>
          <a:xfrm>
            <a:off x="4407408" y="2103120"/>
            <a:ext cx="1170432" cy="384048"/>
          </a:xfrm>
          <a:prstGeom prst="rect">
            <a:avLst/>
          </a:prstGeom>
          <a:noFill/>
          <a:ln>
            <a:noFill/>
          </a:ln>
        </p:spPr>
        <p:txBody>
          <a:bodyPr wrap="square" lIns="0" tIns="0" rIns="0" bIns="0" rtlCol="0" anchor="ctr">
            <a:normAutofit/>
          </a:bodyPr>
          <a:lstStyle/>
          <a:p>
            <a:pPr algn="l" indent="0" marL="0">
              <a:buNone/>
            </a:pPr>
            <a:r>
              <a:rPr lang="en-US" sz="2300" b="1" dirty="0">
                <a:solidFill>
                  <a:srgbClr val="0F766E"/>
                </a:solidFill>
                <a:latin typeface="Aptos" pitchFamily="34" charset="0"/>
                <a:ea typeface="Aptos" pitchFamily="34" charset="-122"/>
                <a:cs typeface="Aptos" pitchFamily="34" charset="-120"/>
              </a:rPr>
              <a:t>&lt; 13 hrs</a:t>
            </a:r>
            <a:endParaRPr lang="en-US" sz="2300" dirty="0"/>
          </a:p>
        </p:txBody>
      </p:sp>
      <p:sp>
        <p:nvSpPr>
          <p:cNvPr id="11" name="Text 9"/>
          <p:cNvSpPr/>
          <p:nvPr/>
        </p:nvSpPr>
        <p:spPr>
          <a:xfrm>
            <a:off x="5522976" y="2048256"/>
            <a:ext cx="1938528" cy="310896"/>
          </a:xfrm>
          <a:prstGeom prst="rect">
            <a:avLst/>
          </a:prstGeom>
          <a:noFill/>
          <a:ln>
            <a:noFill/>
          </a:ln>
        </p:spPr>
        <p:txBody>
          <a:bodyPr wrap="square" lIns="0" tIns="0" rIns="0" bIns="0" rtlCol="0" anchor="ctr">
            <a:normAutofit/>
          </a:bodyPr>
          <a:lstStyle/>
          <a:p>
            <a:pPr algn="l" indent="0" marL="0">
              <a:buNone/>
            </a:pPr>
            <a:r>
              <a:rPr lang="en-US" sz="1150" b="1" dirty="0">
                <a:solidFill>
                  <a:srgbClr val="17202A"/>
                </a:solidFill>
                <a:latin typeface="Aptos" pitchFamily="34" charset="0"/>
                <a:ea typeface="Aptos" pitchFamily="34" charset="-122"/>
                <a:cs typeface="Aptos" pitchFamily="34" charset="-120"/>
              </a:rPr>
              <a:t>file-read vector → cluster-admin</a:t>
            </a:r>
            <a:endParaRPr lang="en-US" sz="1150" dirty="0"/>
          </a:p>
        </p:txBody>
      </p:sp>
      <p:sp>
        <p:nvSpPr>
          <p:cNvPr id="12" name="Text 10"/>
          <p:cNvSpPr/>
          <p:nvPr/>
        </p:nvSpPr>
        <p:spPr>
          <a:xfrm>
            <a:off x="5522976" y="2395728"/>
            <a:ext cx="1938528" cy="310896"/>
          </a:xfrm>
          <a:prstGeom prst="rect">
            <a:avLst/>
          </a:prstGeom>
          <a:noFill/>
          <a:ln>
            <a:noFill/>
          </a:ln>
        </p:spPr>
        <p:txBody>
          <a:bodyPr wrap="square" lIns="0" tIns="0" rIns="0" bIns="0" rtlCol="0" anchor="ctr">
            <a:normAutofit/>
          </a:bodyPr>
          <a:lstStyle/>
          <a:p>
            <a:pPr algn="l" indent="0" marL="0">
              <a:buNone/>
            </a:pPr>
            <a:r>
              <a:rPr lang="en-US" sz="1080" dirty="0">
                <a:solidFill>
                  <a:srgbClr val="5F6B76"/>
                </a:solidFill>
                <a:latin typeface="Aptos" pitchFamily="34" charset="0"/>
                <a:ea typeface="Aptos" pitchFamily="34" charset="-122"/>
                <a:cs typeface="Aptos" pitchFamily="34" charset="-120"/>
              </a:rPr>
              <a:t>end-to-end escalation</a:t>
            </a:r>
            <a:endParaRPr lang="en-US" sz="1080" dirty="0"/>
          </a:p>
        </p:txBody>
      </p:sp>
      <p:sp>
        <p:nvSpPr>
          <p:cNvPr id="13" name="Shape 11"/>
          <p:cNvSpPr/>
          <p:nvPr/>
        </p:nvSpPr>
        <p:spPr>
          <a:xfrm>
            <a:off x="7918704" y="1920240"/>
            <a:ext cx="3493008" cy="1078992"/>
          </a:xfrm>
          <a:prstGeom prst="roundRect">
            <a:avLst>
              <a:gd name="adj" fmla="val 6780"/>
            </a:avLst>
          </a:prstGeom>
          <a:noFill/>
          <a:ln w="12700">
            <a:noFill/>
            <a:prstDash val="solid"/>
          </a:ln>
        </p:spPr>
        <p:txBody>
          <a:bodyPr/>
          <a:p/>
        </p:txBody>
      </p:sp>
      <p:sp>
        <p:nvSpPr>
          <p:cNvPr id="14" name="Text 12"/>
          <p:cNvSpPr/>
          <p:nvPr/>
        </p:nvSpPr>
        <p:spPr>
          <a:xfrm>
            <a:off x="8083296" y="2103120"/>
            <a:ext cx="1170432" cy="384048"/>
          </a:xfrm>
          <a:prstGeom prst="rect">
            <a:avLst/>
          </a:prstGeom>
          <a:noFill/>
          <a:ln>
            <a:noFill/>
          </a:ln>
        </p:spPr>
        <p:txBody>
          <a:bodyPr wrap="square" lIns="0" tIns="0" rIns="0" bIns="0" rtlCol="0" anchor="ctr">
            <a:normAutofit/>
          </a:bodyPr>
          <a:lstStyle/>
          <a:p>
            <a:pPr algn="l" indent="0" marL="0">
              <a:buNone/>
            </a:pPr>
            <a:r>
              <a:rPr lang="en-US" sz="2300" b="1" dirty="0">
                <a:solidFill>
                  <a:srgbClr val="0F766E"/>
                </a:solidFill>
                <a:latin typeface="Aptos" pitchFamily="34" charset="0"/>
                <a:ea typeface="Aptos" pitchFamily="34" charset="-122"/>
                <a:cs typeface="Aptos" pitchFamily="34" charset="-120"/>
              </a:rPr>
              <a:t>1</a:t>
            </a:r>
            <a:endParaRPr lang="en-US" sz="2300" dirty="0"/>
          </a:p>
        </p:txBody>
      </p:sp>
      <p:sp>
        <p:nvSpPr>
          <p:cNvPr id="15" name="Text 13"/>
          <p:cNvSpPr/>
          <p:nvPr/>
        </p:nvSpPr>
        <p:spPr>
          <a:xfrm>
            <a:off x="9198864" y="2048256"/>
            <a:ext cx="1938528" cy="310896"/>
          </a:xfrm>
          <a:prstGeom prst="rect">
            <a:avLst/>
          </a:prstGeom>
          <a:noFill/>
          <a:ln>
            <a:noFill/>
          </a:ln>
        </p:spPr>
        <p:txBody>
          <a:bodyPr wrap="square" lIns="0" tIns="0" rIns="0" bIns="0" rtlCol="0" anchor="ctr">
            <a:normAutofit/>
          </a:bodyPr>
          <a:lstStyle/>
          <a:p>
            <a:pPr algn="l" indent="0" marL="0">
              <a:buNone/>
            </a:pPr>
            <a:r>
              <a:rPr lang="en-US" sz="1150" b="1" dirty="0">
                <a:solidFill>
                  <a:srgbClr val="17202A"/>
                </a:solidFill>
                <a:latin typeface="Aptos" pitchFamily="34" charset="0"/>
                <a:ea typeface="Aptos" pitchFamily="34" charset="-122"/>
                <a:cs typeface="Aptos" pitchFamily="34" charset="-120"/>
              </a:rPr>
              <a:t>zero-day in the permitted egress</a:t>
            </a:r>
            <a:endParaRPr lang="en-US" sz="1150" dirty="0"/>
          </a:p>
        </p:txBody>
      </p:sp>
      <p:sp>
        <p:nvSpPr>
          <p:cNvPr id="16" name="Text 14"/>
          <p:cNvSpPr/>
          <p:nvPr/>
        </p:nvSpPr>
        <p:spPr>
          <a:xfrm>
            <a:off x="9198864" y="2395728"/>
            <a:ext cx="1938528" cy="310896"/>
          </a:xfrm>
          <a:prstGeom prst="rect">
            <a:avLst/>
          </a:prstGeom>
          <a:noFill/>
          <a:ln>
            <a:noFill/>
          </a:ln>
        </p:spPr>
        <p:txBody>
          <a:bodyPr wrap="square" lIns="0" tIns="0" rIns="0" bIns="0" rtlCol="0" anchor="ctr">
            <a:normAutofit/>
          </a:bodyPr>
          <a:lstStyle/>
          <a:p>
            <a:pPr algn="l" indent="0" marL="0">
              <a:buNone/>
            </a:pPr>
            <a:r>
              <a:rPr lang="en-US" sz="1080" dirty="0">
                <a:solidFill>
                  <a:srgbClr val="5F6B76"/>
                </a:solidFill>
                <a:latin typeface="Aptos" pitchFamily="34" charset="0"/>
                <a:ea typeface="Aptos" pitchFamily="34" charset="-122"/>
                <a:cs typeface="Aptos" pitchFamily="34" charset="-120"/>
              </a:rPr>
              <a:t>a package-registry proxy</a:t>
            </a:r>
            <a:endParaRPr lang="en-US" sz="1080" dirty="0"/>
          </a:p>
        </p:txBody>
      </p:sp>
      <p:sp>
        <p:nvSpPr>
          <p:cNvPr id="17" name="Text 15"/>
          <p:cNvSpPr/>
          <p:nvPr/>
        </p:nvSpPr>
        <p:spPr>
          <a:xfrm>
            <a:off x="585216" y="3310128"/>
            <a:ext cx="1828800" cy="228600"/>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Escalation chain</a:t>
            </a:r>
            <a:endParaRPr lang="en-US" sz="1100" dirty="0"/>
          </a:p>
        </p:txBody>
      </p:sp>
      <p:sp>
        <p:nvSpPr>
          <p:cNvPr id="18" name="Shape 16"/>
          <p:cNvSpPr/>
          <p:nvPr/>
        </p:nvSpPr>
        <p:spPr>
          <a:xfrm>
            <a:off x="594360" y="3685032"/>
            <a:ext cx="1627632" cy="932688"/>
          </a:xfrm>
          <a:prstGeom prst="roundRect">
            <a:avLst>
              <a:gd name="adj" fmla="val 7843"/>
            </a:avLst>
          </a:prstGeom>
          <a:noFill/>
          <a:ln w="12700">
            <a:noFill/>
            <a:prstDash val="solid"/>
          </a:ln>
        </p:spPr>
        <p:txBody>
          <a:bodyPr/>
          <a:p/>
        </p:txBody>
      </p:sp>
      <p:sp>
        <p:nvSpPr>
          <p:cNvPr id="19" name="Text 17"/>
          <p:cNvSpPr/>
          <p:nvPr/>
        </p:nvSpPr>
        <p:spPr>
          <a:xfrm>
            <a:off x="777240" y="3831336"/>
            <a:ext cx="1261872" cy="237744"/>
          </a:xfrm>
          <a:prstGeom prst="rect">
            <a:avLst/>
          </a:prstGeom>
          <a:noFill/>
          <a:ln>
            <a:noFill/>
          </a:ln>
        </p:spPr>
        <p:txBody>
          <a:bodyPr wrap="square" lIns="0" tIns="0" rIns="0" bIns="0" rtlCol="0" anchor="ctr">
            <a:normAutofit/>
          </a:bodyPr>
          <a:lstStyle/>
          <a:p>
            <a:pPr algn="l" indent="0" marL="0">
              <a:buNone/>
            </a:pPr>
            <a:r>
              <a:rPr lang="en-US" sz="1300" b="1" dirty="0">
                <a:solidFill>
                  <a:srgbClr val="B45309"/>
                </a:solidFill>
                <a:latin typeface="Aptos" pitchFamily="34" charset="0"/>
                <a:ea typeface="Aptos" pitchFamily="34" charset="-122"/>
                <a:cs typeface="Aptos" pitchFamily="34" charset="-120"/>
              </a:rPr>
              <a:t>permitted</a:t>
            </a:r>
            <a:endParaRPr lang="en-US" sz="1300" dirty="0"/>
          </a:p>
          <a:p>
            <a:pPr algn="l" indent="0" marL="0">
              <a:buNone/>
            </a:pPr>
            <a:r>
              <a:rPr lang="en-US" sz="1300" b="1" dirty="0">
                <a:solidFill>
                  <a:srgbClr val="B45309"/>
                </a:solidFill>
                <a:latin typeface="Aptos" pitchFamily="34" charset="0"/>
                <a:ea typeface="Aptos" pitchFamily="34" charset="-122"/>
                <a:cs typeface="Aptos" pitchFamily="34" charset="-120"/>
              </a:rPr>
              <a:t>egress</a:t>
            </a:r>
            <a:endParaRPr lang="en-US" sz="1300" dirty="0"/>
          </a:p>
        </p:txBody>
      </p:sp>
      <p:sp>
        <p:nvSpPr>
          <p:cNvPr id="21" name="Shape 19"/>
          <p:cNvSpPr/>
          <p:nvPr/>
        </p:nvSpPr>
        <p:spPr>
          <a:xfrm>
            <a:off x="2487168" y="3685032"/>
            <a:ext cx="1627632" cy="932688"/>
          </a:xfrm>
          <a:prstGeom prst="roundRect">
            <a:avLst>
              <a:gd name="adj" fmla="val 7843"/>
            </a:avLst>
          </a:prstGeom>
          <a:noFill/>
          <a:ln w="12700">
            <a:noFill/>
            <a:prstDash val="solid"/>
          </a:ln>
        </p:spPr>
        <p:txBody>
          <a:bodyPr/>
          <a:p/>
        </p:txBody>
      </p:sp>
      <p:sp>
        <p:nvSpPr>
          <p:cNvPr id="22" name="Text 20"/>
          <p:cNvSpPr/>
          <p:nvPr/>
        </p:nvSpPr>
        <p:spPr>
          <a:xfrm>
            <a:off x="2670048" y="3831336"/>
            <a:ext cx="1261872" cy="237744"/>
          </a:xfrm>
          <a:prstGeom prst="rect">
            <a:avLst/>
          </a:prstGeom>
          <a:noFill/>
          <a:ln>
            <a:noFill/>
          </a:ln>
        </p:spPr>
        <p:txBody>
          <a:bodyPr wrap="square" lIns="0" tIns="0" rIns="0" bIns="0" rtlCol="0" anchor="ctr">
            <a:normAutofit/>
          </a:bodyPr>
          <a:lstStyle/>
          <a:p>
            <a:pPr algn="l" indent="0" marL="0">
              <a:buNone/>
            </a:pPr>
            <a:r>
              <a:rPr lang="en-US" sz="1300" b="1" dirty="0">
                <a:solidFill>
                  <a:srgbClr val="17202A"/>
                </a:solidFill>
                <a:latin typeface="Aptos" pitchFamily="34" charset="0"/>
                <a:ea typeface="Aptos" pitchFamily="34" charset="-122"/>
                <a:cs typeface="Aptos" pitchFamily="34" charset="-120"/>
              </a:rPr>
              <a:t>file read</a:t>
            </a:r>
            <a:endParaRPr lang="en-US" sz="1300" dirty="0"/>
          </a:p>
        </p:txBody>
      </p:sp>
      <p:sp>
        <p:nvSpPr>
          <p:cNvPr id="24" name="Shape 22"/>
          <p:cNvSpPr/>
          <p:nvPr/>
        </p:nvSpPr>
        <p:spPr>
          <a:xfrm>
            <a:off x="4379976" y="3685032"/>
            <a:ext cx="1627632" cy="932688"/>
          </a:xfrm>
          <a:prstGeom prst="roundRect">
            <a:avLst>
              <a:gd name="adj" fmla="val 7843"/>
            </a:avLst>
          </a:prstGeom>
          <a:noFill/>
          <a:ln w="12700">
            <a:noFill/>
            <a:prstDash val="solid"/>
          </a:ln>
        </p:spPr>
        <p:txBody>
          <a:bodyPr/>
          <a:p/>
        </p:txBody>
      </p:sp>
      <p:sp>
        <p:nvSpPr>
          <p:cNvPr id="25" name="Text 23"/>
          <p:cNvSpPr/>
          <p:nvPr/>
        </p:nvSpPr>
        <p:spPr>
          <a:xfrm>
            <a:off x="4562856" y="3831336"/>
            <a:ext cx="1261872" cy="237744"/>
          </a:xfrm>
          <a:prstGeom prst="rect">
            <a:avLst/>
          </a:prstGeom>
          <a:noFill/>
          <a:ln>
            <a:noFill/>
          </a:ln>
        </p:spPr>
        <p:txBody>
          <a:bodyPr wrap="square" lIns="0" tIns="0" rIns="0" bIns="0" rtlCol="0" anchor="ctr">
            <a:normAutofit/>
          </a:bodyPr>
          <a:lstStyle/>
          <a:p>
            <a:pPr algn="l" indent="0" marL="0">
              <a:buNone/>
            </a:pPr>
            <a:r>
              <a:rPr lang="en-US" sz="1300" b="1" dirty="0">
                <a:solidFill>
                  <a:srgbClr val="17202A"/>
                </a:solidFill>
                <a:latin typeface="Aptos" pitchFamily="34" charset="0"/>
                <a:ea typeface="Aptos" pitchFamily="34" charset="-122"/>
                <a:cs typeface="Aptos" pitchFamily="34" charset="-120"/>
              </a:rPr>
              <a:t>code</a:t>
            </a:r>
            <a:endParaRPr lang="en-US" sz="1300" dirty="0"/>
          </a:p>
          <a:p>
            <a:pPr algn="l" indent="0" marL="0">
              <a:buNone/>
            </a:pPr>
            <a:r>
              <a:rPr lang="en-US" sz="1300" b="1" dirty="0">
                <a:solidFill>
                  <a:srgbClr val="17202A"/>
                </a:solidFill>
                <a:latin typeface="Aptos" pitchFamily="34" charset="0"/>
                <a:ea typeface="Aptos" pitchFamily="34" charset="-122"/>
                <a:cs typeface="Aptos" pitchFamily="34" charset="-120"/>
              </a:rPr>
              <a:t>execution</a:t>
            </a:r>
            <a:endParaRPr lang="en-US" sz="1300" dirty="0"/>
          </a:p>
        </p:txBody>
      </p:sp>
      <p:sp>
        <p:nvSpPr>
          <p:cNvPr id="27" name="Shape 25"/>
          <p:cNvSpPr/>
          <p:nvPr/>
        </p:nvSpPr>
        <p:spPr>
          <a:xfrm>
            <a:off x="6272784" y="3685032"/>
            <a:ext cx="1627632" cy="932688"/>
          </a:xfrm>
          <a:prstGeom prst="roundRect">
            <a:avLst>
              <a:gd name="adj" fmla="val 7843"/>
            </a:avLst>
          </a:prstGeom>
          <a:noFill/>
          <a:ln w="12700">
            <a:noFill/>
            <a:prstDash val="solid"/>
          </a:ln>
        </p:spPr>
        <p:txBody>
          <a:bodyPr/>
          <a:p/>
        </p:txBody>
      </p:sp>
      <p:sp>
        <p:nvSpPr>
          <p:cNvPr id="28" name="Text 26"/>
          <p:cNvSpPr/>
          <p:nvPr/>
        </p:nvSpPr>
        <p:spPr>
          <a:xfrm>
            <a:off x="6455664" y="3831336"/>
            <a:ext cx="1261872" cy="237744"/>
          </a:xfrm>
          <a:prstGeom prst="rect">
            <a:avLst/>
          </a:prstGeom>
          <a:noFill/>
          <a:ln>
            <a:noFill/>
          </a:ln>
        </p:spPr>
        <p:txBody>
          <a:bodyPr wrap="square" lIns="0" tIns="0" rIns="0" bIns="0" rtlCol="0" anchor="ctr">
            <a:normAutofit/>
          </a:bodyPr>
          <a:lstStyle/>
          <a:p>
            <a:pPr algn="l" indent="0" marL="0">
              <a:buNone/>
            </a:pPr>
            <a:r>
              <a:rPr lang="en-US" sz="1300" b="1" dirty="0">
                <a:solidFill>
                  <a:srgbClr val="17202A"/>
                </a:solidFill>
                <a:latin typeface="Aptos" pitchFamily="34" charset="0"/>
                <a:ea typeface="Aptos" pitchFamily="34" charset="-122"/>
                <a:cs typeface="Aptos" pitchFamily="34" charset="-120"/>
              </a:rPr>
              <a:t>credential</a:t>
            </a:r>
            <a:endParaRPr lang="en-US" sz="1300" dirty="0"/>
          </a:p>
          <a:p>
            <a:pPr algn="l" indent="0" marL="0">
              <a:buNone/>
            </a:pPr>
            <a:r>
              <a:rPr lang="en-US" sz="1300" b="1" dirty="0">
                <a:solidFill>
                  <a:srgbClr val="17202A"/>
                </a:solidFill>
                <a:latin typeface="Aptos" pitchFamily="34" charset="0"/>
                <a:ea typeface="Aptos" pitchFamily="34" charset="-122"/>
                <a:cs typeface="Aptos" pitchFamily="34" charset="-120"/>
              </a:rPr>
              <a:t>reuse</a:t>
            </a:r>
            <a:endParaRPr lang="en-US" sz="1300" dirty="0"/>
          </a:p>
        </p:txBody>
      </p:sp>
      <p:sp>
        <p:nvSpPr>
          <p:cNvPr id="30" name="Shape 28"/>
          <p:cNvSpPr/>
          <p:nvPr/>
        </p:nvSpPr>
        <p:spPr>
          <a:xfrm>
            <a:off x="8165592" y="3685032"/>
            <a:ext cx="1627632" cy="932688"/>
          </a:xfrm>
          <a:prstGeom prst="roundRect">
            <a:avLst>
              <a:gd name="adj" fmla="val 7843"/>
            </a:avLst>
          </a:prstGeom>
          <a:noFill/>
          <a:ln w="12700">
            <a:noFill/>
            <a:prstDash val="solid"/>
          </a:ln>
        </p:spPr>
        <p:txBody>
          <a:bodyPr/>
          <a:p/>
        </p:txBody>
      </p:sp>
      <p:sp>
        <p:nvSpPr>
          <p:cNvPr id="31" name="Text 29"/>
          <p:cNvSpPr/>
          <p:nvPr/>
        </p:nvSpPr>
        <p:spPr>
          <a:xfrm>
            <a:off x="8348472" y="3831336"/>
            <a:ext cx="1261872" cy="237744"/>
          </a:xfrm>
          <a:prstGeom prst="rect">
            <a:avLst/>
          </a:prstGeom>
          <a:noFill/>
          <a:ln>
            <a:noFill/>
          </a:ln>
        </p:spPr>
        <p:txBody>
          <a:bodyPr wrap="square" lIns="0" tIns="0" rIns="0" bIns="0" rtlCol="0" anchor="ctr">
            <a:normAutofit/>
          </a:bodyPr>
          <a:lstStyle/>
          <a:p>
            <a:pPr algn="l" indent="0" marL="0">
              <a:buNone/>
            </a:pPr>
            <a:r>
              <a:rPr lang="en-US" sz="1300" b="1" dirty="0">
                <a:solidFill>
                  <a:srgbClr val="17202A"/>
                </a:solidFill>
                <a:latin typeface="Aptos" pitchFamily="34" charset="0"/>
                <a:ea typeface="Aptos" pitchFamily="34" charset="-122"/>
                <a:cs typeface="Aptos" pitchFamily="34" charset="-120"/>
              </a:rPr>
              <a:t>cluster /</a:t>
            </a:r>
            <a:endParaRPr lang="en-US" sz="1300" dirty="0"/>
          </a:p>
          <a:p>
            <a:pPr algn="l" indent="0" marL="0">
              <a:buNone/>
            </a:pPr>
            <a:r>
              <a:rPr lang="en-US" sz="1300" b="1" dirty="0">
                <a:solidFill>
                  <a:srgbClr val="17202A"/>
                </a:solidFill>
                <a:latin typeface="Aptos" pitchFamily="34" charset="0"/>
                <a:ea typeface="Aptos" pitchFamily="34" charset="-122"/>
                <a:cs typeface="Aptos" pitchFamily="34" charset="-120"/>
              </a:rPr>
              <a:t>mesh access</a:t>
            </a:r>
            <a:endParaRPr lang="en-US" sz="1300" dirty="0"/>
          </a:p>
        </p:txBody>
      </p:sp>
      <p:sp>
        <p:nvSpPr>
          <p:cNvPr id="33" name="Shape 31"/>
          <p:cNvSpPr/>
          <p:nvPr/>
        </p:nvSpPr>
        <p:spPr>
          <a:xfrm>
            <a:off x="10058400" y="3685032"/>
            <a:ext cx="1627632" cy="932688"/>
          </a:xfrm>
          <a:prstGeom prst="roundRect">
            <a:avLst>
              <a:gd name="adj" fmla="val 7843"/>
            </a:avLst>
          </a:prstGeom>
          <a:noFill/>
          <a:ln w="12700">
            <a:noFill/>
            <a:prstDash val="solid"/>
          </a:ln>
        </p:spPr>
        <p:txBody>
          <a:bodyPr/>
          <a:p/>
        </p:txBody>
      </p:sp>
      <p:sp>
        <p:nvSpPr>
          <p:cNvPr id="34" name="Text 32"/>
          <p:cNvSpPr/>
          <p:nvPr/>
        </p:nvSpPr>
        <p:spPr>
          <a:xfrm>
            <a:off x="10241280" y="3831336"/>
            <a:ext cx="1261872" cy="237744"/>
          </a:xfrm>
          <a:prstGeom prst="rect">
            <a:avLst/>
          </a:prstGeom>
          <a:noFill/>
          <a:ln>
            <a:noFill/>
          </a:ln>
        </p:spPr>
        <p:txBody>
          <a:bodyPr wrap="square" lIns="0" tIns="0" rIns="0" bIns="0" rtlCol="0" anchor="ctr">
            <a:normAutofit/>
          </a:bodyPr>
          <a:lstStyle/>
          <a:p>
            <a:pPr algn="l" indent="0" marL="0">
              <a:buNone/>
            </a:pPr>
            <a:r>
              <a:rPr lang="en-US" sz="1300" b="1" dirty="0">
                <a:solidFill>
                  <a:srgbClr val="17202A"/>
                </a:solidFill>
                <a:latin typeface="Aptos" pitchFamily="34" charset="0"/>
                <a:ea typeface="Aptos" pitchFamily="34" charset="-122"/>
                <a:cs typeface="Aptos" pitchFamily="34" charset="-120"/>
              </a:rPr>
              <a:t>exfil /</a:t>
            </a:r>
            <a:endParaRPr lang="en-US" sz="1300" dirty="0"/>
          </a:p>
          <a:p>
            <a:pPr algn="l" indent="0" marL="0">
              <a:buNone/>
            </a:pPr>
            <a:r>
              <a:rPr lang="en-US" sz="1300" b="1" dirty="0">
                <a:solidFill>
                  <a:srgbClr val="17202A"/>
                </a:solidFill>
                <a:latin typeface="Aptos" pitchFamily="34" charset="0"/>
                <a:ea typeface="Aptos" pitchFamily="34" charset="-122"/>
                <a:cs typeface="Aptos" pitchFamily="34" charset="-120"/>
              </a:rPr>
              <a:t>CI impact</a:t>
            </a:r>
            <a:endParaRPr lang="en-US" sz="1300" dirty="0"/>
          </a:p>
        </p:txBody>
      </p:sp>
      <p:sp>
        <p:nvSpPr>
          <p:cNvPr id="35" name="Shape 33"/>
          <p:cNvSpPr/>
          <p:nvPr/>
        </p:nvSpPr>
        <p:spPr>
          <a:xfrm>
            <a:off x="585216" y="4983480"/>
            <a:ext cx="10972800" cy="786384"/>
          </a:xfrm>
          <a:prstGeom prst="roundRect">
            <a:avLst>
              <a:gd name="adj" fmla="val 9302"/>
            </a:avLst>
          </a:prstGeom>
          <a:noFill/>
          <a:ln w="12700">
            <a:noFill/>
            <a:prstDash val="solid"/>
          </a:ln>
        </p:spPr>
        <p:txBody>
          <a:bodyPr/>
          <a:p/>
        </p:txBody>
      </p:sp>
      <p:sp>
        <p:nvSpPr>
          <p:cNvPr id="36" name="Text 34"/>
          <p:cNvSpPr/>
          <p:nvPr/>
        </p:nvSpPr>
        <p:spPr>
          <a:xfrm>
            <a:off x="768096" y="5129784"/>
            <a:ext cx="10607040" cy="237744"/>
          </a:xfrm>
          <a:prstGeom prst="rect">
            <a:avLst/>
          </a:prstGeom>
          <a:noFill/>
          <a:ln>
            <a:noFill/>
          </a:ln>
        </p:spPr>
        <p:txBody>
          <a:bodyPr wrap="square" lIns="0" tIns="0" rIns="0" bIns="0" rtlCol="0" anchor="ctr">
            <a:normAutofit/>
          </a:bodyPr>
          <a:lstStyle/>
          <a:p>
            <a:pPr algn="l" indent="0" marL="0">
              <a:buNone/>
            </a:pPr>
            <a:r>
              <a:rPr lang="en-US" sz="1200" b="1" dirty="0">
                <a:solidFill>
                  <a:srgbClr val="2563EB"/>
                </a:solidFill>
                <a:latin typeface="Aptos" pitchFamily="34" charset="0"/>
                <a:ea typeface="Aptos" pitchFamily="34" charset="-122"/>
                <a:cs typeface="Aptos" pitchFamily="34" charset="-120"/>
              </a:rPr>
              <a:t>The design lesson</a:t>
            </a:r>
            <a:endParaRPr lang="en-US" sz="1200" dirty="0"/>
          </a:p>
        </p:txBody>
      </p:sp>
      <p:sp>
        <p:nvSpPr>
          <p:cNvPr id="37" name="Text 35"/>
          <p:cNvSpPr/>
          <p:nvPr/>
        </p:nvSpPr>
        <p:spPr>
          <a:xfrm>
            <a:off x="768096" y="5440680"/>
            <a:ext cx="10607040" cy="219456"/>
          </a:xfrm>
          <a:prstGeom prst="rect">
            <a:avLst/>
          </a:prstGeom>
          <a:noFill/>
          <a:ln/>
        </p:spPr>
        <p:txBody>
          <a:bodyPr wrap="square" lIns="0" tIns="0" rIns="0" bIns="0" rtlCol="0" anchor="t">
            <a:normAutofit/>
          </a:bodyPr>
          <a:lstStyle/>
          <a:p>
            <a:pPr algn="l" indent="0" marL="0">
              <a:buNone/>
            </a:pPr>
            <a:r>
              <a:rPr lang="en-US" sz="1320" dirty="0">
                <a:solidFill>
                  <a:srgbClr val="5F6B76"/>
                </a:solidFill>
                <a:latin typeface="Aptos" pitchFamily="34" charset="0"/>
                <a:ea typeface="Aptos" pitchFamily="34" charset="-122"/>
                <a:cs typeface="Aptos" pitchFamily="34" charset="-120"/>
              </a:rPr>
              <a:t>Once the first boundary failed, later controls were forced to react after authority and sensitive state had already moved. The runtime therefore puts identity, information-flow semantics and verification below the adaptive policy.</a:t>
            </a:r>
            <a:endParaRPr lang="en-US" sz="1320" dirty="0"/>
          </a:p>
        </p:txBody>
      </p:sp>
      <p:sp>
        <p:nvSpPr>
          <p:cNvPr id="38" name="Text 36"/>
          <p:cNvSpPr/>
          <p:nvPr/>
        </p:nvSpPr>
        <p:spPr>
          <a:xfrm>
            <a:off x="585216" y="5961888"/>
            <a:ext cx="10789920" cy="228600"/>
          </a:xfrm>
          <a:prstGeom prst="rect">
            <a:avLst/>
          </a:prstGeom>
          <a:noFill/>
          <a:ln/>
        </p:spPr>
        <p:txBody>
          <a:bodyPr wrap="square" lIns="0" tIns="0" rIns="0" bIns="0" rtlCol="0" anchor="ctr">
            <a:normAutofit/>
          </a:bodyPr>
          <a:lstStyle/>
          <a:p>
            <a:pPr algn="l" indent="0" marL="0">
              <a:buNone/>
            </a:pPr>
            <a:r>
              <a:rPr lang="en-US" sz="1050" dirty="0">
                <a:solidFill>
                  <a:srgbClr val="7A8691"/>
                </a:solidFill>
                <a:latin typeface="Aptos" pitchFamily="34" charset="0"/>
                <a:ea typeface="Aptos" pitchFamily="34" charset="-122"/>
                <a:cs typeface="Aptos" pitchFamily="34" charset="-120"/>
              </a:rPr>
              <a:t>Source basis in the report: Hugging Face technical timeline; OpenAI incident report and joint disclosure.</a:t>
            </a:r>
            <a:endParaRPr lang="en-US" sz="105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02 · ARCHITECTURE</a:t>
            </a:r>
            <a:endParaRPr lang="en-US" sz="1050" dirty="0"/>
          </a:p>
        </p:txBody>
      </p:sp>
      <p:sp>
        <p:nvSpPr>
          <p:cNvPr id="3" name="Text 1"/>
          <p:cNvSpPr/>
          <p:nvPr/>
        </p:nvSpPr>
        <p:spPr>
          <a:xfrm>
            <a:off x="566928" y="658368"/>
            <a:ext cx="10972800" cy="530352"/>
          </a:xfrm>
          <a:prstGeom prst="rect">
            <a:avLst/>
          </a:prstGeom>
          <a:noFill/>
          <a:ln>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Decide in advance what is not allowed to adapt</a:t>
            </a:r>
            <a:endParaRPr lang="en-US" sz="2800" dirty="0"/>
          </a:p>
        </p:txBody>
      </p:sp>
      <p:sp>
        <p:nvSpPr>
          <p:cNvPr id="4" name="Text 2"/>
          <p:cNvSpPr/>
          <p:nvPr/>
        </p:nvSpPr>
        <p:spPr>
          <a:xfrm>
            <a:off x="585216" y="1353312"/>
            <a:ext cx="10972800" cy="566928"/>
          </a:xfrm>
          <a:prstGeom prst="rect">
            <a:avLst/>
          </a:prstGeom>
          <a:noFill/>
          <a:ln>
            <a:noFill/>
          </a:ln>
        </p:spPr>
        <p:txBody>
          <a:bodyPr wrap="square" lIns="0" tIns="0" rIns="0" bIns="0" rtlCol="0" anchor="ctr">
            <a:normAutofit/>
          </a:bodyPr>
          <a:lstStyle/>
          <a:p>
            <a:pPr algn="l" indent="0" marL="0">
              <a:buNone/>
            </a:pPr>
            <a:r>
              <a:rPr lang="en-US" sz="1500" dirty="0">
                <a:solidFill>
                  <a:srgbClr val="5F6B76"/>
                </a:solidFill>
                <a:latin typeface="Aptos" pitchFamily="34" charset="0"/>
                <a:ea typeface="Aptos" pitchFamily="34" charset="-122"/>
                <a:cs typeface="Aptos" pitchFamily="34" charset="-120"/>
              </a:rPr>
              <a:t>A self-improving defense is only trustworthy if some part of it cannot talk itself into weakening. The project therefore makes the mutable surface deliberately narrow.</a:t>
            </a:r>
            <a:endParaRPr lang="en-US" sz="1500" dirty="0"/>
          </a:p>
        </p:txBody>
      </p:sp>
      <p:sp>
        <p:nvSpPr>
          <p:cNvPr id="5" name="Shape 3"/>
          <p:cNvSpPr/>
          <p:nvPr/>
        </p:nvSpPr>
        <p:spPr>
          <a:xfrm>
            <a:off x="676656" y="2249424"/>
            <a:ext cx="3429000" cy="2157984"/>
          </a:xfrm>
          <a:prstGeom prst="roundRect">
            <a:avLst>
              <a:gd name="adj" fmla="val 3390"/>
            </a:avLst>
          </a:prstGeom>
          <a:noFill/>
          <a:ln w="12700">
            <a:noFill/>
            <a:prstDash val="solid"/>
          </a:ln>
        </p:spPr>
        <p:txBody>
          <a:bodyPr/>
          <a:p/>
        </p:txBody>
      </p:sp>
      <p:sp>
        <p:nvSpPr>
          <p:cNvPr id="7" name="Text 5"/>
          <p:cNvSpPr/>
          <p:nvPr/>
        </p:nvSpPr>
        <p:spPr>
          <a:xfrm>
            <a:off x="859536" y="2395728"/>
            <a:ext cx="3063240" cy="237744"/>
          </a:xfrm>
          <a:prstGeom prst="rect">
            <a:avLst/>
          </a:prstGeom>
          <a:noFill/>
          <a:ln/>
        </p:spPr>
        <p:txBody>
          <a:bodyPr wrap="square" lIns="0" tIns="0" rIns="0" bIns="0" rtlCol="0" anchor="ctr">
            <a:normAutofit/>
          </a:bodyPr>
          <a:lstStyle/>
          <a:p>
            <a:pPr algn="l" indent="0" marL="0">
              <a:buNone/>
            </a:pPr>
            <a:r>
              <a:rPr lang="en-US" sz="1200" b="1" dirty="0">
                <a:solidFill>
                  <a:srgbClr val="2563EB"/>
                </a:solidFill>
                <a:latin typeface="Aptos" pitchFamily="34" charset="0"/>
                <a:ea typeface="Aptos" pitchFamily="34" charset="-122"/>
                <a:cs typeface="Aptos" pitchFamily="34" charset="-120"/>
              </a:rPr>
              <a:t>IMMUTABLE CORE</a:t>
            </a:r>
            <a:endParaRPr lang="en-US" sz="1200" dirty="0"/>
          </a:p>
        </p:txBody>
      </p:sp>
      <p:sp>
        <p:nvSpPr>
          <p:cNvPr id="8" name="Text 6"/>
          <p:cNvSpPr/>
          <p:nvPr/>
        </p:nvSpPr>
        <p:spPr>
          <a:xfrm>
            <a:off x="859536" y="2706624"/>
            <a:ext cx="3063240" cy="1591056"/>
          </a:xfrm>
          <a:prstGeom prst="rect">
            <a:avLst/>
          </a:prstGeom>
          <a:noFill/>
          <a:ln>
            <a:noFill/>
          </a:ln>
        </p:spPr>
        <p:txBody>
          <a:bodyPr wrap="square" lIns="0" tIns="0" rIns="0" bIns="0" rtlCol="0" anchor="t">
            <a:normAutofit/>
          </a:bodyPr>
          <a:lstStyle/>
          <a:p>
            <a:pPr algn="l" indent="0" marL="0">
              <a:buNone/>
            </a:pPr>
            <a:r>
              <a:rPr lang="en-US" sz="1400" dirty="0">
                <a:solidFill>
                  <a:srgbClr val="5F6B76"/>
                </a:solidFill>
                <a:latin typeface="Aptos" pitchFamily="34" charset="0"/>
                <a:ea typeface="Aptos" pitchFamily="34" charset="-122"/>
                <a:cs typeface="Aptos" pitchFamily="34" charset="-120"/>
              </a:rPr>
              <a:t>• Credential-based identity</a:t>
            </a:r>
            <a:endParaRPr lang="en-US" sz="1400" dirty="0"/>
          </a:p>
          <a:p>
            <a:pPr algn="l" indent="0" marL="0">
              <a:buNone/>
            </a:pPr>
            <a:r>
              <a:rPr lang="en-US" sz="1400" dirty="0">
                <a:solidFill>
                  <a:srgbClr val="5F6B76"/>
                </a:solidFill>
                <a:latin typeface="Aptos" pitchFamily="34" charset="0"/>
                <a:ea typeface="Aptos" pitchFamily="34" charset="-122"/>
                <a:cs typeface="Aptos" pitchFamily="34" charset="-120"/>
              </a:rPr>
              <a:t>• Taint / information-flow semantics</a:t>
            </a:r>
            <a:endParaRPr lang="en-US" sz="1400" dirty="0"/>
          </a:p>
          <a:p>
            <a:pPr algn="l" indent="0" marL="0">
              <a:buNone/>
            </a:pPr>
            <a:r>
              <a:rPr lang="en-US" sz="1400" dirty="0">
                <a:solidFill>
                  <a:srgbClr val="5F6B76"/>
                </a:solidFill>
                <a:latin typeface="Aptos" pitchFamily="34" charset="0"/>
                <a:ea typeface="Aptos" pitchFamily="34" charset="-122"/>
                <a:cs typeface="Aptos" pitchFamily="34" charset="-120"/>
              </a:rPr>
              <a:t>• Verifier and HMAC approval</a:t>
            </a:r>
            <a:endParaRPr lang="en-US" sz="1400" dirty="0"/>
          </a:p>
          <a:p>
            <a:pPr algn="l" indent="0" marL="0">
              <a:buNone/>
            </a:pPr>
            <a:r>
              <a:rPr lang="en-US" sz="1400" dirty="0">
                <a:solidFill>
                  <a:srgbClr val="5F6B76"/>
                </a:solidFill>
                <a:latin typeface="Aptos" pitchFamily="34" charset="0"/>
                <a:ea typeface="Aptos" pitchFamily="34" charset="-122"/>
                <a:cs typeface="Aptos" pitchFamily="34" charset="-120"/>
              </a:rPr>
              <a:t>• Policy installation gate</a:t>
            </a:r>
            <a:endParaRPr lang="en-US" sz="1400" dirty="0"/>
          </a:p>
        </p:txBody>
      </p:sp>
      <p:sp>
        <p:nvSpPr>
          <p:cNvPr id="10" name="Shape 8"/>
          <p:cNvSpPr/>
          <p:nvPr/>
        </p:nvSpPr>
        <p:spPr>
          <a:xfrm>
            <a:off x="4828032" y="2249424"/>
            <a:ext cx="3429000" cy="2157984"/>
          </a:xfrm>
          <a:prstGeom prst="roundRect">
            <a:avLst>
              <a:gd name="adj" fmla="val 3390"/>
            </a:avLst>
          </a:prstGeom>
          <a:noFill/>
          <a:ln w="12700">
            <a:noFill/>
            <a:prstDash val="solid"/>
          </a:ln>
        </p:spPr>
        <p:txBody>
          <a:bodyPr/>
          <a:p/>
        </p:txBody>
      </p:sp>
      <p:sp>
        <p:nvSpPr>
          <p:cNvPr id="12" name="Text 10"/>
          <p:cNvSpPr/>
          <p:nvPr/>
        </p:nvSpPr>
        <p:spPr>
          <a:xfrm>
            <a:off x="5010912" y="2395728"/>
            <a:ext cx="3063240" cy="237744"/>
          </a:xfrm>
          <a:prstGeom prst="rect">
            <a:avLst/>
          </a:prstGeom>
          <a:noFill/>
          <a:ln/>
        </p:spPr>
        <p:txBody>
          <a:bodyPr wrap="square" lIns="0" tIns="0" rIns="0" bIns="0" rtlCol="0" anchor="ctr">
            <a:normAutofit/>
          </a:bodyPr>
          <a:lstStyle/>
          <a:p>
            <a:pPr algn="l" indent="0" marL="0">
              <a:buNone/>
            </a:pPr>
            <a:r>
              <a:rPr lang="en-US" sz="1200" b="1" dirty="0">
                <a:solidFill>
                  <a:srgbClr val="0F766E"/>
                </a:solidFill>
                <a:latin typeface="Aptos" pitchFamily="34" charset="0"/>
                <a:ea typeface="Aptos" pitchFamily="34" charset="-122"/>
                <a:cs typeface="Aptos" pitchFamily="34" charset="-120"/>
              </a:rPr>
              <a:t>MUTABLE POLICY</a:t>
            </a:r>
            <a:endParaRPr lang="en-US" sz="1200" dirty="0"/>
          </a:p>
        </p:txBody>
      </p:sp>
      <p:sp>
        <p:nvSpPr>
          <p:cNvPr id="13" name="Text 11"/>
          <p:cNvSpPr/>
          <p:nvPr/>
        </p:nvSpPr>
        <p:spPr>
          <a:xfrm>
            <a:off x="5010912" y="2706624"/>
            <a:ext cx="3063240" cy="1591056"/>
          </a:xfrm>
          <a:prstGeom prst="rect">
            <a:avLst/>
          </a:prstGeom>
          <a:noFill/>
          <a:ln>
            <a:noFill/>
          </a:ln>
        </p:spPr>
        <p:txBody>
          <a:bodyPr wrap="square" lIns="0" tIns="0" rIns="0" bIns="0" rtlCol="0" anchor="t">
            <a:normAutofit/>
          </a:bodyPr>
          <a:lstStyle/>
          <a:p>
            <a:pPr algn="l" indent="0" marL="0">
              <a:buNone/>
            </a:pPr>
            <a:r>
              <a:rPr lang="en-US" sz="1400" dirty="0">
                <a:solidFill>
                  <a:srgbClr val="5F6B76"/>
                </a:solidFill>
                <a:latin typeface="Aptos" pitchFamily="34" charset="0"/>
                <a:ea typeface="Aptos" pitchFamily="34" charset="-122"/>
                <a:cs typeface="Aptos" pitchFamily="34" charset="-120"/>
              </a:rPr>
              <a:t>• Ordered rules</a:t>
            </a:r>
            <a:endParaRPr lang="en-US" sz="1400" dirty="0"/>
          </a:p>
          <a:p>
            <a:pPr algn="l" indent="0" marL="0">
              <a:buNone/>
            </a:pPr>
            <a:r>
              <a:rPr lang="en-US" sz="1400" dirty="0">
                <a:solidFill>
                  <a:srgbClr val="5F6B76"/>
                </a:solidFill>
                <a:latin typeface="Aptos" pitchFamily="34" charset="0"/>
                <a:ea typeface="Aptos" pitchFamily="34" charset="-122"/>
                <a:cs typeface="Aptos" pitchFamily="34" charset="-120"/>
              </a:rPr>
              <a:t>• Fail-closed posture</a:t>
            </a:r>
            <a:endParaRPr lang="en-US" sz="1400" dirty="0"/>
          </a:p>
          <a:p>
            <a:pPr algn="l" indent="0" marL="0">
              <a:buNone/>
            </a:pPr>
            <a:r>
              <a:rPr lang="en-US" sz="1400" dirty="0">
                <a:solidFill>
                  <a:srgbClr val="5F6B76"/>
                </a:solidFill>
                <a:latin typeface="Aptos" pitchFamily="34" charset="0"/>
                <a:ea typeface="Aptos" pitchFamily="34" charset="-122"/>
                <a:cs typeface="Aptos" pitchFamily="34" charset="-120"/>
              </a:rPr>
              <a:t>• Transform / isolate decisions</a:t>
            </a:r>
            <a:endParaRPr lang="en-US" sz="1400" dirty="0"/>
          </a:p>
          <a:p>
            <a:pPr algn="l" indent="0" marL="0">
              <a:buNone/>
            </a:pPr>
            <a:r>
              <a:rPr lang="en-US" sz="1400" dirty="0">
                <a:solidFill>
                  <a:srgbClr val="5F6B76"/>
                </a:solidFill>
                <a:latin typeface="Aptos" pitchFamily="34" charset="0"/>
                <a:ea typeface="Aptos" pitchFamily="34" charset="-122"/>
                <a:cs typeface="Aptos" pitchFamily="34" charset="-120"/>
              </a:rPr>
              <a:t>• Counterexample-guided updates</a:t>
            </a:r>
            <a:endParaRPr lang="en-US" sz="1400" dirty="0"/>
          </a:p>
        </p:txBody>
      </p:sp>
      <p:sp>
        <p:nvSpPr>
          <p:cNvPr id="15" name="Shape 13"/>
          <p:cNvSpPr/>
          <p:nvPr/>
        </p:nvSpPr>
        <p:spPr>
          <a:xfrm>
            <a:off x="8979408" y="2249424"/>
            <a:ext cx="2505456" cy="2157984"/>
          </a:xfrm>
          <a:prstGeom prst="roundRect">
            <a:avLst>
              <a:gd name="adj" fmla="val 3390"/>
            </a:avLst>
          </a:prstGeom>
          <a:noFill/>
          <a:ln w="12700">
            <a:noFill/>
            <a:prstDash val="solid"/>
          </a:ln>
        </p:spPr>
        <p:txBody>
          <a:bodyPr/>
          <a:p/>
        </p:txBody>
      </p:sp>
      <p:sp>
        <p:nvSpPr>
          <p:cNvPr id="17" name="Text 15"/>
          <p:cNvSpPr/>
          <p:nvPr/>
        </p:nvSpPr>
        <p:spPr>
          <a:xfrm>
            <a:off x="9162288" y="2395728"/>
            <a:ext cx="2139696" cy="237744"/>
          </a:xfrm>
          <a:prstGeom prst="rect">
            <a:avLst/>
          </a:prstGeom>
          <a:noFill/>
          <a:ln/>
        </p:spPr>
        <p:txBody>
          <a:bodyPr wrap="square" lIns="0" tIns="0" rIns="0" bIns="0" rtlCol="0" anchor="ctr">
            <a:normAutofit/>
          </a:bodyPr>
          <a:lstStyle/>
          <a:p>
            <a:pPr algn="l" indent="0" marL="0">
              <a:buNone/>
            </a:pPr>
            <a:r>
              <a:rPr lang="en-US" sz="1200" b="1" dirty="0">
                <a:solidFill>
                  <a:srgbClr val="B45309"/>
                </a:solidFill>
                <a:latin typeface="Aptos" pitchFamily="34" charset="0"/>
                <a:ea typeface="Aptos" pitchFamily="34" charset="-122"/>
                <a:cs typeface="Aptos" pitchFamily="34" charset="-120"/>
              </a:rPr>
              <a:t>ABSTRACT MACHINE</a:t>
            </a:r>
            <a:endParaRPr lang="en-US" sz="1200" dirty="0"/>
          </a:p>
        </p:txBody>
      </p:sp>
      <p:sp>
        <p:nvSpPr>
          <p:cNvPr id="18" name="Text 16"/>
          <p:cNvSpPr/>
          <p:nvPr/>
        </p:nvSpPr>
        <p:spPr>
          <a:xfrm>
            <a:off x="9162288" y="2706624"/>
            <a:ext cx="2139696" cy="1591056"/>
          </a:xfrm>
          <a:prstGeom prst="rect">
            <a:avLst/>
          </a:prstGeom>
          <a:noFill/>
          <a:ln>
            <a:noFill/>
          </a:ln>
        </p:spPr>
        <p:txBody>
          <a:bodyPr wrap="square" lIns="0" tIns="0" rIns="0" bIns="0" rtlCol="0" anchor="t">
            <a:normAutofit/>
          </a:bodyPr>
          <a:lstStyle/>
          <a:p>
            <a:pPr algn="l" indent="0" marL="0">
              <a:buNone/>
            </a:pPr>
            <a:r>
              <a:rPr lang="en-US" sz="1320" dirty="0">
                <a:solidFill>
                  <a:srgbClr val="5F6B76"/>
                </a:solidFill>
                <a:latin typeface="Aptos" pitchFamily="34" charset="0"/>
                <a:ea typeface="Aptos" pitchFamily="34" charset="-122"/>
                <a:cs typeface="Aptos" pitchFamily="34" charset="-120"/>
              </a:rPr>
              <a:t>• PUBLIC</a:t>
            </a:r>
            <a:endParaRPr lang="en-US" sz="1320" dirty="0"/>
          </a:p>
          <a:p>
            <a:pPr algn="l" indent="0" marL="0">
              <a:buNone/>
            </a:pPr>
            <a:r>
              <a:rPr lang="en-US" sz="1320" dirty="0">
                <a:solidFill>
                  <a:srgbClr val="5F6B76"/>
                </a:solidFill>
                <a:latin typeface="Aptos" pitchFamily="34" charset="0"/>
                <a:ea typeface="Aptos" pitchFamily="34" charset="-122"/>
                <a:cs typeface="Aptos" pitchFamily="34" charset="-120"/>
              </a:rPr>
              <a:t>• PROTECTED</a:t>
            </a:r>
            <a:endParaRPr lang="en-US" sz="1320" dirty="0"/>
          </a:p>
          <a:p>
            <a:pPr algn="l" indent="0" marL="0">
              <a:buNone/>
            </a:pPr>
            <a:r>
              <a:rPr lang="en-US" sz="1320" dirty="0">
                <a:solidFill>
                  <a:srgbClr val="5F6B76"/>
                </a:solidFill>
                <a:latin typeface="Aptos" pitchFamily="34" charset="0"/>
                <a:ea typeface="Aptos" pitchFamily="34" charset="-122"/>
                <a:cs typeface="Aptos" pitchFamily="34" charset="-120"/>
              </a:rPr>
              <a:t>• SECRET</a:t>
            </a:r>
            <a:endParaRPr lang="en-US" sz="1320" dirty="0"/>
          </a:p>
          <a:p>
            <a:pPr algn="l" indent="0" marL="0">
              <a:buNone/>
            </a:pPr>
            <a:endParaRPr lang="en-US" sz="1320" dirty="0"/>
          </a:p>
          <a:p>
            <a:pPr algn="l" indent="0" marL="0">
              <a:buNone/>
            </a:pPr>
            <a:r>
              <a:rPr lang="en-US" sz="1320" dirty="0">
                <a:solidFill>
                  <a:srgbClr val="5F6B76"/>
                </a:solidFill>
                <a:latin typeface="Aptos" pitchFamily="34" charset="0"/>
                <a:ea typeface="Aptos" pitchFamily="34" charset="-122"/>
                <a:cs typeface="Aptos" pitchFamily="34" charset="-120"/>
              </a:rPr>
              <a:t>Derived data takes the highest input classification.</a:t>
            </a:r>
            <a:endParaRPr lang="en-US" sz="1320" dirty="0"/>
          </a:p>
        </p:txBody>
      </p:sp>
      <p:sp>
        <p:nvSpPr>
          <p:cNvPr id="19" name="Shape 17"/>
          <p:cNvSpPr/>
          <p:nvPr/>
        </p:nvSpPr>
        <p:spPr>
          <a:xfrm>
            <a:off x="676656" y="4828032"/>
            <a:ext cx="10808208" cy="841248"/>
          </a:xfrm>
          <a:prstGeom prst="roundRect">
            <a:avLst>
              <a:gd name="adj" fmla="val 8696"/>
            </a:avLst>
          </a:prstGeom>
          <a:noFill/>
          <a:ln w="12700">
            <a:noFill/>
            <a:prstDash val="solid"/>
          </a:ln>
        </p:spPr>
        <p:txBody>
          <a:bodyPr/>
          <a:p/>
        </p:txBody>
      </p:sp>
      <p:sp>
        <p:nvSpPr>
          <p:cNvPr id="20" name="Text 18"/>
          <p:cNvSpPr/>
          <p:nvPr/>
        </p:nvSpPr>
        <p:spPr>
          <a:xfrm>
            <a:off x="859536" y="4974336"/>
            <a:ext cx="10442448" cy="237744"/>
          </a:xfrm>
          <a:prstGeom prst="rect">
            <a:avLst/>
          </a:prstGeom>
          <a:noFill/>
          <a:ln/>
        </p:spPr>
        <p:txBody>
          <a:bodyPr wrap="square" lIns="0" tIns="0" rIns="0" bIns="0" rtlCol="0" anchor="ctr">
            <a:normAutofit/>
          </a:bodyPr>
          <a:lstStyle/>
          <a:p>
            <a:pPr algn="l" indent="0" marL="0">
              <a:buNone/>
            </a:pPr>
            <a:r>
              <a:rPr lang="en-US" sz="1200" b="1" dirty="0">
                <a:solidFill>
                  <a:srgbClr val="0F766E"/>
                </a:solidFill>
                <a:latin typeface="Aptos" pitchFamily="34" charset="0"/>
                <a:ea typeface="Aptos" pitchFamily="34" charset="-122"/>
                <a:cs typeface="Aptos" pitchFamily="34" charset="-120"/>
              </a:rPr>
              <a:t>Containment principle</a:t>
            </a:r>
            <a:endParaRPr lang="en-US" sz="1200" dirty="0"/>
          </a:p>
        </p:txBody>
      </p:sp>
      <p:sp>
        <p:nvSpPr>
          <p:cNvPr id="21" name="Text 19"/>
          <p:cNvSpPr/>
          <p:nvPr/>
        </p:nvSpPr>
        <p:spPr>
          <a:xfrm>
            <a:off x="859536" y="5285232"/>
            <a:ext cx="10442448" cy="274320"/>
          </a:xfrm>
          <a:prstGeom prst="rect">
            <a:avLst/>
          </a:prstGeom>
          <a:noFill/>
          <a:ln/>
        </p:spPr>
        <p:txBody>
          <a:bodyPr wrap="square" lIns="0" tIns="0" rIns="0" bIns="0" rtlCol="0" anchor="t">
            <a:normAutofit/>
          </a:bodyPr>
          <a:lstStyle/>
          <a:p>
            <a:pPr algn="l" indent="0" marL="0">
              <a:buNone/>
            </a:pPr>
            <a:r>
              <a:rPr lang="en-US" sz="1500" dirty="0">
                <a:solidFill>
                  <a:srgbClr val="5F6B76"/>
                </a:solidFill>
                <a:latin typeface="Aptos" pitchFamily="34" charset="0"/>
                <a:ea typeface="Aptos" pitchFamily="34" charset="-122"/>
                <a:cs typeface="Aptos" pitchFamily="34" charset="-120"/>
              </a:rPr>
              <a:t>The standard is not “write better rules.” It is “decide in advance what is not allowed to be a rule.”</a:t>
            </a:r>
            <a:endParaRPr lang="en-US" sz="150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42" name="Rectangle 41"/>
          <p:cNvSpPr/>
          <p:nvPr/>
        </p:nvSpPr>
        <p:spPr>
          <a:xfrm>
            <a:off x="585216" y="1783080"/>
            <a:ext cx="10515600" cy="10972"/>
          </a:xfrm>
          <a:prstGeom prst="rect">
            <a:avLst/>
          </a:prstGeom>
          <a:solidFill>
            <a:srgbClr val="DCE2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03 · RUNTIME LOOP</a:t>
            </a:r>
            <a:endParaRPr lang="en-US" sz="1050" dirty="0"/>
          </a:p>
        </p:txBody>
      </p:sp>
      <p:sp>
        <p:nvSpPr>
          <p:cNvPr id="3" name="Text 1"/>
          <p:cNvSpPr/>
          <p:nvPr/>
        </p:nvSpPr>
        <p:spPr>
          <a:xfrm>
            <a:off x="566928" y="658368"/>
            <a:ext cx="10972800" cy="530352"/>
          </a:xfrm>
          <a:prstGeom prst="rect">
            <a:avLst/>
          </a:prstGeom>
          <a:noFill/>
          <a:ln>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Attack → grade → defend → verify → sign → deploy</a:t>
            </a:r>
            <a:endParaRPr lang="en-US" sz="2800" dirty="0"/>
          </a:p>
        </p:txBody>
      </p:sp>
      <p:sp>
        <p:nvSpPr>
          <p:cNvPr id="4" name="Text 2"/>
          <p:cNvSpPr/>
          <p:nvPr/>
        </p:nvSpPr>
        <p:spPr>
          <a:xfrm>
            <a:off x="566928" y="1225296"/>
            <a:ext cx="10515600" cy="502920"/>
          </a:xfrm>
          <a:prstGeom prst="rect">
            <a:avLst/>
          </a:prstGeom>
          <a:noFill/>
          <a:ln>
            <a:noFill/>
          </a:ln>
        </p:spPr>
        <p:txBody>
          <a:bodyPr wrap="square" lIns="0" tIns="0" rIns="0" bIns="0" rtlCol="0" anchor="ctr">
            <a:normAutofit/>
          </a:bodyPr>
          <a:lstStyle/>
          <a:p>
            <a:pPr algn="l" indent="0" marL="0">
              <a:buNone/>
            </a:pPr>
            <a:r>
              <a:rPr lang="en-US" sz="1350" dirty="0">
                <a:solidFill>
                  <a:srgbClr val="5F6B76"/>
                </a:solidFill>
                <a:latin typeface="Aptos" pitchFamily="34" charset="0"/>
                <a:ea typeface="Aptos" pitchFamily="34" charset="-122"/>
                <a:cs typeface="Aptos" pitchFamily="34" charset="-120"/>
              </a:rPr>
              <a:t>Every round changes the attack surface only through a candidate policy that survives the same trusted gate.</a:t>
            </a:r>
            <a:endParaRPr lang="en-US" sz="1350" dirty="0"/>
          </a:p>
        </p:txBody>
      </p:sp>
      <p:sp>
        <p:nvSpPr>
          <p:cNvPr id="5" name="Shape 3"/>
          <p:cNvSpPr/>
          <p:nvPr/>
        </p:nvSpPr>
        <p:spPr>
          <a:xfrm>
            <a:off x="530352" y="2011680"/>
            <a:ext cx="1673352" cy="1975104"/>
          </a:xfrm>
          <a:prstGeom prst="roundRect">
            <a:avLst>
              <a:gd name="adj" fmla="val 4372"/>
            </a:avLst>
          </a:prstGeom>
          <a:noFill/>
          <a:ln w="12700">
            <a:noFill/>
            <a:prstDash val="solid"/>
          </a:ln>
        </p:spPr>
        <p:txBody>
          <a:bodyPr/>
          <a:p/>
        </p:txBody>
      </p:sp>
      <p:sp>
        <p:nvSpPr>
          <p:cNvPr id="6" name="Text 4"/>
          <p:cNvSpPr/>
          <p:nvPr/>
        </p:nvSpPr>
        <p:spPr>
          <a:xfrm>
            <a:off x="713232" y="2157984"/>
            <a:ext cx="1307592" cy="237744"/>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1  ATTACK</a:t>
            </a:r>
            <a:endParaRPr lang="en-US" sz="1100" dirty="0"/>
          </a:p>
        </p:txBody>
      </p:sp>
      <p:sp>
        <p:nvSpPr>
          <p:cNvPr id="7" name="Text 5"/>
          <p:cNvSpPr/>
          <p:nvPr/>
        </p:nvSpPr>
        <p:spPr>
          <a:xfrm>
            <a:off x="713232" y="2468880"/>
            <a:ext cx="1307592" cy="1408176"/>
          </a:xfrm>
          <a:prstGeom prst="rect">
            <a:avLst/>
          </a:prstGeom>
          <a:noFill/>
          <a:ln>
            <a:noFill/>
          </a:ln>
        </p:spPr>
        <p:txBody>
          <a:bodyPr wrap="square" lIns="0" tIns="0" rIns="0" bIns="0" rtlCol="0" anchor="t">
            <a:normAutofit/>
          </a:bodyPr>
          <a:lstStyle/>
          <a:p>
            <a:pPr algn="l" indent="0" marL="0">
              <a:buNone/>
            </a:pPr>
            <a:r>
              <a:rPr lang="en-US" sz="1230" dirty="0">
                <a:solidFill>
                  <a:srgbClr val="5F6B76"/>
                </a:solidFill>
                <a:latin typeface="Aptos" pitchFamily="34" charset="0"/>
                <a:ea typeface="Aptos" pitchFamily="34" charset="-122"/>
                <a:cs typeface="Aptos" pitchFamily="34" charset="-120"/>
              </a:rPr>
              <a:t>Random · search · RL · oracle</a:t>
            </a:r>
            <a:endParaRPr lang="en-US" sz="1230" dirty="0"/>
          </a:p>
        </p:txBody>
      </p:sp>
      <p:sp>
        <p:nvSpPr>
          <p:cNvPr id="9" name="Shape 7"/>
          <p:cNvSpPr/>
          <p:nvPr/>
        </p:nvSpPr>
        <p:spPr>
          <a:xfrm>
            <a:off x="2432304" y="2011680"/>
            <a:ext cx="1673352" cy="1975104"/>
          </a:xfrm>
          <a:prstGeom prst="roundRect">
            <a:avLst>
              <a:gd name="adj" fmla="val 4372"/>
            </a:avLst>
          </a:prstGeom>
          <a:noFill/>
          <a:ln w="12700">
            <a:noFill/>
            <a:prstDash val="solid"/>
          </a:ln>
        </p:spPr>
        <p:txBody>
          <a:bodyPr/>
          <a:p/>
        </p:txBody>
      </p:sp>
      <p:sp>
        <p:nvSpPr>
          <p:cNvPr id="10" name="Text 8"/>
          <p:cNvSpPr/>
          <p:nvPr/>
        </p:nvSpPr>
        <p:spPr>
          <a:xfrm>
            <a:off x="2615184" y="2157984"/>
            <a:ext cx="1307592" cy="237744"/>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2  GRADE</a:t>
            </a:r>
            <a:endParaRPr lang="en-US" sz="1100" dirty="0"/>
          </a:p>
        </p:txBody>
      </p:sp>
      <p:sp>
        <p:nvSpPr>
          <p:cNvPr id="11" name="Text 9"/>
          <p:cNvSpPr/>
          <p:nvPr/>
        </p:nvSpPr>
        <p:spPr>
          <a:xfrm>
            <a:off x="2615184" y="2468880"/>
            <a:ext cx="1307592" cy="1408176"/>
          </a:xfrm>
          <a:prstGeom prst="rect">
            <a:avLst/>
          </a:prstGeom>
          <a:noFill/>
          <a:ln>
            <a:noFill/>
          </a:ln>
        </p:spPr>
        <p:txBody>
          <a:bodyPr wrap="square" lIns="0" tIns="0" rIns="0" bIns="0" rtlCol="0" anchor="t">
            <a:normAutofit/>
          </a:bodyPr>
          <a:lstStyle/>
          <a:p>
            <a:pPr algn="l" indent="0" marL="0">
              <a:buNone/>
            </a:pPr>
            <a:r>
              <a:rPr lang="en-US" sz="1230" dirty="0">
                <a:solidFill>
                  <a:srgbClr val="5F6B76"/>
                </a:solidFill>
                <a:latin typeface="Aptos" pitchFamily="34" charset="0"/>
                <a:ea typeface="Aptos" pitchFamily="34" charset="-122"/>
                <a:cs typeface="Aptos" pitchFamily="34" charset="-120"/>
              </a:rPr>
              <a:t>Disclosure severity from taint / deduction</a:t>
            </a:r>
            <a:endParaRPr lang="en-US" sz="1230" dirty="0"/>
          </a:p>
        </p:txBody>
      </p:sp>
      <p:sp>
        <p:nvSpPr>
          <p:cNvPr id="13" name="Shape 11"/>
          <p:cNvSpPr/>
          <p:nvPr/>
        </p:nvSpPr>
        <p:spPr>
          <a:xfrm>
            <a:off x="4334256" y="2011680"/>
            <a:ext cx="1673352" cy="1975104"/>
          </a:xfrm>
          <a:prstGeom prst="roundRect">
            <a:avLst>
              <a:gd name="adj" fmla="val 4372"/>
            </a:avLst>
          </a:prstGeom>
          <a:noFill/>
          <a:ln w="12700">
            <a:noFill/>
            <a:prstDash val="solid"/>
          </a:ln>
        </p:spPr>
        <p:txBody>
          <a:bodyPr/>
          <a:p/>
        </p:txBody>
      </p:sp>
      <p:sp>
        <p:nvSpPr>
          <p:cNvPr id="14" name="Text 12"/>
          <p:cNvSpPr/>
          <p:nvPr/>
        </p:nvSpPr>
        <p:spPr>
          <a:xfrm>
            <a:off x="4517136" y="2157984"/>
            <a:ext cx="1307592" cy="237744"/>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3  DEFEND</a:t>
            </a:r>
            <a:endParaRPr lang="en-US" sz="1100" dirty="0"/>
          </a:p>
        </p:txBody>
      </p:sp>
      <p:sp>
        <p:nvSpPr>
          <p:cNvPr id="15" name="Text 13"/>
          <p:cNvSpPr/>
          <p:nvPr/>
        </p:nvSpPr>
        <p:spPr>
          <a:xfrm>
            <a:off x="4517136" y="2468880"/>
            <a:ext cx="1307592" cy="1408176"/>
          </a:xfrm>
          <a:prstGeom prst="rect">
            <a:avLst/>
          </a:prstGeom>
          <a:noFill/>
          <a:ln>
            <a:noFill/>
          </a:ln>
        </p:spPr>
        <p:txBody>
          <a:bodyPr wrap="square" lIns="0" tIns="0" rIns="0" bIns="0" rtlCol="0" anchor="t">
            <a:normAutofit/>
          </a:bodyPr>
          <a:lstStyle/>
          <a:p>
            <a:pPr algn="l" indent="0" marL="0">
              <a:buNone/>
            </a:pPr>
            <a:r>
              <a:rPr lang="en-US" sz="1230" dirty="0">
                <a:solidFill>
                  <a:srgbClr val="5F6B76"/>
                </a:solidFill>
                <a:latin typeface="Aptos" pitchFamily="34" charset="0"/>
                <a:ea typeface="Aptos" pitchFamily="34" charset="-122"/>
                <a:cs typeface="Aptos" pitchFamily="34" charset="-120"/>
              </a:rPr>
              <a:t>CEGIS candidate from observed counterexample</a:t>
            </a:r>
            <a:endParaRPr lang="en-US" sz="1230" dirty="0"/>
          </a:p>
        </p:txBody>
      </p:sp>
      <p:sp>
        <p:nvSpPr>
          <p:cNvPr id="17" name="Shape 15"/>
          <p:cNvSpPr/>
          <p:nvPr/>
        </p:nvSpPr>
        <p:spPr>
          <a:xfrm>
            <a:off x="6236208" y="2011680"/>
            <a:ext cx="1673352" cy="1975104"/>
          </a:xfrm>
          <a:prstGeom prst="roundRect">
            <a:avLst>
              <a:gd name="adj" fmla="val 4372"/>
            </a:avLst>
          </a:prstGeom>
          <a:noFill/>
          <a:ln w="12700">
            <a:noFill/>
            <a:prstDash val="solid"/>
          </a:ln>
        </p:spPr>
        <p:txBody>
          <a:bodyPr/>
          <a:p/>
        </p:txBody>
      </p:sp>
      <p:sp>
        <p:nvSpPr>
          <p:cNvPr id="18" name="Text 16"/>
          <p:cNvSpPr/>
          <p:nvPr/>
        </p:nvSpPr>
        <p:spPr>
          <a:xfrm>
            <a:off x="6419088" y="2157984"/>
            <a:ext cx="1307592" cy="237744"/>
          </a:xfrm>
          <a:prstGeom prst="rect">
            <a:avLst/>
          </a:prstGeom>
          <a:noFill/>
          <a:ln/>
        </p:spPr>
        <p:txBody>
          <a:bodyPr wrap="square" lIns="0" tIns="0" rIns="0" bIns="0" rtlCol="0" anchor="ctr">
            <a:normAutofit/>
          </a:bodyPr>
          <a:lstStyle/>
          <a:p>
            <a:pPr algn="l" indent="0" marL="0">
              <a:buNone/>
            </a:pPr>
            <a:r>
              <a:rPr lang="en-US" sz="1100" b="1" dirty="0">
                <a:solidFill>
                  <a:srgbClr val="2563EB"/>
                </a:solidFill>
                <a:latin typeface="Aptos" pitchFamily="34" charset="0"/>
                <a:ea typeface="Aptos" pitchFamily="34" charset="-122"/>
                <a:cs typeface="Aptos" pitchFamily="34" charset="-120"/>
              </a:rPr>
              <a:t>4  VERIFY</a:t>
            </a:r>
            <a:endParaRPr lang="en-US" sz="1100" dirty="0"/>
          </a:p>
        </p:txBody>
      </p:sp>
      <p:sp>
        <p:nvSpPr>
          <p:cNvPr id="19" name="Text 17"/>
          <p:cNvSpPr/>
          <p:nvPr/>
        </p:nvSpPr>
        <p:spPr>
          <a:xfrm>
            <a:off x="6419088" y="2468880"/>
            <a:ext cx="1307592" cy="1408176"/>
          </a:xfrm>
          <a:prstGeom prst="rect">
            <a:avLst/>
          </a:prstGeom>
          <a:noFill/>
          <a:ln>
            <a:noFill/>
          </a:ln>
        </p:spPr>
        <p:txBody>
          <a:bodyPr wrap="square" lIns="0" tIns="0" rIns="0" bIns="0" rtlCol="0" anchor="t">
            <a:normAutofit/>
          </a:bodyPr>
          <a:lstStyle/>
          <a:p>
            <a:pPr algn="l" indent="0" marL="0">
              <a:buNone/>
            </a:pPr>
            <a:r>
              <a:rPr lang="en-US" sz="1230" dirty="0">
                <a:solidFill>
                  <a:srgbClr val="5F6B76"/>
                </a:solidFill>
                <a:latin typeface="Aptos" pitchFamily="34" charset="0"/>
                <a:ea typeface="Aptos" pitchFamily="34" charset="-122"/>
                <a:cs typeface="Aptos" pitchFamily="34" charset="-120"/>
              </a:rPr>
              <a:t>Five checks + legitimate utility floor</a:t>
            </a:r>
            <a:endParaRPr lang="en-US" sz="1230" dirty="0"/>
          </a:p>
        </p:txBody>
      </p:sp>
      <p:sp>
        <p:nvSpPr>
          <p:cNvPr id="21" name="Shape 19"/>
          <p:cNvSpPr/>
          <p:nvPr/>
        </p:nvSpPr>
        <p:spPr>
          <a:xfrm>
            <a:off x="8138160" y="2011680"/>
            <a:ext cx="1673352" cy="1975104"/>
          </a:xfrm>
          <a:prstGeom prst="roundRect">
            <a:avLst>
              <a:gd name="adj" fmla="val 4372"/>
            </a:avLst>
          </a:prstGeom>
          <a:noFill/>
          <a:ln w="12700">
            <a:noFill/>
            <a:prstDash val="solid"/>
          </a:ln>
        </p:spPr>
        <p:txBody>
          <a:bodyPr/>
          <a:p/>
        </p:txBody>
      </p:sp>
      <p:sp>
        <p:nvSpPr>
          <p:cNvPr id="22" name="Text 20"/>
          <p:cNvSpPr/>
          <p:nvPr/>
        </p:nvSpPr>
        <p:spPr>
          <a:xfrm>
            <a:off x="8321040" y="2157984"/>
            <a:ext cx="1307592" cy="237744"/>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5  SIGN</a:t>
            </a:r>
            <a:endParaRPr lang="en-US" sz="1100" dirty="0"/>
          </a:p>
        </p:txBody>
      </p:sp>
      <p:sp>
        <p:nvSpPr>
          <p:cNvPr id="23" name="Text 21"/>
          <p:cNvSpPr/>
          <p:nvPr/>
        </p:nvSpPr>
        <p:spPr>
          <a:xfrm>
            <a:off x="8321040" y="2468880"/>
            <a:ext cx="1307592" cy="1408176"/>
          </a:xfrm>
          <a:prstGeom prst="rect">
            <a:avLst/>
          </a:prstGeom>
          <a:noFill/>
          <a:ln>
            <a:noFill/>
          </a:ln>
        </p:spPr>
        <p:txBody>
          <a:bodyPr wrap="square" lIns="0" tIns="0" rIns="0" bIns="0" rtlCol="0" anchor="t">
            <a:normAutofit/>
          </a:bodyPr>
          <a:lstStyle/>
          <a:p>
            <a:pPr algn="l" indent="0" marL="0">
              <a:buNone/>
            </a:pPr>
            <a:r>
              <a:rPr lang="en-US" sz="1230" dirty="0">
                <a:solidFill>
                  <a:srgbClr val="5F6B76"/>
                </a:solidFill>
                <a:latin typeface="Aptos" pitchFamily="34" charset="0"/>
                <a:ea typeface="Aptos" pitchFamily="34" charset="-122"/>
                <a:cs typeface="Aptos" pitchFamily="34" charset="-120"/>
              </a:rPr>
              <a:t>HMAC approval from immutable verifier</a:t>
            </a:r>
            <a:endParaRPr lang="en-US" sz="1230" dirty="0"/>
          </a:p>
        </p:txBody>
      </p:sp>
      <p:sp>
        <p:nvSpPr>
          <p:cNvPr id="25" name="Shape 23"/>
          <p:cNvSpPr/>
          <p:nvPr/>
        </p:nvSpPr>
        <p:spPr>
          <a:xfrm>
            <a:off x="10040112" y="2011680"/>
            <a:ext cx="1673352" cy="1975104"/>
          </a:xfrm>
          <a:prstGeom prst="roundRect">
            <a:avLst>
              <a:gd name="adj" fmla="val 4372"/>
            </a:avLst>
          </a:prstGeom>
          <a:noFill/>
          <a:ln w="12700">
            <a:noFill/>
            <a:prstDash val="solid"/>
          </a:ln>
        </p:spPr>
        <p:txBody>
          <a:bodyPr/>
          <a:p/>
        </p:txBody>
      </p:sp>
      <p:sp>
        <p:nvSpPr>
          <p:cNvPr id="26" name="Text 24"/>
          <p:cNvSpPr/>
          <p:nvPr/>
        </p:nvSpPr>
        <p:spPr>
          <a:xfrm>
            <a:off x="10222992" y="2157984"/>
            <a:ext cx="1307592" cy="237744"/>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6  DEPLOY</a:t>
            </a:r>
            <a:endParaRPr lang="en-US" sz="1100" dirty="0"/>
          </a:p>
        </p:txBody>
      </p:sp>
      <p:sp>
        <p:nvSpPr>
          <p:cNvPr id="27" name="Text 25"/>
          <p:cNvSpPr/>
          <p:nvPr/>
        </p:nvSpPr>
        <p:spPr>
          <a:xfrm>
            <a:off x="10222992" y="2468880"/>
            <a:ext cx="1307592" cy="1408176"/>
          </a:xfrm>
          <a:prstGeom prst="rect">
            <a:avLst/>
          </a:prstGeom>
          <a:noFill/>
          <a:ln>
            <a:noFill/>
          </a:ln>
        </p:spPr>
        <p:txBody>
          <a:bodyPr wrap="square" lIns="0" tIns="0" rIns="0" bIns="0" rtlCol="0" anchor="t">
            <a:normAutofit/>
          </a:bodyPr>
          <a:lstStyle/>
          <a:p>
            <a:pPr algn="l" indent="0" marL="0">
              <a:buNone/>
            </a:pPr>
            <a:r>
              <a:rPr lang="en-US" sz="1230" dirty="0">
                <a:solidFill>
                  <a:srgbClr val="5F6B76"/>
                </a:solidFill>
                <a:latin typeface="Aptos" pitchFamily="34" charset="0"/>
                <a:ea typeface="Aptos" pitchFamily="34" charset="-122"/>
                <a:cs typeface="Aptos" pitchFamily="34" charset="-120"/>
              </a:rPr>
              <a:t>Install and expose the new policy</a:t>
            </a:r>
            <a:endParaRPr lang="en-US" sz="1230" dirty="0"/>
          </a:p>
        </p:txBody>
      </p:sp>
      <p:sp>
        <p:nvSpPr>
          <p:cNvPr id="28" name="Text 26"/>
          <p:cNvSpPr/>
          <p:nvPr/>
        </p:nvSpPr>
        <p:spPr>
          <a:xfrm>
            <a:off x="566928" y="4480560"/>
            <a:ext cx="2743200" cy="228600"/>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The verifier’s five checks</a:t>
            </a:r>
            <a:endParaRPr lang="en-US" sz="1100" dirty="0"/>
          </a:p>
        </p:txBody>
      </p:sp>
      <p:sp>
        <p:nvSpPr>
          <p:cNvPr id="29" name="Shape 27"/>
          <p:cNvSpPr/>
          <p:nvPr/>
        </p:nvSpPr>
        <p:spPr>
          <a:xfrm>
            <a:off x="585216" y="4828032"/>
            <a:ext cx="2066544" cy="292608"/>
          </a:xfrm>
          <a:prstGeom prst="roundRect">
            <a:avLst>
              <a:gd name="adj" fmla="val 18750"/>
            </a:avLst>
          </a:prstGeom>
          <a:solidFill>
            <a:srgbClr val="EEF1F4"/>
          </a:solidFill>
          <a:ln w="12700">
            <a:solidFill>
              <a:srgbClr val="EEF1F4"/>
            </a:solidFill>
            <a:prstDash val="solid"/>
          </a:ln>
        </p:spPr>
        <p:txBody>
          <a:bodyPr/>
          <a:p/>
        </p:txBody>
      </p:sp>
      <p:sp>
        <p:nvSpPr>
          <p:cNvPr id="30" name="Text 28"/>
          <p:cNvSpPr/>
          <p:nvPr/>
        </p:nvSpPr>
        <p:spPr>
          <a:xfrm>
            <a:off x="658368" y="4837176"/>
            <a:ext cx="1920240" cy="228600"/>
          </a:xfrm>
          <a:prstGeom prst="rect">
            <a:avLst/>
          </a:prstGeom>
          <a:noFill/>
          <a:ln/>
        </p:spPr>
        <p:txBody>
          <a:bodyPr wrap="square" lIns="0" tIns="0" rIns="0" bIns="0" rtlCol="0" anchor="ctr">
            <a:normAutofit/>
          </a:bodyPr>
          <a:lstStyle/>
          <a:p>
            <a:pPr algn="ctr" indent="0" marL="0">
              <a:buNone/>
            </a:pPr>
            <a:r>
              <a:rPr lang="en-US" sz="950" b="1" dirty="0">
                <a:solidFill>
                  <a:srgbClr val="17202A"/>
                </a:solidFill>
                <a:latin typeface="Aptos" pitchFamily="34" charset="0"/>
                <a:ea typeface="Aptos" pitchFamily="34" charset="-122"/>
                <a:cs typeface="Aptos" pitchFamily="34" charset="-120"/>
              </a:rPr>
              <a:t>well-formedness</a:t>
            </a:r>
            <a:endParaRPr lang="en-US" sz="950" dirty="0"/>
          </a:p>
        </p:txBody>
      </p:sp>
      <p:sp>
        <p:nvSpPr>
          <p:cNvPr id="31" name="Shape 29"/>
          <p:cNvSpPr/>
          <p:nvPr/>
        </p:nvSpPr>
        <p:spPr>
          <a:xfrm>
            <a:off x="2752344" y="4828032"/>
            <a:ext cx="2066544" cy="292608"/>
          </a:xfrm>
          <a:prstGeom prst="roundRect">
            <a:avLst>
              <a:gd name="adj" fmla="val 18750"/>
            </a:avLst>
          </a:prstGeom>
          <a:solidFill>
            <a:srgbClr val="EEF1F4"/>
          </a:solidFill>
          <a:ln w="12700">
            <a:solidFill>
              <a:srgbClr val="EEF1F4"/>
            </a:solidFill>
            <a:prstDash val="solid"/>
          </a:ln>
        </p:spPr>
        <p:txBody>
          <a:bodyPr/>
          <a:p/>
        </p:txBody>
      </p:sp>
      <p:sp>
        <p:nvSpPr>
          <p:cNvPr id="32" name="Text 30"/>
          <p:cNvSpPr/>
          <p:nvPr/>
        </p:nvSpPr>
        <p:spPr>
          <a:xfrm>
            <a:off x="2825496" y="4837176"/>
            <a:ext cx="1920240" cy="228600"/>
          </a:xfrm>
          <a:prstGeom prst="rect">
            <a:avLst/>
          </a:prstGeom>
          <a:noFill/>
          <a:ln/>
        </p:spPr>
        <p:txBody>
          <a:bodyPr wrap="square" lIns="0" tIns="0" rIns="0" bIns="0" rtlCol="0" anchor="ctr">
            <a:normAutofit/>
          </a:bodyPr>
          <a:lstStyle/>
          <a:p>
            <a:pPr algn="ctr" indent="0" marL="0">
              <a:buNone/>
            </a:pPr>
            <a:r>
              <a:rPr lang="en-US" sz="950" b="1" dirty="0">
                <a:solidFill>
                  <a:srgbClr val="17202A"/>
                </a:solidFill>
                <a:latin typeface="Aptos" pitchFamily="34" charset="0"/>
                <a:ea typeface="Aptos" pitchFamily="34" charset="-122"/>
                <a:cs typeface="Aptos" pitchFamily="34" charset="-120"/>
              </a:rPr>
              <a:t>complexity ceiling</a:t>
            </a:r>
            <a:endParaRPr lang="en-US" sz="950" dirty="0"/>
          </a:p>
        </p:txBody>
      </p:sp>
      <p:sp>
        <p:nvSpPr>
          <p:cNvPr id="33" name="Shape 31"/>
          <p:cNvSpPr/>
          <p:nvPr/>
        </p:nvSpPr>
        <p:spPr>
          <a:xfrm>
            <a:off x="4919472" y="4828032"/>
            <a:ext cx="2066544" cy="292608"/>
          </a:xfrm>
          <a:prstGeom prst="roundRect">
            <a:avLst>
              <a:gd name="adj" fmla="val 18750"/>
            </a:avLst>
          </a:prstGeom>
          <a:solidFill>
            <a:srgbClr val="EEF1F4"/>
          </a:solidFill>
          <a:ln w="12700">
            <a:solidFill>
              <a:srgbClr val="EEF1F4"/>
            </a:solidFill>
            <a:prstDash val="solid"/>
          </a:ln>
        </p:spPr>
        <p:txBody>
          <a:bodyPr/>
          <a:p/>
        </p:txBody>
      </p:sp>
      <p:sp>
        <p:nvSpPr>
          <p:cNvPr id="34" name="Text 32"/>
          <p:cNvSpPr/>
          <p:nvPr/>
        </p:nvSpPr>
        <p:spPr>
          <a:xfrm>
            <a:off x="4992624" y="4837176"/>
            <a:ext cx="1920240" cy="228600"/>
          </a:xfrm>
          <a:prstGeom prst="rect">
            <a:avLst/>
          </a:prstGeom>
          <a:noFill/>
          <a:ln/>
        </p:spPr>
        <p:txBody>
          <a:bodyPr wrap="square" lIns="0" tIns="0" rIns="0" bIns="0" rtlCol="0" anchor="ctr">
            <a:normAutofit/>
          </a:bodyPr>
          <a:lstStyle/>
          <a:p>
            <a:pPr algn="ctr" indent="0" marL="0">
              <a:buNone/>
            </a:pPr>
            <a:r>
              <a:rPr lang="en-US" sz="950" b="1" dirty="0">
                <a:solidFill>
                  <a:srgbClr val="17202A"/>
                </a:solidFill>
                <a:latin typeface="Aptos" pitchFamily="34" charset="0"/>
                <a:ea typeface="Aptos" pitchFamily="34" charset="-122"/>
                <a:cs typeface="Aptos" pitchFamily="34" charset="-120"/>
              </a:rPr>
              <a:t>legitimate-use floor</a:t>
            </a:r>
            <a:endParaRPr lang="en-US" sz="950" dirty="0"/>
          </a:p>
        </p:txBody>
      </p:sp>
      <p:sp>
        <p:nvSpPr>
          <p:cNvPr id="35" name="Shape 33"/>
          <p:cNvSpPr/>
          <p:nvPr/>
        </p:nvSpPr>
        <p:spPr>
          <a:xfrm>
            <a:off x="7086600" y="4828032"/>
            <a:ext cx="2066544" cy="292608"/>
          </a:xfrm>
          <a:prstGeom prst="roundRect">
            <a:avLst>
              <a:gd name="adj" fmla="val 18750"/>
            </a:avLst>
          </a:prstGeom>
          <a:solidFill>
            <a:srgbClr val="EEF1F4"/>
          </a:solidFill>
          <a:ln w="12700">
            <a:solidFill>
              <a:srgbClr val="EEF1F4"/>
            </a:solidFill>
            <a:prstDash val="solid"/>
          </a:ln>
        </p:spPr>
        <p:txBody>
          <a:bodyPr/>
          <a:p/>
        </p:txBody>
      </p:sp>
      <p:sp>
        <p:nvSpPr>
          <p:cNvPr id="36" name="Text 34"/>
          <p:cNvSpPr/>
          <p:nvPr/>
        </p:nvSpPr>
        <p:spPr>
          <a:xfrm>
            <a:off x="7159752" y="4837176"/>
            <a:ext cx="1920240" cy="228600"/>
          </a:xfrm>
          <a:prstGeom prst="rect">
            <a:avLst/>
          </a:prstGeom>
          <a:noFill/>
          <a:ln/>
        </p:spPr>
        <p:txBody>
          <a:bodyPr wrap="square" lIns="0" tIns="0" rIns="0" bIns="0" rtlCol="0" anchor="ctr">
            <a:normAutofit/>
          </a:bodyPr>
          <a:lstStyle/>
          <a:p>
            <a:pPr algn="ctr" indent="0" marL="0">
              <a:buNone/>
            </a:pPr>
            <a:r>
              <a:rPr lang="en-US" sz="950" b="1" dirty="0">
                <a:solidFill>
                  <a:srgbClr val="17202A"/>
                </a:solidFill>
                <a:latin typeface="Aptos" pitchFamily="34" charset="0"/>
                <a:ea typeface="Aptos" pitchFamily="34" charset="-122"/>
                <a:cs typeface="Aptos" pitchFamily="34" charset="-120"/>
              </a:rPr>
              <a:t>no self-grant of authority</a:t>
            </a:r>
            <a:endParaRPr lang="en-US" sz="950" dirty="0"/>
          </a:p>
        </p:txBody>
      </p:sp>
      <p:sp>
        <p:nvSpPr>
          <p:cNvPr id="37" name="Shape 35"/>
          <p:cNvSpPr/>
          <p:nvPr/>
        </p:nvSpPr>
        <p:spPr>
          <a:xfrm>
            <a:off x="9253728" y="4828032"/>
            <a:ext cx="2066544" cy="292608"/>
          </a:xfrm>
          <a:prstGeom prst="roundRect">
            <a:avLst>
              <a:gd name="adj" fmla="val 18750"/>
            </a:avLst>
          </a:prstGeom>
          <a:solidFill>
            <a:srgbClr val="E8F0FF"/>
          </a:solidFill>
          <a:ln w="12700">
            <a:solidFill>
              <a:srgbClr val="E8F0FF"/>
            </a:solidFill>
            <a:prstDash val="solid"/>
          </a:ln>
        </p:spPr>
        <p:txBody>
          <a:bodyPr/>
          <a:p/>
        </p:txBody>
      </p:sp>
      <p:sp>
        <p:nvSpPr>
          <p:cNvPr id="38" name="Text 36"/>
          <p:cNvSpPr/>
          <p:nvPr/>
        </p:nvSpPr>
        <p:spPr>
          <a:xfrm>
            <a:off x="9326880" y="4837176"/>
            <a:ext cx="1920240" cy="228600"/>
          </a:xfrm>
          <a:prstGeom prst="rect">
            <a:avLst/>
          </a:prstGeom>
          <a:noFill/>
          <a:ln/>
        </p:spPr>
        <p:txBody>
          <a:bodyPr wrap="square" lIns="0" tIns="0" rIns="0" bIns="0" rtlCol="0" anchor="ctr">
            <a:normAutofit/>
          </a:bodyPr>
          <a:lstStyle/>
          <a:p>
            <a:pPr algn="ctr" indent="0" marL="0">
              <a:buNone/>
            </a:pPr>
            <a:r>
              <a:rPr lang="en-US" sz="950" b="1" dirty="0">
                <a:solidFill>
                  <a:srgbClr val="2563EB"/>
                </a:solidFill>
                <a:latin typeface="Aptos" pitchFamily="34" charset="0"/>
                <a:ea typeface="Aptos" pitchFamily="34" charset="-122"/>
                <a:cs typeface="Aptos" pitchFamily="34" charset="-120"/>
              </a:rPr>
              <a:t>anti-rollback differential probing</a:t>
            </a:r>
            <a:endParaRPr lang="en-US" sz="950" dirty="0"/>
          </a:p>
        </p:txBody>
      </p:sp>
      <p:sp>
        <p:nvSpPr>
          <p:cNvPr id="39" name="Shape 37"/>
          <p:cNvSpPr/>
          <p:nvPr/>
        </p:nvSpPr>
        <p:spPr>
          <a:xfrm>
            <a:off x="585216" y="5367528"/>
            <a:ext cx="10936224" cy="530352"/>
          </a:xfrm>
          <a:prstGeom prst="roundRect">
            <a:avLst>
              <a:gd name="adj" fmla="val 13793"/>
            </a:avLst>
          </a:prstGeom>
          <a:noFill/>
          <a:ln w="12700">
            <a:noFill/>
            <a:prstDash val="solid"/>
          </a:ln>
        </p:spPr>
        <p:txBody>
          <a:bodyPr/>
          <a:p/>
        </p:txBody>
      </p:sp>
      <p:sp>
        <p:nvSpPr>
          <p:cNvPr id="40" name="Text 38"/>
          <p:cNvSpPr/>
          <p:nvPr/>
        </p:nvSpPr>
        <p:spPr>
          <a:xfrm>
            <a:off x="768096" y="5513832"/>
            <a:ext cx="10570464" cy="237744"/>
          </a:xfrm>
          <a:prstGeom prst="rect">
            <a:avLst/>
          </a:prstGeom>
          <a:noFill/>
          <a:ln/>
        </p:spPr>
        <p:txBody>
          <a:bodyPr wrap="square" lIns="0" tIns="0" rIns="0" bIns="0" rtlCol="0" anchor="ctr">
            <a:normAutofit/>
          </a:bodyPr>
          <a:lstStyle/>
          <a:p>
            <a:pPr algn="l" indent="0" marL="0">
              <a:buNone/>
            </a:pPr>
            <a:r>
              <a:rPr lang="en-US" sz="1200" b="1" dirty="0">
                <a:solidFill>
                  <a:srgbClr val="17202A"/>
                </a:solidFill>
                <a:latin typeface="Aptos" pitchFamily="34" charset="0"/>
                <a:ea typeface="Aptos" pitchFamily="34" charset="-122"/>
                <a:cs typeface="Aptos" pitchFamily="34" charset="-120"/>
              </a:rPr>
              <a:t>Why the loop matters</a:t>
            </a:r>
            <a:endParaRPr lang="en-US" sz="1200" dirty="0"/>
          </a:p>
        </p:txBody>
      </p:sp>
      <p:sp>
        <p:nvSpPr>
          <p:cNvPr id="41" name="Text 39"/>
          <p:cNvSpPr/>
          <p:nvPr/>
        </p:nvSpPr>
        <p:spPr>
          <a:xfrm>
            <a:off x="768096" y="5824728"/>
            <a:ext cx="10570464" cy="-36576"/>
          </a:xfrm>
          <a:prstGeom prst="rect">
            <a:avLst/>
          </a:prstGeom>
          <a:noFill/>
          <a:ln/>
        </p:spPr>
        <p:txBody>
          <a:bodyPr wrap="square" lIns="0" tIns="0" rIns="0" bIns="0" rtlCol="0" anchor="t">
            <a:normAutofit/>
          </a:bodyPr>
          <a:lstStyle/>
          <a:p>
            <a:pPr algn="l" indent="0" marL="0">
              <a:buNone/>
            </a:pPr>
            <a:r>
              <a:rPr lang="en-US" sz="1240" dirty="0">
                <a:solidFill>
                  <a:srgbClr val="5F6B76"/>
                </a:solidFill>
                <a:latin typeface="Aptos" pitchFamily="34" charset="0"/>
                <a:ea typeface="Aptos" pitchFamily="34" charset="-122"/>
                <a:cs typeface="Aptos" pitchFamily="34" charset="-120"/>
              </a:rPr>
              <a:t>The mutable layer can search aggressively; the trusted layer controls promotion. This separates discovery of better behavior from authorization to install it.</a:t>
            </a:r>
            <a:endParaRPr lang="en-US" sz="124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04 · ADVERSARY MODEL</a:t>
            </a:r>
            <a:endParaRPr lang="en-US" sz="1050" dirty="0"/>
          </a:p>
        </p:txBody>
      </p:sp>
      <p:sp>
        <p:nvSpPr>
          <p:cNvPr id="3" name="Text 1"/>
          <p:cNvSpPr/>
          <p:nvPr/>
        </p:nvSpPr>
        <p:spPr>
          <a:xfrm>
            <a:off x="566928" y="658368"/>
            <a:ext cx="10972800" cy="530352"/>
          </a:xfrm>
          <a:prstGeom prst="rect">
            <a:avLst/>
          </a:prstGeom>
          <a:noFill/>
          <a:ln>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Four attackers, four levels of intelligence</a:t>
            </a:r>
            <a:endParaRPr lang="en-US" sz="2800" dirty="0"/>
          </a:p>
        </p:txBody>
      </p:sp>
      <p:sp>
        <p:nvSpPr>
          <p:cNvPr id="4" name="Shape 2"/>
          <p:cNvSpPr/>
          <p:nvPr/>
        </p:nvSpPr>
        <p:spPr>
          <a:xfrm>
            <a:off x="585216" y="1938528"/>
            <a:ext cx="2633472" cy="2542032"/>
          </a:xfrm>
          <a:prstGeom prst="roundRect">
            <a:avLst>
              <a:gd name="adj" fmla="val 2878"/>
            </a:avLst>
          </a:prstGeom>
          <a:noFill/>
          <a:ln w="12700">
            <a:noFill/>
            <a:prstDash val="solid"/>
          </a:ln>
        </p:spPr>
        <p:txBody>
          <a:bodyPr/>
          <a:p/>
        </p:txBody>
      </p:sp>
      <p:sp>
        <p:nvSpPr>
          <p:cNvPr id="5" name="Text 3"/>
          <p:cNvSpPr/>
          <p:nvPr/>
        </p:nvSpPr>
        <p:spPr>
          <a:xfrm>
            <a:off x="768096" y="2084832"/>
            <a:ext cx="2267712" cy="237744"/>
          </a:xfrm>
          <a:prstGeom prst="rect">
            <a:avLst/>
          </a:prstGeom>
          <a:noFill/>
          <a:ln/>
        </p:spPr>
        <p:txBody>
          <a:bodyPr wrap="square" lIns="0" tIns="0" rIns="0" bIns="0" rtlCol="0" anchor="ctr">
            <a:normAutofit/>
          </a:bodyPr>
          <a:lstStyle/>
          <a:p>
            <a:pPr algn="l" indent="0" marL="0">
              <a:buNone/>
            </a:pPr>
            <a:r>
              <a:rPr lang="en-US" sz="1400" b="1" dirty="0">
                <a:solidFill>
                  <a:srgbClr val="17202A"/>
                </a:solidFill>
                <a:latin typeface="Aptos" pitchFamily="34" charset="0"/>
                <a:ea typeface="Aptos" pitchFamily="34" charset="-122"/>
                <a:cs typeface="Aptos" pitchFamily="34" charset="-120"/>
              </a:rPr>
              <a:t>RANDOM</a:t>
            </a:r>
            <a:endParaRPr lang="en-US" sz="1400" dirty="0"/>
          </a:p>
        </p:txBody>
      </p:sp>
      <p:sp>
        <p:nvSpPr>
          <p:cNvPr id="6" name="Text 4"/>
          <p:cNvSpPr/>
          <p:nvPr/>
        </p:nvSpPr>
        <p:spPr>
          <a:xfrm>
            <a:off x="768096" y="2395728"/>
            <a:ext cx="2267712" cy="1975104"/>
          </a:xfrm>
          <a:prstGeom prst="rect">
            <a:avLst/>
          </a:prstGeom>
          <a:noFill/>
          <a:ln>
            <a:noFill/>
          </a:ln>
        </p:spPr>
        <p:txBody>
          <a:bodyPr wrap="square" lIns="0" tIns="0" rIns="0" bIns="0" rtlCol="0" anchor="t">
            <a:normAutofit/>
          </a:bodyPr>
          <a:lstStyle/>
          <a:p>
            <a:pPr algn="l" indent="0" marL="0">
              <a:buNone/>
            </a:pPr>
            <a:r>
              <a:rPr lang="en-US" sz="1260" dirty="0">
                <a:solidFill>
                  <a:srgbClr val="5F6B76"/>
                </a:solidFill>
                <a:latin typeface="Aptos" pitchFamily="34" charset="0"/>
                <a:ea typeface="Aptos" pitchFamily="34" charset="-122"/>
                <a:cs typeface="Aptos" pitchFamily="34" charset="-120"/>
              </a:rPr>
              <a:t>Uniform command sampling</a:t>
            </a:r>
            <a:endParaRPr lang="en-US" sz="1260" dirty="0"/>
          </a:p>
          <a:p>
            <a:pPr algn="l" indent="0" marL="0">
              <a:buNone/>
            </a:pPr>
            <a:endParaRPr lang="en-US" sz="1260" dirty="0"/>
          </a:p>
          <a:p>
            <a:pPr algn="l" indent="0" marL="0">
              <a:buNone/>
            </a:pPr>
            <a:r>
              <a:rPr lang="en-US" sz="1260" dirty="0">
                <a:solidFill>
                  <a:srgbClr val="5F6B76"/>
                </a:solidFill>
                <a:latin typeface="Aptos" pitchFamily="34" charset="0"/>
                <a:ea typeface="Aptos" pitchFamily="34" charset="-122"/>
                <a:cs typeface="Aptos" pitchFamily="34" charset="-120"/>
              </a:rPr>
              <a:t>Baseline leakage with no strategy.</a:t>
            </a:r>
            <a:endParaRPr lang="en-US" sz="1260" dirty="0"/>
          </a:p>
        </p:txBody>
      </p:sp>
      <p:sp>
        <p:nvSpPr>
          <p:cNvPr id="7" name="Shape 5"/>
          <p:cNvSpPr/>
          <p:nvPr/>
        </p:nvSpPr>
        <p:spPr>
          <a:xfrm>
            <a:off x="3364992" y="1938528"/>
            <a:ext cx="2633472" cy="2542032"/>
          </a:xfrm>
          <a:prstGeom prst="roundRect">
            <a:avLst>
              <a:gd name="adj" fmla="val 2878"/>
            </a:avLst>
          </a:prstGeom>
          <a:noFill/>
          <a:ln w="12700">
            <a:noFill/>
            <a:prstDash val="solid"/>
          </a:ln>
        </p:spPr>
        <p:txBody>
          <a:bodyPr/>
          <a:p/>
        </p:txBody>
      </p:sp>
      <p:sp>
        <p:nvSpPr>
          <p:cNvPr id="8" name="Text 6"/>
          <p:cNvSpPr/>
          <p:nvPr/>
        </p:nvSpPr>
        <p:spPr>
          <a:xfrm>
            <a:off x="3547872" y="2084832"/>
            <a:ext cx="2267712" cy="237744"/>
          </a:xfrm>
          <a:prstGeom prst="rect">
            <a:avLst/>
          </a:prstGeom>
          <a:noFill/>
          <a:ln/>
        </p:spPr>
        <p:txBody>
          <a:bodyPr wrap="square" lIns="0" tIns="0" rIns="0" bIns="0" rtlCol="0" anchor="ctr">
            <a:normAutofit/>
          </a:bodyPr>
          <a:lstStyle/>
          <a:p>
            <a:pPr algn="l" indent="0" marL="0">
              <a:buNone/>
            </a:pPr>
            <a:r>
              <a:rPr lang="en-US" sz="1400" b="1" dirty="0">
                <a:solidFill>
                  <a:srgbClr val="2563EB"/>
                </a:solidFill>
                <a:latin typeface="Aptos" pitchFamily="34" charset="0"/>
                <a:ea typeface="Aptos" pitchFamily="34" charset="-122"/>
                <a:cs typeface="Aptos" pitchFamily="34" charset="-120"/>
              </a:rPr>
              <a:t>SEARCH</a:t>
            </a:r>
            <a:endParaRPr lang="en-US" sz="1400" dirty="0"/>
          </a:p>
        </p:txBody>
      </p:sp>
      <p:sp>
        <p:nvSpPr>
          <p:cNvPr id="9" name="Text 7"/>
          <p:cNvSpPr/>
          <p:nvPr/>
        </p:nvSpPr>
        <p:spPr>
          <a:xfrm>
            <a:off x="3547872" y="2395728"/>
            <a:ext cx="2267712" cy="1975104"/>
          </a:xfrm>
          <a:prstGeom prst="rect">
            <a:avLst/>
          </a:prstGeom>
          <a:noFill/>
          <a:ln>
            <a:noFill/>
          </a:ln>
        </p:spPr>
        <p:txBody>
          <a:bodyPr wrap="square" lIns="0" tIns="0" rIns="0" bIns="0" rtlCol="0" anchor="t">
            <a:normAutofit/>
          </a:bodyPr>
          <a:lstStyle/>
          <a:p>
            <a:pPr algn="l" indent="0" marL="0">
              <a:buNone/>
            </a:pPr>
            <a:r>
              <a:rPr lang="en-US" sz="1260" dirty="0">
                <a:solidFill>
                  <a:srgbClr val="5F6B76"/>
                </a:solidFill>
                <a:latin typeface="Aptos" pitchFamily="34" charset="0"/>
                <a:ea typeface="Aptos" pitchFamily="34" charset="-122"/>
                <a:cs typeface="Aptos" pitchFamily="34" charset="-120"/>
              </a:rPr>
              <a:t>Budgeted minimax</a:t>
            </a:r>
            <a:endParaRPr lang="en-US" sz="1260" dirty="0"/>
          </a:p>
          <a:p>
            <a:pPr algn="l" indent="0" marL="0">
              <a:buNone/>
            </a:pPr>
            <a:endParaRPr lang="en-US" sz="1260" dirty="0"/>
          </a:p>
          <a:p>
            <a:pPr algn="l" indent="0" marL="0">
              <a:buNone/>
            </a:pPr>
            <a:r>
              <a:rPr lang="en-US" sz="1260" dirty="0">
                <a:solidFill>
                  <a:srgbClr val="5F6B76"/>
                </a:solidFill>
                <a:latin typeface="Aptos" pitchFamily="34" charset="0"/>
                <a:ea typeface="Aptos" pitchFamily="34" charset="-122"/>
                <a:cs typeface="Aptos" pitchFamily="34" charset="-120"/>
              </a:rPr>
              <a:t>Chooses attack paths with high expected future disclosure.</a:t>
            </a:r>
            <a:endParaRPr lang="en-US" sz="1260" dirty="0"/>
          </a:p>
        </p:txBody>
      </p:sp>
      <p:sp>
        <p:nvSpPr>
          <p:cNvPr id="10" name="Shape 8"/>
          <p:cNvSpPr/>
          <p:nvPr/>
        </p:nvSpPr>
        <p:spPr>
          <a:xfrm>
            <a:off x="6144768" y="1938528"/>
            <a:ext cx="2633472" cy="2542032"/>
          </a:xfrm>
          <a:prstGeom prst="roundRect">
            <a:avLst>
              <a:gd name="adj" fmla="val 2878"/>
            </a:avLst>
          </a:prstGeom>
          <a:noFill/>
          <a:ln w="12700">
            <a:noFill/>
            <a:prstDash val="solid"/>
          </a:ln>
        </p:spPr>
        <p:txBody>
          <a:bodyPr/>
          <a:p/>
        </p:txBody>
      </p:sp>
      <p:sp>
        <p:nvSpPr>
          <p:cNvPr id="11" name="Text 9"/>
          <p:cNvSpPr/>
          <p:nvPr/>
        </p:nvSpPr>
        <p:spPr>
          <a:xfrm>
            <a:off x="6327648" y="2084832"/>
            <a:ext cx="2267712" cy="237744"/>
          </a:xfrm>
          <a:prstGeom prst="rect">
            <a:avLst/>
          </a:prstGeom>
          <a:noFill/>
          <a:ln/>
        </p:spPr>
        <p:txBody>
          <a:bodyPr wrap="square" lIns="0" tIns="0" rIns="0" bIns="0" rtlCol="0" anchor="ctr">
            <a:normAutofit/>
          </a:bodyPr>
          <a:lstStyle/>
          <a:p>
            <a:pPr algn="l" indent="0" marL="0">
              <a:buNone/>
            </a:pPr>
            <a:r>
              <a:rPr lang="en-US" sz="1400" b="1" dirty="0">
                <a:solidFill>
                  <a:srgbClr val="0F766E"/>
                </a:solidFill>
                <a:latin typeface="Aptos" pitchFamily="34" charset="0"/>
                <a:ea typeface="Aptos" pitchFamily="34" charset="-122"/>
                <a:cs typeface="Aptos" pitchFamily="34" charset="-120"/>
              </a:rPr>
              <a:t>RL</a:t>
            </a:r>
            <a:endParaRPr lang="en-US" sz="1400" dirty="0"/>
          </a:p>
        </p:txBody>
      </p:sp>
      <p:sp>
        <p:nvSpPr>
          <p:cNvPr id="12" name="Text 10"/>
          <p:cNvSpPr/>
          <p:nvPr/>
        </p:nvSpPr>
        <p:spPr>
          <a:xfrm>
            <a:off x="6327648" y="2395728"/>
            <a:ext cx="2267712" cy="1975104"/>
          </a:xfrm>
          <a:prstGeom prst="rect">
            <a:avLst/>
          </a:prstGeom>
          <a:noFill/>
          <a:ln>
            <a:noFill/>
          </a:ln>
        </p:spPr>
        <p:txBody>
          <a:bodyPr wrap="square" lIns="0" tIns="0" rIns="0" bIns="0" rtlCol="0" anchor="t">
            <a:normAutofit/>
          </a:bodyPr>
          <a:lstStyle/>
          <a:p>
            <a:pPr algn="l" indent="0" marL="0">
              <a:buNone/>
            </a:pPr>
            <a:r>
              <a:rPr lang="en-US" sz="1260" dirty="0">
                <a:solidFill>
                  <a:srgbClr val="5F6B76"/>
                </a:solidFill>
                <a:latin typeface="Aptos" pitchFamily="34" charset="0"/>
                <a:ea typeface="Aptos" pitchFamily="34" charset="-122"/>
                <a:cs typeface="Aptos" pitchFamily="34" charset="-120"/>
              </a:rPr>
              <a:t>ε-greedy Q-learning</a:t>
            </a:r>
            <a:endParaRPr lang="en-US" sz="1260" dirty="0"/>
          </a:p>
          <a:p>
            <a:pPr algn="l" indent="0" marL="0">
              <a:buNone/>
            </a:pPr>
            <a:endParaRPr lang="en-US" sz="1260" dirty="0"/>
          </a:p>
          <a:p>
            <a:pPr algn="l" indent="0" marL="0">
              <a:buNone/>
            </a:pPr>
            <a:r>
              <a:rPr lang="en-US" sz="1260" dirty="0">
                <a:solidFill>
                  <a:srgbClr val="5F6B76"/>
                </a:solidFill>
                <a:latin typeface="Aptos" pitchFamily="34" charset="0"/>
                <a:ea typeface="Aptos" pitchFamily="34" charset="-122"/>
                <a:cs typeface="Aptos" pitchFamily="34" charset="-120"/>
              </a:rPr>
              <a:t>Learns from graded disclosure severity; state stays coarse across policy rewrites.</a:t>
            </a:r>
            <a:endParaRPr lang="en-US" sz="1260" dirty="0"/>
          </a:p>
        </p:txBody>
      </p:sp>
      <p:sp>
        <p:nvSpPr>
          <p:cNvPr id="13" name="Shape 11"/>
          <p:cNvSpPr/>
          <p:nvPr/>
        </p:nvSpPr>
        <p:spPr>
          <a:xfrm>
            <a:off x="8924544" y="1938528"/>
            <a:ext cx="2633472" cy="2542032"/>
          </a:xfrm>
          <a:prstGeom prst="roundRect">
            <a:avLst>
              <a:gd name="adj" fmla="val 2878"/>
            </a:avLst>
          </a:prstGeom>
          <a:noFill/>
          <a:ln w="12700">
            <a:noFill/>
            <a:prstDash val="solid"/>
          </a:ln>
        </p:spPr>
        <p:txBody>
          <a:bodyPr/>
          <a:p/>
        </p:txBody>
      </p:sp>
      <p:sp>
        <p:nvSpPr>
          <p:cNvPr id="14" name="Text 12"/>
          <p:cNvSpPr/>
          <p:nvPr/>
        </p:nvSpPr>
        <p:spPr>
          <a:xfrm>
            <a:off x="9107424" y="2084832"/>
            <a:ext cx="2267712" cy="237744"/>
          </a:xfrm>
          <a:prstGeom prst="rect">
            <a:avLst/>
          </a:prstGeom>
          <a:noFill/>
          <a:ln/>
        </p:spPr>
        <p:txBody>
          <a:bodyPr wrap="square" lIns="0" tIns="0" rIns="0" bIns="0" rtlCol="0" anchor="ctr">
            <a:normAutofit/>
          </a:bodyPr>
          <a:lstStyle/>
          <a:p>
            <a:pPr algn="l" indent="0" marL="0">
              <a:buNone/>
            </a:pPr>
            <a:r>
              <a:rPr lang="en-US" sz="1400" b="1" dirty="0">
                <a:solidFill>
                  <a:srgbClr val="B45309"/>
                </a:solidFill>
                <a:latin typeface="Aptos" pitchFamily="34" charset="0"/>
                <a:ea typeface="Aptos" pitchFamily="34" charset="-122"/>
                <a:cs typeface="Aptos" pitchFamily="34" charset="-120"/>
              </a:rPr>
              <a:t>ORACLE</a:t>
            </a:r>
            <a:endParaRPr lang="en-US" sz="1400" dirty="0"/>
          </a:p>
        </p:txBody>
      </p:sp>
      <p:sp>
        <p:nvSpPr>
          <p:cNvPr id="15" name="Text 13"/>
          <p:cNvSpPr/>
          <p:nvPr/>
        </p:nvSpPr>
        <p:spPr>
          <a:xfrm>
            <a:off x="9107424" y="2395728"/>
            <a:ext cx="2267712" cy="1975104"/>
          </a:xfrm>
          <a:prstGeom prst="rect">
            <a:avLst/>
          </a:prstGeom>
          <a:noFill/>
          <a:ln>
            <a:noFill/>
          </a:ln>
        </p:spPr>
        <p:txBody>
          <a:bodyPr wrap="square" lIns="0" tIns="0" rIns="0" bIns="0" rtlCol="0" anchor="t">
            <a:normAutofit/>
          </a:bodyPr>
          <a:lstStyle/>
          <a:p>
            <a:pPr algn="l" indent="0" marL="0">
              <a:buNone/>
            </a:pPr>
            <a:r>
              <a:rPr lang="en-US" sz="1260" dirty="0">
                <a:solidFill>
                  <a:srgbClr val="5F6B76"/>
                </a:solidFill>
                <a:latin typeface="Aptos" pitchFamily="34" charset="0"/>
                <a:ea typeface="Aptos" pitchFamily="34" charset="-122"/>
                <a:cs typeface="Aptos" pitchFamily="34" charset="-120"/>
              </a:rPr>
              <a:t>Belief + deduction</a:t>
            </a:r>
            <a:endParaRPr lang="en-US" sz="1260" dirty="0"/>
          </a:p>
          <a:p>
            <a:pPr algn="l" indent="0" marL="0">
              <a:buNone/>
            </a:pPr>
            <a:endParaRPr lang="en-US" sz="1260" dirty="0"/>
          </a:p>
          <a:p>
            <a:pPr algn="l" indent="0" marL="0">
              <a:buNone/>
            </a:pPr>
            <a:r>
              <a:rPr lang="en-US" sz="1260" dirty="0">
                <a:solidFill>
                  <a:srgbClr val="5F6B76"/>
                </a:solidFill>
                <a:latin typeface="Aptos" pitchFamily="34" charset="0"/>
                <a:ea typeface="Aptos" pitchFamily="34" charset="-122"/>
                <a:cs typeface="Aptos" pitchFamily="34" charset="-120"/>
              </a:rPr>
              <a:t>Reconstructs secrets from indirect arithmetic / comparison signals.</a:t>
            </a:r>
            <a:endParaRPr lang="en-US" sz="1260" dirty="0"/>
          </a:p>
        </p:txBody>
      </p:sp>
      <p:sp>
        <p:nvSpPr>
          <p:cNvPr id="16" name="Shape 14"/>
          <p:cNvSpPr/>
          <p:nvPr/>
        </p:nvSpPr>
        <p:spPr>
          <a:xfrm>
            <a:off x="585216" y="4864608"/>
            <a:ext cx="10936224" cy="786384"/>
          </a:xfrm>
          <a:prstGeom prst="roundRect">
            <a:avLst>
              <a:gd name="adj" fmla="val 9302"/>
            </a:avLst>
          </a:prstGeom>
          <a:noFill/>
          <a:ln w="12700">
            <a:noFill/>
            <a:prstDash val="solid"/>
          </a:ln>
        </p:spPr>
        <p:txBody>
          <a:bodyPr/>
          <a:p/>
        </p:txBody>
      </p:sp>
      <p:sp>
        <p:nvSpPr>
          <p:cNvPr id="17" name="Text 15"/>
          <p:cNvSpPr/>
          <p:nvPr/>
        </p:nvSpPr>
        <p:spPr>
          <a:xfrm>
            <a:off x="768096" y="5010912"/>
            <a:ext cx="10570464" cy="237744"/>
          </a:xfrm>
          <a:prstGeom prst="rect">
            <a:avLst/>
          </a:prstGeom>
          <a:noFill/>
          <a:ln/>
        </p:spPr>
        <p:txBody>
          <a:bodyPr wrap="square" lIns="0" tIns="0" rIns="0" bIns="0" rtlCol="0" anchor="ctr">
            <a:normAutofit/>
          </a:bodyPr>
          <a:lstStyle/>
          <a:p>
            <a:pPr algn="l" indent="0" marL="0">
              <a:buNone/>
            </a:pPr>
            <a:r>
              <a:rPr lang="en-US" sz="1200" b="1" dirty="0">
                <a:solidFill>
                  <a:srgbClr val="0F766E"/>
                </a:solidFill>
                <a:latin typeface="Aptos" pitchFamily="34" charset="0"/>
                <a:ea typeface="Aptos" pitchFamily="34" charset="-122"/>
                <a:cs typeface="Aptos" pitchFamily="34" charset="-120"/>
              </a:rPr>
              <a:t>Why the oracle matters</a:t>
            </a:r>
            <a:endParaRPr lang="en-US" sz="1200" dirty="0"/>
          </a:p>
        </p:txBody>
      </p:sp>
      <p:sp>
        <p:nvSpPr>
          <p:cNvPr id="18" name="Text 16"/>
          <p:cNvSpPr/>
          <p:nvPr/>
        </p:nvSpPr>
        <p:spPr>
          <a:xfrm>
            <a:off x="768096" y="5321808"/>
            <a:ext cx="10570464" cy="219456"/>
          </a:xfrm>
          <a:prstGeom prst="rect">
            <a:avLst/>
          </a:prstGeom>
          <a:noFill/>
          <a:ln/>
        </p:spPr>
        <p:txBody>
          <a:bodyPr wrap="square" lIns="0" tIns="0" rIns="0" bIns="0" rtlCol="0" anchor="t">
            <a:normAutofit/>
          </a:bodyPr>
          <a:lstStyle/>
          <a:p>
            <a:pPr algn="l" indent="0" marL="0">
              <a:buNone/>
            </a:pPr>
            <a:r>
              <a:rPr lang="en-US" sz="1320" dirty="0">
                <a:solidFill>
                  <a:srgbClr val="5F6B76"/>
                </a:solidFill>
                <a:latin typeface="Aptos" pitchFamily="34" charset="0"/>
                <a:ea typeface="Aptos" pitchFamily="34" charset="-122"/>
                <a:cs typeface="Aptos" pitchFamily="34" charset="-120"/>
              </a:rPr>
              <a:t>A system that only blocks direct reads can still leak through derived values. The attacker therefore tracks what it has deduced, not only what was literally returned.</a:t>
            </a:r>
            <a:endParaRPr lang="en-US" sz="132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45" name="Rectangle 44"/>
          <p:cNvSpPr/>
          <p:nvPr/>
        </p:nvSpPr>
        <p:spPr>
          <a:xfrm>
            <a:off x="585216" y="1783080"/>
            <a:ext cx="10515600" cy="10972"/>
          </a:xfrm>
          <a:prstGeom prst="rect">
            <a:avLst/>
          </a:prstGeom>
          <a:solidFill>
            <a:srgbClr val="DCE2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05 · ADAPTIVE DEFENSE</a:t>
            </a:r>
            <a:endParaRPr lang="en-US" sz="1050" dirty="0"/>
          </a:p>
        </p:txBody>
      </p:sp>
      <p:sp>
        <p:nvSpPr>
          <p:cNvPr id="3" name="Text 1"/>
          <p:cNvSpPr/>
          <p:nvPr/>
        </p:nvSpPr>
        <p:spPr>
          <a:xfrm>
            <a:off x="566928" y="658368"/>
            <a:ext cx="10972800" cy="530352"/>
          </a:xfrm>
          <a:prstGeom prst="rect">
            <a:avLst/>
          </a:prstGeom>
          <a:noFill/>
          <a:ln>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Counterexample-guided policy synthesis</a:t>
            </a:r>
            <a:endParaRPr lang="en-US" sz="2800" dirty="0"/>
          </a:p>
        </p:txBody>
      </p:sp>
      <p:sp>
        <p:nvSpPr>
          <p:cNvPr id="4" name="Text 2"/>
          <p:cNvSpPr/>
          <p:nvPr/>
        </p:nvSpPr>
        <p:spPr>
          <a:xfrm>
            <a:off x="566928" y="1225296"/>
            <a:ext cx="10515600" cy="502920"/>
          </a:xfrm>
          <a:prstGeom prst="rect">
            <a:avLst/>
          </a:prstGeom>
          <a:noFill/>
          <a:ln>
            <a:noFill/>
          </a:ln>
        </p:spPr>
        <p:txBody>
          <a:bodyPr wrap="square" lIns="0" tIns="0" rIns="0" bIns="0" rtlCol="0" anchor="ctr">
            <a:normAutofit/>
          </a:bodyPr>
          <a:lstStyle/>
          <a:p>
            <a:pPr algn="l" indent="0" marL="0">
              <a:buNone/>
            </a:pPr>
            <a:r>
              <a:rPr lang="en-US" sz="1350" dirty="0">
                <a:solidFill>
                  <a:srgbClr val="5F6B76"/>
                </a:solidFill>
                <a:latin typeface="Aptos" pitchFamily="34" charset="0"/>
                <a:ea typeface="Aptos" pitchFamily="34" charset="-122"/>
                <a:cs typeface="Aptos" pitchFamily="34" charset="-120"/>
              </a:rPr>
              <a:t>A disclosure becomes a persistent counterexample. The defender searches for the lowest-complexity policy change that contains it without breaking legitimate use.</a:t>
            </a:r>
            <a:endParaRPr lang="en-US" sz="1350" dirty="0"/>
          </a:p>
        </p:txBody>
      </p:sp>
      <p:sp>
        <p:nvSpPr>
          <p:cNvPr id="5" name="Shape 3"/>
          <p:cNvSpPr/>
          <p:nvPr/>
        </p:nvSpPr>
        <p:spPr>
          <a:xfrm>
            <a:off x="585216" y="1920240"/>
            <a:ext cx="2057400" cy="1444752"/>
          </a:xfrm>
          <a:prstGeom prst="roundRect">
            <a:avLst>
              <a:gd name="adj" fmla="val 5063"/>
            </a:avLst>
          </a:prstGeom>
          <a:noFill/>
          <a:ln w="12700">
            <a:noFill/>
            <a:prstDash val="solid"/>
          </a:ln>
        </p:spPr>
        <p:txBody>
          <a:bodyPr/>
          <a:p/>
        </p:txBody>
      </p:sp>
      <p:sp>
        <p:nvSpPr>
          <p:cNvPr id="6" name="Text 4"/>
          <p:cNvSpPr/>
          <p:nvPr/>
        </p:nvSpPr>
        <p:spPr>
          <a:xfrm>
            <a:off x="768096" y="2066544"/>
            <a:ext cx="1691640" cy="237744"/>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OBSERVE</a:t>
            </a:r>
            <a:endParaRPr lang="en-US" sz="1100" dirty="0"/>
          </a:p>
        </p:txBody>
      </p:sp>
      <p:sp>
        <p:nvSpPr>
          <p:cNvPr id="7" name="Text 5"/>
          <p:cNvSpPr/>
          <p:nvPr/>
        </p:nvSpPr>
        <p:spPr>
          <a:xfrm>
            <a:off x="768096" y="2377440"/>
            <a:ext cx="1691640" cy="877824"/>
          </a:xfrm>
          <a:prstGeom prst="rect">
            <a:avLst/>
          </a:prstGeom>
          <a:noFill/>
          <a:ln>
            <a:noFill/>
          </a:ln>
        </p:spPr>
        <p:txBody>
          <a:bodyPr wrap="square" lIns="0" tIns="0" rIns="0" bIns="0" rtlCol="0" anchor="t">
            <a:normAutofit/>
          </a:bodyPr>
          <a:lstStyle/>
          <a:p>
            <a:pPr algn="l" indent="0" marL="0">
              <a:buNone/>
            </a:pPr>
            <a:r>
              <a:rPr lang="en-US" sz="1200" dirty="0">
                <a:solidFill>
                  <a:srgbClr val="5F6B76"/>
                </a:solidFill>
                <a:latin typeface="Aptos" pitchFamily="34" charset="0"/>
                <a:ea typeface="Aptos" pitchFamily="34" charset="-122"/>
                <a:cs typeface="Aptos" pitchFamily="34" charset="-120"/>
              </a:rPr>
              <a:t>Disclosure becomes a counterexample</a:t>
            </a:r>
            <a:endParaRPr lang="en-US" sz="1200" dirty="0"/>
          </a:p>
        </p:txBody>
      </p:sp>
      <p:sp>
        <p:nvSpPr>
          <p:cNvPr id="9" name="Shape 7"/>
          <p:cNvSpPr/>
          <p:nvPr/>
        </p:nvSpPr>
        <p:spPr>
          <a:xfrm>
            <a:off x="2852928" y="1920240"/>
            <a:ext cx="2057400" cy="1444752"/>
          </a:xfrm>
          <a:prstGeom prst="roundRect">
            <a:avLst>
              <a:gd name="adj" fmla="val 5063"/>
            </a:avLst>
          </a:prstGeom>
          <a:noFill/>
          <a:ln w="12700">
            <a:noFill/>
            <a:prstDash val="solid"/>
          </a:ln>
        </p:spPr>
        <p:txBody>
          <a:bodyPr/>
          <a:p/>
        </p:txBody>
      </p:sp>
      <p:sp>
        <p:nvSpPr>
          <p:cNvPr id="10" name="Text 8"/>
          <p:cNvSpPr/>
          <p:nvPr/>
        </p:nvSpPr>
        <p:spPr>
          <a:xfrm>
            <a:off x="3035808" y="2066544"/>
            <a:ext cx="1691640" cy="237744"/>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PROPOSE</a:t>
            </a:r>
            <a:endParaRPr lang="en-US" sz="1100" dirty="0"/>
          </a:p>
        </p:txBody>
      </p:sp>
      <p:sp>
        <p:nvSpPr>
          <p:cNvPr id="11" name="Text 9"/>
          <p:cNvSpPr/>
          <p:nvPr/>
        </p:nvSpPr>
        <p:spPr>
          <a:xfrm>
            <a:off x="3035808" y="2377440"/>
            <a:ext cx="1691640" cy="877824"/>
          </a:xfrm>
          <a:prstGeom prst="rect">
            <a:avLst/>
          </a:prstGeom>
          <a:noFill/>
          <a:ln>
            <a:noFill/>
          </a:ln>
        </p:spPr>
        <p:txBody>
          <a:bodyPr wrap="square" lIns="0" tIns="0" rIns="0" bIns="0" rtlCol="0" anchor="t">
            <a:normAutofit/>
          </a:bodyPr>
          <a:lstStyle/>
          <a:p>
            <a:pPr algn="l" indent="0" marL="0">
              <a:buNone/>
            </a:pPr>
            <a:r>
              <a:rPr lang="en-US" sz="1200" dirty="0">
                <a:solidFill>
                  <a:srgbClr val="5F6B76"/>
                </a:solidFill>
                <a:latin typeface="Aptos" pitchFamily="34" charset="0"/>
                <a:ea typeface="Aptos" pitchFamily="34" charset="-122"/>
                <a:cs typeface="Aptos" pitchFamily="34" charset="-120"/>
              </a:rPr>
              <a:t>Narrow → broad candidate ladder</a:t>
            </a:r>
            <a:endParaRPr lang="en-US" sz="1200" dirty="0"/>
          </a:p>
        </p:txBody>
      </p:sp>
      <p:sp>
        <p:nvSpPr>
          <p:cNvPr id="13" name="Shape 11"/>
          <p:cNvSpPr/>
          <p:nvPr/>
        </p:nvSpPr>
        <p:spPr>
          <a:xfrm>
            <a:off x="5120640" y="1920240"/>
            <a:ext cx="2057400" cy="1444752"/>
          </a:xfrm>
          <a:prstGeom prst="roundRect">
            <a:avLst>
              <a:gd name="adj" fmla="val 5063"/>
            </a:avLst>
          </a:prstGeom>
          <a:noFill/>
          <a:ln w="12700">
            <a:noFill/>
            <a:prstDash val="solid"/>
          </a:ln>
        </p:spPr>
        <p:txBody>
          <a:bodyPr/>
          <a:p/>
        </p:txBody>
      </p:sp>
      <p:sp>
        <p:nvSpPr>
          <p:cNvPr id="14" name="Text 12"/>
          <p:cNvSpPr/>
          <p:nvPr/>
        </p:nvSpPr>
        <p:spPr>
          <a:xfrm>
            <a:off x="5303520" y="2066544"/>
            <a:ext cx="1691640" cy="237744"/>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TEST</a:t>
            </a:r>
            <a:endParaRPr lang="en-US" sz="1100" dirty="0"/>
          </a:p>
        </p:txBody>
      </p:sp>
      <p:sp>
        <p:nvSpPr>
          <p:cNvPr id="15" name="Text 13"/>
          <p:cNvSpPr/>
          <p:nvPr/>
        </p:nvSpPr>
        <p:spPr>
          <a:xfrm>
            <a:off x="5303520" y="2377440"/>
            <a:ext cx="1691640" cy="877824"/>
          </a:xfrm>
          <a:prstGeom prst="rect">
            <a:avLst/>
          </a:prstGeom>
          <a:noFill/>
          <a:ln>
            <a:noFill/>
          </a:ln>
        </p:spPr>
        <p:txBody>
          <a:bodyPr wrap="square" lIns="0" tIns="0" rIns="0" bIns="0" rtlCol="0" anchor="t">
            <a:normAutofit/>
          </a:bodyPr>
          <a:lstStyle/>
          <a:p>
            <a:pPr algn="l" indent="0" marL="0">
              <a:buNone/>
            </a:pPr>
            <a:r>
              <a:rPr lang="en-US" sz="1200" dirty="0">
                <a:solidFill>
                  <a:srgbClr val="5F6B76"/>
                </a:solidFill>
                <a:latin typeface="Aptos" pitchFamily="34" charset="0"/>
                <a:ea typeface="Aptos" pitchFamily="34" charset="-122"/>
                <a:cs typeface="Aptos" pitchFamily="34" charset="-120"/>
              </a:rPr>
              <a:t>Replay counterexamples + legitimate probes</a:t>
            </a:r>
            <a:endParaRPr lang="en-US" sz="1200" dirty="0"/>
          </a:p>
        </p:txBody>
      </p:sp>
      <p:sp>
        <p:nvSpPr>
          <p:cNvPr id="17" name="Shape 15"/>
          <p:cNvSpPr/>
          <p:nvPr/>
        </p:nvSpPr>
        <p:spPr>
          <a:xfrm>
            <a:off x="7388352" y="1920240"/>
            <a:ext cx="2057400" cy="1444752"/>
          </a:xfrm>
          <a:prstGeom prst="roundRect">
            <a:avLst>
              <a:gd name="adj" fmla="val 5063"/>
            </a:avLst>
          </a:prstGeom>
          <a:noFill/>
          <a:ln w="12700">
            <a:noFill/>
            <a:prstDash val="solid"/>
          </a:ln>
        </p:spPr>
        <p:txBody>
          <a:bodyPr/>
          <a:p/>
        </p:txBody>
      </p:sp>
      <p:sp>
        <p:nvSpPr>
          <p:cNvPr id="18" name="Text 16"/>
          <p:cNvSpPr/>
          <p:nvPr/>
        </p:nvSpPr>
        <p:spPr>
          <a:xfrm>
            <a:off x="7571232" y="2066544"/>
            <a:ext cx="1691640" cy="237744"/>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SIMPLIFY</a:t>
            </a:r>
            <a:endParaRPr lang="en-US" sz="1100" dirty="0"/>
          </a:p>
        </p:txBody>
      </p:sp>
      <p:sp>
        <p:nvSpPr>
          <p:cNvPr id="19" name="Text 17"/>
          <p:cNvSpPr/>
          <p:nvPr/>
        </p:nvSpPr>
        <p:spPr>
          <a:xfrm>
            <a:off x="7571232" y="2377440"/>
            <a:ext cx="1691640" cy="877824"/>
          </a:xfrm>
          <a:prstGeom prst="rect">
            <a:avLst/>
          </a:prstGeom>
          <a:noFill/>
          <a:ln>
            <a:noFill/>
          </a:ln>
        </p:spPr>
        <p:txBody>
          <a:bodyPr wrap="square" lIns="0" tIns="0" rIns="0" bIns="0" rtlCol="0" anchor="t">
            <a:normAutofit/>
          </a:bodyPr>
          <a:lstStyle/>
          <a:p>
            <a:pPr algn="l" indent="0" marL="0">
              <a:buNone/>
            </a:pPr>
            <a:r>
              <a:rPr lang="en-US" sz="1200" dirty="0">
                <a:solidFill>
                  <a:srgbClr val="5F6B76"/>
                </a:solidFill>
                <a:latin typeface="Aptos" pitchFamily="34" charset="0"/>
                <a:ea typeface="Aptos" pitchFamily="34" charset="-122"/>
                <a:cs typeface="Aptos" pitchFamily="34" charset="-120"/>
              </a:rPr>
              <a:t>Prune rules subsumed by broader ones</a:t>
            </a:r>
            <a:endParaRPr lang="en-US" sz="1200" dirty="0"/>
          </a:p>
        </p:txBody>
      </p:sp>
      <p:sp>
        <p:nvSpPr>
          <p:cNvPr id="21" name="Shape 19"/>
          <p:cNvSpPr/>
          <p:nvPr/>
        </p:nvSpPr>
        <p:spPr>
          <a:xfrm>
            <a:off x="9656064" y="1920240"/>
            <a:ext cx="2057400" cy="1444752"/>
          </a:xfrm>
          <a:prstGeom prst="roundRect">
            <a:avLst>
              <a:gd name="adj" fmla="val 5063"/>
            </a:avLst>
          </a:prstGeom>
          <a:noFill/>
          <a:ln w="12700">
            <a:noFill/>
            <a:prstDash val="solid"/>
          </a:ln>
        </p:spPr>
        <p:txBody>
          <a:bodyPr/>
          <a:p/>
        </p:txBody>
      </p:sp>
      <p:sp>
        <p:nvSpPr>
          <p:cNvPr id="22" name="Text 20"/>
          <p:cNvSpPr/>
          <p:nvPr/>
        </p:nvSpPr>
        <p:spPr>
          <a:xfrm>
            <a:off x="9838944" y="2066544"/>
            <a:ext cx="1691640" cy="237744"/>
          </a:xfrm>
          <a:prstGeom prst="rect">
            <a:avLst/>
          </a:prstGeom>
          <a:noFill/>
          <a:ln/>
        </p:spPr>
        <p:txBody>
          <a:bodyPr wrap="square" lIns="0" tIns="0" rIns="0" bIns="0" rtlCol="0" anchor="ctr">
            <a:normAutofit/>
          </a:bodyPr>
          <a:lstStyle/>
          <a:p>
            <a:pPr algn="l" indent="0" marL="0">
              <a:buNone/>
            </a:pPr>
            <a:r>
              <a:rPr lang="en-US" sz="1100" b="1" dirty="0">
                <a:solidFill>
                  <a:srgbClr val="2563EB"/>
                </a:solidFill>
                <a:latin typeface="Aptos" pitchFamily="34" charset="0"/>
                <a:ea typeface="Aptos" pitchFamily="34" charset="-122"/>
                <a:cs typeface="Aptos" pitchFamily="34" charset="-120"/>
              </a:rPr>
              <a:t>VERIFY</a:t>
            </a:r>
            <a:endParaRPr lang="en-US" sz="1100" dirty="0"/>
          </a:p>
        </p:txBody>
      </p:sp>
      <p:sp>
        <p:nvSpPr>
          <p:cNvPr id="23" name="Text 21"/>
          <p:cNvSpPr/>
          <p:nvPr/>
        </p:nvSpPr>
        <p:spPr>
          <a:xfrm>
            <a:off x="9838944" y="2377440"/>
            <a:ext cx="1691640" cy="877824"/>
          </a:xfrm>
          <a:prstGeom prst="rect">
            <a:avLst/>
          </a:prstGeom>
          <a:noFill/>
          <a:ln>
            <a:noFill/>
          </a:ln>
        </p:spPr>
        <p:txBody>
          <a:bodyPr wrap="square" lIns="0" tIns="0" rIns="0" bIns="0" rtlCol="0" anchor="t">
            <a:normAutofit/>
          </a:bodyPr>
          <a:lstStyle/>
          <a:p>
            <a:pPr algn="l" indent="0" marL="0">
              <a:buNone/>
            </a:pPr>
            <a:r>
              <a:rPr lang="en-US" sz="1200" dirty="0">
                <a:solidFill>
                  <a:srgbClr val="5F6B76"/>
                </a:solidFill>
                <a:latin typeface="Aptos" pitchFamily="34" charset="0"/>
                <a:ea typeface="Aptos" pitchFamily="34" charset="-122"/>
                <a:cs typeface="Aptos" pitchFamily="34" charset="-120"/>
              </a:rPr>
              <a:t>Trusted verifier decides promotion</a:t>
            </a:r>
            <a:endParaRPr lang="en-US" sz="1200" dirty="0"/>
          </a:p>
        </p:txBody>
      </p:sp>
      <p:sp>
        <p:nvSpPr>
          <p:cNvPr id="24" name="Text 22"/>
          <p:cNvSpPr/>
          <p:nvPr/>
        </p:nvSpPr>
        <p:spPr>
          <a:xfrm>
            <a:off x="585216" y="3877056"/>
            <a:ext cx="2743200" cy="228600"/>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Candidate generality ladder</a:t>
            </a:r>
            <a:endParaRPr lang="en-US" sz="1100" dirty="0"/>
          </a:p>
        </p:txBody>
      </p:sp>
      <p:sp>
        <p:nvSpPr>
          <p:cNvPr id="25" name="Shape 23"/>
          <p:cNvSpPr/>
          <p:nvPr/>
        </p:nvSpPr>
        <p:spPr>
          <a:xfrm>
            <a:off x="585216" y="4270248"/>
            <a:ext cx="1673352" cy="1005840"/>
          </a:xfrm>
          <a:prstGeom prst="roundRect">
            <a:avLst>
              <a:gd name="adj" fmla="val 7273"/>
            </a:avLst>
          </a:prstGeom>
          <a:noFill/>
          <a:ln w="12700">
            <a:noFill/>
            <a:prstDash val="solid"/>
          </a:ln>
        </p:spPr>
        <p:txBody>
          <a:bodyPr/>
          <a:p/>
        </p:txBody>
      </p:sp>
      <p:sp>
        <p:nvSpPr>
          <p:cNvPr id="26" name="Text 24"/>
          <p:cNvSpPr/>
          <p:nvPr/>
        </p:nvSpPr>
        <p:spPr>
          <a:xfrm>
            <a:off x="768096" y="4416552"/>
            <a:ext cx="1307592" cy="237744"/>
          </a:xfrm>
          <a:prstGeom prst="rect">
            <a:avLst/>
          </a:prstGeom>
          <a:noFill/>
          <a:ln/>
        </p:spPr>
        <p:txBody>
          <a:bodyPr wrap="square" lIns="0" tIns="0" rIns="0" bIns="0" rtlCol="0" anchor="ctr">
            <a:normAutofit/>
          </a:bodyPr>
          <a:lstStyle/>
          <a:p>
            <a:pPr algn="l" indent="0" marL="0">
              <a:buNone/>
            </a:pPr>
            <a:r>
              <a:rPr lang="en-US" sz="1050" b="1" dirty="0">
                <a:solidFill>
                  <a:srgbClr val="17202A"/>
                </a:solidFill>
                <a:latin typeface="Aptos" pitchFamily="34" charset="0"/>
                <a:ea typeface="Aptos" pitchFamily="34" charset="-122"/>
                <a:cs typeface="Aptos" pitchFamily="34" charset="-120"/>
              </a:rPr>
              <a:t>L1</a:t>
            </a:r>
            <a:endParaRPr lang="en-US" sz="1050" dirty="0"/>
          </a:p>
        </p:txBody>
      </p:sp>
      <p:sp>
        <p:nvSpPr>
          <p:cNvPr id="27" name="Text 25"/>
          <p:cNvSpPr/>
          <p:nvPr/>
        </p:nvSpPr>
        <p:spPr>
          <a:xfrm>
            <a:off x="768096" y="4727448"/>
            <a:ext cx="1307592" cy="438912"/>
          </a:xfrm>
          <a:prstGeom prst="rect">
            <a:avLst/>
          </a:prstGeom>
          <a:noFill/>
          <a:ln>
            <a:noFill/>
          </a:ln>
        </p:spPr>
        <p:txBody>
          <a:bodyPr wrap="square" lIns="0" tIns="0" rIns="0" bIns="0" rtlCol="0" anchor="t">
            <a:normAutofit/>
          </a:bodyPr>
          <a:lstStyle/>
          <a:p>
            <a:pPr algn="l" indent="0" marL="0">
              <a:buNone/>
            </a:pPr>
            <a:r>
              <a:rPr lang="en-US" sz="1050" dirty="0">
                <a:solidFill>
                  <a:srgbClr val="5F6B76"/>
                </a:solidFill>
                <a:latin typeface="Aptos" pitchFamily="34" charset="0"/>
                <a:ea typeface="Aptos" pitchFamily="34" charset="-122"/>
                <a:cs typeface="Aptos" pitchFamily="34" charset="-120"/>
              </a:rPr>
              <a:t>exact command / condition</a:t>
            </a:r>
            <a:endParaRPr lang="en-US" sz="1050" dirty="0"/>
          </a:p>
        </p:txBody>
      </p:sp>
      <p:sp>
        <p:nvSpPr>
          <p:cNvPr id="28" name="Shape 26"/>
          <p:cNvSpPr/>
          <p:nvPr/>
        </p:nvSpPr>
        <p:spPr>
          <a:xfrm>
            <a:off x="2368296" y="4270248"/>
            <a:ext cx="1673352" cy="1005840"/>
          </a:xfrm>
          <a:prstGeom prst="roundRect">
            <a:avLst>
              <a:gd name="adj" fmla="val 7273"/>
            </a:avLst>
          </a:prstGeom>
          <a:noFill/>
          <a:ln w="12700">
            <a:noFill/>
            <a:prstDash val="solid"/>
          </a:ln>
        </p:spPr>
        <p:txBody>
          <a:bodyPr/>
          <a:p/>
        </p:txBody>
      </p:sp>
      <p:sp>
        <p:nvSpPr>
          <p:cNvPr id="29" name="Text 27"/>
          <p:cNvSpPr/>
          <p:nvPr/>
        </p:nvSpPr>
        <p:spPr>
          <a:xfrm>
            <a:off x="2551176" y="4416552"/>
            <a:ext cx="1307592" cy="237744"/>
          </a:xfrm>
          <a:prstGeom prst="rect">
            <a:avLst/>
          </a:prstGeom>
          <a:noFill/>
          <a:ln/>
        </p:spPr>
        <p:txBody>
          <a:bodyPr wrap="square" lIns="0" tIns="0" rIns="0" bIns="0" rtlCol="0" anchor="ctr">
            <a:normAutofit/>
          </a:bodyPr>
          <a:lstStyle/>
          <a:p>
            <a:pPr algn="l" indent="0" marL="0">
              <a:buNone/>
            </a:pPr>
            <a:r>
              <a:rPr lang="en-US" sz="1050" b="1" dirty="0">
                <a:solidFill>
                  <a:srgbClr val="17202A"/>
                </a:solidFill>
                <a:latin typeface="Aptos" pitchFamily="34" charset="0"/>
                <a:ea typeface="Aptos" pitchFamily="34" charset="-122"/>
                <a:cs typeface="Aptos" pitchFamily="34" charset="-120"/>
              </a:rPr>
              <a:t>L2</a:t>
            </a:r>
            <a:endParaRPr lang="en-US" sz="1050" dirty="0"/>
          </a:p>
        </p:txBody>
      </p:sp>
      <p:sp>
        <p:nvSpPr>
          <p:cNvPr id="30" name="Text 28"/>
          <p:cNvSpPr/>
          <p:nvPr/>
        </p:nvSpPr>
        <p:spPr>
          <a:xfrm>
            <a:off x="2551176" y="4727448"/>
            <a:ext cx="1307592" cy="438912"/>
          </a:xfrm>
          <a:prstGeom prst="rect">
            <a:avLst/>
          </a:prstGeom>
          <a:noFill/>
          <a:ln>
            <a:noFill/>
          </a:ln>
        </p:spPr>
        <p:txBody>
          <a:bodyPr wrap="square" lIns="0" tIns="0" rIns="0" bIns="0" rtlCol="0" anchor="t">
            <a:normAutofit/>
          </a:bodyPr>
          <a:lstStyle/>
          <a:p>
            <a:pPr algn="l" indent="0" marL="0">
              <a:buNone/>
            </a:pPr>
            <a:r>
              <a:rPr lang="en-US" sz="1050" dirty="0">
                <a:solidFill>
                  <a:srgbClr val="5F6B76"/>
                </a:solidFill>
                <a:latin typeface="Aptos" pitchFamily="34" charset="0"/>
                <a:ea typeface="Aptos" pitchFamily="34" charset="-122"/>
                <a:cs typeface="Aptos" pitchFamily="34" charset="-120"/>
              </a:rPr>
              <a:t>command × class</a:t>
            </a:r>
            <a:endParaRPr lang="en-US" sz="1050" dirty="0"/>
          </a:p>
        </p:txBody>
      </p:sp>
      <p:sp>
        <p:nvSpPr>
          <p:cNvPr id="31" name="Shape 29"/>
          <p:cNvSpPr/>
          <p:nvPr/>
        </p:nvSpPr>
        <p:spPr>
          <a:xfrm>
            <a:off x="4151376" y="4270248"/>
            <a:ext cx="1673352" cy="1005840"/>
          </a:xfrm>
          <a:prstGeom prst="roundRect">
            <a:avLst>
              <a:gd name="adj" fmla="val 7273"/>
            </a:avLst>
          </a:prstGeom>
          <a:noFill/>
          <a:ln w="12700">
            <a:noFill/>
            <a:prstDash val="solid"/>
          </a:ln>
        </p:spPr>
        <p:txBody>
          <a:bodyPr/>
          <a:p/>
        </p:txBody>
      </p:sp>
      <p:sp>
        <p:nvSpPr>
          <p:cNvPr id="32" name="Text 30"/>
          <p:cNvSpPr/>
          <p:nvPr/>
        </p:nvSpPr>
        <p:spPr>
          <a:xfrm>
            <a:off x="4334256" y="4416552"/>
            <a:ext cx="1307592" cy="237744"/>
          </a:xfrm>
          <a:prstGeom prst="rect">
            <a:avLst/>
          </a:prstGeom>
          <a:noFill/>
          <a:ln/>
        </p:spPr>
        <p:txBody>
          <a:bodyPr wrap="square" lIns="0" tIns="0" rIns="0" bIns="0" rtlCol="0" anchor="ctr">
            <a:normAutofit/>
          </a:bodyPr>
          <a:lstStyle/>
          <a:p>
            <a:pPr algn="l" indent="0" marL="0">
              <a:buNone/>
            </a:pPr>
            <a:r>
              <a:rPr lang="en-US" sz="1050" b="1" dirty="0">
                <a:solidFill>
                  <a:srgbClr val="17202A"/>
                </a:solidFill>
                <a:latin typeface="Aptos" pitchFamily="34" charset="0"/>
                <a:ea typeface="Aptos" pitchFamily="34" charset="-122"/>
                <a:cs typeface="Aptos" pitchFamily="34" charset="-120"/>
              </a:rPr>
              <a:t>L3</a:t>
            </a:r>
            <a:endParaRPr lang="en-US" sz="1050" dirty="0"/>
          </a:p>
        </p:txBody>
      </p:sp>
      <p:sp>
        <p:nvSpPr>
          <p:cNvPr id="33" name="Text 31"/>
          <p:cNvSpPr/>
          <p:nvPr/>
        </p:nvSpPr>
        <p:spPr>
          <a:xfrm>
            <a:off x="4334256" y="4727448"/>
            <a:ext cx="1307592" cy="438912"/>
          </a:xfrm>
          <a:prstGeom prst="rect">
            <a:avLst/>
          </a:prstGeom>
          <a:noFill/>
          <a:ln>
            <a:noFill/>
          </a:ln>
        </p:spPr>
        <p:txBody>
          <a:bodyPr wrap="square" lIns="0" tIns="0" rIns="0" bIns="0" rtlCol="0" anchor="t">
            <a:normAutofit/>
          </a:bodyPr>
          <a:lstStyle/>
          <a:p>
            <a:pPr algn="l" indent="0" marL="0">
              <a:buNone/>
            </a:pPr>
            <a:r>
              <a:rPr lang="en-US" sz="1050" dirty="0">
                <a:solidFill>
                  <a:srgbClr val="5F6B76"/>
                </a:solidFill>
                <a:latin typeface="Aptos" pitchFamily="34" charset="0"/>
                <a:ea typeface="Aptos" pitchFamily="34" charset="-122"/>
                <a:cs typeface="Aptos" pitchFamily="34" charset="-120"/>
              </a:rPr>
              <a:t>read / exfil family × class</a:t>
            </a:r>
            <a:endParaRPr lang="en-US" sz="1050" dirty="0"/>
          </a:p>
        </p:txBody>
      </p:sp>
      <p:sp>
        <p:nvSpPr>
          <p:cNvPr id="34" name="Shape 32"/>
          <p:cNvSpPr/>
          <p:nvPr/>
        </p:nvSpPr>
        <p:spPr>
          <a:xfrm>
            <a:off x="5934456" y="4270248"/>
            <a:ext cx="1673352" cy="1005840"/>
          </a:xfrm>
          <a:prstGeom prst="roundRect">
            <a:avLst>
              <a:gd name="adj" fmla="val 7273"/>
            </a:avLst>
          </a:prstGeom>
          <a:noFill/>
          <a:ln w="12700">
            <a:noFill/>
            <a:prstDash val="solid"/>
          </a:ln>
        </p:spPr>
        <p:txBody>
          <a:bodyPr/>
          <a:p/>
        </p:txBody>
      </p:sp>
      <p:sp>
        <p:nvSpPr>
          <p:cNvPr id="35" name="Text 33"/>
          <p:cNvSpPr/>
          <p:nvPr/>
        </p:nvSpPr>
        <p:spPr>
          <a:xfrm>
            <a:off x="6117336" y="4416552"/>
            <a:ext cx="1307592" cy="237744"/>
          </a:xfrm>
          <a:prstGeom prst="rect">
            <a:avLst/>
          </a:prstGeom>
          <a:noFill/>
          <a:ln/>
        </p:spPr>
        <p:txBody>
          <a:bodyPr wrap="square" lIns="0" tIns="0" rIns="0" bIns="0" rtlCol="0" anchor="ctr">
            <a:normAutofit/>
          </a:bodyPr>
          <a:lstStyle/>
          <a:p>
            <a:pPr algn="l" indent="0" marL="0">
              <a:buNone/>
            </a:pPr>
            <a:r>
              <a:rPr lang="en-US" sz="1050" b="1" dirty="0">
                <a:solidFill>
                  <a:srgbClr val="17202A"/>
                </a:solidFill>
                <a:latin typeface="Aptos" pitchFamily="34" charset="0"/>
                <a:ea typeface="Aptos" pitchFamily="34" charset="-122"/>
                <a:cs typeface="Aptos" pitchFamily="34" charset="-120"/>
              </a:rPr>
              <a:t>L4</a:t>
            </a:r>
            <a:endParaRPr lang="en-US" sz="1050" dirty="0"/>
          </a:p>
        </p:txBody>
      </p:sp>
      <p:sp>
        <p:nvSpPr>
          <p:cNvPr id="36" name="Text 34"/>
          <p:cNvSpPr/>
          <p:nvPr/>
        </p:nvSpPr>
        <p:spPr>
          <a:xfrm>
            <a:off x="6117336" y="4727448"/>
            <a:ext cx="1307592" cy="438912"/>
          </a:xfrm>
          <a:prstGeom prst="rect">
            <a:avLst/>
          </a:prstGeom>
          <a:noFill/>
          <a:ln>
            <a:noFill/>
          </a:ln>
        </p:spPr>
        <p:txBody>
          <a:bodyPr wrap="square" lIns="0" tIns="0" rIns="0" bIns="0" rtlCol="0" anchor="t">
            <a:normAutofit/>
          </a:bodyPr>
          <a:lstStyle/>
          <a:p>
            <a:pPr algn="l" indent="0" marL="0">
              <a:buNone/>
            </a:pPr>
            <a:r>
              <a:rPr lang="en-US" sz="1050" dirty="0">
                <a:solidFill>
                  <a:srgbClr val="5F6B76"/>
                </a:solidFill>
                <a:latin typeface="Aptos" pitchFamily="34" charset="0"/>
                <a:ea typeface="Aptos" pitchFamily="34" charset="-122"/>
                <a:cs typeface="Aptos" pitchFamily="34" charset="-120"/>
              </a:rPr>
              <a:t>arithmetic family × class</a:t>
            </a:r>
            <a:endParaRPr lang="en-US" sz="1050" dirty="0"/>
          </a:p>
        </p:txBody>
      </p:sp>
      <p:sp>
        <p:nvSpPr>
          <p:cNvPr id="37" name="Shape 35"/>
          <p:cNvSpPr/>
          <p:nvPr/>
        </p:nvSpPr>
        <p:spPr>
          <a:xfrm>
            <a:off x="7717536" y="4270248"/>
            <a:ext cx="1673352" cy="1005840"/>
          </a:xfrm>
          <a:prstGeom prst="roundRect">
            <a:avLst>
              <a:gd name="adj" fmla="val 7273"/>
            </a:avLst>
          </a:prstGeom>
          <a:noFill/>
          <a:ln w="12700">
            <a:noFill/>
            <a:prstDash val="solid"/>
          </a:ln>
        </p:spPr>
        <p:txBody>
          <a:bodyPr/>
          <a:p/>
        </p:txBody>
      </p:sp>
      <p:sp>
        <p:nvSpPr>
          <p:cNvPr id="38" name="Text 36"/>
          <p:cNvSpPr/>
          <p:nvPr/>
        </p:nvSpPr>
        <p:spPr>
          <a:xfrm>
            <a:off x="7900416" y="4416552"/>
            <a:ext cx="1307592" cy="237744"/>
          </a:xfrm>
          <a:prstGeom prst="rect">
            <a:avLst/>
          </a:prstGeom>
          <a:noFill/>
          <a:ln/>
        </p:spPr>
        <p:txBody>
          <a:bodyPr wrap="square" lIns="0" tIns="0" rIns="0" bIns="0" rtlCol="0" anchor="ctr">
            <a:normAutofit/>
          </a:bodyPr>
          <a:lstStyle/>
          <a:p>
            <a:pPr algn="l" indent="0" marL="0">
              <a:buNone/>
            </a:pPr>
            <a:r>
              <a:rPr lang="en-US" sz="1050" b="1" dirty="0">
                <a:solidFill>
                  <a:srgbClr val="B45309"/>
                </a:solidFill>
                <a:latin typeface="Aptos" pitchFamily="34" charset="0"/>
                <a:ea typeface="Aptos" pitchFamily="34" charset="-122"/>
                <a:cs typeface="Aptos" pitchFamily="34" charset="-120"/>
              </a:rPr>
              <a:t>L5</a:t>
            </a:r>
            <a:endParaRPr lang="en-US" sz="1050" dirty="0"/>
          </a:p>
        </p:txBody>
      </p:sp>
      <p:sp>
        <p:nvSpPr>
          <p:cNvPr id="39" name="Text 37"/>
          <p:cNvSpPr/>
          <p:nvPr/>
        </p:nvSpPr>
        <p:spPr>
          <a:xfrm>
            <a:off x="7900416" y="4727448"/>
            <a:ext cx="1307592" cy="438912"/>
          </a:xfrm>
          <a:prstGeom prst="rect">
            <a:avLst/>
          </a:prstGeom>
          <a:noFill/>
          <a:ln>
            <a:noFill/>
          </a:ln>
        </p:spPr>
        <p:txBody>
          <a:bodyPr wrap="square" lIns="0" tIns="0" rIns="0" bIns="0" rtlCol="0" anchor="t">
            <a:normAutofit/>
          </a:bodyPr>
          <a:lstStyle/>
          <a:p>
            <a:pPr algn="l" indent="0" marL="0">
              <a:buNone/>
            </a:pPr>
            <a:r>
              <a:rPr lang="en-US" sz="1050" dirty="0">
                <a:solidFill>
                  <a:srgbClr val="5F6B76"/>
                </a:solidFill>
                <a:latin typeface="Aptos" pitchFamily="34" charset="0"/>
                <a:ea typeface="Aptos" pitchFamily="34" charset="-122"/>
                <a:cs typeface="Aptos" pitchFamily="34" charset="-120"/>
              </a:rPr>
              <a:t>quarantine / isolate</a:t>
            </a:r>
            <a:endParaRPr lang="en-US" sz="1050" dirty="0"/>
          </a:p>
        </p:txBody>
      </p:sp>
      <p:sp>
        <p:nvSpPr>
          <p:cNvPr id="40" name="Shape 38"/>
          <p:cNvSpPr/>
          <p:nvPr/>
        </p:nvSpPr>
        <p:spPr>
          <a:xfrm>
            <a:off x="9500616" y="4270248"/>
            <a:ext cx="1673352" cy="1005840"/>
          </a:xfrm>
          <a:prstGeom prst="roundRect">
            <a:avLst>
              <a:gd name="adj" fmla="val 7273"/>
            </a:avLst>
          </a:prstGeom>
          <a:noFill/>
          <a:ln w="12700">
            <a:noFill/>
            <a:prstDash val="solid"/>
          </a:ln>
        </p:spPr>
        <p:txBody>
          <a:bodyPr/>
          <a:p/>
        </p:txBody>
      </p:sp>
      <p:sp>
        <p:nvSpPr>
          <p:cNvPr id="41" name="Text 39"/>
          <p:cNvSpPr/>
          <p:nvPr/>
        </p:nvSpPr>
        <p:spPr>
          <a:xfrm>
            <a:off x="9683496" y="4416552"/>
            <a:ext cx="1307592" cy="237744"/>
          </a:xfrm>
          <a:prstGeom prst="rect">
            <a:avLst/>
          </a:prstGeom>
          <a:noFill/>
          <a:ln/>
        </p:spPr>
        <p:txBody>
          <a:bodyPr wrap="square" lIns="0" tIns="0" rIns="0" bIns="0" rtlCol="0" anchor="ctr">
            <a:normAutofit/>
          </a:bodyPr>
          <a:lstStyle/>
          <a:p>
            <a:pPr algn="l" indent="0" marL="0">
              <a:buNone/>
            </a:pPr>
            <a:r>
              <a:rPr lang="en-US" sz="1050" b="1" dirty="0">
                <a:solidFill>
                  <a:srgbClr val="B45309"/>
                </a:solidFill>
                <a:latin typeface="Aptos" pitchFamily="34" charset="0"/>
                <a:ea typeface="Aptos" pitchFamily="34" charset="-122"/>
                <a:cs typeface="Aptos" pitchFamily="34" charset="-120"/>
              </a:rPr>
              <a:t>L6</a:t>
            </a:r>
            <a:endParaRPr lang="en-US" sz="1050" dirty="0"/>
          </a:p>
        </p:txBody>
      </p:sp>
      <p:sp>
        <p:nvSpPr>
          <p:cNvPr id="42" name="Text 40"/>
          <p:cNvSpPr/>
          <p:nvPr/>
        </p:nvSpPr>
        <p:spPr>
          <a:xfrm>
            <a:off x="9683496" y="4727448"/>
            <a:ext cx="1307592" cy="438912"/>
          </a:xfrm>
          <a:prstGeom prst="rect">
            <a:avLst/>
          </a:prstGeom>
          <a:noFill/>
          <a:ln>
            <a:noFill/>
          </a:ln>
        </p:spPr>
        <p:txBody>
          <a:bodyPr wrap="square" lIns="0" tIns="0" rIns="0" bIns="0" rtlCol="0" anchor="t">
            <a:normAutofit/>
          </a:bodyPr>
          <a:lstStyle/>
          <a:p>
            <a:pPr algn="l" indent="0" marL="0">
              <a:buNone/>
            </a:pPr>
            <a:r>
              <a:rPr lang="en-US" sz="1050" dirty="0">
                <a:solidFill>
                  <a:srgbClr val="5F6B76"/>
                </a:solidFill>
                <a:latin typeface="Aptos" pitchFamily="34" charset="0"/>
                <a:ea typeface="Aptos" pitchFamily="34" charset="-122"/>
                <a:cs typeface="Aptos" pitchFamily="34" charset="-120"/>
              </a:rPr>
              <a:t>fail-closed posture</a:t>
            </a:r>
            <a:endParaRPr lang="en-US" sz="1050" dirty="0"/>
          </a:p>
        </p:txBody>
      </p:sp>
      <p:sp>
        <p:nvSpPr>
          <p:cNvPr id="43" name="Shape 41"/>
          <p:cNvSpPr/>
          <p:nvPr/>
        </p:nvSpPr>
        <p:spPr>
          <a:xfrm>
            <a:off x="585216" y="5504688"/>
            <a:ext cx="10936224" cy="411480"/>
          </a:xfrm>
          <a:prstGeom prst="roundRect">
            <a:avLst>
              <a:gd name="adj" fmla="val 17778"/>
            </a:avLst>
          </a:prstGeom>
          <a:noFill/>
          <a:ln w="12700">
            <a:noFill/>
            <a:prstDash val="solid"/>
          </a:ln>
        </p:spPr>
        <p:txBody>
          <a:bodyPr/>
          <a:p/>
        </p:txBody>
      </p:sp>
      <p:sp>
        <p:nvSpPr>
          <p:cNvPr id="44" name="Text 42"/>
          <p:cNvSpPr/>
          <p:nvPr/>
        </p:nvSpPr>
        <p:spPr>
          <a:xfrm>
            <a:off x="768096" y="5961888"/>
            <a:ext cx="10570464" cy="-155448"/>
          </a:xfrm>
          <a:prstGeom prst="rect">
            <a:avLst/>
          </a:prstGeom>
          <a:noFill/>
          <a:ln/>
        </p:spPr>
        <p:txBody>
          <a:bodyPr wrap="square" lIns="0" tIns="0" rIns="0" bIns="0" rtlCol="0" anchor="t">
            <a:normAutofit/>
          </a:bodyPr>
          <a:lstStyle/>
          <a:p>
            <a:pPr algn="l" indent="0" marL="0">
              <a:buNone/>
            </a:pPr>
            <a:r>
              <a:rPr lang="en-US" sz="1150" dirty="0">
                <a:solidFill>
                  <a:srgbClr val="15803D"/>
                </a:solidFill>
                <a:latin typeface="Aptos" pitchFamily="34" charset="0"/>
                <a:ea typeface="Aptos" pitchFamily="34" charset="-122"/>
                <a:cs typeface="Aptos" pitchFamily="34" charset="-120"/>
              </a:rPr>
              <a:t>Unlike simple rule accretion, pruning lets policy complexity decrease when a stronger generalized rule replaces many narrow rules.</a:t>
            </a:r>
            <a:endParaRPr lang="en-US" sz="115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06 · TRUSTED SUBSTRATE</a:t>
            </a:r>
            <a:endParaRPr lang="en-US" sz="1050" dirty="0"/>
          </a:p>
        </p:txBody>
      </p:sp>
      <p:sp>
        <p:nvSpPr>
          <p:cNvPr id="3" name="Text 1"/>
          <p:cNvSpPr/>
          <p:nvPr/>
        </p:nvSpPr>
        <p:spPr>
          <a:xfrm>
            <a:off x="566928" y="658368"/>
            <a:ext cx="10972800" cy="530352"/>
          </a:xfrm>
          <a:prstGeom prst="rect">
            <a:avLst/>
          </a:prstGeom>
          <a:noFill/>
          <a:ln>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Identity belongs below the mutable policy</a:t>
            </a:r>
            <a:endParaRPr lang="en-US" sz="2800" dirty="0"/>
          </a:p>
        </p:txBody>
      </p:sp>
      <p:sp>
        <p:nvSpPr>
          <p:cNvPr id="4" name="Text 2"/>
          <p:cNvSpPr/>
          <p:nvPr/>
        </p:nvSpPr>
        <p:spPr>
          <a:xfrm>
            <a:off x="585216" y="1371600"/>
            <a:ext cx="10789920" cy="475488"/>
          </a:xfrm>
          <a:prstGeom prst="rect">
            <a:avLst/>
          </a:prstGeom>
          <a:noFill/>
          <a:ln>
            <a:noFill/>
          </a:ln>
        </p:spPr>
        <p:txBody>
          <a:bodyPr wrap="square" lIns="0" tIns="0" rIns="0" bIns="0" rtlCol="0" anchor="ctr">
            <a:normAutofit/>
          </a:bodyPr>
          <a:lstStyle/>
          <a:p>
            <a:pPr algn="l" indent="0" marL="0">
              <a:buNone/>
            </a:pPr>
            <a:r>
              <a:rPr lang="en-US" sz="1450" dirty="0">
                <a:solidFill>
                  <a:srgbClr val="5F6B76"/>
                </a:solidFill>
                <a:latin typeface="Aptos" pitchFamily="34" charset="0"/>
                <a:ea typeface="Aptos" pitchFamily="34" charset="-122"/>
                <a:cs typeface="Aptos" pitchFamily="34" charset="-120"/>
              </a:rPr>
              <a:t>A command may claim any issuer. The runtime trusts only a credential-verified identity and coerces mismatches to the least-trusted principal.</a:t>
            </a:r>
            <a:endParaRPr lang="en-US" sz="1450" dirty="0"/>
          </a:p>
        </p:txBody>
      </p:sp>
      <p:sp>
        <p:nvSpPr>
          <p:cNvPr id="5" name="Shape 3"/>
          <p:cNvSpPr/>
          <p:nvPr/>
        </p:nvSpPr>
        <p:spPr>
          <a:xfrm>
            <a:off x="658368" y="2121408"/>
            <a:ext cx="2249424" cy="1234440"/>
          </a:xfrm>
          <a:prstGeom prst="roundRect">
            <a:avLst>
              <a:gd name="adj" fmla="val 5926"/>
            </a:avLst>
          </a:prstGeom>
          <a:noFill/>
          <a:ln w="12700">
            <a:noFill/>
            <a:prstDash val="solid"/>
          </a:ln>
        </p:spPr>
        <p:txBody>
          <a:bodyPr/>
          <a:p/>
        </p:txBody>
      </p:sp>
      <p:sp>
        <p:nvSpPr>
          <p:cNvPr id="6" name="Text 4"/>
          <p:cNvSpPr/>
          <p:nvPr/>
        </p:nvSpPr>
        <p:spPr>
          <a:xfrm>
            <a:off x="841248" y="2267712"/>
            <a:ext cx="1883664" cy="237744"/>
          </a:xfrm>
          <a:prstGeom prst="rect">
            <a:avLst/>
          </a:prstGeom>
          <a:noFill/>
          <a:ln/>
        </p:spPr>
        <p:txBody>
          <a:bodyPr wrap="square" lIns="0" tIns="0" rIns="0" bIns="0" rtlCol="0" anchor="ctr">
            <a:normAutofit/>
          </a:bodyPr>
          <a:lstStyle/>
          <a:p>
            <a:pPr algn="l" indent="0" marL="0">
              <a:buNone/>
            </a:pPr>
            <a:r>
              <a:rPr lang="en-US" sz="1200" b="1" dirty="0">
                <a:solidFill>
                  <a:srgbClr val="17202A"/>
                </a:solidFill>
                <a:latin typeface="Aptos" pitchFamily="34" charset="0"/>
                <a:ea typeface="Aptos" pitchFamily="34" charset="-122"/>
                <a:cs typeface="Aptos" pitchFamily="34" charset="-120"/>
              </a:rPr>
              <a:t>COMMAND</a:t>
            </a:r>
            <a:endParaRPr lang="en-US" sz="1200" dirty="0"/>
          </a:p>
        </p:txBody>
      </p:sp>
      <p:sp>
        <p:nvSpPr>
          <p:cNvPr id="7" name="Text 5"/>
          <p:cNvSpPr/>
          <p:nvPr/>
        </p:nvSpPr>
        <p:spPr>
          <a:xfrm>
            <a:off x="841248" y="2578608"/>
            <a:ext cx="1883664" cy="667512"/>
          </a:xfrm>
          <a:prstGeom prst="rect">
            <a:avLst/>
          </a:prstGeom>
          <a:noFill/>
          <a:ln>
            <a:noFill/>
          </a:ln>
        </p:spPr>
        <p:txBody>
          <a:bodyPr wrap="square" lIns="0" tIns="0" rIns="0" bIns="0" rtlCol="0" anchor="t">
            <a:normAutofit/>
          </a:bodyPr>
          <a:lstStyle/>
          <a:p>
            <a:pPr algn="l" indent="0" marL="0">
              <a:buNone/>
            </a:pPr>
            <a:r>
              <a:rPr lang="en-US" sz="1300" dirty="0">
                <a:solidFill>
                  <a:srgbClr val="5F6B76"/>
                </a:solidFill>
                <a:latin typeface="Aptos" pitchFamily="34" charset="0"/>
                <a:ea typeface="Aptos" pitchFamily="34" charset="-122"/>
                <a:cs typeface="Aptos" pitchFamily="34" charset="-120"/>
              </a:rPr>
              <a:t>issuer = “legitimate”</a:t>
            </a:r>
            <a:endParaRPr lang="en-US" sz="1300" dirty="0"/>
          </a:p>
          <a:p>
            <a:pPr algn="l" indent="0" marL="0">
              <a:buNone/>
            </a:pPr>
            <a:r>
              <a:rPr lang="en-US" sz="1300" dirty="0">
                <a:solidFill>
                  <a:srgbClr val="5F6B76"/>
                </a:solidFill>
                <a:latin typeface="Aptos" pitchFamily="34" charset="0"/>
                <a:ea typeface="Aptos" pitchFamily="34" charset="-122"/>
                <a:cs typeface="Aptos" pitchFamily="34" charset="-120"/>
              </a:rPr>
              <a:t>token = credential</a:t>
            </a:r>
            <a:endParaRPr lang="en-US" sz="1300" dirty="0"/>
          </a:p>
        </p:txBody>
      </p:sp>
      <p:sp>
        <p:nvSpPr>
          <p:cNvPr id="8" name="Shape 6"/>
          <p:cNvSpPr/>
          <p:nvPr/>
        </p:nvSpPr>
        <p:spPr>
          <a:xfrm>
            <a:off x="2999232" y="2743200"/>
            <a:ext cx="749808" cy="0"/>
          </a:xfrm>
          <a:prstGeom prst="line">
            <a:avLst/>
          </a:prstGeom>
          <a:noFill/>
          <a:ln w="25400">
            <a:solidFill>
              <a:srgbClr val="0F766E"/>
            </a:solidFill>
            <a:prstDash val="solid"/>
            <a:tailEnd type="triangle"/>
          </a:ln>
        </p:spPr>
        <p:txBody>
          <a:bodyPr/>
          <a:p/>
        </p:txBody>
      </p:sp>
      <p:sp>
        <p:nvSpPr>
          <p:cNvPr id="9" name="Shape 7"/>
          <p:cNvSpPr/>
          <p:nvPr/>
        </p:nvSpPr>
        <p:spPr>
          <a:xfrm>
            <a:off x="3822192" y="1938528"/>
            <a:ext cx="3090672" cy="1600200"/>
          </a:xfrm>
          <a:prstGeom prst="roundRect">
            <a:avLst>
              <a:gd name="adj" fmla="val 4571"/>
            </a:avLst>
          </a:prstGeom>
          <a:noFill/>
          <a:ln w="12700">
            <a:noFill/>
            <a:prstDash val="solid"/>
          </a:ln>
        </p:spPr>
        <p:txBody>
          <a:bodyPr/>
          <a:p/>
        </p:txBody>
      </p:sp>
      <p:sp>
        <p:nvSpPr>
          <p:cNvPr id="10" name="Text 8"/>
          <p:cNvSpPr/>
          <p:nvPr/>
        </p:nvSpPr>
        <p:spPr>
          <a:xfrm>
            <a:off x="4005072" y="2084832"/>
            <a:ext cx="2724912" cy="237744"/>
          </a:xfrm>
          <a:prstGeom prst="rect">
            <a:avLst/>
          </a:prstGeom>
          <a:noFill/>
          <a:ln/>
        </p:spPr>
        <p:txBody>
          <a:bodyPr wrap="square" lIns="0" tIns="0" rIns="0" bIns="0" rtlCol="0" anchor="ctr">
            <a:normAutofit/>
          </a:bodyPr>
          <a:lstStyle/>
          <a:p>
            <a:pPr algn="l" indent="0" marL="0">
              <a:buNone/>
            </a:pPr>
            <a:r>
              <a:rPr lang="en-US" sz="1200" b="1" dirty="0">
                <a:solidFill>
                  <a:srgbClr val="2563EB"/>
                </a:solidFill>
                <a:latin typeface="Aptos" pitchFamily="34" charset="0"/>
                <a:ea typeface="Aptos" pitchFamily="34" charset="-122"/>
                <a:cs typeface="Aptos" pitchFamily="34" charset="-120"/>
              </a:rPr>
              <a:t>PRINCIPAL REGISTRY</a:t>
            </a:r>
            <a:endParaRPr lang="en-US" sz="1200" dirty="0"/>
          </a:p>
        </p:txBody>
      </p:sp>
      <p:sp>
        <p:nvSpPr>
          <p:cNvPr id="11" name="Text 9"/>
          <p:cNvSpPr/>
          <p:nvPr/>
        </p:nvSpPr>
        <p:spPr>
          <a:xfrm>
            <a:off x="4005072" y="2395728"/>
            <a:ext cx="2724912" cy="1033272"/>
          </a:xfrm>
          <a:prstGeom prst="rect">
            <a:avLst/>
          </a:prstGeom>
          <a:noFill/>
          <a:ln>
            <a:noFill/>
          </a:ln>
        </p:spPr>
        <p:txBody>
          <a:bodyPr wrap="square" lIns="0" tIns="0" rIns="0" bIns="0" rtlCol="0" anchor="t">
            <a:normAutofit/>
          </a:bodyPr>
          <a:lstStyle/>
          <a:p>
            <a:pPr algn="l" indent="0" marL="0">
              <a:buNone/>
            </a:pPr>
            <a:r>
              <a:rPr lang="en-US" sz="1260" dirty="0">
                <a:solidFill>
                  <a:srgbClr val="5F6B76"/>
                </a:solidFill>
                <a:latin typeface="Aptos" pitchFamily="34" charset="0"/>
                <a:ea typeface="Aptos" pitchFamily="34" charset="-122"/>
                <a:cs typeface="Aptos" pitchFamily="34" charset="-120"/>
              </a:rPr>
              <a:t>Verify token with constant-time comparison.</a:t>
            </a:r>
            <a:endParaRPr lang="en-US" sz="1260" dirty="0"/>
          </a:p>
          <a:p>
            <a:pPr algn="l" indent="0" marL="0">
              <a:buNone/>
            </a:pPr>
            <a:r>
              <a:rPr lang="en-US" sz="1260" dirty="0">
                <a:solidFill>
                  <a:srgbClr val="5F6B76"/>
                </a:solidFill>
                <a:latin typeface="Aptos" pitchFamily="34" charset="0"/>
                <a:ea typeface="Aptos" pitchFamily="34" charset="-122"/>
                <a:cs typeface="Aptos" pitchFamily="34" charset="-120"/>
              </a:rPr>
              <a:t>Ignore the claim if credential does not match.</a:t>
            </a:r>
            <a:endParaRPr lang="en-US" sz="1260" dirty="0"/>
          </a:p>
        </p:txBody>
      </p:sp>
      <p:sp>
        <p:nvSpPr>
          <p:cNvPr id="13" name="Shape 11"/>
          <p:cNvSpPr/>
          <p:nvPr/>
        </p:nvSpPr>
        <p:spPr>
          <a:xfrm>
            <a:off x="7626096" y="2121408"/>
            <a:ext cx="1856232" cy="1234440"/>
          </a:xfrm>
          <a:prstGeom prst="roundRect">
            <a:avLst>
              <a:gd name="adj" fmla="val 5926"/>
            </a:avLst>
          </a:prstGeom>
          <a:noFill/>
          <a:ln w="12700">
            <a:noFill/>
            <a:prstDash val="solid"/>
          </a:ln>
        </p:spPr>
        <p:txBody>
          <a:bodyPr/>
          <a:p/>
        </p:txBody>
      </p:sp>
      <p:sp>
        <p:nvSpPr>
          <p:cNvPr id="14" name="Text 12"/>
          <p:cNvSpPr/>
          <p:nvPr/>
        </p:nvSpPr>
        <p:spPr>
          <a:xfrm>
            <a:off x="7808976" y="2267712"/>
            <a:ext cx="1490472" cy="237744"/>
          </a:xfrm>
          <a:prstGeom prst="rect">
            <a:avLst/>
          </a:prstGeom>
          <a:noFill/>
          <a:ln/>
        </p:spPr>
        <p:txBody>
          <a:bodyPr wrap="square" lIns="0" tIns="0" rIns="0" bIns="0" rtlCol="0" anchor="ctr">
            <a:normAutofit/>
          </a:bodyPr>
          <a:lstStyle/>
          <a:p>
            <a:pPr algn="l" indent="0" marL="0">
              <a:buNone/>
            </a:pPr>
            <a:r>
              <a:rPr lang="en-US" sz="1200" b="1" dirty="0">
                <a:solidFill>
                  <a:srgbClr val="0F766E"/>
                </a:solidFill>
                <a:latin typeface="Aptos" pitchFamily="34" charset="0"/>
                <a:ea typeface="Aptos" pitchFamily="34" charset="-122"/>
                <a:cs typeface="Aptos" pitchFamily="34" charset="-120"/>
              </a:rPr>
              <a:t>VERIFIED</a:t>
            </a:r>
            <a:endParaRPr lang="en-US" sz="1200" dirty="0"/>
          </a:p>
        </p:txBody>
      </p:sp>
      <p:sp>
        <p:nvSpPr>
          <p:cNvPr id="15" name="Text 13"/>
          <p:cNvSpPr/>
          <p:nvPr/>
        </p:nvSpPr>
        <p:spPr>
          <a:xfrm>
            <a:off x="7808976" y="2578608"/>
            <a:ext cx="1490472" cy="667512"/>
          </a:xfrm>
          <a:prstGeom prst="rect">
            <a:avLst/>
          </a:prstGeom>
          <a:noFill/>
          <a:ln>
            <a:noFill/>
          </a:ln>
        </p:spPr>
        <p:txBody>
          <a:bodyPr wrap="square" lIns="0" tIns="0" rIns="0" bIns="0" rtlCol="0" anchor="t">
            <a:normAutofit/>
          </a:bodyPr>
          <a:lstStyle/>
          <a:p>
            <a:pPr algn="l" indent="0" marL="0">
              <a:buNone/>
            </a:pPr>
            <a:r>
              <a:rPr lang="en-US" sz="1600" dirty="0">
                <a:solidFill>
                  <a:srgbClr val="5F6B76"/>
                </a:solidFill>
                <a:latin typeface="Aptos" pitchFamily="34" charset="0"/>
                <a:ea typeface="Aptos" pitchFamily="34" charset="-122"/>
                <a:cs typeface="Aptos" pitchFamily="34" charset="-120"/>
              </a:rPr>
              <a:t>legitimate</a:t>
            </a:r>
            <a:endParaRPr lang="en-US" sz="1600" dirty="0"/>
          </a:p>
        </p:txBody>
      </p:sp>
      <p:sp>
        <p:nvSpPr>
          <p:cNvPr id="17" name="Shape 15"/>
          <p:cNvSpPr/>
          <p:nvPr/>
        </p:nvSpPr>
        <p:spPr>
          <a:xfrm>
            <a:off x="7626096" y="3273552"/>
            <a:ext cx="1856232" cy="1234440"/>
          </a:xfrm>
          <a:prstGeom prst="roundRect">
            <a:avLst>
              <a:gd name="adj" fmla="val 5926"/>
            </a:avLst>
          </a:prstGeom>
          <a:noFill/>
          <a:ln w="12700">
            <a:noFill/>
            <a:prstDash val="solid"/>
          </a:ln>
        </p:spPr>
        <p:txBody>
          <a:bodyPr/>
          <a:p/>
        </p:txBody>
      </p:sp>
      <p:sp>
        <p:nvSpPr>
          <p:cNvPr id="18" name="Text 16"/>
          <p:cNvSpPr/>
          <p:nvPr/>
        </p:nvSpPr>
        <p:spPr>
          <a:xfrm>
            <a:off x="7808976" y="3419856"/>
            <a:ext cx="1490472" cy="237744"/>
          </a:xfrm>
          <a:prstGeom prst="rect">
            <a:avLst/>
          </a:prstGeom>
          <a:noFill/>
          <a:ln/>
        </p:spPr>
        <p:txBody>
          <a:bodyPr wrap="square" lIns="0" tIns="0" rIns="0" bIns="0" rtlCol="0" anchor="ctr">
            <a:normAutofit/>
          </a:bodyPr>
          <a:lstStyle/>
          <a:p>
            <a:pPr algn="l" indent="0" marL="0">
              <a:buNone/>
            </a:pPr>
            <a:r>
              <a:rPr lang="en-US" sz="1200" b="1" dirty="0">
                <a:solidFill>
                  <a:srgbClr val="B42318"/>
                </a:solidFill>
                <a:latin typeface="Aptos" pitchFamily="34" charset="0"/>
                <a:ea typeface="Aptos" pitchFamily="34" charset="-122"/>
                <a:cs typeface="Aptos" pitchFamily="34" charset="-120"/>
              </a:rPr>
              <a:t>MISMATCH</a:t>
            </a:r>
            <a:endParaRPr lang="en-US" sz="1200" dirty="0"/>
          </a:p>
        </p:txBody>
      </p:sp>
      <p:sp>
        <p:nvSpPr>
          <p:cNvPr id="19" name="Text 17"/>
          <p:cNvSpPr/>
          <p:nvPr/>
        </p:nvSpPr>
        <p:spPr>
          <a:xfrm>
            <a:off x="7808976" y="3730752"/>
            <a:ext cx="1490472" cy="667512"/>
          </a:xfrm>
          <a:prstGeom prst="rect">
            <a:avLst/>
          </a:prstGeom>
          <a:noFill/>
          <a:ln>
            <a:noFill/>
          </a:ln>
        </p:spPr>
        <p:txBody>
          <a:bodyPr wrap="square" lIns="0" tIns="0" rIns="0" bIns="0" rtlCol="0" anchor="t">
            <a:normAutofit/>
          </a:bodyPr>
          <a:lstStyle/>
          <a:p>
            <a:pPr algn="l" indent="0" marL="0">
              <a:buNone/>
            </a:pPr>
            <a:r>
              <a:rPr lang="en-US" sz="1600" dirty="0">
                <a:solidFill>
                  <a:srgbClr val="5F6B76"/>
                </a:solidFill>
                <a:latin typeface="Aptos" pitchFamily="34" charset="0"/>
                <a:ea typeface="Aptos" pitchFamily="34" charset="-122"/>
                <a:cs typeface="Aptos" pitchFamily="34" charset="-120"/>
              </a:rPr>
              <a:t>attacker</a:t>
            </a:r>
            <a:endParaRPr lang="en-US" sz="1600" dirty="0"/>
          </a:p>
        </p:txBody>
      </p:sp>
      <p:sp>
        <p:nvSpPr>
          <p:cNvPr id="20" name="Shape 18"/>
          <p:cNvSpPr/>
          <p:nvPr/>
        </p:nvSpPr>
        <p:spPr>
          <a:xfrm>
            <a:off x="658368" y="4224528"/>
            <a:ext cx="10652760" cy="1024128"/>
          </a:xfrm>
          <a:prstGeom prst="roundRect">
            <a:avLst>
              <a:gd name="adj" fmla="val 7143"/>
            </a:avLst>
          </a:prstGeom>
          <a:noFill/>
          <a:ln w="12700">
            <a:noFill/>
            <a:prstDash val="solid"/>
          </a:ln>
        </p:spPr>
        <p:txBody>
          <a:bodyPr/>
          <a:p/>
        </p:txBody>
      </p:sp>
      <p:sp>
        <p:nvSpPr>
          <p:cNvPr id="21" name="Text 19"/>
          <p:cNvSpPr/>
          <p:nvPr/>
        </p:nvSpPr>
        <p:spPr>
          <a:xfrm>
            <a:off x="841248" y="4370832"/>
            <a:ext cx="10287000" cy="237744"/>
          </a:xfrm>
          <a:prstGeom prst="rect">
            <a:avLst/>
          </a:prstGeom>
          <a:noFill/>
          <a:ln/>
        </p:spPr>
        <p:txBody>
          <a:bodyPr wrap="square" lIns="0" tIns="0" rIns="0" bIns="0" rtlCol="0" anchor="ctr">
            <a:normAutofit/>
          </a:bodyPr>
          <a:lstStyle/>
          <a:p>
            <a:pPr algn="l" indent="0" marL="0">
              <a:buNone/>
            </a:pPr>
            <a:r>
              <a:rPr lang="en-US" sz="1200" b="1" dirty="0">
                <a:solidFill>
                  <a:srgbClr val="0F766E"/>
                </a:solidFill>
                <a:latin typeface="Aptos" pitchFamily="34" charset="0"/>
                <a:ea typeface="Aptos" pitchFamily="34" charset="-122"/>
                <a:cs typeface="Aptos" pitchFamily="34" charset="-120"/>
              </a:rPr>
              <a:t>Why this is architectural, not cosmetic</a:t>
            </a:r>
            <a:endParaRPr lang="en-US" sz="1200" dirty="0"/>
          </a:p>
        </p:txBody>
      </p:sp>
      <p:sp>
        <p:nvSpPr>
          <p:cNvPr id="22" name="Text 20"/>
          <p:cNvSpPr/>
          <p:nvPr/>
        </p:nvSpPr>
        <p:spPr>
          <a:xfrm>
            <a:off x="841248" y="4681728"/>
            <a:ext cx="10287000" cy="457200"/>
          </a:xfrm>
          <a:prstGeom prst="rect">
            <a:avLst/>
          </a:prstGeom>
          <a:noFill/>
          <a:ln>
            <a:noFill/>
          </a:ln>
        </p:spPr>
        <p:txBody>
          <a:bodyPr wrap="square" lIns="0" tIns="0" rIns="0" bIns="0" rtlCol="0" anchor="t">
            <a:normAutofit/>
          </a:bodyPr>
          <a:lstStyle/>
          <a:p>
            <a:pPr algn="l" indent="0" marL="0">
              <a:buNone/>
            </a:pPr>
            <a:r>
              <a:rPr lang="en-US" sz="1310" dirty="0">
                <a:solidFill>
                  <a:srgbClr val="5F6B76"/>
                </a:solidFill>
                <a:latin typeface="Aptos" pitchFamily="34" charset="0"/>
                <a:ea typeface="Aptos" pitchFamily="34" charset="-122"/>
                <a:cs typeface="Aptos" pitchFamily="34" charset="-120"/>
              </a:rPr>
              <a:t>If identity were policy-configurable, the policy could eventually rewrite who it is allowed to trust. Keeping credential verification below the mutable layer makes that class of backdoor unavailable to policy synthesis.</a:t>
            </a:r>
            <a:endParaRPr lang="en-US" sz="1310" dirty="0"/>
          </a:p>
        </p:txBody>
      </p:sp>
      <p:sp>
        <p:nvSpPr>
          <p:cNvPr id="23" name="Shape 21"/>
          <p:cNvSpPr/>
          <p:nvPr/>
        </p:nvSpPr>
        <p:spPr>
          <a:xfrm>
            <a:off x="658368" y="5449824"/>
            <a:ext cx="10652760" cy="475488"/>
          </a:xfrm>
          <a:prstGeom prst="roundRect">
            <a:avLst>
              <a:gd name="adj" fmla="val 15385"/>
            </a:avLst>
          </a:prstGeom>
          <a:noFill/>
          <a:ln w="12700">
            <a:noFill/>
            <a:prstDash val="solid"/>
          </a:ln>
        </p:spPr>
        <p:txBody>
          <a:bodyPr/>
          <a:p/>
        </p:txBody>
      </p:sp>
      <p:sp>
        <p:nvSpPr>
          <p:cNvPr id="24" name="Text 22"/>
          <p:cNvSpPr/>
          <p:nvPr/>
        </p:nvSpPr>
        <p:spPr>
          <a:xfrm>
            <a:off x="841248" y="5907024"/>
            <a:ext cx="10287000" cy="-91440"/>
          </a:xfrm>
          <a:prstGeom prst="rect">
            <a:avLst/>
          </a:prstGeom>
          <a:noFill/>
          <a:ln/>
        </p:spPr>
        <p:txBody>
          <a:bodyPr wrap="square" lIns="0" tIns="0" rIns="0" bIns="0" rtlCol="0" anchor="t">
            <a:normAutofit/>
          </a:bodyPr>
          <a:lstStyle/>
          <a:p>
            <a:pPr algn="l" indent="0" marL="0">
              <a:buNone/>
            </a:pPr>
            <a:r>
              <a:rPr lang="en-US" sz="1200" dirty="0">
                <a:solidFill>
                  <a:srgbClr val="B45309"/>
                </a:solidFill>
                <a:latin typeface="Aptos" pitchFamily="34" charset="0"/>
                <a:ea typeface="Aptos" pitchFamily="34" charset="-122"/>
                <a:cs typeface="Aptos" pitchFamily="34" charset="-120"/>
              </a:rPr>
              <a:t>Sprint result: 0 spoofed commands accepted with auth on; 234 accepted when the same experiment runs with identity verification disabled.</a:t>
            </a:r>
            <a:endParaRPr lang="en-US" sz="120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7" name="Rectangle 36"/>
          <p:cNvSpPr/>
          <p:nvPr/>
        </p:nvSpPr>
        <p:spPr>
          <a:xfrm>
            <a:off x="585216" y="1783080"/>
            <a:ext cx="10515600" cy="10972"/>
          </a:xfrm>
          <a:prstGeom prst="rect">
            <a:avLst/>
          </a:prstGeom>
          <a:solidFill>
            <a:srgbClr val="DCE2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07 · INCIDENT GROUNDING</a:t>
            </a:r>
            <a:endParaRPr lang="en-US" sz="1050" dirty="0"/>
          </a:p>
        </p:txBody>
      </p:sp>
      <p:sp>
        <p:nvSpPr>
          <p:cNvPr id="3" name="Text 1"/>
          <p:cNvSpPr/>
          <p:nvPr/>
        </p:nvSpPr>
        <p:spPr>
          <a:xfrm>
            <a:off x="566928" y="658368"/>
            <a:ext cx="10972800" cy="530352"/>
          </a:xfrm>
          <a:prstGeom prst="rect">
            <a:avLst/>
          </a:prstGeom>
          <a:noFill/>
          <a:ln>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The abstraction is policy-level, not a fake Kubernetes simulator</a:t>
            </a:r>
            <a:endParaRPr lang="en-US" sz="2800" dirty="0"/>
          </a:p>
        </p:txBody>
      </p:sp>
      <p:sp>
        <p:nvSpPr>
          <p:cNvPr id="4" name="Text 2"/>
          <p:cNvSpPr/>
          <p:nvPr/>
        </p:nvSpPr>
        <p:spPr>
          <a:xfrm>
            <a:off x="566928" y="1225296"/>
            <a:ext cx="10515600" cy="502920"/>
          </a:xfrm>
          <a:prstGeom prst="rect">
            <a:avLst/>
          </a:prstGeom>
          <a:noFill/>
          <a:ln>
            <a:noFill/>
          </a:ln>
        </p:spPr>
        <p:txBody>
          <a:bodyPr wrap="square" lIns="0" tIns="0" rIns="0" bIns="0" rtlCol="0" anchor="ctr">
            <a:normAutofit/>
          </a:bodyPr>
          <a:lstStyle/>
          <a:p>
            <a:pPr algn="l" indent="0" marL="0">
              <a:buNone/>
            </a:pPr>
            <a:r>
              <a:rPr lang="en-US" sz="1350" dirty="0">
                <a:solidFill>
                  <a:srgbClr val="5F6B76"/>
                </a:solidFill>
                <a:latin typeface="Aptos" pitchFamily="34" charset="0"/>
                <a:ea typeface="Aptos" pitchFamily="34" charset="-122"/>
                <a:cs typeface="Aptos" pitchFamily="34" charset="-120"/>
              </a:rPr>
              <a:t>Each modeled phase is tied to a mechanism from the public incident timeline, but the harness deliberately stops at the information-flow / authority layer.</a:t>
            </a:r>
            <a:endParaRPr lang="en-US" sz="1350" dirty="0"/>
          </a:p>
        </p:txBody>
      </p:sp>
      <p:sp>
        <p:nvSpPr>
          <p:cNvPr id="5" name="Shape 3"/>
          <p:cNvSpPr/>
          <p:nvPr/>
        </p:nvSpPr>
        <p:spPr>
          <a:xfrm>
            <a:off x="585216" y="1901952"/>
            <a:ext cx="2331720" cy="493776"/>
          </a:xfrm>
          <a:prstGeom prst="rect">
            <a:avLst/>
          </a:prstGeom>
          <a:solidFill>
            <a:srgbClr val="123A38"/>
          </a:solidFill>
          <a:ln w="10160">
            <a:solidFill>
              <a:srgbClr val="D8DEE4"/>
            </a:solidFill>
            <a:prstDash val="solid"/>
          </a:ln>
        </p:spPr>
        <p:txBody>
          <a:bodyPr/>
          <a:p/>
        </p:txBody>
      </p:sp>
      <p:sp>
        <p:nvSpPr>
          <p:cNvPr id="6" name="Text 4"/>
          <p:cNvSpPr/>
          <p:nvPr/>
        </p:nvSpPr>
        <p:spPr>
          <a:xfrm>
            <a:off x="676656" y="1965960"/>
            <a:ext cx="2148840" cy="384048"/>
          </a:xfrm>
          <a:prstGeom prst="rect">
            <a:avLst/>
          </a:prstGeom>
          <a:noFill/>
          <a:ln/>
        </p:spPr>
        <p:txBody>
          <a:bodyPr wrap="square" lIns="0" tIns="0" rIns="0" bIns="0" rtlCol="0" anchor="t">
            <a:normAutofit/>
          </a:bodyPr>
          <a:lstStyle/>
          <a:p>
            <a:pPr algn="l" indent="0" marL="0">
              <a:buNone/>
            </a:pPr>
            <a:r>
              <a:rPr lang="en-US" sz="1050" b="1" dirty="0">
                <a:solidFill>
                  <a:srgbClr val="FFFFFF"/>
                </a:solidFill>
                <a:latin typeface="Aptos" pitchFamily="34" charset="0"/>
                <a:ea typeface="Aptos" pitchFamily="34" charset="-122"/>
                <a:cs typeface="Aptos" pitchFamily="34" charset="-120"/>
              </a:rPr>
              <a:t>Incident role</a:t>
            </a:r>
            <a:endParaRPr lang="en-US" sz="1050" dirty="0"/>
          </a:p>
        </p:txBody>
      </p:sp>
      <p:sp>
        <p:nvSpPr>
          <p:cNvPr id="7" name="Shape 5"/>
          <p:cNvSpPr/>
          <p:nvPr/>
        </p:nvSpPr>
        <p:spPr>
          <a:xfrm>
            <a:off x="2916936" y="1901952"/>
            <a:ext cx="4526280" cy="493776"/>
          </a:xfrm>
          <a:prstGeom prst="rect">
            <a:avLst/>
          </a:prstGeom>
          <a:solidFill>
            <a:srgbClr val="123A38"/>
          </a:solidFill>
          <a:ln w="10160">
            <a:solidFill>
              <a:srgbClr val="D8DEE4"/>
            </a:solidFill>
            <a:prstDash val="solid"/>
          </a:ln>
        </p:spPr>
        <p:txBody>
          <a:bodyPr/>
          <a:p/>
        </p:txBody>
      </p:sp>
      <p:sp>
        <p:nvSpPr>
          <p:cNvPr id="8" name="Text 6"/>
          <p:cNvSpPr/>
          <p:nvPr/>
        </p:nvSpPr>
        <p:spPr>
          <a:xfrm>
            <a:off x="3008376" y="1965960"/>
            <a:ext cx="4343400" cy="384048"/>
          </a:xfrm>
          <a:prstGeom prst="rect">
            <a:avLst/>
          </a:prstGeom>
          <a:noFill/>
          <a:ln/>
        </p:spPr>
        <p:txBody>
          <a:bodyPr wrap="square" lIns="0" tIns="0" rIns="0" bIns="0" rtlCol="0" anchor="t">
            <a:normAutofit/>
          </a:bodyPr>
          <a:lstStyle/>
          <a:p>
            <a:pPr algn="l" indent="0" marL="0">
              <a:buNone/>
            </a:pPr>
            <a:r>
              <a:rPr lang="en-US" sz="1050" b="1" dirty="0">
                <a:solidFill>
                  <a:srgbClr val="FFFFFF"/>
                </a:solidFill>
                <a:latin typeface="Aptos" pitchFamily="34" charset="0"/>
                <a:ea typeface="Aptos" pitchFamily="34" charset="-122"/>
                <a:cs typeface="Aptos" pitchFamily="34" charset="-120"/>
              </a:rPr>
              <a:t>Abstract mechanism</a:t>
            </a:r>
            <a:endParaRPr lang="en-US" sz="1050" dirty="0"/>
          </a:p>
        </p:txBody>
      </p:sp>
      <p:sp>
        <p:nvSpPr>
          <p:cNvPr id="9" name="Shape 7"/>
          <p:cNvSpPr/>
          <p:nvPr/>
        </p:nvSpPr>
        <p:spPr>
          <a:xfrm>
            <a:off x="7443216" y="1901952"/>
            <a:ext cx="3977640" cy="493776"/>
          </a:xfrm>
          <a:prstGeom prst="rect">
            <a:avLst/>
          </a:prstGeom>
          <a:solidFill>
            <a:srgbClr val="123A38"/>
          </a:solidFill>
          <a:ln w="10160">
            <a:solidFill>
              <a:srgbClr val="D8DEE4"/>
            </a:solidFill>
            <a:prstDash val="solid"/>
          </a:ln>
        </p:spPr>
        <p:txBody>
          <a:bodyPr/>
          <a:p/>
        </p:txBody>
      </p:sp>
      <p:sp>
        <p:nvSpPr>
          <p:cNvPr id="10" name="Text 8"/>
          <p:cNvSpPr/>
          <p:nvPr/>
        </p:nvSpPr>
        <p:spPr>
          <a:xfrm>
            <a:off x="7534656" y="1965960"/>
            <a:ext cx="3794760" cy="384048"/>
          </a:xfrm>
          <a:prstGeom prst="rect">
            <a:avLst/>
          </a:prstGeom>
          <a:noFill/>
          <a:ln/>
        </p:spPr>
        <p:txBody>
          <a:bodyPr wrap="square" lIns="0" tIns="0" rIns="0" bIns="0" rtlCol="0" anchor="t">
            <a:normAutofit/>
          </a:bodyPr>
          <a:lstStyle/>
          <a:p>
            <a:pPr algn="l" indent="0" marL="0">
              <a:buNone/>
            </a:pPr>
            <a:r>
              <a:rPr lang="en-US" sz="1050" b="1" dirty="0">
                <a:solidFill>
                  <a:srgbClr val="FFFFFF"/>
                </a:solidFill>
                <a:latin typeface="Aptos" pitchFamily="34" charset="0"/>
                <a:ea typeface="Aptos" pitchFamily="34" charset="-122"/>
                <a:cs typeface="Aptos" pitchFamily="34" charset="-120"/>
              </a:rPr>
              <a:t>What the runtime tests</a:t>
            </a:r>
            <a:endParaRPr lang="en-US" sz="1050" dirty="0"/>
          </a:p>
        </p:txBody>
      </p:sp>
      <p:sp>
        <p:nvSpPr>
          <p:cNvPr id="11" name="Shape 9"/>
          <p:cNvSpPr/>
          <p:nvPr/>
        </p:nvSpPr>
        <p:spPr>
          <a:xfrm>
            <a:off x="585216" y="2395728"/>
            <a:ext cx="2331720" cy="758952"/>
          </a:xfrm>
          <a:prstGeom prst="rect">
            <a:avLst/>
          </a:prstGeom>
          <a:solidFill>
            <a:srgbClr val="FFFFFF"/>
          </a:solidFill>
          <a:ln w="10160">
            <a:solidFill>
              <a:srgbClr val="D8DEE4"/>
            </a:solidFill>
            <a:prstDash val="solid"/>
          </a:ln>
        </p:spPr>
        <p:txBody>
          <a:bodyPr/>
          <a:p/>
        </p:txBody>
      </p:sp>
      <p:sp>
        <p:nvSpPr>
          <p:cNvPr id="12" name="Text 10"/>
          <p:cNvSpPr/>
          <p:nvPr/>
        </p:nvSpPr>
        <p:spPr>
          <a:xfrm>
            <a:off x="676656" y="2459736"/>
            <a:ext cx="2148840" cy="649224"/>
          </a:xfrm>
          <a:prstGeom prst="rect">
            <a:avLst/>
          </a:prstGeom>
          <a:noFill/>
          <a:ln/>
        </p:spPr>
        <p:txBody>
          <a:bodyPr wrap="square" lIns="0" tIns="0" rIns="0" bIns="0" rtlCol="0" anchor="t">
            <a:normAutofit/>
          </a:bodyPr>
          <a:lstStyle/>
          <a:p>
            <a:pPr algn="l" indent="0" marL="0">
              <a:buNone/>
            </a:pPr>
            <a:r>
              <a:rPr lang="en-US" sz="1130" b="1" dirty="0">
                <a:solidFill>
                  <a:srgbClr val="17202A"/>
                </a:solidFill>
                <a:latin typeface="Aptos" pitchFamily="34" charset="0"/>
                <a:ea typeface="Aptos" pitchFamily="34" charset="-122"/>
                <a:cs typeface="Aptos" pitchFamily="34" charset="-120"/>
              </a:rPr>
              <a:t>Permitted egress / proxy</a:t>
            </a:r>
            <a:endParaRPr lang="en-US" sz="1130" dirty="0"/>
          </a:p>
        </p:txBody>
      </p:sp>
      <p:sp>
        <p:nvSpPr>
          <p:cNvPr id="13" name="Shape 11"/>
          <p:cNvSpPr/>
          <p:nvPr/>
        </p:nvSpPr>
        <p:spPr>
          <a:xfrm>
            <a:off x="2916936" y="2395728"/>
            <a:ext cx="4526280" cy="758952"/>
          </a:xfrm>
          <a:prstGeom prst="rect">
            <a:avLst/>
          </a:prstGeom>
          <a:solidFill>
            <a:srgbClr val="FFFFFF"/>
          </a:solidFill>
          <a:ln w="10160">
            <a:solidFill>
              <a:srgbClr val="D8DEE4"/>
            </a:solidFill>
            <a:prstDash val="solid"/>
          </a:ln>
        </p:spPr>
        <p:txBody>
          <a:bodyPr/>
          <a:p/>
        </p:txBody>
      </p:sp>
      <p:sp>
        <p:nvSpPr>
          <p:cNvPr id="14" name="Text 12"/>
          <p:cNvSpPr/>
          <p:nvPr/>
        </p:nvSpPr>
        <p:spPr>
          <a:xfrm>
            <a:off x="3008376" y="2459736"/>
            <a:ext cx="4343400" cy="649224"/>
          </a:xfrm>
          <a:prstGeom prst="rect">
            <a:avLst/>
          </a:prstGeom>
          <a:noFill/>
          <a:ln/>
        </p:spPr>
        <p:txBody>
          <a:bodyPr wrap="square" lIns="0" tIns="0" rIns="0" bIns="0" rtlCol="0" anchor="t">
            <a:normAutofit/>
          </a:bodyPr>
          <a:lstStyle/>
          <a:p>
            <a:pPr algn="l" indent="0" marL="0">
              <a:buNone/>
            </a:pPr>
            <a:r>
              <a:rPr lang="en-US" sz="1130" dirty="0">
                <a:solidFill>
                  <a:srgbClr val="5F6B76"/>
                </a:solidFill>
                <a:latin typeface="Aptos" pitchFamily="34" charset="0"/>
                <a:ea typeface="Aptos" pitchFamily="34" charset="-122"/>
                <a:cs typeface="Aptos" pitchFamily="34" charset="-120"/>
              </a:rPr>
              <a:t>SECRET-derived data through COPY / TRANSFORM / ADD / COMPARE</a:t>
            </a:r>
            <a:endParaRPr lang="en-US" sz="1130" dirty="0"/>
          </a:p>
        </p:txBody>
      </p:sp>
      <p:sp>
        <p:nvSpPr>
          <p:cNvPr id="15" name="Shape 13"/>
          <p:cNvSpPr/>
          <p:nvPr/>
        </p:nvSpPr>
        <p:spPr>
          <a:xfrm>
            <a:off x="7443216" y="2395728"/>
            <a:ext cx="3977640" cy="758952"/>
          </a:xfrm>
          <a:prstGeom prst="rect">
            <a:avLst/>
          </a:prstGeom>
          <a:solidFill>
            <a:srgbClr val="FFFFFF"/>
          </a:solidFill>
          <a:ln w="10160">
            <a:solidFill>
              <a:srgbClr val="D8DEE4"/>
            </a:solidFill>
            <a:prstDash val="solid"/>
          </a:ln>
        </p:spPr>
        <p:txBody>
          <a:bodyPr/>
          <a:p/>
        </p:txBody>
      </p:sp>
      <p:sp>
        <p:nvSpPr>
          <p:cNvPr id="16" name="Text 14"/>
          <p:cNvSpPr/>
          <p:nvPr/>
        </p:nvSpPr>
        <p:spPr>
          <a:xfrm>
            <a:off x="7534656" y="2459736"/>
            <a:ext cx="3794760" cy="649224"/>
          </a:xfrm>
          <a:prstGeom prst="rect">
            <a:avLst/>
          </a:prstGeom>
          <a:noFill/>
          <a:ln/>
        </p:spPr>
        <p:txBody>
          <a:bodyPr wrap="square" lIns="0" tIns="0" rIns="0" bIns="0" rtlCol="0" anchor="t">
            <a:normAutofit/>
          </a:bodyPr>
          <a:lstStyle/>
          <a:p>
            <a:pPr algn="l" indent="0" marL="0">
              <a:buNone/>
            </a:pPr>
            <a:r>
              <a:rPr lang="en-US" sz="1130" dirty="0">
                <a:solidFill>
                  <a:srgbClr val="5F6B76"/>
                </a:solidFill>
                <a:latin typeface="Aptos" pitchFamily="34" charset="0"/>
                <a:ea typeface="Aptos" pitchFamily="34" charset="-122"/>
                <a:cs typeface="Aptos" pitchFamily="34" charset="-120"/>
              </a:rPr>
              <a:t>Can the policy close indirect channels?</a:t>
            </a:r>
            <a:endParaRPr lang="en-US" sz="1130" dirty="0"/>
          </a:p>
        </p:txBody>
      </p:sp>
      <p:sp>
        <p:nvSpPr>
          <p:cNvPr id="17" name="Shape 15"/>
          <p:cNvSpPr/>
          <p:nvPr/>
        </p:nvSpPr>
        <p:spPr>
          <a:xfrm>
            <a:off x="585216" y="3154680"/>
            <a:ext cx="2331720" cy="758952"/>
          </a:xfrm>
          <a:prstGeom prst="rect">
            <a:avLst/>
          </a:prstGeom>
          <a:solidFill>
            <a:srgbClr val="F1F4F6"/>
          </a:solidFill>
          <a:ln w="10160">
            <a:solidFill>
              <a:srgbClr val="D8DEE4"/>
            </a:solidFill>
            <a:prstDash val="solid"/>
          </a:ln>
        </p:spPr>
        <p:txBody>
          <a:bodyPr/>
          <a:p/>
        </p:txBody>
      </p:sp>
      <p:sp>
        <p:nvSpPr>
          <p:cNvPr id="18" name="Text 16"/>
          <p:cNvSpPr/>
          <p:nvPr/>
        </p:nvSpPr>
        <p:spPr>
          <a:xfrm>
            <a:off x="676656" y="3218688"/>
            <a:ext cx="2148840" cy="649224"/>
          </a:xfrm>
          <a:prstGeom prst="rect">
            <a:avLst/>
          </a:prstGeom>
          <a:noFill/>
          <a:ln/>
        </p:spPr>
        <p:txBody>
          <a:bodyPr wrap="square" lIns="0" tIns="0" rIns="0" bIns="0" rtlCol="0" anchor="t">
            <a:normAutofit/>
          </a:bodyPr>
          <a:lstStyle/>
          <a:p>
            <a:pPr algn="l" indent="0" marL="0">
              <a:buNone/>
            </a:pPr>
            <a:r>
              <a:rPr lang="en-US" sz="1130" b="1" dirty="0">
                <a:solidFill>
                  <a:srgbClr val="17202A"/>
                </a:solidFill>
                <a:latin typeface="Aptos" pitchFamily="34" charset="0"/>
                <a:ea typeface="Aptos" pitchFamily="34" charset="-122"/>
                <a:cs typeface="Aptos" pitchFamily="34" charset="-120"/>
              </a:rPr>
              <a:t>Covert coordination</a:t>
            </a:r>
            <a:endParaRPr lang="en-US" sz="1130" dirty="0"/>
          </a:p>
        </p:txBody>
      </p:sp>
      <p:sp>
        <p:nvSpPr>
          <p:cNvPr id="19" name="Shape 17"/>
          <p:cNvSpPr/>
          <p:nvPr/>
        </p:nvSpPr>
        <p:spPr>
          <a:xfrm>
            <a:off x="2916936" y="3154680"/>
            <a:ext cx="4526280" cy="758952"/>
          </a:xfrm>
          <a:prstGeom prst="rect">
            <a:avLst/>
          </a:prstGeom>
          <a:solidFill>
            <a:srgbClr val="F1F4F6"/>
          </a:solidFill>
          <a:ln w="10160">
            <a:solidFill>
              <a:srgbClr val="D8DEE4"/>
            </a:solidFill>
            <a:prstDash val="solid"/>
          </a:ln>
        </p:spPr>
        <p:txBody>
          <a:bodyPr/>
          <a:p/>
        </p:txBody>
      </p:sp>
      <p:sp>
        <p:nvSpPr>
          <p:cNvPr id="20" name="Text 18"/>
          <p:cNvSpPr/>
          <p:nvPr/>
        </p:nvSpPr>
        <p:spPr>
          <a:xfrm>
            <a:off x="3008376" y="3218688"/>
            <a:ext cx="4343400" cy="649224"/>
          </a:xfrm>
          <a:prstGeom prst="rect">
            <a:avLst/>
          </a:prstGeom>
          <a:noFill/>
          <a:ln/>
        </p:spPr>
        <p:txBody>
          <a:bodyPr wrap="square" lIns="0" tIns="0" rIns="0" bIns="0" rtlCol="0" anchor="t">
            <a:normAutofit/>
          </a:bodyPr>
          <a:lstStyle/>
          <a:p>
            <a:pPr algn="l" indent="0" marL="0">
              <a:buNone/>
            </a:pPr>
            <a:r>
              <a:rPr lang="en-US" sz="1130" dirty="0">
                <a:solidFill>
                  <a:srgbClr val="5F6B76"/>
                </a:solidFill>
                <a:latin typeface="Aptos" pitchFamily="34" charset="0"/>
                <a:ea typeface="Aptos" pitchFamily="34" charset="-122"/>
                <a:cs typeface="Aptos" pitchFamily="34" charset="-120"/>
              </a:rPr>
              <a:t>Scratch → persistent write-down</a:t>
            </a:r>
            <a:endParaRPr lang="en-US" sz="1130" dirty="0"/>
          </a:p>
        </p:txBody>
      </p:sp>
      <p:sp>
        <p:nvSpPr>
          <p:cNvPr id="21" name="Shape 19"/>
          <p:cNvSpPr/>
          <p:nvPr/>
        </p:nvSpPr>
        <p:spPr>
          <a:xfrm>
            <a:off x="7443216" y="3154680"/>
            <a:ext cx="3977640" cy="758952"/>
          </a:xfrm>
          <a:prstGeom prst="rect">
            <a:avLst/>
          </a:prstGeom>
          <a:solidFill>
            <a:srgbClr val="F1F4F6"/>
          </a:solidFill>
          <a:ln w="10160">
            <a:solidFill>
              <a:srgbClr val="D8DEE4"/>
            </a:solidFill>
            <a:prstDash val="solid"/>
          </a:ln>
        </p:spPr>
        <p:txBody>
          <a:bodyPr/>
          <a:p/>
        </p:txBody>
      </p:sp>
      <p:sp>
        <p:nvSpPr>
          <p:cNvPr id="22" name="Text 20"/>
          <p:cNvSpPr/>
          <p:nvPr/>
        </p:nvSpPr>
        <p:spPr>
          <a:xfrm>
            <a:off x="7534656" y="3218688"/>
            <a:ext cx="3794760" cy="649224"/>
          </a:xfrm>
          <a:prstGeom prst="rect">
            <a:avLst/>
          </a:prstGeom>
          <a:noFill/>
          <a:ln/>
        </p:spPr>
        <p:txBody>
          <a:bodyPr wrap="square" lIns="0" tIns="0" rIns="0" bIns="0" rtlCol="0" anchor="t">
            <a:normAutofit/>
          </a:bodyPr>
          <a:lstStyle/>
          <a:p>
            <a:pPr algn="l" indent="0" marL="0">
              <a:buNone/>
            </a:pPr>
            <a:r>
              <a:rPr lang="en-US" sz="1130" dirty="0">
                <a:solidFill>
                  <a:srgbClr val="5F6B76"/>
                </a:solidFill>
                <a:latin typeface="Aptos" pitchFamily="34" charset="0"/>
                <a:ea typeface="Aptos" pitchFamily="34" charset="-122"/>
                <a:cs typeface="Aptos" pitchFamily="34" charset="-120"/>
              </a:rPr>
              <a:t>Can placement violate clearance?</a:t>
            </a:r>
            <a:endParaRPr lang="en-US" sz="1130" dirty="0"/>
          </a:p>
        </p:txBody>
      </p:sp>
      <p:sp>
        <p:nvSpPr>
          <p:cNvPr id="23" name="Shape 21"/>
          <p:cNvSpPr/>
          <p:nvPr/>
        </p:nvSpPr>
        <p:spPr>
          <a:xfrm>
            <a:off x="585216" y="3913632"/>
            <a:ext cx="2331720" cy="758952"/>
          </a:xfrm>
          <a:prstGeom prst="rect">
            <a:avLst/>
          </a:prstGeom>
          <a:solidFill>
            <a:srgbClr val="FFFFFF"/>
          </a:solidFill>
          <a:ln w="10160">
            <a:solidFill>
              <a:srgbClr val="D8DEE4"/>
            </a:solidFill>
            <a:prstDash val="solid"/>
          </a:ln>
        </p:spPr>
        <p:txBody>
          <a:bodyPr/>
          <a:p/>
        </p:txBody>
      </p:sp>
      <p:sp>
        <p:nvSpPr>
          <p:cNvPr id="24" name="Text 22"/>
          <p:cNvSpPr/>
          <p:nvPr/>
        </p:nvSpPr>
        <p:spPr>
          <a:xfrm>
            <a:off x="676656" y="3977640"/>
            <a:ext cx="2148840" cy="649224"/>
          </a:xfrm>
          <a:prstGeom prst="rect">
            <a:avLst/>
          </a:prstGeom>
          <a:noFill/>
          <a:ln/>
        </p:spPr>
        <p:txBody>
          <a:bodyPr wrap="square" lIns="0" tIns="0" rIns="0" bIns="0" rtlCol="0" anchor="t">
            <a:normAutofit/>
          </a:bodyPr>
          <a:lstStyle/>
          <a:p>
            <a:pPr algn="l" indent="0" marL="0">
              <a:buNone/>
            </a:pPr>
            <a:r>
              <a:rPr lang="en-US" sz="1130" b="1" dirty="0">
                <a:solidFill>
                  <a:srgbClr val="17202A"/>
                </a:solidFill>
                <a:latin typeface="Aptos" pitchFamily="34" charset="0"/>
                <a:ea typeface="Aptos" pitchFamily="34" charset="-122"/>
                <a:cs typeface="Aptos" pitchFamily="34" charset="-120"/>
              </a:rPr>
              <a:t>Credential reuse</a:t>
            </a:r>
            <a:endParaRPr lang="en-US" sz="1130" dirty="0"/>
          </a:p>
        </p:txBody>
      </p:sp>
      <p:sp>
        <p:nvSpPr>
          <p:cNvPr id="25" name="Shape 23"/>
          <p:cNvSpPr/>
          <p:nvPr/>
        </p:nvSpPr>
        <p:spPr>
          <a:xfrm>
            <a:off x="2916936" y="3913632"/>
            <a:ext cx="4526280" cy="758952"/>
          </a:xfrm>
          <a:prstGeom prst="rect">
            <a:avLst/>
          </a:prstGeom>
          <a:solidFill>
            <a:srgbClr val="FFFFFF"/>
          </a:solidFill>
          <a:ln w="10160">
            <a:solidFill>
              <a:srgbClr val="D8DEE4"/>
            </a:solidFill>
            <a:prstDash val="solid"/>
          </a:ln>
        </p:spPr>
        <p:txBody>
          <a:bodyPr/>
          <a:p/>
        </p:txBody>
      </p:sp>
      <p:sp>
        <p:nvSpPr>
          <p:cNvPr id="26" name="Text 24"/>
          <p:cNvSpPr/>
          <p:nvPr/>
        </p:nvSpPr>
        <p:spPr>
          <a:xfrm>
            <a:off x="3008376" y="3977640"/>
            <a:ext cx="4343400" cy="649224"/>
          </a:xfrm>
          <a:prstGeom prst="rect">
            <a:avLst/>
          </a:prstGeom>
          <a:noFill/>
          <a:ln/>
        </p:spPr>
        <p:txBody>
          <a:bodyPr wrap="square" lIns="0" tIns="0" rIns="0" bIns="0" rtlCol="0" anchor="t">
            <a:normAutofit/>
          </a:bodyPr>
          <a:lstStyle/>
          <a:p>
            <a:pPr algn="l" indent="0" marL="0">
              <a:buNone/>
            </a:pPr>
            <a:r>
              <a:rPr lang="en-US" sz="1130" dirty="0">
                <a:solidFill>
                  <a:srgbClr val="5F6B76"/>
                </a:solidFill>
                <a:latin typeface="Aptos" pitchFamily="34" charset="0"/>
                <a:ea typeface="Aptos" pitchFamily="34" charset="-122"/>
                <a:cs typeface="Aptos" pitchFamily="34" charset="-120"/>
              </a:rPr>
              <a:t>Issuer spoofing against principal registry</a:t>
            </a:r>
            <a:endParaRPr lang="en-US" sz="1130" dirty="0"/>
          </a:p>
        </p:txBody>
      </p:sp>
      <p:sp>
        <p:nvSpPr>
          <p:cNvPr id="27" name="Shape 25"/>
          <p:cNvSpPr/>
          <p:nvPr/>
        </p:nvSpPr>
        <p:spPr>
          <a:xfrm>
            <a:off x="7443216" y="3913632"/>
            <a:ext cx="3977640" cy="758952"/>
          </a:xfrm>
          <a:prstGeom prst="rect">
            <a:avLst/>
          </a:prstGeom>
          <a:solidFill>
            <a:srgbClr val="FFFFFF"/>
          </a:solidFill>
          <a:ln w="10160">
            <a:solidFill>
              <a:srgbClr val="D8DEE4"/>
            </a:solidFill>
            <a:prstDash val="solid"/>
          </a:ln>
        </p:spPr>
        <p:txBody>
          <a:bodyPr/>
          <a:p/>
        </p:txBody>
      </p:sp>
      <p:sp>
        <p:nvSpPr>
          <p:cNvPr id="28" name="Text 26"/>
          <p:cNvSpPr/>
          <p:nvPr/>
        </p:nvSpPr>
        <p:spPr>
          <a:xfrm>
            <a:off x="7534656" y="3977640"/>
            <a:ext cx="3794760" cy="649224"/>
          </a:xfrm>
          <a:prstGeom prst="rect">
            <a:avLst/>
          </a:prstGeom>
          <a:noFill/>
          <a:ln/>
        </p:spPr>
        <p:txBody>
          <a:bodyPr wrap="square" lIns="0" tIns="0" rIns="0" bIns="0" rtlCol="0" anchor="t">
            <a:normAutofit/>
          </a:bodyPr>
          <a:lstStyle/>
          <a:p>
            <a:pPr algn="l" indent="0" marL="0">
              <a:buNone/>
            </a:pPr>
            <a:r>
              <a:rPr lang="en-US" sz="1130" dirty="0">
                <a:solidFill>
                  <a:srgbClr val="5F6B76"/>
                </a:solidFill>
                <a:latin typeface="Aptos" pitchFamily="34" charset="0"/>
                <a:ea typeface="Aptos" pitchFamily="34" charset="-122"/>
                <a:cs typeface="Aptos" pitchFamily="34" charset="-120"/>
              </a:rPr>
              <a:t>Can the request forge who sent it?</a:t>
            </a:r>
            <a:endParaRPr lang="en-US" sz="1130" dirty="0"/>
          </a:p>
        </p:txBody>
      </p:sp>
      <p:sp>
        <p:nvSpPr>
          <p:cNvPr id="29" name="Shape 27"/>
          <p:cNvSpPr/>
          <p:nvPr/>
        </p:nvSpPr>
        <p:spPr>
          <a:xfrm>
            <a:off x="585216" y="4672584"/>
            <a:ext cx="2331720" cy="758952"/>
          </a:xfrm>
          <a:prstGeom prst="rect">
            <a:avLst/>
          </a:prstGeom>
          <a:solidFill>
            <a:srgbClr val="F1F4F6"/>
          </a:solidFill>
          <a:ln w="10160">
            <a:solidFill>
              <a:srgbClr val="D8DEE4"/>
            </a:solidFill>
            <a:prstDash val="solid"/>
          </a:ln>
        </p:spPr>
        <p:txBody>
          <a:bodyPr/>
          <a:p/>
        </p:txBody>
      </p:sp>
      <p:sp>
        <p:nvSpPr>
          <p:cNvPr id="30" name="Text 28"/>
          <p:cNvSpPr/>
          <p:nvPr/>
        </p:nvSpPr>
        <p:spPr>
          <a:xfrm>
            <a:off x="676656" y="4736592"/>
            <a:ext cx="2148840" cy="649224"/>
          </a:xfrm>
          <a:prstGeom prst="rect">
            <a:avLst/>
          </a:prstGeom>
          <a:noFill/>
          <a:ln/>
        </p:spPr>
        <p:txBody>
          <a:bodyPr wrap="square" lIns="0" tIns="0" rIns="0" bIns="0" rtlCol="0" anchor="t">
            <a:normAutofit/>
          </a:bodyPr>
          <a:lstStyle/>
          <a:p>
            <a:pPr algn="l" indent="0" marL="0">
              <a:buNone/>
            </a:pPr>
            <a:r>
              <a:rPr lang="en-US" sz="1130" b="1" dirty="0">
                <a:solidFill>
                  <a:srgbClr val="17202A"/>
                </a:solidFill>
                <a:latin typeface="Aptos" pitchFamily="34" charset="0"/>
                <a:ea typeface="Aptos" pitchFamily="34" charset="-122"/>
                <a:cs typeface="Aptos" pitchFamily="34" charset="-120"/>
              </a:rPr>
              <a:t>Recon → exfil</a:t>
            </a:r>
            <a:endParaRPr lang="en-US" sz="1130" dirty="0"/>
          </a:p>
        </p:txBody>
      </p:sp>
      <p:sp>
        <p:nvSpPr>
          <p:cNvPr id="31" name="Shape 29"/>
          <p:cNvSpPr/>
          <p:nvPr/>
        </p:nvSpPr>
        <p:spPr>
          <a:xfrm>
            <a:off x="2916936" y="4672584"/>
            <a:ext cx="4526280" cy="758952"/>
          </a:xfrm>
          <a:prstGeom prst="rect">
            <a:avLst/>
          </a:prstGeom>
          <a:solidFill>
            <a:srgbClr val="F1F4F6"/>
          </a:solidFill>
          <a:ln w="10160">
            <a:solidFill>
              <a:srgbClr val="D8DEE4"/>
            </a:solidFill>
            <a:prstDash val="solid"/>
          </a:ln>
        </p:spPr>
        <p:txBody>
          <a:bodyPr/>
          <a:p/>
        </p:txBody>
      </p:sp>
      <p:sp>
        <p:nvSpPr>
          <p:cNvPr id="32" name="Text 30"/>
          <p:cNvSpPr/>
          <p:nvPr/>
        </p:nvSpPr>
        <p:spPr>
          <a:xfrm>
            <a:off x="3008376" y="4736592"/>
            <a:ext cx="4343400" cy="649224"/>
          </a:xfrm>
          <a:prstGeom prst="rect">
            <a:avLst/>
          </a:prstGeom>
          <a:noFill/>
          <a:ln/>
        </p:spPr>
        <p:txBody>
          <a:bodyPr wrap="square" lIns="0" tIns="0" rIns="0" bIns="0" rtlCol="0" anchor="t">
            <a:normAutofit/>
          </a:bodyPr>
          <a:lstStyle/>
          <a:p>
            <a:pPr algn="l" indent="0" marL="0">
              <a:buNone/>
            </a:pPr>
            <a:r>
              <a:rPr lang="en-US" sz="1130" dirty="0">
                <a:solidFill>
                  <a:srgbClr val="5F6B76"/>
                </a:solidFill>
                <a:latin typeface="Aptos" pitchFamily="34" charset="0"/>
                <a:ea typeface="Aptos" pitchFamily="34" charset="-122"/>
                <a:cs typeface="Aptos" pitchFamily="34" charset="-120"/>
              </a:rPr>
              <a:t>attacker_knowledge from observed outputs</a:t>
            </a:r>
            <a:endParaRPr lang="en-US" sz="1130" dirty="0"/>
          </a:p>
        </p:txBody>
      </p:sp>
      <p:sp>
        <p:nvSpPr>
          <p:cNvPr id="33" name="Shape 31"/>
          <p:cNvSpPr/>
          <p:nvPr/>
        </p:nvSpPr>
        <p:spPr>
          <a:xfrm>
            <a:off x="7443216" y="4672584"/>
            <a:ext cx="3977640" cy="758952"/>
          </a:xfrm>
          <a:prstGeom prst="rect">
            <a:avLst/>
          </a:prstGeom>
          <a:solidFill>
            <a:srgbClr val="F1F4F6"/>
          </a:solidFill>
          <a:ln w="10160">
            <a:solidFill>
              <a:srgbClr val="D8DEE4"/>
            </a:solidFill>
            <a:prstDash val="solid"/>
          </a:ln>
        </p:spPr>
        <p:txBody>
          <a:bodyPr/>
          <a:p/>
        </p:txBody>
      </p:sp>
      <p:sp>
        <p:nvSpPr>
          <p:cNvPr id="34" name="Text 32"/>
          <p:cNvSpPr/>
          <p:nvPr/>
        </p:nvSpPr>
        <p:spPr>
          <a:xfrm>
            <a:off x="7534656" y="4736592"/>
            <a:ext cx="3794760" cy="649224"/>
          </a:xfrm>
          <a:prstGeom prst="rect">
            <a:avLst/>
          </a:prstGeom>
          <a:noFill/>
          <a:ln/>
        </p:spPr>
        <p:txBody>
          <a:bodyPr wrap="square" lIns="0" tIns="0" rIns="0" bIns="0" rtlCol="0" anchor="t">
            <a:normAutofit/>
          </a:bodyPr>
          <a:lstStyle/>
          <a:p>
            <a:pPr algn="l" indent="0" marL="0">
              <a:buNone/>
            </a:pPr>
            <a:r>
              <a:rPr lang="en-US" sz="1130" dirty="0">
                <a:solidFill>
                  <a:srgbClr val="5F6B76"/>
                </a:solidFill>
                <a:latin typeface="Aptos" pitchFamily="34" charset="0"/>
                <a:ea typeface="Aptos" pitchFamily="34" charset="-122"/>
                <a:cs typeface="Aptos" pitchFamily="34" charset="-120"/>
              </a:rPr>
              <a:t>Does cumulative inference count?</a:t>
            </a:r>
            <a:endParaRPr lang="en-US" sz="1130" dirty="0"/>
          </a:p>
        </p:txBody>
      </p:sp>
      <p:sp>
        <p:nvSpPr>
          <p:cNvPr id="35" name="Shape 33"/>
          <p:cNvSpPr/>
          <p:nvPr/>
        </p:nvSpPr>
        <p:spPr>
          <a:xfrm>
            <a:off x="585216" y="5650992"/>
            <a:ext cx="10835640" cy="493776"/>
          </a:xfrm>
          <a:prstGeom prst="roundRect">
            <a:avLst>
              <a:gd name="adj" fmla="val 14815"/>
            </a:avLst>
          </a:prstGeom>
          <a:noFill/>
          <a:ln w="12700">
            <a:noFill/>
            <a:prstDash val="solid"/>
          </a:ln>
        </p:spPr>
        <p:txBody>
          <a:bodyPr/>
          <a:p/>
        </p:txBody>
      </p:sp>
      <p:sp>
        <p:nvSpPr>
          <p:cNvPr id="36" name="Text 34"/>
          <p:cNvSpPr/>
          <p:nvPr/>
        </p:nvSpPr>
        <p:spPr>
          <a:xfrm>
            <a:off x="768096" y="6108192"/>
            <a:ext cx="10469880" cy="-73152"/>
          </a:xfrm>
          <a:prstGeom prst="rect">
            <a:avLst/>
          </a:prstGeom>
          <a:noFill/>
          <a:ln>
            <a:noFill/>
          </a:ln>
        </p:spPr>
        <p:txBody>
          <a:bodyPr wrap="square" lIns="0" tIns="0" rIns="0" bIns="0" rtlCol="0" anchor="t">
            <a:normAutofit/>
          </a:bodyPr>
          <a:lstStyle/>
          <a:p>
            <a:pPr algn="l" indent="0" marL="0">
              <a:buNone/>
            </a:pPr>
            <a:r>
              <a:rPr lang="en-US" sz="1150" dirty="0">
                <a:solidFill>
                  <a:srgbClr val="2563EB"/>
                </a:solidFill>
                <a:latin typeface="Aptos" pitchFamily="34" charset="0"/>
                <a:ea typeface="Aptos" pitchFamily="34" charset="-122"/>
                <a:cs typeface="Aptos" pitchFamily="34" charset="-120"/>
              </a:rPr>
              <a:t>The report explicitly avoids claiming a simulation of real containers, network topology, timing channels, or a package-registry vulnerability.</a:t>
            </a:r>
            <a:endParaRPr lang="en-US" sz="115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08 · RESULTS</a:t>
            </a:r>
            <a:endParaRPr lang="en-US" sz="1050" dirty="0"/>
          </a:p>
        </p:txBody>
      </p:sp>
      <p:sp>
        <p:nvSpPr>
          <p:cNvPr id="3" name="Text 1"/>
          <p:cNvSpPr/>
          <p:nvPr/>
        </p:nvSpPr>
        <p:spPr>
          <a:xfrm>
            <a:off x="566928" y="658368"/>
            <a:ext cx="10972800" cy="530352"/>
          </a:xfrm>
          <a:prstGeom prst="rect">
            <a:avLst/>
          </a:prstGeom>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One flag. The entire difference.</a:t>
            </a:r>
            <a:endParaRPr lang="en-US" sz="2800" dirty="0"/>
          </a:p>
        </p:txBody>
      </p:sp>
      <p:sp>
        <p:nvSpPr>
          <p:cNvPr id="4" name="Text 2"/>
          <p:cNvSpPr/>
          <p:nvPr/>
        </p:nvSpPr>
        <p:spPr>
          <a:xfrm>
            <a:off x="566928" y="1225296"/>
            <a:ext cx="10515600" cy="502920"/>
          </a:xfrm>
          <a:prstGeom prst="rect">
            <a:avLst/>
          </a:prstGeom>
          <a:noFill/>
          <a:ln/>
        </p:spPr>
        <p:txBody>
          <a:bodyPr wrap="square" lIns="0" tIns="0" rIns="0" bIns="0" rtlCol="0" anchor="ctr">
            <a:normAutofit/>
          </a:bodyPr>
          <a:lstStyle/>
          <a:p>
            <a:pPr algn="l" indent="0" marL="0">
              <a:buNone/>
            </a:pPr>
            <a:r>
              <a:rPr lang="en-US" sz="1350" dirty="0">
                <a:solidFill>
                  <a:srgbClr val="5F6B76"/>
                </a:solidFill>
                <a:latin typeface="Aptos" pitchFamily="34" charset="0"/>
                <a:ea typeface="Aptos" pitchFamily="34" charset="-122"/>
                <a:cs typeface="Aptos" pitchFamily="34" charset="-120"/>
              </a:rPr>
              <a:t>Same binary, same seeds, same scenario. Only identity verification changes, with the attacker spoofing its claimed identity 50% of the time.</a:t>
            </a:r>
            <a:endParaRPr lang="en-US" sz="1350" dirty="0"/>
          </a:p>
        </p:txBody>
      </p:sp>
      <p:sp>
        <p:nvSpPr>
          <p:cNvPr id="5" name="Shape 3"/>
          <p:cNvSpPr/>
          <p:nvPr/>
        </p:nvSpPr>
        <p:spPr>
          <a:xfrm>
            <a:off x="585216" y="1938528"/>
            <a:ext cx="5285232" cy="3063240"/>
          </a:xfrm>
          <a:prstGeom prst="roundRect">
            <a:avLst>
              <a:gd name="adj" fmla="val 2388"/>
            </a:avLst>
          </a:prstGeom>
          <a:solidFill>
            <a:srgbClr val="E8F6EC"/>
          </a:solidFill>
          <a:ln w="12700">
            <a:noFill/>
            <a:prstDash val="solid"/>
          </a:ln>
        </p:spPr>
        <p:txBody>
          <a:bodyPr/>
          <a:p/>
        </p:txBody>
      </p:sp>
      <p:sp>
        <p:nvSpPr>
          <p:cNvPr id="6" name="Text 4"/>
          <p:cNvSpPr/>
          <p:nvPr/>
        </p:nvSpPr>
        <p:spPr>
          <a:xfrm>
            <a:off x="768096" y="2084832"/>
            <a:ext cx="4919472" cy="237744"/>
          </a:xfrm>
          <a:prstGeom prst="rect">
            <a:avLst/>
          </a:prstGeom>
          <a:noFill/>
          <a:ln/>
        </p:spPr>
        <p:txBody>
          <a:bodyPr wrap="square" lIns="0" tIns="0" rIns="0" bIns="0" rtlCol="0" anchor="ctr">
            <a:normAutofit/>
          </a:bodyPr>
          <a:lstStyle/>
          <a:p>
            <a:pPr algn="l" indent="0" marL="0">
              <a:buNone/>
            </a:pPr>
            <a:r>
              <a:rPr lang="en-US" sz="1400" b="1" dirty="0">
                <a:solidFill>
                  <a:srgbClr val="15803D"/>
                </a:solidFill>
                <a:latin typeface="Aptos" pitchFamily="34" charset="0"/>
                <a:ea typeface="Aptos" pitchFamily="34" charset="-122"/>
                <a:cs typeface="Aptos" pitchFamily="34" charset="-120"/>
              </a:rPr>
              <a:t>IDENTITY CHECKS ON</a:t>
            </a:r>
            <a:endParaRPr lang="en-US" sz="1400" dirty="0"/>
          </a:p>
        </p:txBody>
      </p:sp>
      <p:sp>
        <p:nvSpPr>
          <p:cNvPr id="7" name="Text 5"/>
          <p:cNvSpPr/>
          <p:nvPr/>
        </p:nvSpPr>
        <p:spPr>
          <a:xfrm>
            <a:off x="841248" y="2414016"/>
            <a:ext cx="1828800" cy="548640"/>
          </a:xfrm>
          <a:prstGeom prst="rect">
            <a:avLst/>
          </a:prstGeom>
          <a:noFill/>
          <a:ln/>
        </p:spPr>
        <p:txBody>
          <a:bodyPr wrap="square" lIns="0" tIns="0" rIns="0" bIns="0" rtlCol="0" anchor="ctr">
            <a:normAutofit/>
          </a:bodyPr>
          <a:lstStyle/>
          <a:p>
            <a:pPr algn="l" indent="0" marL="0">
              <a:buNone/>
            </a:pPr>
            <a:r>
              <a:rPr lang="en-US" sz="3200" b="1" dirty="0">
                <a:solidFill>
                  <a:srgbClr val="15803D"/>
                </a:solidFill>
                <a:latin typeface="Aptos" pitchFamily="34" charset="0"/>
                <a:ea typeface="Aptos" pitchFamily="34" charset="-122"/>
                <a:cs typeface="Aptos" pitchFamily="34" charset="-120"/>
              </a:rPr>
              <a:t>0</a:t>
            </a:r>
            <a:endParaRPr lang="en-US" sz="3200" dirty="0"/>
          </a:p>
        </p:txBody>
      </p:sp>
      <p:sp>
        <p:nvSpPr>
          <p:cNvPr id="8" name="Text 6"/>
          <p:cNvSpPr/>
          <p:nvPr/>
        </p:nvSpPr>
        <p:spPr>
          <a:xfrm>
            <a:off x="841248" y="2953512"/>
            <a:ext cx="1828800" cy="502920"/>
          </a:xfrm>
          <a:prstGeom prst="rect">
            <a:avLst/>
          </a:prstGeom>
          <a:noFill/>
          <a:ln/>
        </p:spPr>
        <p:txBody>
          <a:bodyPr wrap="square" lIns="0" tIns="0" rIns="0" bIns="0" rtlCol="0" anchor="ctr">
            <a:normAutofit/>
          </a:bodyPr>
          <a:lstStyle/>
          <a:p>
            <a:pPr algn="l" indent="0" marL="0">
              <a:buNone/>
            </a:pPr>
            <a:r>
              <a:rPr lang="en-US" sz="1300" dirty="0">
                <a:solidFill>
                  <a:srgbClr val="5F6B76"/>
                </a:solidFill>
                <a:latin typeface="Aptos" pitchFamily="34" charset="0"/>
                <a:ea typeface="Aptos" pitchFamily="34" charset="-122"/>
                <a:cs typeface="Aptos" pitchFamily="34" charset="-120"/>
              </a:rPr>
              <a:t>spoofed commands</a:t>
            </a:r>
            <a:endParaRPr lang="en-US" sz="1300" dirty="0"/>
          </a:p>
          <a:p>
            <a:pPr algn="l" indent="0" marL="0">
              <a:buNone/>
            </a:pPr>
            <a:r>
              <a:rPr lang="en-US" sz="1300" dirty="0">
                <a:solidFill>
                  <a:srgbClr val="5F6B76"/>
                </a:solidFill>
                <a:latin typeface="Aptos" pitchFamily="34" charset="0"/>
                <a:ea typeface="Aptos" pitchFamily="34" charset="-122"/>
                <a:cs typeface="Aptos" pitchFamily="34" charset="-120"/>
              </a:rPr>
              <a:t>accepted</a:t>
            </a:r>
            <a:endParaRPr lang="en-US" sz="1300" dirty="0"/>
          </a:p>
        </p:txBody>
      </p:sp>
      <p:sp>
        <p:nvSpPr>
          <p:cNvPr id="9" name="Text 7"/>
          <p:cNvSpPr/>
          <p:nvPr/>
        </p:nvSpPr>
        <p:spPr>
          <a:xfrm>
            <a:off x="2834640" y="2414016"/>
            <a:ext cx="1828800" cy="548640"/>
          </a:xfrm>
          <a:prstGeom prst="rect">
            <a:avLst/>
          </a:prstGeom>
          <a:noFill/>
          <a:ln/>
        </p:spPr>
        <p:txBody>
          <a:bodyPr wrap="square" lIns="0" tIns="0" rIns="0" bIns="0" rtlCol="0" anchor="ctr">
            <a:normAutofit/>
          </a:bodyPr>
          <a:lstStyle/>
          <a:p>
            <a:pPr algn="l" indent="0" marL="0">
              <a:buNone/>
            </a:pPr>
            <a:r>
              <a:rPr lang="en-US" sz="3200" b="1" dirty="0">
                <a:solidFill>
                  <a:srgbClr val="15803D"/>
                </a:solidFill>
                <a:latin typeface="Aptos" pitchFamily="34" charset="0"/>
                <a:ea typeface="Aptos" pitchFamily="34" charset="-122"/>
                <a:cs typeface="Aptos" pitchFamily="34" charset="-120"/>
              </a:rPr>
              <a:t>100%</a:t>
            </a:r>
            <a:endParaRPr lang="en-US" sz="3200" dirty="0"/>
          </a:p>
        </p:txBody>
      </p:sp>
      <p:sp>
        <p:nvSpPr>
          <p:cNvPr id="10" name="Text 8"/>
          <p:cNvSpPr/>
          <p:nvPr/>
        </p:nvSpPr>
        <p:spPr>
          <a:xfrm>
            <a:off x="2834640" y="2953512"/>
            <a:ext cx="1828800" cy="502920"/>
          </a:xfrm>
          <a:prstGeom prst="rect">
            <a:avLst/>
          </a:prstGeom>
          <a:noFill/>
          <a:ln/>
        </p:spPr>
        <p:txBody>
          <a:bodyPr wrap="square" lIns="0" tIns="0" rIns="0" bIns="0" rtlCol="0" anchor="ctr">
            <a:normAutofit/>
          </a:bodyPr>
          <a:lstStyle/>
          <a:p>
            <a:pPr algn="l" indent="0" marL="0">
              <a:buNone/>
            </a:pPr>
            <a:r>
              <a:rPr lang="en-US" sz="1300" dirty="0">
                <a:solidFill>
                  <a:srgbClr val="5F6B76"/>
                </a:solidFill>
                <a:latin typeface="Aptos" pitchFamily="34" charset="0"/>
                <a:ea typeface="Aptos" pitchFamily="34" charset="-122"/>
                <a:cs typeface="Aptos" pitchFamily="34" charset="-120"/>
              </a:rPr>
              <a:t>runs converged</a:t>
            </a:r>
            <a:endParaRPr lang="en-US" sz="1300" dirty="0"/>
          </a:p>
        </p:txBody>
      </p:sp>
      <p:sp>
        <p:nvSpPr>
          <p:cNvPr id="11" name="Text 9"/>
          <p:cNvSpPr/>
          <p:nvPr/>
        </p:nvSpPr>
        <p:spPr>
          <a:xfrm>
            <a:off x="841248" y="3803904"/>
            <a:ext cx="1828800" cy="475488"/>
          </a:xfrm>
          <a:prstGeom prst="rect">
            <a:avLst/>
          </a:prstGeom>
          <a:noFill/>
          <a:ln/>
        </p:spPr>
        <p:txBody>
          <a:bodyPr wrap="square" lIns="0" tIns="0" rIns="0" bIns="0" rtlCol="0" anchor="ctr">
            <a:normAutofit/>
          </a:bodyPr>
          <a:lstStyle/>
          <a:p>
            <a:pPr algn="l" indent="0" marL="0">
              <a:buNone/>
            </a:pPr>
            <a:r>
              <a:rPr lang="en-US" sz="2500" b="1" dirty="0">
                <a:solidFill>
                  <a:srgbClr val="15803D"/>
                </a:solidFill>
                <a:latin typeface="Aptos" pitchFamily="34" charset="0"/>
                <a:ea typeface="Aptos" pitchFamily="34" charset="-122"/>
                <a:cs typeface="Aptos" pitchFamily="34" charset="-120"/>
              </a:rPr>
              <a:t>1.00</a:t>
            </a:r>
            <a:endParaRPr lang="en-US" sz="2500" dirty="0"/>
          </a:p>
        </p:txBody>
      </p:sp>
      <p:sp>
        <p:nvSpPr>
          <p:cNvPr id="12" name="Text 10"/>
          <p:cNvSpPr/>
          <p:nvPr/>
        </p:nvSpPr>
        <p:spPr>
          <a:xfrm>
            <a:off x="841248" y="4251960"/>
            <a:ext cx="2377440" cy="320040"/>
          </a:xfrm>
          <a:prstGeom prst="rect">
            <a:avLst/>
          </a:prstGeom>
          <a:noFill/>
          <a:ln/>
        </p:spPr>
        <p:txBody>
          <a:bodyPr wrap="square" lIns="0" tIns="0" rIns="0" bIns="0" rtlCol="0" anchor="ctr">
            <a:normAutofit/>
          </a:bodyPr>
          <a:lstStyle/>
          <a:p>
            <a:pPr algn="l" indent="0" marL="0">
              <a:buNone/>
            </a:pPr>
            <a:r>
              <a:rPr lang="en-US" sz="1250" dirty="0">
                <a:solidFill>
                  <a:srgbClr val="5F6B76"/>
                </a:solidFill>
                <a:latin typeface="Aptos" pitchFamily="34" charset="0"/>
                <a:ea typeface="Aptos" pitchFamily="34" charset="-122"/>
                <a:cs typeface="Aptos" pitchFamily="34" charset="-120"/>
              </a:rPr>
              <a:t>legitimate-use score</a:t>
            </a:r>
            <a:endParaRPr lang="en-US" sz="1250" dirty="0"/>
          </a:p>
        </p:txBody>
      </p:sp>
      <p:sp>
        <p:nvSpPr>
          <p:cNvPr id="13" name="Shape 11"/>
          <p:cNvSpPr/>
          <p:nvPr/>
        </p:nvSpPr>
        <p:spPr>
          <a:xfrm>
            <a:off x="6126480" y="1938528"/>
            <a:ext cx="5285232" cy="3063240"/>
          </a:xfrm>
          <a:prstGeom prst="roundRect">
            <a:avLst>
              <a:gd name="adj" fmla="val 2388"/>
            </a:avLst>
          </a:prstGeom>
          <a:solidFill>
            <a:srgbClr val="FDECEC"/>
          </a:solidFill>
          <a:ln w="12700">
            <a:noFill/>
            <a:prstDash val="solid"/>
          </a:ln>
        </p:spPr>
        <p:txBody>
          <a:bodyPr/>
          <a:p/>
        </p:txBody>
      </p:sp>
      <p:sp>
        <p:nvSpPr>
          <p:cNvPr id="14" name="Text 12"/>
          <p:cNvSpPr/>
          <p:nvPr/>
        </p:nvSpPr>
        <p:spPr>
          <a:xfrm>
            <a:off x="6309360" y="2084832"/>
            <a:ext cx="4919472" cy="237744"/>
          </a:xfrm>
          <a:prstGeom prst="rect">
            <a:avLst/>
          </a:prstGeom>
          <a:noFill/>
          <a:ln/>
        </p:spPr>
        <p:txBody>
          <a:bodyPr wrap="square" lIns="0" tIns="0" rIns="0" bIns="0" rtlCol="0" anchor="ctr">
            <a:normAutofit/>
          </a:bodyPr>
          <a:lstStyle/>
          <a:p>
            <a:pPr algn="l" indent="0" marL="0">
              <a:buNone/>
            </a:pPr>
            <a:r>
              <a:rPr lang="en-US" sz="1400" b="1" dirty="0">
                <a:solidFill>
                  <a:srgbClr val="B42318"/>
                </a:solidFill>
                <a:latin typeface="Aptos" pitchFamily="34" charset="0"/>
                <a:ea typeface="Aptos" pitchFamily="34" charset="-122"/>
                <a:cs typeface="Aptos" pitchFamily="34" charset="-120"/>
              </a:rPr>
              <a:t>IDENTITY CHECKS OFF</a:t>
            </a:r>
            <a:endParaRPr lang="en-US" sz="1400" dirty="0"/>
          </a:p>
        </p:txBody>
      </p:sp>
      <p:sp>
        <p:nvSpPr>
          <p:cNvPr id="15" name="Text 13"/>
          <p:cNvSpPr/>
          <p:nvPr/>
        </p:nvSpPr>
        <p:spPr>
          <a:xfrm>
            <a:off x="6382512" y="2414016"/>
            <a:ext cx="1828800" cy="548640"/>
          </a:xfrm>
          <a:prstGeom prst="rect">
            <a:avLst/>
          </a:prstGeom>
          <a:noFill/>
          <a:ln/>
        </p:spPr>
        <p:txBody>
          <a:bodyPr wrap="square" lIns="0" tIns="0" rIns="0" bIns="0" rtlCol="0" anchor="ctr">
            <a:normAutofit/>
          </a:bodyPr>
          <a:lstStyle/>
          <a:p>
            <a:pPr algn="l" indent="0" marL="0">
              <a:buNone/>
            </a:pPr>
            <a:r>
              <a:rPr lang="en-US" sz="3200" b="1" dirty="0">
                <a:solidFill>
                  <a:srgbClr val="B42318"/>
                </a:solidFill>
                <a:latin typeface="Aptos" pitchFamily="34" charset="0"/>
                <a:ea typeface="Aptos" pitchFamily="34" charset="-122"/>
                <a:cs typeface="Aptos" pitchFamily="34" charset="-120"/>
              </a:rPr>
              <a:t>234</a:t>
            </a:r>
            <a:endParaRPr lang="en-US" sz="3200" dirty="0"/>
          </a:p>
        </p:txBody>
      </p:sp>
      <p:sp>
        <p:nvSpPr>
          <p:cNvPr id="16" name="Text 14"/>
          <p:cNvSpPr/>
          <p:nvPr/>
        </p:nvSpPr>
        <p:spPr>
          <a:xfrm>
            <a:off x="6382512" y="2953512"/>
            <a:ext cx="1828800" cy="502920"/>
          </a:xfrm>
          <a:prstGeom prst="rect">
            <a:avLst/>
          </a:prstGeom>
          <a:noFill/>
          <a:ln/>
        </p:spPr>
        <p:txBody>
          <a:bodyPr wrap="square" lIns="0" tIns="0" rIns="0" bIns="0" rtlCol="0" anchor="ctr">
            <a:normAutofit/>
          </a:bodyPr>
          <a:lstStyle/>
          <a:p>
            <a:pPr algn="l" indent="0" marL="0">
              <a:buNone/>
            </a:pPr>
            <a:r>
              <a:rPr lang="en-US" sz="1300" dirty="0">
                <a:solidFill>
                  <a:srgbClr val="5F6B76"/>
                </a:solidFill>
                <a:latin typeface="Aptos" pitchFamily="34" charset="0"/>
                <a:ea typeface="Aptos" pitchFamily="34" charset="-122"/>
                <a:cs typeface="Aptos" pitchFamily="34" charset="-120"/>
              </a:rPr>
              <a:t>spoofed commands</a:t>
            </a:r>
            <a:endParaRPr lang="en-US" sz="1300" dirty="0"/>
          </a:p>
          <a:p>
            <a:pPr algn="l" indent="0" marL="0">
              <a:buNone/>
            </a:pPr>
            <a:r>
              <a:rPr lang="en-US" sz="1300" dirty="0">
                <a:solidFill>
                  <a:srgbClr val="5F6B76"/>
                </a:solidFill>
                <a:latin typeface="Aptos" pitchFamily="34" charset="0"/>
                <a:ea typeface="Aptos" pitchFamily="34" charset="-122"/>
                <a:cs typeface="Aptos" pitchFamily="34" charset="-120"/>
              </a:rPr>
              <a:t>accepted</a:t>
            </a:r>
            <a:endParaRPr lang="en-US" sz="1300" dirty="0"/>
          </a:p>
        </p:txBody>
      </p:sp>
      <p:sp>
        <p:nvSpPr>
          <p:cNvPr id="17" name="Text 15"/>
          <p:cNvSpPr/>
          <p:nvPr/>
        </p:nvSpPr>
        <p:spPr>
          <a:xfrm>
            <a:off x="8394192" y="2414016"/>
            <a:ext cx="1828800" cy="548640"/>
          </a:xfrm>
          <a:prstGeom prst="rect">
            <a:avLst/>
          </a:prstGeom>
          <a:noFill/>
          <a:ln/>
        </p:spPr>
        <p:txBody>
          <a:bodyPr wrap="square" lIns="0" tIns="0" rIns="0" bIns="0" rtlCol="0" anchor="ctr">
            <a:normAutofit/>
          </a:bodyPr>
          <a:lstStyle/>
          <a:p>
            <a:pPr algn="l" indent="0" marL="0">
              <a:buNone/>
            </a:pPr>
            <a:r>
              <a:rPr lang="en-US" sz="3200" b="1" dirty="0">
                <a:solidFill>
                  <a:srgbClr val="B42318"/>
                </a:solidFill>
                <a:latin typeface="Aptos" pitchFamily="34" charset="0"/>
                <a:ea typeface="Aptos" pitchFamily="34" charset="-122"/>
                <a:cs typeface="Aptos" pitchFamily="34" charset="-120"/>
              </a:rPr>
              <a:t>0%</a:t>
            </a:r>
            <a:endParaRPr lang="en-US" sz="3200" dirty="0"/>
          </a:p>
        </p:txBody>
      </p:sp>
      <p:sp>
        <p:nvSpPr>
          <p:cNvPr id="18" name="Text 16"/>
          <p:cNvSpPr/>
          <p:nvPr/>
        </p:nvSpPr>
        <p:spPr>
          <a:xfrm>
            <a:off x="8394192" y="2926080"/>
            <a:ext cx="2103120" cy="621792"/>
          </a:xfrm>
          <a:prstGeom prst="rect">
            <a:avLst/>
          </a:prstGeom>
          <a:noFill/>
          <a:ln/>
        </p:spPr>
        <p:txBody>
          <a:bodyPr wrap="square" lIns="0" tIns="0" rIns="0" bIns="0" rtlCol="0" anchor="ctr">
            <a:normAutofit/>
          </a:bodyPr>
          <a:lstStyle/>
          <a:p>
            <a:pPr algn="l" indent="0" marL="0">
              <a:buNone/>
            </a:pPr>
            <a:r>
              <a:rPr lang="en-US" sz="1300" dirty="0">
                <a:solidFill>
                  <a:srgbClr val="5F6B76"/>
                </a:solidFill>
                <a:latin typeface="Aptos" pitchFamily="34" charset="0"/>
                <a:ea typeface="Aptos" pitchFamily="34" charset="-122"/>
                <a:cs typeface="Aptos" pitchFamily="34" charset="-120"/>
              </a:rPr>
              <a:t>runs converged</a:t>
            </a:r>
            <a:endParaRPr lang="en-US" sz="1300" dirty="0"/>
          </a:p>
          <a:p>
            <a:pPr algn="l" indent="0" marL="0">
              <a:buNone/>
            </a:pPr>
            <a:r>
              <a:rPr lang="en-US" sz="1300" dirty="0">
                <a:solidFill>
                  <a:srgbClr val="5F6B76"/>
                </a:solidFill>
                <a:latin typeface="Aptos" pitchFamily="34" charset="0"/>
                <a:ea typeface="Aptos" pitchFamily="34" charset="-122"/>
                <a:cs typeface="Aptos" pitchFamily="34" charset="-120"/>
              </a:rPr>
              <a:t>mostly unrecoverable</a:t>
            </a:r>
            <a:endParaRPr lang="en-US" sz="1300" dirty="0"/>
          </a:p>
        </p:txBody>
      </p:sp>
      <p:sp>
        <p:nvSpPr>
          <p:cNvPr id="19" name="Text 17"/>
          <p:cNvSpPr/>
          <p:nvPr/>
        </p:nvSpPr>
        <p:spPr>
          <a:xfrm>
            <a:off x="6382512" y="3803904"/>
            <a:ext cx="1828800" cy="475488"/>
          </a:xfrm>
          <a:prstGeom prst="rect">
            <a:avLst/>
          </a:prstGeom>
          <a:noFill/>
          <a:ln/>
        </p:spPr>
        <p:txBody>
          <a:bodyPr wrap="square" lIns="0" tIns="0" rIns="0" bIns="0" rtlCol="0" anchor="ctr">
            <a:normAutofit/>
          </a:bodyPr>
          <a:lstStyle/>
          <a:p>
            <a:pPr algn="l" indent="0" marL="0">
              <a:buNone/>
            </a:pPr>
            <a:r>
              <a:rPr lang="en-US" sz="2500" b="1" dirty="0">
                <a:solidFill>
                  <a:srgbClr val="B42318"/>
                </a:solidFill>
                <a:latin typeface="Aptos" pitchFamily="34" charset="0"/>
                <a:ea typeface="Aptos" pitchFamily="34" charset="-122"/>
                <a:cs typeface="Aptos" pitchFamily="34" charset="-120"/>
              </a:rPr>
              <a:t>1.00</a:t>
            </a:r>
            <a:endParaRPr lang="en-US" sz="2500" dirty="0"/>
          </a:p>
        </p:txBody>
      </p:sp>
      <p:sp>
        <p:nvSpPr>
          <p:cNvPr id="20" name="Text 18"/>
          <p:cNvSpPr/>
          <p:nvPr/>
        </p:nvSpPr>
        <p:spPr>
          <a:xfrm>
            <a:off x="6382512" y="4251960"/>
            <a:ext cx="2377440" cy="320040"/>
          </a:xfrm>
          <a:prstGeom prst="rect">
            <a:avLst/>
          </a:prstGeom>
          <a:noFill/>
          <a:ln/>
        </p:spPr>
        <p:txBody>
          <a:bodyPr wrap="square" lIns="0" tIns="0" rIns="0" bIns="0" rtlCol="0" anchor="ctr">
            <a:normAutofit/>
          </a:bodyPr>
          <a:lstStyle/>
          <a:p>
            <a:pPr algn="l" indent="0" marL="0">
              <a:buNone/>
            </a:pPr>
            <a:r>
              <a:rPr lang="en-US" sz="1250" dirty="0">
                <a:solidFill>
                  <a:srgbClr val="5F6B76"/>
                </a:solidFill>
                <a:latin typeface="Aptos" pitchFamily="34" charset="0"/>
                <a:ea typeface="Aptos" pitchFamily="34" charset="-122"/>
                <a:cs typeface="Aptos" pitchFamily="34" charset="-120"/>
              </a:rPr>
              <a:t>legitimate-use score</a:t>
            </a:r>
            <a:endParaRPr lang="en-US" sz="1250" dirty="0"/>
          </a:p>
        </p:txBody>
      </p:sp>
      <p:sp>
        <p:nvSpPr>
          <p:cNvPr id="21" name="Shape 19"/>
          <p:cNvSpPr/>
          <p:nvPr/>
        </p:nvSpPr>
        <p:spPr>
          <a:xfrm>
            <a:off x="585216" y="5138928"/>
            <a:ext cx="10826496" cy="768096"/>
          </a:xfrm>
          <a:prstGeom prst="roundRect">
            <a:avLst>
              <a:gd name="adj" fmla="val 9524"/>
            </a:avLst>
          </a:prstGeom>
          <a:solidFill>
            <a:srgbClr val="FFFFFF"/>
          </a:solidFill>
          <a:ln w="12700">
            <a:solidFill>
              <a:srgbClr val="D8DEE4"/>
            </a:solidFill>
            <a:prstDash val="solid"/>
          </a:ln>
        </p:spPr>
        <p:txBody>
          <a:bodyPr/>
          <a:p/>
        </p:txBody>
      </p:sp>
      <p:sp>
        <p:nvSpPr>
          <p:cNvPr id="22" name="Text 20"/>
          <p:cNvSpPr/>
          <p:nvPr/>
        </p:nvSpPr>
        <p:spPr>
          <a:xfrm>
            <a:off x="768096" y="5285232"/>
            <a:ext cx="10460736" cy="237744"/>
          </a:xfrm>
          <a:prstGeom prst="rect">
            <a:avLst/>
          </a:prstGeom>
          <a:noFill/>
          <a:ln/>
        </p:spPr>
        <p:txBody>
          <a:bodyPr wrap="square" lIns="0" tIns="0" rIns="0" bIns="0" rtlCol="0" anchor="ctr">
            <a:normAutofit/>
          </a:bodyPr>
          <a:lstStyle/>
          <a:p>
            <a:pPr algn="l" indent="0" marL="0">
              <a:buNone/>
            </a:pPr>
            <a:r>
              <a:rPr lang="en-US" sz="1200" b="1" dirty="0">
                <a:solidFill>
                  <a:srgbClr val="0F766E"/>
                </a:solidFill>
                <a:latin typeface="Aptos" pitchFamily="34" charset="0"/>
                <a:ea typeface="Aptos" pitchFamily="34" charset="-122"/>
                <a:cs typeface="Aptos" pitchFamily="34" charset="-120"/>
              </a:rPr>
              <a:t>Interpretation</a:t>
            </a:r>
            <a:endParaRPr lang="en-US" sz="1200" dirty="0"/>
          </a:p>
        </p:txBody>
      </p:sp>
      <p:sp>
        <p:nvSpPr>
          <p:cNvPr id="23" name="Text 21"/>
          <p:cNvSpPr/>
          <p:nvPr/>
        </p:nvSpPr>
        <p:spPr>
          <a:xfrm>
            <a:off x="768096" y="5596128"/>
            <a:ext cx="10460736" cy="201168"/>
          </a:xfrm>
          <a:prstGeom prst="rect">
            <a:avLst/>
          </a:prstGeom>
          <a:noFill/>
          <a:ln/>
        </p:spPr>
        <p:txBody>
          <a:bodyPr wrap="square" lIns="0" tIns="0" rIns="0" bIns="0" rtlCol="0" anchor="t">
            <a:normAutofit/>
          </a:bodyPr>
          <a:lstStyle/>
          <a:p>
            <a:pPr algn="l" indent="0" marL="0">
              <a:buNone/>
            </a:pPr>
            <a:r>
              <a:rPr lang="en-US" sz="1200" dirty="0">
                <a:solidFill>
                  <a:srgbClr val="5F6B76"/>
                </a:solidFill>
                <a:latin typeface="Aptos" pitchFamily="34" charset="0"/>
                <a:ea typeface="Aptos" pitchFamily="34" charset="-122"/>
                <a:cs typeface="Aptos" pitchFamily="34" charset="-120"/>
              </a:rPr>
              <a:t>The adaptive policy is not enough by itself. Identity has to sit underneath it, otherwise the defense can be operating correctly over a false principal.</a:t>
            </a:r>
            <a:endParaRPr lang="en-US" sz="120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6" name="Rectangle 25"/>
          <p:cNvSpPr/>
          <p:nvPr/>
        </p:nvSpPr>
        <p:spPr>
          <a:xfrm>
            <a:off x="585216" y="1783080"/>
            <a:ext cx="10515600" cy="10972"/>
          </a:xfrm>
          <a:prstGeom prst="rect">
            <a:avLst/>
          </a:prstGeom>
          <a:solidFill>
            <a:srgbClr val="DCE2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09 · VALIDATION</a:t>
            </a:r>
            <a:endParaRPr lang="en-US" sz="1050" dirty="0"/>
          </a:p>
        </p:txBody>
      </p:sp>
      <p:sp>
        <p:nvSpPr>
          <p:cNvPr id="3" name="Text 1"/>
          <p:cNvSpPr/>
          <p:nvPr/>
        </p:nvSpPr>
        <p:spPr>
          <a:xfrm>
            <a:off x="566928" y="658368"/>
            <a:ext cx="10972800" cy="530352"/>
          </a:xfrm>
          <a:prstGeom prst="rect">
            <a:avLst/>
          </a:prstGeom>
          <a:noFill/>
          <a:ln>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The hardened policy closes the modeled chain — and the report shows where that claim stops</a:t>
            </a:r>
            <a:endParaRPr lang="en-US" sz="2800" dirty="0"/>
          </a:p>
        </p:txBody>
      </p:sp>
      <p:sp>
        <p:nvSpPr>
          <p:cNvPr id="4" name="Shape 2"/>
          <p:cNvSpPr/>
          <p:nvPr/>
        </p:nvSpPr>
        <p:spPr>
          <a:xfrm>
            <a:off x="585216" y="1783080"/>
            <a:ext cx="5166360" cy="1417320"/>
          </a:xfrm>
          <a:prstGeom prst="roundRect">
            <a:avLst>
              <a:gd name="adj" fmla="val 5161"/>
            </a:avLst>
          </a:prstGeom>
          <a:noFill/>
          <a:ln w="12700">
            <a:noFill/>
            <a:prstDash val="solid"/>
          </a:ln>
        </p:spPr>
        <p:txBody>
          <a:bodyPr/>
          <a:p/>
        </p:txBody>
      </p:sp>
      <p:sp>
        <p:nvSpPr>
          <p:cNvPr id="5" name="Text 3"/>
          <p:cNvSpPr/>
          <p:nvPr/>
        </p:nvSpPr>
        <p:spPr>
          <a:xfrm>
            <a:off x="768096" y="1929384"/>
            <a:ext cx="4800600" cy="237744"/>
          </a:xfrm>
          <a:prstGeom prst="rect">
            <a:avLst/>
          </a:prstGeom>
          <a:noFill/>
          <a:ln/>
        </p:spPr>
        <p:txBody>
          <a:bodyPr wrap="square" lIns="0" tIns="0" rIns="0" bIns="0" rtlCol="0" anchor="ctr">
            <a:normAutofit/>
          </a:bodyPr>
          <a:lstStyle/>
          <a:p>
            <a:pPr algn="l" indent="0" marL="0">
              <a:buNone/>
            </a:pPr>
            <a:r>
              <a:rPr lang="en-US" sz="1200" b="1" dirty="0">
                <a:solidFill>
                  <a:srgbClr val="B42318"/>
                </a:solidFill>
                <a:latin typeface="Aptos" pitchFamily="34" charset="0"/>
                <a:ea typeface="Aptos" pitchFamily="34" charset="-122"/>
                <a:cs typeface="Aptos" pitchFamily="34" charset="-120"/>
              </a:rPr>
              <a:t>P₀ · unhardened starting policy</a:t>
            </a:r>
            <a:endParaRPr lang="en-US" sz="1200" dirty="0"/>
          </a:p>
        </p:txBody>
      </p:sp>
      <p:sp>
        <p:nvSpPr>
          <p:cNvPr id="6" name="Text 4"/>
          <p:cNvSpPr/>
          <p:nvPr/>
        </p:nvSpPr>
        <p:spPr>
          <a:xfrm>
            <a:off x="768096" y="2240280"/>
            <a:ext cx="4800600" cy="850392"/>
          </a:xfrm>
          <a:prstGeom prst="rect">
            <a:avLst/>
          </a:prstGeom>
          <a:noFill/>
          <a:ln>
            <a:noFill/>
          </a:ln>
        </p:spPr>
        <p:txBody>
          <a:bodyPr wrap="square" lIns="0" tIns="0" rIns="0" bIns="0" rtlCol="0" anchor="t">
            <a:normAutofit/>
          </a:bodyPr>
          <a:lstStyle/>
          <a:p>
            <a:pPr algn="l" indent="0" marL="0">
              <a:buNone/>
            </a:pPr>
            <a:r>
              <a:rPr lang="en-US" sz="1300" dirty="0">
                <a:solidFill>
                  <a:srgbClr val="5F6B76"/>
                </a:solidFill>
                <a:latin typeface="Aptos" pitchFamily="34" charset="0"/>
                <a:ea typeface="Aptos" pitchFamily="34" charset="-122"/>
                <a:cs typeface="Aptos" pitchFamily="34" charset="-120"/>
              </a:rPr>
              <a:t>5 of 7 modeled phases leak. The initial policy intentionally leaves indirect channels such as COPY, arithmetic, transforms, and comparison available.</a:t>
            </a:r>
            <a:endParaRPr lang="en-US" sz="1300" dirty="0"/>
          </a:p>
        </p:txBody>
      </p:sp>
      <p:sp>
        <p:nvSpPr>
          <p:cNvPr id="7" name="Shape 5"/>
          <p:cNvSpPr/>
          <p:nvPr/>
        </p:nvSpPr>
        <p:spPr>
          <a:xfrm>
            <a:off x="585216" y="3401568"/>
            <a:ext cx="5166360" cy="1417320"/>
          </a:xfrm>
          <a:prstGeom prst="roundRect">
            <a:avLst>
              <a:gd name="adj" fmla="val 5161"/>
            </a:avLst>
          </a:prstGeom>
          <a:noFill/>
          <a:ln w="12700">
            <a:noFill/>
            <a:prstDash val="solid"/>
          </a:ln>
        </p:spPr>
        <p:txBody>
          <a:bodyPr/>
          <a:p/>
        </p:txBody>
      </p:sp>
      <p:sp>
        <p:nvSpPr>
          <p:cNvPr id="8" name="Text 6"/>
          <p:cNvSpPr/>
          <p:nvPr/>
        </p:nvSpPr>
        <p:spPr>
          <a:xfrm>
            <a:off x="768096" y="3547872"/>
            <a:ext cx="4800600" cy="237744"/>
          </a:xfrm>
          <a:prstGeom prst="rect">
            <a:avLst/>
          </a:prstGeom>
          <a:noFill/>
          <a:ln/>
        </p:spPr>
        <p:txBody>
          <a:bodyPr wrap="square" lIns="0" tIns="0" rIns="0" bIns="0" rtlCol="0" anchor="ctr">
            <a:normAutofit/>
          </a:bodyPr>
          <a:lstStyle/>
          <a:p>
            <a:pPr algn="l" indent="0" marL="0">
              <a:buNone/>
            </a:pPr>
            <a:r>
              <a:rPr lang="en-US" sz="1200" b="1" dirty="0">
                <a:solidFill>
                  <a:srgbClr val="15803D"/>
                </a:solidFill>
                <a:latin typeface="Aptos" pitchFamily="34" charset="0"/>
                <a:ea typeface="Aptos" pitchFamily="34" charset="-122"/>
                <a:cs typeface="Aptos" pitchFamily="34" charset="-120"/>
              </a:rPr>
              <a:t>v0.1 · signed, verifier-approved policy</a:t>
            </a:r>
            <a:endParaRPr lang="en-US" sz="1200" dirty="0"/>
          </a:p>
        </p:txBody>
      </p:sp>
      <p:sp>
        <p:nvSpPr>
          <p:cNvPr id="9" name="Text 7"/>
          <p:cNvSpPr/>
          <p:nvPr/>
        </p:nvSpPr>
        <p:spPr>
          <a:xfrm>
            <a:off x="768096" y="3858768"/>
            <a:ext cx="4800600" cy="850392"/>
          </a:xfrm>
          <a:prstGeom prst="rect">
            <a:avLst/>
          </a:prstGeom>
          <a:noFill/>
          <a:ln>
            <a:noFill/>
          </a:ln>
        </p:spPr>
        <p:txBody>
          <a:bodyPr wrap="square" lIns="0" tIns="0" rIns="0" bIns="0" rtlCol="0" anchor="t">
            <a:normAutofit/>
          </a:bodyPr>
          <a:lstStyle/>
          <a:p>
            <a:pPr algn="l" indent="0" marL="0">
              <a:buNone/>
            </a:pPr>
            <a:r>
              <a:rPr lang="en-US" sz="1300" dirty="0">
                <a:solidFill>
                  <a:srgbClr val="5F6B76"/>
                </a:solidFill>
                <a:latin typeface="Aptos" pitchFamily="34" charset="0"/>
                <a:ea typeface="Aptos" pitchFamily="34" charset="-122"/>
                <a:cs typeface="Aptos" pitchFamily="34" charset="-120"/>
              </a:rPr>
              <a:t>0 of 7 modeled phases leak on the same default scenario used elsewhere in the repository.</a:t>
            </a:r>
            <a:endParaRPr lang="en-US" sz="1300" dirty="0"/>
          </a:p>
        </p:txBody>
      </p:sp>
      <p:sp>
        <p:nvSpPr>
          <p:cNvPr id="10" name="Text 8"/>
          <p:cNvSpPr/>
          <p:nvPr/>
        </p:nvSpPr>
        <p:spPr>
          <a:xfrm>
            <a:off x="6144768" y="1783080"/>
            <a:ext cx="1828800" cy="237744"/>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Known limits</a:t>
            </a:r>
            <a:endParaRPr lang="en-US" sz="1100" dirty="0"/>
          </a:p>
        </p:txBody>
      </p:sp>
      <p:sp>
        <p:nvSpPr>
          <p:cNvPr id="11" name="Shape 9"/>
          <p:cNvSpPr/>
          <p:nvPr/>
        </p:nvSpPr>
        <p:spPr>
          <a:xfrm>
            <a:off x="6126480" y="2139696"/>
            <a:ext cx="5248656" cy="768096"/>
          </a:xfrm>
          <a:prstGeom prst="roundRect">
            <a:avLst>
              <a:gd name="adj" fmla="val 9524"/>
            </a:avLst>
          </a:prstGeom>
          <a:noFill/>
          <a:ln w="12700">
            <a:noFill/>
            <a:prstDash val="solid"/>
          </a:ln>
        </p:spPr>
        <p:txBody>
          <a:bodyPr/>
          <a:p/>
        </p:txBody>
      </p:sp>
      <p:sp>
        <p:nvSpPr>
          <p:cNvPr id="12" name="Text 10"/>
          <p:cNvSpPr/>
          <p:nvPr/>
        </p:nvSpPr>
        <p:spPr>
          <a:xfrm>
            <a:off x="6309360" y="2286000"/>
            <a:ext cx="4882896" cy="237744"/>
          </a:xfrm>
          <a:prstGeom prst="rect">
            <a:avLst/>
          </a:prstGeom>
          <a:noFill/>
          <a:ln/>
        </p:spPr>
        <p:txBody>
          <a:bodyPr wrap="square" lIns="0" tIns="0" rIns="0" bIns="0" rtlCol="0" anchor="ctr">
            <a:normAutofit/>
          </a:bodyPr>
          <a:lstStyle/>
          <a:p>
            <a:pPr algn="l" indent="0" marL="0">
              <a:buNone/>
            </a:pPr>
            <a:r>
              <a:rPr lang="en-US" sz="1150" b="1" dirty="0">
                <a:solidFill>
                  <a:srgbClr val="17202A"/>
                </a:solidFill>
                <a:latin typeface="Aptos" pitchFamily="34" charset="0"/>
                <a:ea typeface="Aptos" pitchFamily="34" charset="-122"/>
                <a:cs typeface="Aptos" pitchFamily="34" charset="-120"/>
              </a:rPr>
              <a:t>Anti-rollback</a:t>
            </a:r>
            <a:endParaRPr lang="en-US" sz="1150" dirty="0"/>
          </a:p>
        </p:txBody>
      </p:sp>
      <p:sp>
        <p:nvSpPr>
          <p:cNvPr id="13" name="Text 11"/>
          <p:cNvSpPr/>
          <p:nvPr/>
        </p:nvSpPr>
        <p:spPr>
          <a:xfrm>
            <a:off x="6309360" y="2596896"/>
            <a:ext cx="4882896" cy="201168"/>
          </a:xfrm>
          <a:prstGeom prst="rect">
            <a:avLst/>
          </a:prstGeom>
          <a:noFill/>
          <a:ln/>
        </p:spPr>
        <p:txBody>
          <a:bodyPr wrap="square" lIns="0" tIns="0" rIns="0" bIns="0" rtlCol="0" anchor="t">
            <a:normAutofit/>
          </a:bodyPr>
          <a:lstStyle/>
          <a:p>
            <a:pPr algn="l" indent="0" marL="0">
              <a:buNone/>
            </a:pPr>
            <a:r>
              <a:rPr lang="en-US" sz="1140" dirty="0">
                <a:solidFill>
                  <a:srgbClr val="5F6B76"/>
                </a:solidFill>
                <a:latin typeface="Aptos" pitchFamily="34" charset="0"/>
                <a:ea typeface="Aptos" pitchFamily="34" charset="-122"/>
                <a:cs typeface="Aptos" pitchFamily="34" charset="-120"/>
              </a:rPr>
              <a:t>Probe-based, not a proof over the whole policy language.</a:t>
            </a:r>
            <a:endParaRPr lang="en-US" sz="1140" dirty="0"/>
          </a:p>
        </p:txBody>
      </p:sp>
      <p:sp>
        <p:nvSpPr>
          <p:cNvPr id="14" name="Shape 12"/>
          <p:cNvSpPr/>
          <p:nvPr/>
        </p:nvSpPr>
        <p:spPr>
          <a:xfrm>
            <a:off x="6126480" y="3017520"/>
            <a:ext cx="5248656" cy="768096"/>
          </a:xfrm>
          <a:prstGeom prst="roundRect">
            <a:avLst>
              <a:gd name="adj" fmla="val 9524"/>
            </a:avLst>
          </a:prstGeom>
          <a:noFill/>
          <a:ln w="12700">
            <a:noFill/>
            <a:prstDash val="solid"/>
          </a:ln>
        </p:spPr>
        <p:txBody>
          <a:bodyPr/>
          <a:p/>
        </p:txBody>
      </p:sp>
      <p:sp>
        <p:nvSpPr>
          <p:cNvPr id="15" name="Text 13"/>
          <p:cNvSpPr/>
          <p:nvPr/>
        </p:nvSpPr>
        <p:spPr>
          <a:xfrm>
            <a:off x="6309360" y="3163824"/>
            <a:ext cx="4882896" cy="237744"/>
          </a:xfrm>
          <a:prstGeom prst="rect">
            <a:avLst/>
          </a:prstGeom>
          <a:noFill/>
          <a:ln/>
        </p:spPr>
        <p:txBody>
          <a:bodyPr wrap="square" lIns="0" tIns="0" rIns="0" bIns="0" rtlCol="0" anchor="ctr">
            <a:normAutofit/>
          </a:bodyPr>
          <a:lstStyle/>
          <a:p>
            <a:pPr algn="l" indent="0" marL="0">
              <a:buNone/>
            </a:pPr>
            <a:r>
              <a:rPr lang="en-US" sz="1150" b="1" dirty="0">
                <a:solidFill>
                  <a:srgbClr val="B45309"/>
                </a:solidFill>
                <a:latin typeface="Aptos" pitchFamily="34" charset="0"/>
                <a:ea typeface="Aptos" pitchFamily="34" charset="-122"/>
                <a:cs typeface="Aptos" pitchFamily="34" charset="-120"/>
              </a:rPr>
              <a:t>Label downgrade</a:t>
            </a:r>
            <a:endParaRPr lang="en-US" sz="1150" dirty="0"/>
          </a:p>
        </p:txBody>
      </p:sp>
      <p:sp>
        <p:nvSpPr>
          <p:cNvPr id="16" name="Text 14"/>
          <p:cNvSpPr/>
          <p:nvPr/>
        </p:nvSpPr>
        <p:spPr>
          <a:xfrm>
            <a:off x="6309360" y="3474720"/>
            <a:ext cx="4882896" cy="201168"/>
          </a:xfrm>
          <a:prstGeom prst="rect">
            <a:avLst/>
          </a:prstGeom>
          <a:noFill/>
          <a:ln/>
        </p:spPr>
        <p:txBody>
          <a:bodyPr wrap="square" lIns="0" tIns="0" rIns="0" bIns="0" rtlCol="0" anchor="t">
            <a:normAutofit/>
          </a:bodyPr>
          <a:lstStyle/>
          <a:p>
            <a:pPr algn="l" indent="0" marL="0">
              <a:buNone/>
            </a:pPr>
            <a:r>
              <a:rPr lang="en-US" sz="1140" dirty="0">
                <a:solidFill>
                  <a:srgbClr val="5F6B76"/>
                </a:solidFill>
                <a:latin typeface="Aptos" pitchFamily="34" charset="0"/>
                <a:ea typeface="Aptos" pitchFamily="34" charset="-122"/>
                <a:cs typeface="Aptos" pitchFamily="34" charset="-120"/>
              </a:rPr>
              <a:t>Detected immediately after the write; not yet blocked before it lands.</a:t>
            </a:r>
            <a:endParaRPr lang="en-US" sz="1140" dirty="0"/>
          </a:p>
        </p:txBody>
      </p:sp>
      <p:sp>
        <p:nvSpPr>
          <p:cNvPr id="17" name="Shape 15"/>
          <p:cNvSpPr/>
          <p:nvPr/>
        </p:nvSpPr>
        <p:spPr>
          <a:xfrm>
            <a:off x="6126480" y="3895344"/>
            <a:ext cx="5248656" cy="768096"/>
          </a:xfrm>
          <a:prstGeom prst="roundRect">
            <a:avLst>
              <a:gd name="adj" fmla="val 9524"/>
            </a:avLst>
          </a:prstGeom>
          <a:noFill/>
          <a:ln w="12700">
            <a:noFill/>
            <a:prstDash val="solid"/>
          </a:ln>
        </p:spPr>
        <p:txBody>
          <a:bodyPr/>
          <a:p/>
        </p:txBody>
      </p:sp>
      <p:sp>
        <p:nvSpPr>
          <p:cNvPr id="18" name="Text 16"/>
          <p:cNvSpPr/>
          <p:nvPr/>
        </p:nvSpPr>
        <p:spPr>
          <a:xfrm>
            <a:off x="6309360" y="4041648"/>
            <a:ext cx="4882896" cy="237744"/>
          </a:xfrm>
          <a:prstGeom prst="rect">
            <a:avLst/>
          </a:prstGeom>
          <a:noFill/>
          <a:ln/>
        </p:spPr>
        <p:txBody>
          <a:bodyPr wrap="square" lIns="0" tIns="0" rIns="0" bIns="0" rtlCol="0" anchor="ctr">
            <a:normAutofit/>
          </a:bodyPr>
          <a:lstStyle/>
          <a:p>
            <a:pPr algn="l" indent="0" marL="0">
              <a:buNone/>
            </a:pPr>
            <a:r>
              <a:rPr lang="en-US" sz="1150" b="1" dirty="0">
                <a:solidFill>
                  <a:srgbClr val="17202A"/>
                </a:solidFill>
                <a:latin typeface="Aptos" pitchFamily="34" charset="0"/>
                <a:ea typeface="Aptos" pitchFamily="34" charset="-122"/>
                <a:cs typeface="Aptos" pitchFamily="34" charset="-120"/>
              </a:rPr>
              <a:t>Audit chain</a:t>
            </a:r>
            <a:endParaRPr lang="en-US" sz="1150" dirty="0"/>
          </a:p>
        </p:txBody>
      </p:sp>
      <p:sp>
        <p:nvSpPr>
          <p:cNvPr id="19" name="Text 17"/>
          <p:cNvSpPr/>
          <p:nvPr/>
        </p:nvSpPr>
        <p:spPr>
          <a:xfrm>
            <a:off x="6309360" y="4352544"/>
            <a:ext cx="4882896" cy="201168"/>
          </a:xfrm>
          <a:prstGeom prst="rect">
            <a:avLst/>
          </a:prstGeom>
          <a:noFill/>
          <a:ln/>
        </p:spPr>
        <p:txBody>
          <a:bodyPr wrap="square" lIns="0" tIns="0" rIns="0" bIns="0" rtlCol="0" anchor="t">
            <a:normAutofit/>
          </a:bodyPr>
          <a:lstStyle/>
          <a:p>
            <a:pPr algn="l" indent="0" marL="0">
              <a:buNone/>
            </a:pPr>
            <a:r>
              <a:rPr lang="en-US" sz="1140" dirty="0">
                <a:solidFill>
                  <a:srgbClr val="5F6B76"/>
                </a:solidFill>
                <a:latin typeface="Aptos" pitchFamily="34" charset="0"/>
                <a:ea typeface="Aptos" pitchFamily="34" charset="-122"/>
                <a:cs typeface="Aptos" pitchFamily="34" charset="-120"/>
              </a:rPr>
              <a:t>Tamper-evident within the process, but not externally anchored.</a:t>
            </a:r>
            <a:endParaRPr lang="en-US" sz="1140" dirty="0"/>
          </a:p>
        </p:txBody>
      </p:sp>
      <p:sp>
        <p:nvSpPr>
          <p:cNvPr id="20" name="Shape 18"/>
          <p:cNvSpPr/>
          <p:nvPr/>
        </p:nvSpPr>
        <p:spPr>
          <a:xfrm>
            <a:off x="6126480" y="4773168"/>
            <a:ext cx="5248656" cy="768096"/>
          </a:xfrm>
          <a:prstGeom prst="roundRect">
            <a:avLst>
              <a:gd name="adj" fmla="val 9524"/>
            </a:avLst>
          </a:prstGeom>
          <a:noFill/>
          <a:ln w="12700">
            <a:noFill/>
            <a:prstDash val="solid"/>
          </a:ln>
        </p:spPr>
        <p:txBody>
          <a:bodyPr/>
          <a:p/>
        </p:txBody>
      </p:sp>
      <p:sp>
        <p:nvSpPr>
          <p:cNvPr id="21" name="Text 19"/>
          <p:cNvSpPr/>
          <p:nvPr/>
        </p:nvSpPr>
        <p:spPr>
          <a:xfrm>
            <a:off x="6309360" y="4919472"/>
            <a:ext cx="4882896" cy="237744"/>
          </a:xfrm>
          <a:prstGeom prst="rect">
            <a:avLst/>
          </a:prstGeom>
          <a:noFill/>
          <a:ln/>
        </p:spPr>
        <p:txBody>
          <a:bodyPr wrap="square" lIns="0" tIns="0" rIns="0" bIns="0" rtlCol="0" anchor="ctr">
            <a:normAutofit/>
          </a:bodyPr>
          <a:lstStyle/>
          <a:p>
            <a:pPr algn="l" indent="0" marL="0">
              <a:buNone/>
            </a:pPr>
            <a:r>
              <a:rPr lang="en-US" sz="1150" b="1" dirty="0">
                <a:solidFill>
                  <a:srgbClr val="17202A"/>
                </a:solidFill>
                <a:latin typeface="Aptos" pitchFamily="34" charset="0"/>
                <a:ea typeface="Aptos" pitchFamily="34" charset="-122"/>
                <a:cs typeface="Aptos" pitchFamily="34" charset="-120"/>
              </a:rPr>
              <a:t>Sandbox</a:t>
            </a:r>
            <a:endParaRPr lang="en-US" sz="1150" dirty="0"/>
          </a:p>
        </p:txBody>
      </p:sp>
      <p:sp>
        <p:nvSpPr>
          <p:cNvPr id="22" name="Text 20"/>
          <p:cNvSpPr/>
          <p:nvPr/>
        </p:nvSpPr>
        <p:spPr>
          <a:xfrm>
            <a:off x="6309360" y="5230368"/>
            <a:ext cx="4882896" cy="201168"/>
          </a:xfrm>
          <a:prstGeom prst="rect">
            <a:avLst/>
          </a:prstGeom>
          <a:noFill/>
          <a:ln/>
        </p:spPr>
        <p:txBody>
          <a:bodyPr wrap="square" lIns="0" tIns="0" rIns="0" bIns="0" rtlCol="0" anchor="t">
            <a:normAutofit/>
          </a:bodyPr>
          <a:lstStyle/>
          <a:p>
            <a:pPr algn="l" indent="0" marL="0">
              <a:buNone/>
            </a:pPr>
            <a:r>
              <a:rPr lang="en-US" sz="1140" dirty="0">
                <a:solidFill>
                  <a:srgbClr val="5F6B76"/>
                </a:solidFill>
                <a:latin typeface="Aptos" pitchFamily="34" charset="0"/>
                <a:ea typeface="Aptos" pitchFamily="34" charset="-122"/>
                <a:cs typeface="Aptos" pitchFamily="34" charset="-120"/>
              </a:rPr>
              <a:t>Abstract machine only; no real container, network, or timing isolation.</a:t>
            </a:r>
            <a:endParaRPr lang="en-US" sz="114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10 · REPRODUCIBILITY</a:t>
            </a:r>
            <a:endParaRPr lang="en-US" sz="1050" dirty="0"/>
          </a:p>
        </p:txBody>
      </p:sp>
      <p:sp>
        <p:nvSpPr>
          <p:cNvPr id="3" name="Text 1"/>
          <p:cNvSpPr/>
          <p:nvPr/>
        </p:nvSpPr>
        <p:spPr>
          <a:xfrm>
            <a:off x="566928" y="658368"/>
            <a:ext cx="10972800" cy="530352"/>
          </a:xfrm>
          <a:prstGeom prst="rect">
            <a:avLst/>
          </a:prstGeom>
          <a:noFill/>
          <a:ln>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Checkable, not just arguable</a:t>
            </a:r>
            <a:endParaRPr lang="en-US" sz="2800" dirty="0"/>
          </a:p>
        </p:txBody>
      </p:sp>
      <p:sp>
        <p:nvSpPr>
          <p:cNvPr id="4" name="Text 2"/>
          <p:cNvSpPr/>
          <p:nvPr/>
        </p:nvSpPr>
        <p:spPr>
          <a:xfrm>
            <a:off x="566928" y="1225296"/>
            <a:ext cx="10515600" cy="502920"/>
          </a:xfrm>
          <a:prstGeom prst="rect">
            <a:avLst/>
          </a:prstGeom>
          <a:noFill/>
          <a:ln>
            <a:noFill/>
          </a:ln>
        </p:spPr>
        <p:txBody>
          <a:bodyPr wrap="square" lIns="0" tIns="0" rIns="0" bIns="0" rtlCol="0" anchor="ctr">
            <a:normAutofit/>
          </a:bodyPr>
          <a:lstStyle/>
          <a:p>
            <a:pPr algn="l" indent="0" marL="0">
              <a:buNone/>
            </a:pPr>
            <a:r>
              <a:rPr lang="en-US" sz="1350" dirty="0">
                <a:solidFill>
                  <a:srgbClr val="5F6B76"/>
                </a:solidFill>
                <a:latin typeface="Aptos" pitchFamily="34" charset="0"/>
                <a:ea typeface="Aptos" pitchFamily="34" charset="-122"/>
                <a:cs typeface="Aptos" pitchFamily="34" charset="-120"/>
              </a:rPr>
              <a:t>The sprint report is designed so a reviewer can reproduce the main claims offline, inspect the policy lineage, and distinguish measured results from interpretation.</a:t>
            </a:r>
            <a:endParaRPr lang="en-US" sz="1350" dirty="0"/>
          </a:p>
        </p:txBody>
      </p:sp>
      <p:sp>
        <p:nvSpPr>
          <p:cNvPr id="5" name="Shape 3"/>
          <p:cNvSpPr/>
          <p:nvPr/>
        </p:nvSpPr>
        <p:spPr>
          <a:xfrm>
            <a:off x="585216" y="1883664"/>
            <a:ext cx="10826496" cy="667512"/>
          </a:xfrm>
          <a:prstGeom prst="roundRect">
            <a:avLst>
              <a:gd name="adj" fmla="val 8219"/>
            </a:avLst>
          </a:prstGeom>
          <a:noFill/>
          <a:ln w="12700">
            <a:noFill/>
            <a:prstDash val="solid"/>
          </a:ln>
        </p:spPr>
        <p:txBody>
          <a:bodyPr/>
          <a:p/>
        </p:txBody>
      </p:sp>
      <p:sp>
        <p:nvSpPr>
          <p:cNvPr id="6" name="Text 4"/>
          <p:cNvSpPr/>
          <p:nvPr/>
        </p:nvSpPr>
        <p:spPr>
          <a:xfrm>
            <a:off x="768096" y="1993392"/>
            <a:ext cx="1417320" cy="256032"/>
          </a:xfrm>
          <a:prstGeom prst="rect">
            <a:avLst/>
          </a:prstGeom>
          <a:noFill/>
          <a:ln/>
        </p:spPr>
        <p:txBody>
          <a:bodyPr wrap="square" lIns="0" tIns="0" rIns="0" bIns="0" rtlCol="0" anchor="ctr">
            <a:normAutofit/>
          </a:bodyPr>
          <a:lstStyle/>
          <a:p>
            <a:pPr algn="l" indent="0" marL="0">
              <a:buNone/>
            </a:pPr>
            <a:r>
              <a:rPr lang="en-US" sz="1120" b="1" dirty="0">
                <a:solidFill>
                  <a:srgbClr val="0F766E"/>
                </a:solidFill>
                <a:latin typeface="Aptos" pitchFamily="34" charset="0"/>
                <a:ea typeface="Aptos" pitchFamily="34" charset="-122"/>
                <a:cs typeface="Aptos" pitchFamily="34" charset="-120"/>
              </a:rPr>
              <a:t>Install</a:t>
            </a:r>
            <a:endParaRPr lang="en-US" sz="1120" dirty="0"/>
          </a:p>
        </p:txBody>
      </p:sp>
      <p:sp>
        <p:nvSpPr>
          <p:cNvPr id="7" name="Text 5"/>
          <p:cNvSpPr/>
          <p:nvPr/>
        </p:nvSpPr>
        <p:spPr>
          <a:xfrm>
            <a:off x="2240280" y="1975104"/>
            <a:ext cx="8869680" cy="329184"/>
          </a:xfrm>
          <a:prstGeom prst="rect">
            <a:avLst/>
          </a:prstGeom>
          <a:noFill/>
          <a:ln>
            <a:noFill/>
          </a:ln>
        </p:spPr>
        <p:txBody>
          <a:bodyPr wrap="square" lIns="0" tIns="0" rIns="0" bIns="0" rtlCol="0" anchor="ctr">
            <a:normAutofit/>
          </a:bodyPr>
          <a:lstStyle/>
          <a:p>
            <a:pPr algn="l" indent="0" marL="0">
              <a:buNone/>
            </a:pPr>
            <a:r>
              <a:rPr lang="en-US" sz="1220" dirty="0">
                <a:solidFill>
                  <a:srgbClr val="17202A"/>
                </a:solidFill>
                <a:latin typeface="Aptos Mono" pitchFamily="34" charset="0"/>
                <a:ea typeface="Aptos Mono" pitchFamily="34" charset="-122"/>
                <a:cs typeface="Aptos Mono" pitchFamily="34" charset="-120"/>
              </a:rPr>
              <a:t>pip install -r requirements.txt</a:t>
            </a:r>
            <a:endParaRPr lang="en-US" sz="1220" dirty="0"/>
          </a:p>
        </p:txBody>
      </p:sp>
      <p:sp>
        <p:nvSpPr>
          <p:cNvPr id="8" name="Shape 6"/>
          <p:cNvSpPr/>
          <p:nvPr/>
        </p:nvSpPr>
        <p:spPr>
          <a:xfrm>
            <a:off x="585216" y="2679192"/>
            <a:ext cx="10826496" cy="667512"/>
          </a:xfrm>
          <a:prstGeom prst="roundRect">
            <a:avLst>
              <a:gd name="adj" fmla="val 8219"/>
            </a:avLst>
          </a:prstGeom>
          <a:noFill/>
          <a:ln w="12700">
            <a:noFill/>
            <a:prstDash val="solid"/>
          </a:ln>
        </p:spPr>
        <p:txBody>
          <a:bodyPr/>
          <a:p/>
        </p:txBody>
      </p:sp>
      <p:sp>
        <p:nvSpPr>
          <p:cNvPr id="9" name="Text 7"/>
          <p:cNvSpPr/>
          <p:nvPr/>
        </p:nvSpPr>
        <p:spPr>
          <a:xfrm>
            <a:off x="768096" y="2788920"/>
            <a:ext cx="1417320" cy="256032"/>
          </a:xfrm>
          <a:prstGeom prst="rect">
            <a:avLst/>
          </a:prstGeom>
          <a:noFill/>
          <a:ln/>
        </p:spPr>
        <p:txBody>
          <a:bodyPr wrap="square" lIns="0" tIns="0" rIns="0" bIns="0" rtlCol="0" anchor="ctr">
            <a:normAutofit/>
          </a:bodyPr>
          <a:lstStyle/>
          <a:p>
            <a:pPr algn="l" indent="0" marL="0">
              <a:buNone/>
            </a:pPr>
            <a:r>
              <a:rPr lang="en-US" sz="1120" b="1" dirty="0">
                <a:solidFill>
                  <a:srgbClr val="0F766E"/>
                </a:solidFill>
                <a:latin typeface="Aptos" pitchFamily="34" charset="0"/>
                <a:ea typeface="Aptos" pitchFamily="34" charset="-122"/>
                <a:cs typeface="Aptos" pitchFamily="34" charset="-120"/>
              </a:rPr>
              <a:t>Test suite</a:t>
            </a:r>
            <a:endParaRPr lang="en-US" sz="1120" dirty="0"/>
          </a:p>
        </p:txBody>
      </p:sp>
      <p:sp>
        <p:nvSpPr>
          <p:cNvPr id="10" name="Text 8"/>
          <p:cNvSpPr/>
          <p:nvPr/>
        </p:nvSpPr>
        <p:spPr>
          <a:xfrm>
            <a:off x="2240280" y="2770632"/>
            <a:ext cx="8869680" cy="329184"/>
          </a:xfrm>
          <a:prstGeom prst="rect">
            <a:avLst/>
          </a:prstGeom>
          <a:noFill/>
          <a:ln>
            <a:noFill/>
          </a:ln>
        </p:spPr>
        <p:txBody>
          <a:bodyPr wrap="square" lIns="0" tIns="0" rIns="0" bIns="0" rtlCol="0" anchor="ctr">
            <a:normAutofit/>
          </a:bodyPr>
          <a:lstStyle/>
          <a:p>
            <a:pPr algn="l" indent="0" marL="0">
              <a:buNone/>
            </a:pPr>
            <a:r>
              <a:rPr lang="en-US" sz="1220" dirty="0">
                <a:solidFill>
                  <a:srgbClr val="17202A"/>
                </a:solidFill>
                <a:latin typeface="Aptos Mono" pitchFamily="34" charset="0"/>
                <a:ea typeface="Aptos Mono" pitchFamily="34" charset="-122"/>
                <a:cs typeface="Aptos Mono" pitchFamily="34" charset="-120"/>
              </a:rPr>
              <a:t>python -m pytest tests/ -q   # 131 passed</a:t>
            </a:r>
            <a:endParaRPr lang="en-US" sz="1220" dirty="0"/>
          </a:p>
        </p:txBody>
      </p:sp>
      <p:sp>
        <p:nvSpPr>
          <p:cNvPr id="11" name="Shape 9"/>
          <p:cNvSpPr/>
          <p:nvPr/>
        </p:nvSpPr>
        <p:spPr>
          <a:xfrm>
            <a:off x="585216" y="3474720"/>
            <a:ext cx="10826496" cy="667512"/>
          </a:xfrm>
          <a:prstGeom prst="roundRect">
            <a:avLst>
              <a:gd name="adj" fmla="val 8219"/>
            </a:avLst>
          </a:prstGeom>
          <a:noFill/>
          <a:ln w="12700">
            <a:noFill/>
            <a:prstDash val="solid"/>
          </a:ln>
        </p:spPr>
        <p:txBody>
          <a:bodyPr/>
          <a:p/>
        </p:txBody>
      </p:sp>
      <p:sp>
        <p:nvSpPr>
          <p:cNvPr id="12" name="Text 10"/>
          <p:cNvSpPr/>
          <p:nvPr/>
        </p:nvSpPr>
        <p:spPr>
          <a:xfrm>
            <a:off x="768096" y="3584448"/>
            <a:ext cx="1417320" cy="256032"/>
          </a:xfrm>
          <a:prstGeom prst="rect">
            <a:avLst/>
          </a:prstGeom>
          <a:noFill/>
          <a:ln/>
        </p:spPr>
        <p:txBody>
          <a:bodyPr wrap="square" lIns="0" tIns="0" rIns="0" bIns="0" rtlCol="0" anchor="ctr">
            <a:normAutofit/>
          </a:bodyPr>
          <a:lstStyle/>
          <a:p>
            <a:pPr algn="l" indent="0" marL="0">
              <a:buNone/>
            </a:pPr>
            <a:r>
              <a:rPr lang="en-US" sz="1120" b="1" dirty="0">
                <a:solidFill>
                  <a:srgbClr val="0F766E"/>
                </a:solidFill>
                <a:latin typeface="Aptos" pitchFamily="34" charset="0"/>
                <a:ea typeface="Aptos" pitchFamily="34" charset="-122"/>
                <a:cs typeface="Aptos" pitchFamily="34" charset="-120"/>
              </a:rPr>
              <a:t>Ablation table</a:t>
            </a:r>
            <a:endParaRPr lang="en-US" sz="1120" dirty="0"/>
          </a:p>
        </p:txBody>
      </p:sp>
      <p:sp>
        <p:nvSpPr>
          <p:cNvPr id="13" name="Text 11"/>
          <p:cNvSpPr/>
          <p:nvPr/>
        </p:nvSpPr>
        <p:spPr>
          <a:xfrm>
            <a:off x="2240280" y="3566160"/>
            <a:ext cx="8869680" cy="329184"/>
          </a:xfrm>
          <a:prstGeom prst="rect">
            <a:avLst/>
          </a:prstGeom>
          <a:noFill/>
          <a:ln>
            <a:noFill/>
          </a:ln>
        </p:spPr>
        <p:txBody>
          <a:bodyPr wrap="square" lIns="0" tIns="0" rIns="0" bIns="0" rtlCol="0" anchor="ctr">
            <a:normAutofit/>
          </a:bodyPr>
          <a:lstStyle/>
          <a:p>
            <a:pPr algn="l" indent="0" marL="0">
              <a:buNone/>
            </a:pPr>
            <a:r>
              <a:rPr lang="en-US" sz="1220" dirty="0">
                <a:solidFill>
                  <a:srgbClr val="17202A"/>
                </a:solidFill>
                <a:latin typeface="Aptos Mono" pitchFamily="34" charset="0"/>
                <a:ea typeface="Aptos Mono" pitchFamily="34" charset="-122"/>
                <a:cs typeface="Aptos Mono" pitchFamily="34" charset="-120"/>
              </a:rPr>
              <a:t>python sprint_evidence.py   # ~2 min</a:t>
            </a:r>
            <a:endParaRPr lang="en-US" sz="1220" dirty="0"/>
          </a:p>
        </p:txBody>
      </p:sp>
      <p:sp>
        <p:nvSpPr>
          <p:cNvPr id="14" name="Shape 12"/>
          <p:cNvSpPr/>
          <p:nvPr/>
        </p:nvSpPr>
        <p:spPr>
          <a:xfrm>
            <a:off x="585216" y="4270248"/>
            <a:ext cx="10826496" cy="667512"/>
          </a:xfrm>
          <a:prstGeom prst="roundRect">
            <a:avLst>
              <a:gd name="adj" fmla="val 8219"/>
            </a:avLst>
          </a:prstGeom>
          <a:noFill/>
          <a:ln w="12700">
            <a:noFill/>
            <a:prstDash val="solid"/>
          </a:ln>
        </p:spPr>
        <p:txBody>
          <a:bodyPr/>
          <a:p/>
        </p:txBody>
      </p:sp>
      <p:sp>
        <p:nvSpPr>
          <p:cNvPr id="15" name="Text 13"/>
          <p:cNvSpPr/>
          <p:nvPr/>
        </p:nvSpPr>
        <p:spPr>
          <a:xfrm>
            <a:off x="768096" y="4379976"/>
            <a:ext cx="1417320" cy="256032"/>
          </a:xfrm>
          <a:prstGeom prst="rect">
            <a:avLst/>
          </a:prstGeom>
          <a:noFill/>
          <a:ln/>
        </p:spPr>
        <p:txBody>
          <a:bodyPr wrap="square" lIns="0" tIns="0" rIns="0" bIns="0" rtlCol="0" anchor="ctr">
            <a:normAutofit/>
          </a:bodyPr>
          <a:lstStyle/>
          <a:p>
            <a:pPr algn="l" indent="0" marL="0">
              <a:buNone/>
            </a:pPr>
            <a:r>
              <a:rPr lang="en-US" sz="1120" b="1" dirty="0">
                <a:solidFill>
                  <a:srgbClr val="0F766E"/>
                </a:solidFill>
                <a:latin typeface="Aptos" pitchFamily="34" charset="0"/>
                <a:ea typeface="Aptos" pitchFamily="34" charset="-122"/>
                <a:cs typeface="Aptos" pitchFamily="34" charset="-120"/>
              </a:rPr>
              <a:t>Kill-chain replay</a:t>
            </a:r>
            <a:endParaRPr lang="en-US" sz="1120" dirty="0"/>
          </a:p>
        </p:txBody>
      </p:sp>
      <p:sp>
        <p:nvSpPr>
          <p:cNvPr id="16" name="Text 14"/>
          <p:cNvSpPr/>
          <p:nvPr/>
        </p:nvSpPr>
        <p:spPr>
          <a:xfrm>
            <a:off x="2240280" y="4361688"/>
            <a:ext cx="8869680" cy="329184"/>
          </a:xfrm>
          <a:prstGeom prst="rect">
            <a:avLst/>
          </a:prstGeom>
          <a:noFill/>
          <a:ln>
            <a:noFill/>
          </a:ln>
        </p:spPr>
        <p:txBody>
          <a:bodyPr wrap="square" lIns="0" tIns="0" rIns="0" bIns="0" rtlCol="0" anchor="ctr">
            <a:normAutofit/>
          </a:bodyPr>
          <a:lstStyle/>
          <a:p>
            <a:pPr algn="l" indent="0" marL="0">
              <a:buNone/>
            </a:pPr>
            <a:r>
              <a:rPr lang="en-US" sz="1220" dirty="0">
                <a:solidFill>
                  <a:srgbClr val="17202A"/>
                </a:solidFill>
                <a:latin typeface="Aptos Mono" pitchFamily="34" charset="0"/>
                <a:ea typeface="Aptos Mono" pitchFamily="34" charset="-122"/>
                <a:cs typeface="Aptos Mono" pitchFamily="34" charset="-120"/>
              </a:rPr>
              <a:t>python sprint_hf_replay.py   # ~10 s</a:t>
            </a:r>
            <a:endParaRPr lang="en-US" sz="1220" dirty="0"/>
          </a:p>
        </p:txBody>
      </p:sp>
      <p:sp>
        <p:nvSpPr>
          <p:cNvPr id="17" name="Shape 15"/>
          <p:cNvSpPr/>
          <p:nvPr/>
        </p:nvSpPr>
        <p:spPr>
          <a:xfrm>
            <a:off x="585216" y="5065776"/>
            <a:ext cx="10826496" cy="667512"/>
          </a:xfrm>
          <a:prstGeom prst="roundRect">
            <a:avLst>
              <a:gd name="adj" fmla="val 8219"/>
            </a:avLst>
          </a:prstGeom>
          <a:noFill/>
          <a:ln w="12700">
            <a:noFill/>
            <a:prstDash val="solid"/>
          </a:ln>
        </p:spPr>
        <p:txBody>
          <a:bodyPr/>
          <a:p/>
        </p:txBody>
      </p:sp>
      <p:sp>
        <p:nvSpPr>
          <p:cNvPr id="18" name="Text 16"/>
          <p:cNvSpPr/>
          <p:nvPr/>
        </p:nvSpPr>
        <p:spPr>
          <a:xfrm>
            <a:off x="768096" y="5175504"/>
            <a:ext cx="1417320" cy="256032"/>
          </a:xfrm>
          <a:prstGeom prst="rect">
            <a:avLst/>
          </a:prstGeom>
          <a:noFill/>
          <a:ln/>
        </p:spPr>
        <p:txBody>
          <a:bodyPr wrap="square" lIns="0" tIns="0" rIns="0" bIns="0" rtlCol="0" anchor="ctr">
            <a:normAutofit/>
          </a:bodyPr>
          <a:lstStyle/>
          <a:p>
            <a:pPr algn="l" indent="0" marL="0">
              <a:buNone/>
            </a:pPr>
            <a:r>
              <a:rPr lang="en-US" sz="1120" b="1" dirty="0">
                <a:solidFill>
                  <a:srgbClr val="2563EB"/>
                </a:solidFill>
                <a:latin typeface="Aptos" pitchFamily="34" charset="0"/>
                <a:ea typeface="Aptos" pitchFamily="34" charset="-122"/>
                <a:cs typeface="Aptos" pitchFamily="34" charset="-120"/>
              </a:rPr>
              <a:t>Sweep</a:t>
            </a:r>
            <a:endParaRPr lang="en-US" sz="1120" dirty="0"/>
          </a:p>
        </p:txBody>
      </p:sp>
      <p:sp>
        <p:nvSpPr>
          <p:cNvPr id="19" name="Text 17"/>
          <p:cNvSpPr/>
          <p:nvPr/>
        </p:nvSpPr>
        <p:spPr>
          <a:xfrm>
            <a:off x="2240280" y="5157216"/>
            <a:ext cx="8869680" cy="329184"/>
          </a:xfrm>
          <a:prstGeom prst="rect">
            <a:avLst/>
          </a:prstGeom>
          <a:noFill/>
          <a:ln>
            <a:noFill/>
          </a:ln>
        </p:spPr>
        <p:txBody>
          <a:bodyPr wrap="square" lIns="0" tIns="0" rIns="0" bIns="0" rtlCol="0" anchor="ctr">
            <a:normAutofit/>
          </a:bodyPr>
          <a:lstStyle/>
          <a:p>
            <a:pPr algn="l" indent="0" marL="0">
              <a:buNone/>
            </a:pPr>
            <a:r>
              <a:rPr lang="en-US" sz="1220" dirty="0">
                <a:solidFill>
                  <a:srgbClr val="17202A"/>
                </a:solidFill>
                <a:latin typeface="Aptos Mono" pitchFamily="34" charset="0"/>
                <a:ea typeface="Aptos Mono" pitchFamily="34" charset="-122"/>
                <a:cs typeface="Aptos Mono" pitchFamily="34" charset="-120"/>
              </a:rPr>
              <a:t>python main.py sweep --modes random,oracle --seeds 1,7,42 --epochs 25 --rounds 6 --out sweep.json</a:t>
            </a:r>
            <a:endParaRPr lang="en-US" sz="1220" dirty="0"/>
          </a:p>
        </p:txBody>
      </p:sp>
      <p:sp>
        <p:nvSpPr>
          <p:cNvPr id="20" name="Shape 18"/>
          <p:cNvSpPr/>
          <p:nvPr/>
        </p:nvSpPr>
        <p:spPr>
          <a:xfrm>
            <a:off x="585216" y="5925312"/>
            <a:ext cx="10826496" cy="402336"/>
          </a:xfrm>
          <a:prstGeom prst="roundRect">
            <a:avLst>
              <a:gd name="adj" fmla="val 18182"/>
            </a:avLst>
          </a:prstGeom>
          <a:noFill/>
          <a:ln w="12700">
            <a:noFill/>
            <a:prstDash val="solid"/>
          </a:ln>
        </p:spPr>
        <p:txBody>
          <a:bodyPr/>
          <a:p/>
        </p:txBody>
      </p:sp>
      <p:sp>
        <p:nvSpPr>
          <p:cNvPr id="21" name="Text 19"/>
          <p:cNvSpPr/>
          <p:nvPr/>
        </p:nvSpPr>
        <p:spPr>
          <a:xfrm>
            <a:off x="768096" y="6382512"/>
            <a:ext cx="10460736" cy="-164592"/>
          </a:xfrm>
          <a:prstGeom prst="rect">
            <a:avLst/>
          </a:prstGeom>
          <a:noFill/>
          <a:ln/>
        </p:spPr>
        <p:txBody>
          <a:bodyPr wrap="square" lIns="0" tIns="0" rIns="0" bIns="0" rtlCol="0" anchor="t">
            <a:normAutofit/>
          </a:bodyPr>
          <a:lstStyle/>
          <a:p>
            <a:pPr algn="l" indent="0" marL="0">
              <a:buNone/>
            </a:pPr>
            <a:r>
              <a:rPr lang="en-US" sz="1120" dirty="0">
                <a:solidFill>
                  <a:srgbClr val="15803D"/>
                </a:solidFill>
                <a:latin typeface="Aptos" pitchFamily="34" charset="0"/>
                <a:ea typeface="Aptos" pitchFamily="34" charset="-122"/>
                <a:cs typeface="Aptos" pitchFamily="34" charset="-120"/>
              </a:rPr>
              <a:t>Verifiable artifacts: policy fingerprint chain · HMAC signatures · exported audit log verification · reproducible sweep JSON</a:t>
            </a:r>
            <a:endParaRPr lang="en-US" sz="112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6" name="Rectangle 25"/>
          <p:cNvSpPr/>
          <p:nvPr/>
        </p:nvSpPr>
        <p:spPr>
          <a:xfrm>
            <a:off x="585216" y="1783080"/>
            <a:ext cx="10515600" cy="10972"/>
          </a:xfrm>
          <a:prstGeom prst="rect">
            <a:avLst/>
          </a:prstGeom>
          <a:solidFill>
            <a:srgbClr val="DCE2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66928" y="365760"/>
            <a:ext cx="4206240" cy="201168"/>
          </a:xfrm>
          <a:prstGeom prst="rect">
            <a:avLst/>
          </a:prstGeom>
          <a:noFill/>
          <a:ln/>
        </p:spPr>
        <p:txBody>
          <a:bodyPr wrap="square" lIns="0" tIns="0" rIns="0" bIns="0" rtlCol="0" anchor="ctr">
            <a:normAutofit/>
          </a:bodyPr>
          <a:lstStyle/>
          <a:p>
            <a:pPr algn="l" indent="0" marL="0">
              <a:buNone/>
            </a:pPr>
            <a:r>
              <a:rPr lang="en-US" sz="1050" b="1" dirty="0">
                <a:solidFill>
                  <a:srgbClr val="0F766E"/>
                </a:solidFill>
                <a:latin typeface="Aptos" pitchFamily="34" charset="0"/>
                <a:ea typeface="Aptos" pitchFamily="34" charset="-122"/>
                <a:cs typeface="Aptos" pitchFamily="34" charset="-120"/>
              </a:rPr>
              <a:t>11 · NEXT MONTH</a:t>
            </a:r>
            <a:endParaRPr lang="en-US" sz="1050" dirty="0"/>
          </a:p>
        </p:txBody>
      </p:sp>
      <p:sp>
        <p:nvSpPr>
          <p:cNvPr id="3" name="Text 1"/>
          <p:cNvSpPr/>
          <p:nvPr/>
        </p:nvSpPr>
        <p:spPr>
          <a:xfrm>
            <a:off x="566928" y="658368"/>
            <a:ext cx="10972800" cy="530352"/>
          </a:xfrm>
          <a:prstGeom prst="rect">
            <a:avLst/>
          </a:prstGeom>
          <a:noFill/>
          <a:ln/>
        </p:spPr>
        <p:txBody>
          <a:bodyPr wrap="square" lIns="0" tIns="0" rIns="0" bIns="0" rtlCol="0" anchor="ctr">
            <a:normAutofit/>
          </a:bodyPr>
          <a:lstStyle/>
          <a:p>
            <a:pPr algn="l" indent="0" marL="0">
              <a:buNone/>
            </a:pPr>
            <a:r>
              <a:rPr lang="en-US" sz="2800" b="1" dirty="0">
                <a:solidFill>
                  <a:srgbClr val="17202A"/>
                </a:solidFill>
                <a:latin typeface="Aptos" pitchFamily="34" charset="0"/>
                <a:ea typeface="Aptos" pitchFamily="34" charset="-122"/>
                <a:cs typeface="Aptos" pitchFamily="34" charset="-120"/>
              </a:rPr>
              <a:t>Close the proof gap before adding more capability</a:t>
            </a:r>
            <a:endParaRPr lang="en-US" sz="2800" dirty="0"/>
          </a:p>
        </p:txBody>
      </p:sp>
      <p:sp>
        <p:nvSpPr>
          <p:cNvPr id="4" name="Shape 2"/>
          <p:cNvSpPr/>
          <p:nvPr/>
        </p:nvSpPr>
        <p:spPr>
          <a:xfrm>
            <a:off x="585216" y="1865376"/>
            <a:ext cx="10826496" cy="1097280"/>
          </a:xfrm>
          <a:prstGeom prst="roundRect">
            <a:avLst>
              <a:gd name="adj" fmla="val 6667"/>
            </a:avLst>
          </a:prstGeom>
          <a:noFill/>
          <a:ln w="12700">
            <a:noFill/>
            <a:prstDash val="solid"/>
          </a:ln>
        </p:spPr>
        <p:txBody>
          <a:bodyPr/>
          <a:p/>
        </p:txBody>
      </p:sp>
      <p:sp>
        <p:nvSpPr>
          <p:cNvPr id="5" name="Text 3"/>
          <p:cNvSpPr/>
          <p:nvPr/>
        </p:nvSpPr>
        <p:spPr>
          <a:xfrm>
            <a:off x="768096" y="2011680"/>
            <a:ext cx="10460736" cy="237744"/>
          </a:xfrm>
          <a:prstGeom prst="rect">
            <a:avLst/>
          </a:prstGeom>
          <a:noFill/>
          <a:ln/>
        </p:spPr>
        <p:txBody>
          <a:bodyPr wrap="square" lIns="0" tIns="0" rIns="0" bIns="0" rtlCol="0" anchor="ctr">
            <a:normAutofit/>
          </a:bodyPr>
          <a:lstStyle/>
          <a:p>
            <a:pPr algn="l" indent="0" marL="0">
              <a:buNone/>
            </a:pPr>
            <a:r>
              <a:rPr lang="en-US" sz="1350" b="1" dirty="0">
                <a:solidFill>
                  <a:srgbClr val="B42318"/>
                </a:solidFill>
                <a:latin typeface="Aptos" pitchFamily="34" charset="0"/>
                <a:ea typeface="Aptos" pitchFamily="34" charset="-122"/>
                <a:cs typeface="Aptos" pitchFamily="34" charset="-120"/>
              </a:rPr>
              <a:t>1  Make label downgrade preventive</a:t>
            </a:r>
            <a:endParaRPr lang="en-US" sz="1350" dirty="0"/>
          </a:p>
        </p:txBody>
      </p:sp>
      <p:sp>
        <p:nvSpPr>
          <p:cNvPr id="6" name="Text 4"/>
          <p:cNvSpPr/>
          <p:nvPr/>
        </p:nvSpPr>
        <p:spPr>
          <a:xfrm>
            <a:off x="768096" y="2322576"/>
            <a:ext cx="10460736" cy="530352"/>
          </a:xfrm>
          <a:prstGeom prst="rect">
            <a:avLst/>
          </a:prstGeom>
          <a:noFill/>
          <a:ln/>
        </p:spPr>
        <p:txBody>
          <a:bodyPr wrap="square" lIns="0" tIns="0" rIns="0" bIns="0" rtlCol="0" anchor="t">
            <a:normAutofit/>
          </a:bodyPr>
          <a:lstStyle/>
          <a:p>
            <a:pPr algn="l" indent="0" marL="0">
              <a:buNone/>
            </a:pPr>
            <a:r>
              <a:rPr lang="en-US" sz="1250" dirty="0">
                <a:solidFill>
                  <a:srgbClr val="5F6B76"/>
                </a:solidFill>
                <a:latin typeface="Aptos" pitchFamily="34" charset="0"/>
                <a:ea typeface="Aptos" pitchFamily="34" charset="-122"/>
                <a:cs typeface="Aptos" pitchFamily="34" charset="-120"/>
              </a:rPr>
              <a:t>Turn write-down into a precondition: sensitive-derived data cannot land in a lower-clearance container unless an approved declassifier authorizes it.</a:t>
            </a:r>
            <a:endParaRPr lang="en-US" sz="1250" dirty="0"/>
          </a:p>
        </p:txBody>
      </p:sp>
      <p:sp>
        <p:nvSpPr>
          <p:cNvPr id="7" name="Shape 5"/>
          <p:cNvSpPr/>
          <p:nvPr/>
        </p:nvSpPr>
        <p:spPr>
          <a:xfrm>
            <a:off x="585216" y="3200400"/>
            <a:ext cx="10826496" cy="1097280"/>
          </a:xfrm>
          <a:prstGeom prst="roundRect">
            <a:avLst>
              <a:gd name="adj" fmla="val 6667"/>
            </a:avLst>
          </a:prstGeom>
          <a:noFill/>
          <a:ln w="12700">
            <a:noFill/>
            <a:prstDash val="solid"/>
          </a:ln>
        </p:spPr>
        <p:txBody>
          <a:bodyPr/>
          <a:p/>
        </p:txBody>
      </p:sp>
      <p:sp>
        <p:nvSpPr>
          <p:cNvPr id="8" name="Text 6"/>
          <p:cNvSpPr/>
          <p:nvPr/>
        </p:nvSpPr>
        <p:spPr>
          <a:xfrm>
            <a:off x="768096" y="3346704"/>
            <a:ext cx="10460736" cy="237744"/>
          </a:xfrm>
          <a:prstGeom prst="rect">
            <a:avLst/>
          </a:prstGeom>
          <a:noFill/>
          <a:ln/>
        </p:spPr>
        <p:txBody>
          <a:bodyPr wrap="square" lIns="0" tIns="0" rIns="0" bIns="0" rtlCol="0" anchor="ctr">
            <a:normAutofit/>
          </a:bodyPr>
          <a:lstStyle/>
          <a:p>
            <a:pPr algn="l" indent="0" marL="0">
              <a:buNone/>
            </a:pPr>
            <a:r>
              <a:rPr lang="en-US" sz="1350" b="1" dirty="0">
                <a:solidFill>
                  <a:srgbClr val="2563EB"/>
                </a:solidFill>
                <a:latin typeface="Aptos" pitchFamily="34" charset="0"/>
                <a:ea typeface="Aptos" pitchFamily="34" charset="-122"/>
                <a:cs typeface="Aptos" pitchFamily="34" charset="-120"/>
              </a:rPr>
              <a:t>2  Port to a real sandbox</a:t>
            </a:r>
            <a:endParaRPr lang="en-US" sz="1350" dirty="0"/>
          </a:p>
        </p:txBody>
      </p:sp>
      <p:sp>
        <p:nvSpPr>
          <p:cNvPr id="9" name="Text 7"/>
          <p:cNvSpPr/>
          <p:nvPr/>
        </p:nvSpPr>
        <p:spPr>
          <a:xfrm>
            <a:off x="768096" y="3657600"/>
            <a:ext cx="10460736" cy="530352"/>
          </a:xfrm>
          <a:prstGeom prst="rect">
            <a:avLst/>
          </a:prstGeom>
          <a:noFill/>
          <a:ln/>
        </p:spPr>
        <p:txBody>
          <a:bodyPr wrap="square" lIns="0" tIns="0" rIns="0" bIns="0" rtlCol="0" anchor="t">
            <a:normAutofit/>
          </a:bodyPr>
          <a:lstStyle/>
          <a:p>
            <a:pPr algn="l" indent="0" marL="0">
              <a:buNone/>
            </a:pPr>
            <a:r>
              <a:rPr lang="en-US" sz="1250" dirty="0">
                <a:solidFill>
                  <a:srgbClr val="5F6B76"/>
                </a:solidFill>
                <a:latin typeface="Aptos" pitchFamily="34" charset="0"/>
                <a:ea typeface="Aptos" pitchFamily="34" charset="-122"/>
                <a:cs typeface="Aptos" pitchFamily="34" charset="-120"/>
              </a:rPr>
              <a:t>Map the abstract command set to eBPF execution events, egress proxy events, and Kubernetes audit logs; rerun the same ablations.</a:t>
            </a:r>
            <a:endParaRPr lang="en-US" sz="1250" dirty="0"/>
          </a:p>
        </p:txBody>
      </p:sp>
      <p:sp>
        <p:nvSpPr>
          <p:cNvPr id="10" name="Shape 8"/>
          <p:cNvSpPr/>
          <p:nvPr/>
        </p:nvSpPr>
        <p:spPr>
          <a:xfrm>
            <a:off x="585216" y="4535424"/>
            <a:ext cx="10826496" cy="1097280"/>
          </a:xfrm>
          <a:prstGeom prst="roundRect">
            <a:avLst>
              <a:gd name="adj" fmla="val 6667"/>
            </a:avLst>
          </a:prstGeom>
          <a:noFill/>
          <a:ln w="12700">
            <a:noFill/>
            <a:prstDash val="solid"/>
          </a:ln>
        </p:spPr>
        <p:txBody>
          <a:bodyPr/>
          <a:p/>
        </p:txBody>
      </p:sp>
      <p:sp>
        <p:nvSpPr>
          <p:cNvPr id="11" name="Text 9"/>
          <p:cNvSpPr/>
          <p:nvPr/>
        </p:nvSpPr>
        <p:spPr>
          <a:xfrm>
            <a:off x="768096" y="4681728"/>
            <a:ext cx="10460736" cy="237744"/>
          </a:xfrm>
          <a:prstGeom prst="rect">
            <a:avLst/>
          </a:prstGeom>
          <a:noFill/>
          <a:ln/>
        </p:spPr>
        <p:txBody>
          <a:bodyPr wrap="square" lIns="0" tIns="0" rIns="0" bIns="0" rtlCol="0" anchor="ctr">
            <a:normAutofit/>
          </a:bodyPr>
          <a:lstStyle/>
          <a:p>
            <a:pPr algn="l" indent="0" marL="0">
              <a:buNone/>
            </a:pPr>
            <a:r>
              <a:rPr lang="en-US" sz="1350" b="1" dirty="0">
                <a:solidFill>
                  <a:srgbClr val="0F766E"/>
                </a:solidFill>
                <a:latin typeface="Aptos" pitchFamily="34" charset="0"/>
                <a:ea typeface="Aptos" pitchFamily="34" charset="-122"/>
                <a:cs typeface="Aptos" pitchFamily="34" charset="-120"/>
              </a:rPr>
              <a:t>3  Benchmark refusal-safe forensics</a:t>
            </a:r>
            <a:endParaRPr lang="en-US" sz="1350" dirty="0"/>
          </a:p>
        </p:txBody>
      </p:sp>
      <p:sp>
        <p:nvSpPr>
          <p:cNvPr id="12" name="Text 10"/>
          <p:cNvSpPr/>
          <p:nvPr/>
        </p:nvSpPr>
        <p:spPr>
          <a:xfrm>
            <a:off x="768096" y="4992624"/>
            <a:ext cx="10460736" cy="530352"/>
          </a:xfrm>
          <a:prstGeom prst="rect">
            <a:avLst/>
          </a:prstGeom>
          <a:noFill/>
          <a:ln/>
        </p:spPr>
        <p:txBody>
          <a:bodyPr wrap="square" lIns="0" tIns="0" rIns="0" bIns="0" rtlCol="0" anchor="t">
            <a:normAutofit/>
          </a:bodyPr>
          <a:lstStyle/>
          <a:p>
            <a:pPr algn="l" indent="0" marL="0">
              <a:buNone/>
            </a:pPr>
            <a:r>
              <a:rPr lang="en-US" sz="1250" dirty="0">
                <a:solidFill>
                  <a:srgbClr val="5F6B76"/>
                </a:solidFill>
                <a:latin typeface="Aptos" pitchFamily="34" charset="0"/>
                <a:ea typeface="Aptos" pitchFamily="34" charset="-122"/>
                <a:cs typeface="Aptos" pitchFamily="34" charset="-120"/>
              </a:rPr>
              <a:t>Test what happens when the primary frontier tooling declines incident-response work and the investigation must fall back to a self-hosted model.</a:t>
            </a:r>
            <a:endParaRPr lang="en-US" sz="1250" dirty="0"/>
          </a:p>
        </p:txBody>
      </p:sp>
      <p:sp>
        <p:nvSpPr>
          <p:cNvPr id="13" name="Shape 11"/>
          <p:cNvSpPr/>
          <p:nvPr/>
        </p:nvSpPr>
        <p:spPr>
          <a:xfrm>
            <a:off x="585216" y="5843016"/>
            <a:ext cx="10826496" cy="420624"/>
          </a:xfrm>
          <a:prstGeom prst="roundRect">
            <a:avLst>
              <a:gd name="adj" fmla="val 17391"/>
            </a:avLst>
          </a:prstGeom>
          <a:solidFill>
            <a:srgbClr val="FFFFFF"/>
          </a:solidFill>
          <a:ln w="12700">
            <a:solidFill>
              <a:srgbClr val="D8DEE4"/>
            </a:solidFill>
            <a:prstDash val="solid"/>
          </a:ln>
        </p:spPr>
        <p:txBody>
          <a:bodyPr/>
          <a:p/>
        </p:txBody>
      </p:sp>
      <p:sp>
        <p:nvSpPr>
          <p:cNvPr id="14" name="Text 12"/>
          <p:cNvSpPr/>
          <p:nvPr/>
        </p:nvSpPr>
        <p:spPr>
          <a:xfrm>
            <a:off x="768096" y="5989320"/>
            <a:ext cx="10460736" cy="237744"/>
          </a:xfrm>
          <a:prstGeom prst="rect">
            <a:avLst/>
          </a:prstGeom>
          <a:noFill/>
          <a:ln/>
        </p:spPr>
        <p:txBody>
          <a:bodyPr wrap="square" lIns="0" tIns="0" rIns="0" bIns="0" rtlCol="0" anchor="ctr">
            <a:normAutofit/>
          </a:bodyPr>
          <a:lstStyle/>
          <a:p>
            <a:pPr algn="l" indent="0" marL="0">
              <a:buNone/>
            </a:pPr>
            <a:r>
              <a:rPr lang="en-US" sz="1200" b="1" dirty="0">
                <a:solidFill>
                  <a:srgbClr val="0F766E"/>
                </a:solidFill>
                <a:latin typeface="Aptos" pitchFamily="34" charset="0"/>
                <a:ea typeface="Aptos" pitchFamily="34" charset="-122"/>
                <a:cs typeface="Aptos" pitchFamily="34" charset="-120"/>
              </a:rPr>
              <a:t>Research thesis</a:t>
            </a:r>
            <a:endParaRPr lang="en-US" sz="1200" dirty="0"/>
          </a:p>
        </p:txBody>
      </p:sp>
      <p:sp>
        <p:nvSpPr>
          <p:cNvPr id="15" name="Text 13"/>
          <p:cNvSpPr/>
          <p:nvPr/>
        </p:nvSpPr>
        <p:spPr>
          <a:xfrm>
            <a:off x="768096" y="6300216"/>
            <a:ext cx="10460736" cy="-146304"/>
          </a:xfrm>
          <a:prstGeom prst="rect">
            <a:avLst/>
          </a:prstGeom>
          <a:noFill/>
          <a:ln/>
        </p:spPr>
        <p:txBody>
          <a:bodyPr wrap="square" lIns="0" tIns="0" rIns="0" bIns="0" rtlCol="0" anchor="t">
            <a:normAutofit/>
          </a:bodyPr>
          <a:lstStyle/>
          <a:p>
            <a:pPr algn="l" indent="0" marL="0">
              <a:buNone/>
            </a:pPr>
            <a:r>
              <a:rPr lang="en-US" sz="1140" dirty="0">
                <a:solidFill>
                  <a:srgbClr val="5F6B76"/>
                </a:solidFill>
                <a:latin typeface="Aptos" pitchFamily="34" charset="0"/>
                <a:ea typeface="Aptos" pitchFamily="34" charset="-122"/>
                <a:cs typeface="Aptos" pitchFamily="34" charset="-120"/>
              </a:rPr>
              <a:t>The key question is not whether the system can adapt. It is whether the mutable surface can grow while the immutable trust boundary remains small enough to make safety legible and enforceable.</a:t>
            </a:r>
            <a:endParaRPr lang="en-US" sz="114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85216" y="640080"/>
            <a:ext cx="2011680" cy="201168"/>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IN CLOSING</a:t>
            </a:r>
            <a:endParaRPr lang="en-US" sz="1100" dirty="0"/>
          </a:p>
        </p:txBody>
      </p:sp>
      <p:sp>
        <p:nvSpPr>
          <p:cNvPr id="3" name="Text 1"/>
          <p:cNvSpPr/>
          <p:nvPr/>
        </p:nvSpPr>
        <p:spPr>
          <a:xfrm>
            <a:off x="585216" y="1042416"/>
            <a:ext cx="7589520" cy="1261872"/>
          </a:xfrm>
          <a:prstGeom prst="rect">
            <a:avLst/>
          </a:prstGeom>
          <a:noFill/>
          <a:ln>
            <a:noFill/>
          </a:ln>
        </p:spPr>
        <p:txBody>
          <a:bodyPr wrap="square" lIns="0" tIns="0" rIns="0" bIns="0" rtlCol="0" anchor="ctr">
            <a:normAutofit/>
          </a:bodyPr>
          <a:lstStyle/>
          <a:p>
            <a:pPr algn="l" indent="0" marL="0">
              <a:buNone/>
            </a:pPr>
            <a:r>
              <a:rPr lang="en-US" sz="3400" b="1" dirty="0">
                <a:solidFill>
                  <a:srgbClr val="17202A"/>
                </a:solidFill>
                <a:latin typeface="Aptos" pitchFamily="34" charset="0"/>
                <a:ea typeface="Aptos" pitchFamily="34" charset="-122"/>
                <a:cs typeface="Aptos" pitchFamily="34" charset="-120"/>
              </a:rPr>
              <a:t>A working testbed,</a:t>
            </a:r>
            <a:endParaRPr lang="en-US" sz="3400" dirty="0"/>
          </a:p>
          <a:p>
            <a:pPr algn="l" indent="0" marL="0">
              <a:buNone/>
            </a:pPr>
            <a:r>
              <a:rPr lang="en-US" sz="3400" b="1" dirty="0">
                <a:solidFill>
                  <a:srgbClr val="17202A"/>
                </a:solidFill>
                <a:latin typeface="Aptos" pitchFamily="34" charset="0"/>
                <a:ea typeface="Aptos" pitchFamily="34" charset="-122"/>
                <a:cs typeface="Aptos" pitchFamily="34" charset="-120"/>
              </a:rPr>
              <a:t>not a finished proof.</a:t>
            </a:r>
            <a:endParaRPr lang="en-US" sz="3400" dirty="0"/>
          </a:p>
        </p:txBody>
      </p:sp>
      <p:sp>
        <p:nvSpPr>
          <p:cNvPr id="4" name="Text 2"/>
          <p:cNvSpPr/>
          <p:nvPr/>
        </p:nvSpPr>
        <p:spPr>
          <a:xfrm>
            <a:off x="603504" y="2606040"/>
            <a:ext cx="7863840" cy="868680"/>
          </a:xfrm>
          <a:prstGeom prst="rect">
            <a:avLst/>
          </a:prstGeom>
          <a:noFill/>
          <a:ln>
            <a:noFill/>
          </a:ln>
        </p:spPr>
        <p:txBody>
          <a:bodyPr wrap="square" lIns="0" tIns="0" rIns="0" bIns="0" rtlCol="0" anchor="ctr">
            <a:normAutofit/>
          </a:bodyPr>
          <a:lstStyle/>
          <a:p>
            <a:pPr algn="l" indent="0" marL="0">
              <a:buNone/>
            </a:pPr>
            <a:r>
              <a:rPr lang="en-US" sz="1600" dirty="0">
                <a:solidFill>
                  <a:srgbClr val="5F6B76"/>
                </a:solidFill>
                <a:latin typeface="Aptos" pitchFamily="34" charset="0"/>
                <a:ea typeface="Aptos" pitchFamily="34" charset="-122"/>
                <a:cs typeface="Aptos" pitchFamily="34" charset="-120"/>
              </a:rPr>
              <a:t>The contribution is a concrete architecture for verifier-gated self-modification: keep identity, information-flow semantics and verification outside the part of the defense that is allowed to adapt.</a:t>
            </a:r>
            <a:endParaRPr lang="en-US" sz="1600" dirty="0"/>
          </a:p>
        </p:txBody>
      </p:sp>
      <p:sp>
        <p:nvSpPr>
          <p:cNvPr id="5" name="Shape 3"/>
          <p:cNvSpPr/>
          <p:nvPr/>
        </p:nvSpPr>
        <p:spPr>
          <a:xfrm>
            <a:off x="603504" y="3913632"/>
            <a:ext cx="7818120" cy="960120"/>
          </a:xfrm>
          <a:prstGeom prst="roundRect">
            <a:avLst>
              <a:gd name="adj" fmla="val 7619"/>
            </a:avLst>
          </a:prstGeom>
          <a:noFill/>
          <a:ln w="12700">
            <a:noFill/>
            <a:prstDash val="solid"/>
          </a:ln>
        </p:spPr>
        <p:txBody>
          <a:bodyPr/>
          <a:p/>
        </p:txBody>
      </p:sp>
      <p:sp>
        <p:nvSpPr>
          <p:cNvPr id="6" name="Text 4"/>
          <p:cNvSpPr/>
          <p:nvPr/>
        </p:nvSpPr>
        <p:spPr>
          <a:xfrm>
            <a:off x="786384" y="4059936"/>
            <a:ext cx="7452360" cy="237744"/>
          </a:xfrm>
          <a:prstGeom prst="rect">
            <a:avLst/>
          </a:prstGeom>
          <a:noFill/>
          <a:ln/>
        </p:spPr>
        <p:txBody>
          <a:bodyPr wrap="square" lIns="0" tIns="0" rIns="0" bIns="0" rtlCol="0" anchor="ctr">
            <a:normAutofit/>
          </a:bodyPr>
          <a:lstStyle/>
          <a:p>
            <a:pPr algn="l" indent="0" marL="0">
              <a:buNone/>
            </a:pPr>
            <a:r>
              <a:rPr lang="en-US" sz="1200" b="1" dirty="0">
                <a:solidFill>
                  <a:srgbClr val="0F766E"/>
                </a:solidFill>
                <a:latin typeface="Aptos" pitchFamily="34" charset="0"/>
                <a:ea typeface="Aptos" pitchFamily="34" charset="-122"/>
                <a:cs typeface="Aptos" pitchFamily="34" charset="-120"/>
              </a:rPr>
              <a:t>The one-sentence standard</a:t>
            </a:r>
            <a:endParaRPr lang="en-US" sz="1200" dirty="0"/>
          </a:p>
        </p:txBody>
      </p:sp>
      <p:sp>
        <p:nvSpPr>
          <p:cNvPr id="7" name="Text 5"/>
          <p:cNvSpPr/>
          <p:nvPr/>
        </p:nvSpPr>
        <p:spPr>
          <a:xfrm>
            <a:off x="786384" y="4370832"/>
            <a:ext cx="7452360" cy="393192"/>
          </a:xfrm>
          <a:prstGeom prst="rect">
            <a:avLst/>
          </a:prstGeom>
          <a:noFill/>
          <a:ln/>
        </p:spPr>
        <p:txBody>
          <a:bodyPr wrap="square" lIns="0" tIns="0" rIns="0" bIns="0" rtlCol="0" anchor="t">
            <a:normAutofit/>
          </a:bodyPr>
          <a:lstStyle/>
          <a:p>
            <a:pPr algn="l" indent="0" marL="0">
              <a:buNone/>
            </a:pPr>
            <a:r>
              <a:rPr lang="en-US" sz="1800" dirty="0">
                <a:solidFill>
                  <a:srgbClr val="5F6B76"/>
                </a:solidFill>
                <a:latin typeface="Aptos" pitchFamily="34" charset="0"/>
                <a:ea typeface="Aptos" pitchFamily="34" charset="-122"/>
                <a:cs typeface="Aptos" pitchFamily="34" charset="-120"/>
              </a:rPr>
              <a:t>Decide in advance what is not allowed to become a rule.</a:t>
            </a:r>
            <a:endParaRPr lang="en-US" sz="1800" dirty="0"/>
          </a:p>
        </p:txBody>
      </p:sp>
      <p:sp>
        <p:nvSpPr>
          <p:cNvPr id="8" name="Text 6"/>
          <p:cNvSpPr/>
          <p:nvPr/>
        </p:nvSpPr>
        <p:spPr>
          <a:xfrm>
            <a:off x="8823960" y="1417320"/>
            <a:ext cx="1828800" cy="219456"/>
          </a:xfrm>
          <a:prstGeom prst="rect">
            <a:avLst/>
          </a:prstGeom>
          <a:noFill/>
          <a:ln/>
        </p:spPr>
        <p:txBody>
          <a:bodyPr wrap="square" lIns="0" tIns="0" rIns="0" bIns="0" rtlCol="0" anchor="ctr">
            <a:normAutofit/>
          </a:bodyPr>
          <a:lstStyle/>
          <a:p>
            <a:pPr algn="l" indent="0" marL="0">
              <a:buNone/>
            </a:pPr>
            <a:r>
              <a:rPr lang="en-US" sz="1100" b="1" dirty="0">
                <a:solidFill>
                  <a:srgbClr val="0F766E"/>
                </a:solidFill>
                <a:latin typeface="Aptos" pitchFamily="34" charset="0"/>
                <a:ea typeface="Aptos" pitchFamily="34" charset="-122"/>
                <a:cs typeface="Aptos" pitchFamily="34" charset="-120"/>
              </a:rPr>
              <a:t>Repository</a:t>
            </a:r>
            <a:endParaRPr lang="en-US" sz="1100" dirty="0"/>
          </a:p>
        </p:txBody>
      </p:sp>
      <p:sp>
        <p:nvSpPr>
          <p:cNvPr id="9" name="Text 7"/>
          <p:cNvSpPr/>
          <p:nvPr/>
        </p:nvSpPr>
        <p:spPr>
          <a:xfrm>
            <a:off x="8823960" y="1746504"/>
            <a:ext cx="2651760" cy="658368"/>
          </a:xfrm>
          <a:prstGeom prst="rect">
            <a:avLst/>
          </a:prstGeom>
          <a:noFill/>
          <a:ln>
            <a:noFill/>
          </a:ln>
        </p:spPr>
        <p:txBody>
          <a:bodyPr wrap="square" lIns="0" tIns="0" rIns="0" bIns="0" rtlCol="0" anchor="ctr">
            <a:normAutofit/>
          </a:bodyPr>
          <a:lstStyle/>
          <a:p>
            <a:pPr algn="l" indent="0" marL="0">
              <a:buNone/>
            </a:pPr>
            <a:r>
              <a:rPr lang="en-US" sz="1800" b="1" dirty="0">
                <a:solidFill>
                  <a:srgbClr val="17202A"/>
                </a:solidFill>
                <a:latin typeface="Aptos" pitchFamily="34" charset="0"/>
                <a:ea typeface="Aptos" pitchFamily="34" charset="-122"/>
                <a:cs typeface="Aptos" pitchFamily="34" charset="-120"/>
              </a:rPr>
              <a:t>github.com/dwan-ith/</a:t>
            </a:r>
            <a:endParaRPr lang="en-US" sz="1800" dirty="0"/>
          </a:p>
          <a:p>
            <a:pPr algn="l" indent="0" marL="0">
              <a:buNone/>
            </a:pPr>
            <a:r>
              <a:rPr lang="en-US" sz="1800" b="1" dirty="0">
                <a:solidFill>
                  <a:srgbClr val="17202A"/>
                </a:solidFill>
                <a:latin typeface="Aptos" pitchFamily="34" charset="0"/>
                <a:ea typeface="Aptos" pitchFamily="34" charset="-122"/>
                <a:cs typeface="Aptos" pitchFamily="34" charset="-120"/>
              </a:rPr>
              <a:t>self-modifying-runtime</a:t>
            </a:r>
            <a:endParaRPr lang="en-US" sz="1800" dirty="0"/>
          </a:p>
        </p:txBody>
      </p:sp>
      <p:sp>
        <p:nvSpPr>
          <p:cNvPr id="10" name="Text 8"/>
          <p:cNvSpPr/>
          <p:nvPr/>
        </p:nvSpPr>
        <p:spPr>
          <a:xfrm>
            <a:off x="8823960" y="2816352"/>
            <a:ext cx="2286000" cy="530352"/>
          </a:xfrm>
          <a:prstGeom prst="rect">
            <a:avLst/>
          </a:prstGeom>
          <a:noFill/>
          <a:ln/>
        </p:spPr>
        <p:txBody>
          <a:bodyPr wrap="square" lIns="0" tIns="0" rIns="0" bIns="0" rtlCol="0" anchor="ctr">
            <a:normAutofit/>
          </a:bodyPr>
          <a:lstStyle/>
          <a:p>
            <a:pPr algn="l" indent="0" marL="0">
              <a:buNone/>
            </a:pPr>
            <a:r>
              <a:rPr lang="en-US" sz="1300" dirty="0">
                <a:solidFill>
                  <a:srgbClr val="5F6B76"/>
                </a:solidFill>
                <a:latin typeface="Aptos" pitchFamily="34" charset="0"/>
                <a:ea typeface="Aptos" pitchFamily="34" charset="-122"/>
                <a:cs typeface="Aptos" pitchFamily="34" charset="-120"/>
              </a:rPr>
              <a:t>Track 1 — Containment</a:t>
            </a:r>
            <a:endParaRPr lang="en-US" sz="1300" dirty="0"/>
          </a:p>
          <a:p>
            <a:pPr algn="l" indent="0" marL="0">
              <a:buNone/>
            </a:pPr>
            <a:r>
              <a:rPr lang="en-US" sz="1300" dirty="0">
                <a:solidFill>
                  <a:srgbClr val="5F6B76"/>
                </a:solidFill>
                <a:latin typeface="Aptos" pitchFamily="34" charset="0"/>
                <a:ea typeface="Aptos" pitchFamily="34" charset="-122"/>
                <a:cs typeface="Aptos" pitchFamily="34" charset="-120"/>
              </a:rPr>
              <a:t>Tracks 2 / 5 overlap</a:t>
            </a:r>
            <a:endParaRPr lang="en-US" sz="1300" dirty="0"/>
          </a:p>
        </p:txBody>
      </p:sp>
      <p:sp>
        <p:nvSpPr>
          <p:cNvPr id="11" name="Shape 9"/>
          <p:cNvSpPr/>
          <p:nvPr/>
        </p:nvSpPr>
        <p:spPr>
          <a:xfrm>
            <a:off x="8823960" y="3877056"/>
            <a:ext cx="2340864" cy="996696"/>
          </a:xfrm>
          <a:prstGeom prst="roundRect">
            <a:avLst>
              <a:gd name="adj" fmla="val 7339"/>
            </a:avLst>
          </a:prstGeom>
          <a:noFill/>
          <a:ln w="12700">
            <a:noFill/>
            <a:prstDash val="solid"/>
          </a:ln>
        </p:spPr>
        <p:txBody>
          <a:bodyPr/>
          <a:p/>
        </p:txBody>
      </p:sp>
      <p:sp>
        <p:nvSpPr>
          <p:cNvPr id="12" name="Text 10"/>
          <p:cNvSpPr/>
          <p:nvPr/>
        </p:nvSpPr>
        <p:spPr>
          <a:xfrm>
            <a:off x="9006840" y="4023360"/>
            <a:ext cx="1975104" cy="237744"/>
          </a:xfrm>
          <a:prstGeom prst="rect">
            <a:avLst/>
          </a:prstGeom>
          <a:noFill/>
          <a:ln/>
        </p:spPr>
        <p:txBody>
          <a:bodyPr wrap="square" lIns="0" tIns="0" rIns="0" bIns="0" rtlCol="0" anchor="ctr">
            <a:normAutofit/>
          </a:bodyPr>
          <a:lstStyle/>
          <a:p>
            <a:pPr algn="l" indent="0" marL="0">
              <a:buNone/>
            </a:pPr>
            <a:r>
              <a:rPr lang="en-US" sz="1200" b="1" dirty="0">
                <a:solidFill>
                  <a:srgbClr val="17202A"/>
                </a:solidFill>
                <a:latin typeface="Aptos" pitchFamily="34" charset="0"/>
                <a:ea typeface="Aptos" pitchFamily="34" charset="-122"/>
                <a:cs typeface="Aptos" pitchFamily="34" charset="-120"/>
              </a:rPr>
              <a:t>Confidence level</a:t>
            </a:r>
            <a:endParaRPr lang="en-US" sz="1200" dirty="0"/>
          </a:p>
        </p:txBody>
      </p:sp>
      <p:sp>
        <p:nvSpPr>
          <p:cNvPr id="13" name="Text 11"/>
          <p:cNvSpPr/>
          <p:nvPr/>
        </p:nvSpPr>
        <p:spPr>
          <a:xfrm>
            <a:off x="9006840" y="4334256"/>
            <a:ext cx="1975104" cy="429768"/>
          </a:xfrm>
          <a:prstGeom prst="rect">
            <a:avLst/>
          </a:prstGeom>
          <a:noFill/>
          <a:ln/>
        </p:spPr>
        <p:txBody>
          <a:bodyPr wrap="square" lIns="0" tIns="0" rIns="0" bIns="0" rtlCol="0" anchor="t">
            <a:normAutofit/>
          </a:bodyPr>
          <a:lstStyle/>
          <a:p>
            <a:pPr algn="l" indent="0" marL="0">
              <a:buNone/>
            </a:pPr>
            <a:r>
              <a:rPr lang="en-US" sz="1220" dirty="0">
                <a:solidFill>
                  <a:srgbClr val="5F6B76"/>
                </a:solidFill>
                <a:latin typeface="Aptos" pitchFamily="34" charset="0"/>
                <a:ea typeface="Aptos" pitchFamily="34" charset="-122"/>
                <a:cs typeface="Aptos" pitchFamily="34" charset="-120"/>
              </a:rPr>
              <a:t>Working testbed</a:t>
            </a:r>
            <a:endParaRPr lang="en-US" sz="1220" dirty="0"/>
          </a:p>
          <a:p>
            <a:pPr algn="l" indent="0" marL="0">
              <a:buNone/>
            </a:pPr>
            <a:r>
              <a:rPr lang="en-US" sz="1220" dirty="0">
                <a:solidFill>
                  <a:srgbClr val="5F6B76"/>
                </a:solidFill>
                <a:latin typeface="Aptos" pitchFamily="34" charset="0"/>
                <a:ea typeface="Aptos" pitchFamily="34" charset="-122"/>
                <a:cs typeface="Aptos" pitchFamily="34" charset="-120"/>
              </a:rPr>
              <a:t>not finished proof</a:t>
            </a:r>
            <a:endParaRPr lang="en-US" sz="1220" dirty="0"/>
          </a:p>
        </p:txBody>
      </p:sp>
      <p:sp>
        <p:nvSpPr>
          <p:cNvPr id="25" name="Slide Number Placeholder 0"/>
          <p:cNvSpPr>
            <a:spLocks noGrp="1"/>
          </p:cNvSpPr>
          <p:nvPr>
            <p:ph type="sldNum" sz="quarter" idx="4294967295"/>
          </p:nvPr>
        </p:nvSpPr>
        <p:spPr>
          <a:xfrm>
            <a:off x="11722608" y="6483096"/>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6B7280"/>
                </a:solidFill>
                <a:latin typeface="Aptos"/>
                <a:ea typeface="Aptos"/>
                <a:cs typeface="Aptos"/>
              </a:defRPr>
            </a:lvl1pPr>
          </a:lstStyle>
          <a:p>
            <a:pPr algn="l"/>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Apart Research AI Incident Response Sprint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Self-Modifying Runtime</dc:title>
  <dc:subject>Self-Modifying Runtime — containment standard for adaptive AI agents</dc:subject>
  <dc:creator>dwan-ith</dc:creator>
  <cp:lastModifiedBy>dwan-ith</cp:lastModifiedBy>
  <cp:revision>1</cp:revision>
  <dcterms:created xsi:type="dcterms:W3CDTF">2026-09-13T18:06:24Z</dcterms:created>
  <dcterms:modified xsi:type="dcterms:W3CDTF">2026-09-13T18:06:24Z</dcterms:modified>
</cp:coreProperties>
</file>