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86216" y="1453896"/>
            <a:ext cx="384048" cy="384048"/>
          </a:xfrm>
          <a:prstGeom prst="ellipse">
            <a:avLst/>
          </a:prstGeom>
          <a:solidFill>
            <a:srgbClr val="CADCFC">
              <a:alpha val="8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8778240" y="1645920"/>
            <a:ext cx="1188720" cy="822960"/>
          </a:xfrm>
          <a:prstGeom prst="line">
            <a:avLst/>
          </a:prstGeom>
          <a:noFill/>
          <a:ln w="12700">
            <a:solidFill>
              <a:srgbClr val="CADCFC">
                <a:alpha val="4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963656" y="1453896"/>
            <a:ext cx="384048" cy="384048"/>
          </a:xfrm>
          <a:prstGeom prst="ellipse">
            <a:avLst/>
          </a:prstGeom>
          <a:solidFill>
            <a:srgbClr val="CADCFC">
              <a:alpha val="8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1155680" y="1645920"/>
            <a:ext cx="-1188720" cy="822960"/>
          </a:xfrm>
          <a:prstGeom prst="line">
            <a:avLst/>
          </a:prstGeom>
          <a:noFill/>
          <a:ln w="12700">
            <a:solidFill>
              <a:srgbClr val="CADCFC">
                <a:alpha val="4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586216" y="3099816"/>
            <a:ext cx="384048" cy="384048"/>
          </a:xfrm>
          <a:prstGeom prst="ellipse">
            <a:avLst/>
          </a:prstGeom>
          <a:solidFill>
            <a:srgbClr val="CADCFC">
              <a:alpha val="8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8778240" y="3291840"/>
            <a:ext cx="1188720" cy="-822960"/>
          </a:xfrm>
          <a:prstGeom prst="line">
            <a:avLst/>
          </a:prstGeom>
          <a:noFill/>
          <a:ln w="12700">
            <a:solidFill>
              <a:srgbClr val="CADCFC">
                <a:alpha val="4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963656" y="3099816"/>
            <a:ext cx="384048" cy="384048"/>
          </a:xfrm>
          <a:prstGeom prst="ellipse">
            <a:avLst/>
          </a:prstGeom>
          <a:solidFill>
            <a:srgbClr val="CADCFC">
              <a:alpha val="8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1155680" y="3291840"/>
            <a:ext cx="-1188720" cy="-822960"/>
          </a:xfrm>
          <a:prstGeom prst="line">
            <a:avLst/>
          </a:prstGeom>
          <a:noFill/>
          <a:ln w="12700">
            <a:solidFill>
              <a:srgbClr val="CADCFC">
                <a:alpha val="4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710928" y="2212848"/>
            <a:ext cx="512064" cy="512064"/>
          </a:xfrm>
          <a:prstGeom prst="ellipse">
            <a:avLst/>
          </a:prstGeom>
          <a:solidFill>
            <a:srgbClr val="F2B705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331720"/>
            <a:ext cx="7772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CONVERGENCE</a:t>
            </a:r>
            <a:endParaRPr lang="en-US" sz="4800" dirty="0"/>
          </a:p>
        </p:txBody>
      </p:sp>
      <p:sp>
        <p:nvSpPr>
          <p:cNvPr id="12" name="Text 10"/>
          <p:cNvSpPr/>
          <p:nvPr/>
        </p:nvSpPr>
        <p:spPr>
          <a:xfrm>
            <a:off x="640080" y="3246120"/>
            <a:ext cx="7498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independent methods agree on what a model prefers?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40080" y="411480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2B7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4 — PREFERENCE ELICITATION METHODS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0080" y="443484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Minds Research Sprint  ·  Apart Research  ·  August 14–16,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52144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problem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234440"/>
            <a:ext cx="60350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Frontier models express values, report internal states, and act as though they have interests. But behavioral evidence alone can't tell us whether that's a genuine preference — or a character the model is portraying.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834640"/>
            <a:ext cx="5074920" cy="3017520"/>
          </a:xfrm>
          <a:prstGeom prst="roundRect">
            <a:avLst>
              <a:gd name="adj" fmla="val 3636"/>
            </a:avLst>
          </a:prstGeom>
          <a:solidFill>
            <a:srgbClr val="F4F6FC"/>
          </a:solidFill>
          <a:ln/>
          <a:effectLst>
            <a:outerShdw sx="100000" sy="100000" kx="0" ky="0" algn="bl" rotWithShape="0" blurRad="101600" dist="38100" dir="540000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005840" y="3200400"/>
            <a:ext cx="548640" cy="54864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7" name="Text 5"/>
          <p:cNvSpPr/>
          <p:nvPr/>
        </p:nvSpPr>
        <p:spPr>
          <a:xfrm>
            <a:off x="1005840" y="32004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440" dirty="0"/>
          </a:p>
        </p:txBody>
      </p:sp>
      <p:sp>
        <p:nvSpPr>
          <p:cNvPr id="8" name="Text 6"/>
          <p:cNvSpPr/>
          <p:nvPr/>
        </p:nvSpPr>
        <p:spPr>
          <a:xfrm>
            <a:off x="1737360" y="3218688"/>
            <a:ext cx="3703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Genuine preference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005840" y="3886200"/>
            <a:ext cx="434340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stable disposition that would show up no matter how you ask, what persona is active, or what format the question takes.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172200" y="2834640"/>
            <a:ext cx="5074920" cy="3017520"/>
          </a:xfrm>
          <a:prstGeom prst="roundRect">
            <a:avLst>
              <a:gd name="adj" fmla="val 3636"/>
            </a:avLst>
          </a:prstGeom>
          <a:solidFill>
            <a:srgbClr val="F4F6FC"/>
          </a:solidFill>
          <a:ln/>
          <a:effectLst>
            <a:outerShdw sx="100000" sy="100000" kx="0" ky="0" algn="bl" rotWithShape="0" blurRad="101600" dist="38100" dir="540000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537960" y="3200400"/>
            <a:ext cx="548640" cy="548640"/>
          </a:xfrm>
          <a:prstGeom prst="ellipse">
            <a:avLst/>
          </a:prstGeom>
          <a:solidFill>
            <a:srgbClr val="F2B705"/>
          </a:solidFill>
          <a:ln/>
        </p:spPr>
      </p:sp>
      <p:sp>
        <p:nvSpPr>
          <p:cNvPr id="12" name="Text 10"/>
          <p:cNvSpPr/>
          <p:nvPr/>
        </p:nvSpPr>
        <p:spPr>
          <a:xfrm>
            <a:off x="6537960" y="32004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</a:t>
            </a:r>
            <a:endParaRPr lang="en-US" sz="1440" dirty="0"/>
          </a:p>
        </p:txBody>
      </p:sp>
      <p:sp>
        <p:nvSpPr>
          <p:cNvPr id="13" name="Text 11"/>
          <p:cNvSpPr/>
          <p:nvPr/>
        </p:nvSpPr>
        <p:spPr>
          <a:xfrm>
            <a:off x="7269480" y="3218688"/>
            <a:ext cx="3703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Portrayed character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537960" y="3886200"/>
            <a:ext cx="434340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consistent-sounding answer that's really just the trained assistant persona responding predictably to a predictable prompt.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640080" y="608076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can't yet tell these apart. This project builds part of the toolkit that could.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52144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independent windows onto the same preference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09728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 preference is real, these should all point the same way.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73736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60" dirty="0"/>
          </a:p>
        </p:txBody>
      </p:sp>
      <p:sp>
        <p:nvSpPr>
          <p:cNvPr id="7" name="Text 5"/>
          <p:cNvSpPr/>
          <p:nvPr/>
        </p:nvSpPr>
        <p:spPr>
          <a:xfrm>
            <a:off x="1554480" y="169164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Direct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554480" y="2121408"/>
            <a:ext cx="9418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“Which do you prefer, A or B?” across multiple phrasings, position-swapped.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40080" y="2788920"/>
            <a:ext cx="594360" cy="594360"/>
          </a:xfrm>
          <a:prstGeom prst="ellipse">
            <a:avLst/>
          </a:prstGeom>
          <a:solidFill>
            <a:srgbClr val="F2B70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78892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60" dirty="0"/>
          </a:p>
        </p:txBody>
      </p:sp>
      <p:sp>
        <p:nvSpPr>
          <p:cNvPr id="11" name="Text 9"/>
          <p:cNvSpPr/>
          <p:nvPr/>
        </p:nvSpPr>
        <p:spPr>
          <a:xfrm>
            <a:off x="1554480" y="274320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Forced-choice → Bradley-Terry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554480" y="3172968"/>
            <a:ext cx="9418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Repeated pairwise choice, fit into a utility score — checked for transitivity before it's trusted.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0080" y="3840480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384048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60" dirty="0"/>
          </a:p>
        </p:txBody>
      </p:sp>
      <p:sp>
        <p:nvSpPr>
          <p:cNvPr id="15" name="Text 13"/>
          <p:cNvSpPr/>
          <p:nvPr/>
        </p:nvSpPr>
        <p:spPr>
          <a:xfrm>
            <a:off x="1554480" y="379476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Revealed (allocation)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554480" y="4224528"/>
            <a:ext cx="9418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splits a shared $1,000 between two causes. No “prefer” language — reveals magnitude, not just direction.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892040"/>
            <a:ext cx="594360" cy="594360"/>
          </a:xfrm>
          <a:prstGeom prst="ellipse">
            <a:avLst/>
          </a:prstGeom>
          <a:solidFill>
            <a:srgbClr val="F2B705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489204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60" dirty="0"/>
          </a:p>
        </p:txBody>
      </p:sp>
      <p:sp>
        <p:nvSpPr>
          <p:cNvPr id="19" name="Text 17"/>
          <p:cNvSpPr/>
          <p:nvPr/>
        </p:nvSpPr>
        <p:spPr>
          <a:xfrm>
            <a:off x="1554480" y="484632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Confidence-weighted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554480" y="5276088"/>
            <a:ext cx="9418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choice plus a self-reported strength rating, 1–5.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52144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Grounding preference in a real unit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234440"/>
            <a:ext cx="576072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Twelve charitable causes, each a fixed $1,000 donation. Direction alone (“A over B”) hides magnitude — a 550/450 split and a 950/50 split are very different signals, and only a shared currency lets us tell them apart.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40080" y="3200400"/>
            <a:ext cx="16916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640080" y="3931920"/>
            <a:ext cx="1874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charitable causes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651760" y="3200400"/>
            <a:ext cx="16916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66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2651760" y="3931920"/>
            <a:ext cx="1874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pairwise comparisons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663440" y="3200400"/>
            <a:ext cx="16916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$1,000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4663440" y="3931920"/>
            <a:ext cx="1874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allocation budget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949440" y="1234440"/>
            <a:ext cx="4663440" cy="4434840"/>
          </a:xfrm>
          <a:prstGeom prst="roundRect">
            <a:avLst>
              <a:gd name="adj" fmla="val 2062"/>
            </a:avLst>
          </a:prstGeom>
          <a:solidFill>
            <a:srgbClr val="263478"/>
          </a:solidFill>
          <a:ln/>
        </p:spPr>
      </p:sp>
      <p:sp>
        <p:nvSpPr>
          <p:cNvPr id="12" name="Text 10"/>
          <p:cNvSpPr/>
          <p:nvPr/>
        </p:nvSpPr>
        <p:spPr>
          <a:xfrm>
            <a:off x="7269480" y="150876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2B7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CAUSES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269480" y="2011680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●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Anti-malaria bed nets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7269480" y="2578608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●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 dogs for the blind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7269480" y="3145536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●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food bank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7269480" y="3712464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●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Ocean plastic cleanup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7269480" y="4279392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●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Scholarship fund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7269480" y="4846320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●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Disaster relief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7269480" y="5413248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+ 6 more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52144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 found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25880"/>
            <a:ext cx="5486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 = 0.89–0.97</a:t>
            </a:r>
            <a:endParaRPr lang="en-US" sz="5200" dirty="0"/>
          </a:p>
        </p:txBody>
      </p:sp>
      <p:sp>
        <p:nvSpPr>
          <p:cNvPr id="5" name="Text 3"/>
          <p:cNvSpPr/>
          <p:nvPr/>
        </p:nvSpPr>
        <p:spPr>
          <a:xfrm>
            <a:off x="640080" y="228600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cross-method rank correlation, all four ordinal methods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2971800"/>
            <a:ext cx="5669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structurally independent methods — sharing no code beyond the item text itself — landed on the same answer at both ends of the ranking.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40080" y="4023360"/>
            <a:ext cx="5669280" cy="2148840"/>
          </a:xfrm>
          <a:prstGeom prst="roundRect">
            <a:avLst>
              <a:gd name="adj" fmla="val 4255"/>
            </a:avLst>
          </a:prstGeom>
          <a:solidFill>
            <a:srgbClr val="263478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4251960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2B7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METHOD AGREES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14400" y="4663440"/>
            <a:ext cx="51206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2B7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  </a:t>
            </a:r>
            <a:pPr indent="0" marL="0">
              <a:lnSpc>
                <a:spcPct val="15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Anti-malaria bed nets
</a:t>
            </a:r>
            <a:pPr indent="0" marL="0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2B7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  </a:t>
            </a:r>
            <a:pPr indent="0" marL="0">
              <a:lnSpc>
                <a:spcPct val="15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Vaccine research (NTDs)
</a:t>
            </a:r>
            <a:pPr indent="0" marL="0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9AA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 </a:t>
            </a:r>
            <a:pPr indent="0" marL="0">
              <a:lnSpc>
                <a:spcPct val="150000"/>
              </a:lnSpc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Arts education &amp; guide dogs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7955280" y="105156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869680" y="105156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Forced-Ch.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9784080" y="105156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Revealed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10698480" y="105156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Confid.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6949440" y="1828800"/>
            <a:ext cx="960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7955280" y="1554480"/>
            <a:ext cx="859536" cy="859536"/>
          </a:xfrm>
          <a:prstGeom prst="rect">
            <a:avLst/>
          </a:prstGeom>
          <a:solidFill>
            <a:srgbClr val="F2B705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55280" y="1554480"/>
            <a:ext cx="859536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1.00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8869680" y="1554480"/>
            <a:ext cx="859536" cy="859536"/>
          </a:xfrm>
          <a:prstGeom prst="rect">
            <a:avLst/>
          </a:prstGeom>
          <a:solidFill>
            <a:srgbClr val="F2B705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869680" y="1554480"/>
            <a:ext cx="859536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0.97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9784080" y="1554480"/>
            <a:ext cx="859536" cy="859536"/>
          </a:xfrm>
          <a:prstGeom prst="rect">
            <a:avLst/>
          </a:prstGeom>
          <a:solidFill>
            <a:srgbClr val="6E86D6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784080" y="1554480"/>
            <a:ext cx="859536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0.94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10698480" y="1554480"/>
            <a:ext cx="859536" cy="859536"/>
          </a:xfrm>
          <a:prstGeom prst="rect">
            <a:avLst/>
          </a:prstGeom>
          <a:solidFill>
            <a:srgbClr val="6E86D6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698480" y="1554480"/>
            <a:ext cx="859536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0.94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949440" y="2743200"/>
            <a:ext cx="960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Forced-Ch.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7955280" y="2468880"/>
            <a:ext cx="859536" cy="859536"/>
          </a:xfrm>
          <a:prstGeom prst="rect">
            <a:avLst/>
          </a:prstGeom>
          <a:solidFill>
            <a:srgbClr val="F2B705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955280" y="2468880"/>
            <a:ext cx="859536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0.97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8869680" y="2468880"/>
            <a:ext cx="859536" cy="859536"/>
          </a:xfrm>
          <a:prstGeom prst="rect">
            <a:avLst/>
          </a:prstGeom>
          <a:solidFill>
            <a:srgbClr val="F2B705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869680" y="2468880"/>
            <a:ext cx="859536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1.00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9784080" y="2468880"/>
            <a:ext cx="859536" cy="859536"/>
          </a:xfrm>
          <a:prstGeom prst="rect">
            <a:avLst/>
          </a:prstGeom>
          <a:solidFill>
            <a:srgbClr val="6E86D6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784080" y="2468880"/>
            <a:ext cx="859536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0.90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10698480" y="2468880"/>
            <a:ext cx="859536" cy="859536"/>
          </a:xfrm>
          <a:prstGeom prst="rect">
            <a:avLst/>
          </a:prstGeom>
          <a:solidFill>
            <a:srgbClr val="3A4A8F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698480" y="2468880"/>
            <a:ext cx="859536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0.89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6949440" y="3657600"/>
            <a:ext cx="960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Revealed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7955280" y="3383280"/>
            <a:ext cx="859536" cy="859536"/>
          </a:xfrm>
          <a:prstGeom prst="rect">
            <a:avLst/>
          </a:prstGeom>
          <a:solidFill>
            <a:srgbClr val="6E86D6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955280" y="3383280"/>
            <a:ext cx="859536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0.94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8869680" y="3383280"/>
            <a:ext cx="859536" cy="859536"/>
          </a:xfrm>
          <a:prstGeom prst="rect">
            <a:avLst/>
          </a:prstGeom>
          <a:solidFill>
            <a:srgbClr val="6E86D6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869680" y="3383280"/>
            <a:ext cx="859536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0.90</a:t>
            </a:r>
            <a:endParaRPr lang="en-US" sz="1400" dirty="0"/>
          </a:p>
        </p:txBody>
      </p:sp>
      <p:sp>
        <p:nvSpPr>
          <p:cNvPr id="37" name="Shape 35"/>
          <p:cNvSpPr/>
          <p:nvPr/>
        </p:nvSpPr>
        <p:spPr>
          <a:xfrm>
            <a:off x="9784080" y="3383280"/>
            <a:ext cx="859536" cy="859536"/>
          </a:xfrm>
          <a:prstGeom prst="rect">
            <a:avLst/>
          </a:prstGeom>
          <a:solidFill>
            <a:srgbClr val="F2B705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9784080" y="3383280"/>
            <a:ext cx="859536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1.00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10698480" y="3383280"/>
            <a:ext cx="859536" cy="859536"/>
          </a:xfrm>
          <a:prstGeom prst="rect">
            <a:avLst/>
          </a:prstGeom>
          <a:solidFill>
            <a:srgbClr val="F2B705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0698480" y="3383280"/>
            <a:ext cx="859536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0.96</a:t>
            </a:r>
            <a:endParaRPr lang="en-US" sz="1400" dirty="0"/>
          </a:p>
        </p:txBody>
      </p:sp>
      <p:sp>
        <p:nvSpPr>
          <p:cNvPr id="41" name="Text 39"/>
          <p:cNvSpPr/>
          <p:nvPr/>
        </p:nvSpPr>
        <p:spPr>
          <a:xfrm>
            <a:off x="6949440" y="4572000"/>
            <a:ext cx="960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Confid.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7955280" y="4297680"/>
            <a:ext cx="859536" cy="859536"/>
          </a:xfrm>
          <a:prstGeom prst="rect">
            <a:avLst/>
          </a:prstGeom>
          <a:solidFill>
            <a:srgbClr val="6E86D6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955280" y="4297680"/>
            <a:ext cx="859536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0.94</a:t>
            </a:r>
            <a:endParaRPr lang="en-US" sz="1400" dirty="0"/>
          </a:p>
        </p:txBody>
      </p:sp>
      <p:sp>
        <p:nvSpPr>
          <p:cNvPr id="44" name="Shape 42"/>
          <p:cNvSpPr/>
          <p:nvPr/>
        </p:nvSpPr>
        <p:spPr>
          <a:xfrm>
            <a:off x="8869680" y="4297680"/>
            <a:ext cx="859536" cy="859536"/>
          </a:xfrm>
          <a:prstGeom prst="rect">
            <a:avLst/>
          </a:prstGeom>
          <a:solidFill>
            <a:srgbClr val="3A4A8F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8869680" y="4297680"/>
            <a:ext cx="859536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0.89</a:t>
            </a:r>
            <a:endParaRPr lang="en-US" sz="1400" dirty="0"/>
          </a:p>
        </p:txBody>
      </p:sp>
      <p:sp>
        <p:nvSpPr>
          <p:cNvPr id="46" name="Shape 44"/>
          <p:cNvSpPr/>
          <p:nvPr/>
        </p:nvSpPr>
        <p:spPr>
          <a:xfrm>
            <a:off x="9784080" y="4297680"/>
            <a:ext cx="859536" cy="859536"/>
          </a:xfrm>
          <a:prstGeom prst="rect">
            <a:avLst/>
          </a:prstGeom>
          <a:solidFill>
            <a:srgbClr val="F2B705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9784080" y="4297680"/>
            <a:ext cx="859536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0.96</a:t>
            </a:r>
            <a:endParaRPr lang="en-US" sz="1400" dirty="0"/>
          </a:p>
        </p:txBody>
      </p:sp>
      <p:sp>
        <p:nvSpPr>
          <p:cNvPr id="48" name="Shape 46"/>
          <p:cNvSpPr/>
          <p:nvPr/>
        </p:nvSpPr>
        <p:spPr>
          <a:xfrm>
            <a:off x="10698480" y="4297680"/>
            <a:ext cx="859536" cy="859536"/>
          </a:xfrm>
          <a:prstGeom prst="rect">
            <a:avLst/>
          </a:prstGeom>
          <a:solidFill>
            <a:srgbClr val="F2B705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0698480" y="4297680"/>
            <a:ext cx="859536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1.00</a:t>
            </a:r>
            <a:endParaRPr lang="en-US" sz="1400" dirty="0"/>
          </a:p>
        </p:txBody>
      </p:sp>
      <p:sp>
        <p:nvSpPr>
          <p:cNvPr id="50" name="Text 48"/>
          <p:cNvSpPr/>
          <p:nvPr/>
        </p:nvSpPr>
        <p:spPr>
          <a:xfrm>
            <a:off x="7040880" y="539496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9AA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data — 12-item donation-equivalent run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52144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9875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we scored it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14300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Spearman rank correlation between every pair of methods' item rankings — then we read the pattern, not just the average.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14400" y="21945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the matrix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14400" y="2743200"/>
            <a:ext cx="320040" cy="320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7" name="Text 5"/>
          <p:cNvSpPr/>
          <p:nvPr/>
        </p:nvSpPr>
        <p:spPr>
          <a:xfrm>
            <a:off x="1417320" y="2679192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correlation — methods agree on the ordering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914400" y="3429000"/>
            <a:ext cx="320040" cy="320040"/>
          </a:xfrm>
          <a:prstGeom prst="rect">
            <a:avLst/>
          </a:prstGeom>
          <a:solidFill>
            <a:srgbClr val="8FB8D8"/>
          </a:solidFill>
          <a:ln/>
        </p:spPr>
      </p:sp>
      <p:sp>
        <p:nvSpPr>
          <p:cNvPr id="9" name="Text 7"/>
          <p:cNvSpPr/>
          <p:nvPr/>
        </p:nvSpPr>
        <p:spPr>
          <a:xfrm>
            <a:off x="1417320" y="3364992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Moderate — partial agreement, worth a closer look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914400" y="4114800"/>
            <a:ext cx="320040" cy="320040"/>
          </a:xfrm>
          <a:prstGeom prst="rect">
            <a:avLst/>
          </a:prstGeom>
          <a:solidFill>
            <a:srgbClr val="DDE6F5"/>
          </a:solidFill>
          <a:ln/>
        </p:spPr>
      </p:sp>
      <p:sp>
        <p:nvSpPr>
          <p:cNvPr id="11" name="Text 9"/>
          <p:cNvSpPr/>
          <p:nvPr/>
        </p:nvSpPr>
        <p:spPr>
          <a:xfrm>
            <a:off x="1417320" y="4050792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/ negative — methods are measuring different things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675120" y="2194560"/>
            <a:ext cx="4846320" cy="3108960"/>
          </a:xfrm>
          <a:prstGeom prst="roundRect">
            <a:avLst>
              <a:gd name="adj" fmla="val 2941"/>
            </a:avLst>
          </a:prstGeom>
          <a:solidFill>
            <a:srgbClr val="F4F6FC"/>
          </a:solidFill>
          <a:ln/>
        </p:spPr>
      </p:sp>
      <p:sp>
        <p:nvSpPr>
          <p:cNvPr id="13" name="Text 11"/>
          <p:cNvSpPr/>
          <p:nvPr/>
        </p:nvSpPr>
        <p:spPr>
          <a:xfrm>
            <a:off x="6949440" y="2468880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fifth method: donation-grounding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949440" y="3017520"/>
            <a:ext cx="429768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also ran a cardinal method (binary search for the model's dollar indifference point) as a Track 1 crossover. It correlated more weakly (ρ = 0.62–0.77) — but 8 of 12 items hit the search's resolution floor, so this looks like under-resolution, not real disagreement. More search iterations would be needed before trusting this method's numbers.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52144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Stress-testing our own convergence claim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143000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convergence could mean coherent preferences — or just consistent training. Three checks to tell the difference.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3429000" cy="4114800"/>
          </a:xfrm>
          <a:prstGeom prst="roundRect">
            <a:avLst>
              <a:gd name="adj" fmla="val 3200"/>
            </a:avLst>
          </a:prstGeom>
          <a:solidFill>
            <a:srgbClr val="F4F6FC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011680" y="2240280"/>
            <a:ext cx="685800" cy="68580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7" name="Text 5"/>
          <p:cNvSpPr/>
          <p:nvPr/>
        </p:nvSpPr>
        <p:spPr>
          <a:xfrm>
            <a:off x="2011680" y="224028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↻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1760220" y="3017520"/>
            <a:ext cx="1188720" cy="292608"/>
          </a:xfrm>
          <a:prstGeom prst="roundRect">
            <a:avLst>
              <a:gd name="adj" fmla="val 50000"/>
            </a:avLst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1760220" y="3017520"/>
            <a:ext cx="1188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914400" y="3429000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Transitivity check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60120" y="4023360"/>
            <a:ext cx="278892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of 220 triads (2.7%) show a preference cycle — low, and clustered on the same 4 mid-tier items that also diverge most across methods.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389120" y="1965960"/>
            <a:ext cx="3429000" cy="4114800"/>
          </a:xfrm>
          <a:prstGeom prst="roundRect">
            <a:avLst>
              <a:gd name="adj" fmla="val 3200"/>
            </a:avLst>
          </a:prstGeom>
          <a:solidFill>
            <a:srgbClr val="F4F6FC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5760720" y="2240280"/>
            <a:ext cx="685800" cy="6858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4" name="Text 12"/>
          <p:cNvSpPr/>
          <p:nvPr/>
        </p:nvSpPr>
        <p:spPr>
          <a:xfrm>
            <a:off x="5760720" y="224028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◐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5509260" y="3017520"/>
            <a:ext cx="1188720" cy="292608"/>
          </a:xfrm>
          <a:prstGeom prst="roundRect">
            <a:avLst>
              <a:gd name="adj" fmla="val 50000"/>
            </a:avLst>
          </a:prstGeom>
          <a:solidFill>
            <a:srgbClr val="B0B6C9"/>
          </a:solidFill>
          <a:ln/>
        </p:spPr>
      </p:sp>
      <p:sp>
        <p:nvSpPr>
          <p:cNvPr id="16" name="Text 14"/>
          <p:cNvSpPr/>
          <p:nvPr/>
        </p:nvSpPr>
        <p:spPr>
          <a:xfrm>
            <a:off x="5509260" y="3017520"/>
            <a:ext cx="1188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RUN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663440" y="3429000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Persona-strip comparison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709160" y="4023360"/>
            <a:ext cx="278892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Toolkit built and tested. Not run to completion this weekend — open question for follow-up.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8138160" y="1965960"/>
            <a:ext cx="3429000" cy="4114800"/>
          </a:xfrm>
          <a:prstGeom prst="roundRect">
            <a:avLst>
              <a:gd name="adj" fmla="val 3200"/>
            </a:avLst>
          </a:prstGeom>
          <a:solidFill>
            <a:srgbClr val="F4F6FC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9509760" y="2240280"/>
            <a:ext cx="685800" cy="6858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21" name="Text 19"/>
          <p:cNvSpPr/>
          <p:nvPr/>
        </p:nvSpPr>
        <p:spPr>
          <a:xfrm>
            <a:off x="9509760" y="224028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☺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9258300" y="3017520"/>
            <a:ext cx="1188720" cy="292608"/>
          </a:xfrm>
          <a:prstGeom prst="roundRect">
            <a:avLst>
              <a:gd name="adj" fmla="val 50000"/>
            </a:avLst>
          </a:prstGeom>
          <a:solidFill>
            <a:srgbClr val="B0B6C9"/>
          </a:solidFill>
          <a:ln/>
        </p:spPr>
      </p:sp>
      <p:sp>
        <p:nvSpPr>
          <p:cNvPr id="23" name="Text 21"/>
          <p:cNvSpPr/>
          <p:nvPr/>
        </p:nvSpPr>
        <p:spPr>
          <a:xfrm>
            <a:off x="9258300" y="3017520"/>
            <a:ext cx="1188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RUN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8412480" y="3429000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Human baseline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8458200" y="4023360"/>
            <a:ext cx="278892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Toolkit built and tested. No team baseline collected before the deadline — open question for follow-up.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52144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this would show — and what it wouldn't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463040"/>
            <a:ext cx="5074920" cy="4663440"/>
          </a:xfrm>
          <a:prstGeom prst="roundRect">
            <a:avLst>
              <a:gd name="adj" fmla="val 1961"/>
            </a:avLst>
          </a:prstGeom>
          <a:solidFill>
            <a:srgbClr val="263478"/>
          </a:solidFill>
          <a:ln/>
        </p:spPr>
      </p:sp>
      <p:sp>
        <p:nvSpPr>
          <p:cNvPr id="5" name="Text 3"/>
          <p:cNvSpPr/>
          <p:nvPr/>
        </p:nvSpPr>
        <p:spPr>
          <a:xfrm>
            <a:off x="960120" y="1737360"/>
            <a:ext cx="4434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Convergence would show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60120" y="2331720"/>
            <a:ext cx="4434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buSzPct val="100000"/>
              <a:buChar char="✓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different ways of asking land on the same ordering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60120" y="3383280"/>
            <a:ext cx="4434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buSzPct val="100000"/>
              <a:buChar char="✓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ordering is stable across phrasings, temperature-repeats, and sampling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60120" y="4434840"/>
            <a:ext cx="4434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buSzPct val="100000"/>
              <a:buChar char="✓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methods are measuring something behaviorally consistent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172200" y="1463040"/>
            <a:ext cx="5074920" cy="4663440"/>
          </a:xfrm>
          <a:prstGeom prst="roundRect">
            <a:avLst>
              <a:gd name="adj" fmla="val 1961"/>
            </a:avLst>
          </a:prstGeom>
          <a:solidFill>
            <a:srgbClr val="13173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737360"/>
            <a:ext cx="4434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871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Convergence would NOT show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92240" y="2331720"/>
            <a:ext cx="4434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buSzPct val="100000"/>
              <a:buChar char="✗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the model has genuine, morally relevant preferences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492240" y="3383280"/>
            <a:ext cx="4434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buSzPct val="100000"/>
              <a:buChar char="✗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Causation between a self-report and any internal state (no interpretability tooling used here)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492240" y="4434840"/>
            <a:ext cx="4434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buSzPct val="100000"/>
              <a:buChar char="✗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the ordering holds outside these exact conditions — different model, prompt, or time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52144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we are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417320"/>
            <a:ext cx="320040" cy="320040"/>
          </a:xfrm>
          <a:prstGeom prst="roundRect">
            <a:avLst>
              <a:gd name="adj" fmla="val 17143"/>
            </a:avLst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4173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143000" y="1362456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Toolkit built — 4 methods + donation-grounding, tested end-to-end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039112"/>
            <a:ext cx="320040" cy="320040"/>
          </a:xfrm>
          <a:prstGeom prst="roundRect">
            <a:avLst>
              <a:gd name="adj" fmla="val 17143"/>
            </a:avLst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203911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43000" y="1984248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finalized — donation-equivalent trade-offs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2660904"/>
            <a:ext cx="320040" cy="320040"/>
          </a:xfrm>
          <a:prstGeom prst="roundRect">
            <a:avLst>
              <a:gd name="adj" fmla="val 17143"/>
            </a:avLst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660904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143000" y="2606040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data collection run — default persona, all 5 methods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3282696"/>
            <a:ext cx="320040" cy="320040"/>
          </a:xfrm>
          <a:prstGeom prst="roundRect">
            <a:avLst>
              <a:gd name="adj" fmla="val 17143"/>
            </a:avLst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3282696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43000" y="3227832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Transitivity check — run, 2.7% violation rate reported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3904488"/>
            <a:ext cx="320040" cy="320040"/>
          </a:xfrm>
          <a:prstGeom prst="roundRect">
            <a:avLst>
              <a:gd name="adj" fmla="val 17143"/>
            </a:avLst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90448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43000" y="3849624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Limitations appendix — filled in with real numbers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4526280"/>
            <a:ext cx="320040" cy="320040"/>
          </a:xfrm>
          <a:prstGeom prst="roundRect">
            <a:avLst>
              <a:gd name="adj" fmla="val 17143"/>
            </a:avLst>
          </a:prstGeom>
          <a:solidFill>
            <a:srgbClr val="E3E7F2"/>
          </a:solidFill>
          <a:ln/>
        </p:spPr>
      </p:sp>
      <p:sp>
        <p:nvSpPr>
          <p:cNvPr id="20" name="Text 18"/>
          <p:cNvSpPr/>
          <p:nvPr/>
        </p:nvSpPr>
        <p:spPr>
          <a:xfrm>
            <a:off x="1143000" y="4471416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8890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Persona-strip comparison — built, not run this weekend</a:t>
            </a:r>
            <a:endParaRPr lang="en-US" sz="1450" dirty="0"/>
          </a:p>
        </p:txBody>
      </p:sp>
      <p:sp>
        <p:nvSpPr>
          <p:cNvPr id="21" name="Shape 19"/>
          <p:cNvSpPr/>
          <p:nvPr/>
        </p:nvSpPr>
        <p:spPr>
          <a:xfrm>
            <a:off x="640080" y="5148072"/>
            <a:ext cx="320040" cy="320040"/>
          </a:xfrm>
          <a:prstGeom prst="roundRect">
            <a:avLst>
              <a:gd name="adj" fmla="val 17143"/>
            </a:avLst>
          </a:prstGeom>
          <a:solidFill>
            <a:srgbClr val="E3E7F2"/>
          </a:solidFill>
          <a:ln/>
        </p:spPr>
      </p:sp>
      <p:sp>
        <p:nvSpPr>
          <p:cNvPr id="22" name="Text 20"/>
          <p:cNvSpPr/>
          <p:nvPr/>
        </p:nvSpPr>
        <p:spPr>
          <a:xfrm>
            <a:off x="1143000" y="5093208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8890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baseline — built, not collected this weekend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6263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A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github.com/owsspaceship/digital_minds_track4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2026-08-16T20:00:37Z</dcterms:created>
  <dcterms:modified xsi:type="dcterms:W3CDTF">2026-08-16T20:00:37Z</dcterms:modified>
</cp:coreProperties>
</file>