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Lst>
  <p:notesMasterIdLst>
    <p:notesMasterId r:id="rId1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notesMaster" Target="notesMasters/notesMaster1.xml"/><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svg"/><Relationship Id="rId3" Type="http://schemas.openxmlformats.org/officeDocument/2006/relationships/image" Target="../media/image-1-3.png"/><Relationship Id="rId4" Type="http://schemas.openxmlformats.org/officeDocument/2006/relationships/image" Target="../media/image-1-4.svg"/><Relationship Id="rId5" Type="http://schemas.openxmlformats.org/officeDocument/2006/relationships/image" Target="../media/image-1-5.png"/><Relationship Id="rId6" Type="http://schemas.openxmlformats.org/officeDocument/2006/relationships/image" Target="../media/image-1-6.svg"/><Relationship Id="rId7" Type="http://schemas.openxmlformats.org/officeDocument/2006/relationships/image" Target="../media/image-1-7.png"/><Relationship Id="rId8" Type="http://schemas.openxmlformats.org/officeDocument/2006/relationships/image" Target="../media/image-1-8.svg"/><Relationship Id="rId9" Type="http://schemas.openxmlformats.org/officeDocument/2006/relationships/image" Target="../media/image-1-9.png"/><Relationship Id="rId10" Type="http://schemas.openxmlformats.org/officeDocument/2006/relationships/image" Target="../media/image-1-10.svg"/><Relationship Id="rId11" Type="http://schemas.openxmlformats.org/officeDocument/2006/relationships/image" Target="../media/image-1-11.png"/><Relationship Id="rId12" Type="http://schemas.openxmlformats.org/officeDocument/2006/relationships/image" Target="../media/image-1-12.svg"/><Relationship Id="rId13" Type="http://schemas.openxmlformats.org/officeDocument/2006/relationships/image" Target="../media/image-1-13.png"/><Relationship Id="rId14" Type="http://schemas.openxmlformats.org/officeDocument/2006/relationships/image" Target="../media/image-1-14.svg"/><Relationship Id="rId15" Type="http://schemas.openxmlformats.org/officeDocument/2006/relationships/image" Target="../media/image-1-15.png"/><Relationship Id="rId16" Type="http://schemas.openxmlformats.org/officeDocument/2006/relationships/image" Target="../media/image-1-16.svg"/><Relationship Id="rId17" Type="http://schemas.openxmlformats.org/officeDocument/2006/relationships/image" Target="../media/image-1-17.png"/><Relationship Id="rId18" Type="http://schemas.openxmlformats.org/officeDocument/2006/relationships/image" Target="../media/image-1-18.svg"/><Relationship Id="rId19" Type="http://schemas.openxmlformats.org/officeDocument/2006/relationships/image" Target="../media/image-1-19.png"/><Relationship Id="rId20" Type="http://schemas.openxmlformats.org/officeDocument/2006/relationships/image" Target="../media/image-1-20.svg"/><Relationship Id="rId21" Type="http://schemas.openxmlformats.org/officeDocument/2006/relationships/image" Target="../media/image-1-21.png"/><Relationship Id="rId22" Type="http://schemas.openxmlformats.org/officeDocument/2006/relationships/image" Target="../media/image-1-22.svg"/><Relationship Id="rId23" Type="http://schemas.openxmlformats.org/officeDocument/2006/relationships/image" Target="../media/image-1-23.png"/><Relationship Id="rId24" Type="http://schemas.openxmlformats.org/officeDocument/2006/relationships/image" Target="../media/image-1-24.svg"/><Relationship Id="rId25" Type="http://schemas.openxmlformats.org/officeDocument/2006/relationships/image" Target="../media/image-1-25.png"/><Relationship Id="rId26" Type="http://schemas.openxmlformats.org/officeDocument/2006/relationships/image" Target="../media/image-1-26.svg"/><Relationship Id="rId27" Type="http://schemas.openxmlformats.org/officeDocument/2006/relationships/slideLayout" Target="../slideLayouts/slideLayout1.xml"/><Relationship Id="rId28"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svg"/><Relationship Id="rId3" Type="http://schemas.openxmlformats.org/officeDocument/2006/relationships/image" Target="../media/image-2-3.png"/><Relationship Id="rId4" Type="http://schemas.openxmlformats.org/officeDocument/2006/relationships/image" Target="../media/image-2-4.svg"/><Relationship Id="rId5" Type="http://schemas.openxmlformats.org/officeDocument/2006/relationships/image" Target="../media/image-2-5.png"/><Relationship Id="rId6" Type="http://schemas.openxmlformats.org/officeDocument/2006/relationships/image" Target="../media/image-2-6.svg"/><Relationship Id="rId7" Type="http://schemas.openxmlformats.org/officeDocument/2006/relationships/image" Target="../media/image-2-7.png"/><Relationship Id="rId8" Type="http://schemas.openxmlformats.org/officeDocument/2006/relationships/image" Target="../media/image-2-8.svg"/><Relationship Id="rId9" Type="http://schemas.openxmlformats.org/officeDocument/2006/relationships/image" Target="../media/image-2-9.png"/><Relationship Id="rId10" Type="http://schemas.openxmlformats.org/officeDocument/2006/relationships/image" Target="../media/image-2-10.svg"/><Relationship Id="rId11" Type="http://schemas.openxmlformats.org/officeDocument/2006/relationships/slideLayout" Target="../slideLayouts/slideLayout1.xml"/><Relationship Id="rId1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svg"/><Relationship Id="rId3" Type="http://schemas.openxmlformats.org/officeDocument/2006/relationships/image" Target="../media/image-3-3.png"/><Relationship Id="rId4" Type="http://schemas.openxmlformats.org/officeDocument/2006/relationships/image" Target="../media/image-3-4.svg"/><Relationship Id="rId5" Type="http://schemas.openxmlformats.org/officeDocument/2006/relationships/image" Target="../media/image-3-5.png"/><Relationship Id="rId6" Type="http://schemas.openxmlformats.org/officeDocument/2006/relationships/image" Target="../media/image-3-6.svg"/><Relationship Id="rId7" Type="http://schemas.openxmlformats.org/officeDocument/2006/relationships/image" Target="../media/image-3-7.png"/><Relationship Id="rId8" Type="http://schemas.openxmlformats.org/officeDocument/2006/relationships/image" Target="../media/image-3-8.svg"/><Relationship Id="rId9" Type="http://schemas.openxmlformats.org/officeDocument/2006/relationships/image" Target="../media/image-3-9.png"/><Relationship Id="rId10" Type="http://schemas.openxmlformats.org/officeDocument/2006/relationships/image" Target="../media/image-3-10.svg"/><Relationship Id="rId11" Type="http://schemas.openxmlformats.org/officeDocument/2006/relationships/image" Target="../media/image-3-11.png"/><Relationship Id="rId12" Type="http://schemas.openxmlformats.org/officeDocument/2006/relationships/image" Target="../media/image-3-12.svg"/><Relationship Id="rId13" Type="http://schemas.openxmlformats.org/officeDocument/2006/relationships/slideLayout" Target="../slideLayouts/slideLayout1.xml"/><Relationship Id="rId1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svg"/><Relationship Id="rId3" Type="http://schemas.openxmlformats.org/officeDocument/2006/relationships/image" Target="../media/image-4-3.png"/><Relationship Id="rId4" Type="http://schemas.openxmlformats.org/officeDocument/2006/relationships/image" Target="../media/image-4-4.svg"/><Relationship Id="rId5" Type="http://schemas.openxmlformats.org/officeDocument/2006/relationships/image" Target="../media/image-4-5.png"/><Relationship Id="rId6" Type="http://schemas.openxmlformats.org/officeDocument/2006/relationships/image" Target="../media/image-4-6.svg"/><Relationship Id="rId7" Type="http://schemas.openxmlformats.org/officeDocument/2006/relationships/image" Target="../media/image-4-7.png"/><Relationship Id="rId8" Type="http://schemas.openxmlformats.org/officeDocument/2006/relationships/image" Target="../media/image-4-8.svg"/><Relationship Id="rId9" Type="http://schemas.openxmlformats.org/officeDocument/2006/relationships/image" Target="../media/image-4-9.png"/><Relationship Id="rId10" Type="http://schemas.openxmlformats.org/officeDocument/2006/relationships/image" Target="../media/image-4-10.svg"/><Relationship Id="rId11" Type="http://schemas.openxmlformats.org/officeDocument/2006/relationships/image" Target="../media/image-4-11.png"/><Relationship Id="rId12" Type="http://schemas.openxmlformats.org/officeDocument/2006/relationships/image" Target="../media/image-4-12.svg"/><Relationship Id="rId13" Type="http://schemas.openxmlformats.org/officeDocument/2006/relationships/slideLayout" Target="../slideLayouts/slideLayout1.xml"/><Relationship Id="rId1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svg"/><Relationship Id="rId3" Type="http://schemas.openxmlformats.org/officeDocument/2006/relationships/image" Target="../media/image-5-3.png"/><Relationship Id="rId4" Type="http://schemas.openxmlformats.org/officeDocument/2006/relationships/image" Target="../media/image-5-4.svg"/><Relationship Id="rId5" Type="http://schemas.openxmlformats.org/officeDocument/2006/relationships/image" Target="../media/image-5-5.png"/><Relationship Id="rId6" Type="http://schemas.openxmlformats.org/officeDocument/2006/relationships/image" Target="../media/image-5-6.svg"/><Relationship Id="rId7" Type="http://schemas.openxmlformats.org/officeDocument/2006/relationships/slideLayout" Target="../slideLayouts/slideLayout1.xml"/><Relationship Id="rId8"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svg"/><Relationship Id="rId3" Type="http://schemas.openxmlformats.org/officeDocument/2006/relationships/image" Target="../media/image-6-3.png"/><Relationship Id="rId4" Type="http://schemas.openxmlformats.org/officeDocument/2006/relationships/image" Target="../media/image-6-4.svg"/><Relationship Id="rId5" Type="http://schemas.openxmlformats.org/officeDocument/2006/relationships/image" Target="../media/image-6-5.png"/><Relationship Id="rId6" Type="http://schemas.openxmlformats.org/officeDocument/2006/relationships/image" Target="../media/image-6-6.svg"/><Relationship Id="rId7" Type="http://schemas.openxmlformats.org/officeDocument/2006/relationships/image" Target="../media/image-6-7.png"/><Relationship Id="rId8" Type="http://schemas.openxmlformats.org/officeDocument/2006/relationships/image" Target="../media/image-6-8.svg"/><Relationship Id="rId9" Type="http://schemas.openxmlformats.org/officeDocument/2006/relationships/image" Target="../media/image-6-9.png"/><Relationship Id="rId10" Type="http://schemas.openxmlformats.org/officeDocument/2006/relationships/image" Target="../media/image-6-10.svg"/><Relationship Id="rId11" Type="http://schemas.openxmlformats.org/officeDocument/2006/relationships/image" Target="../media/image-6-11.png"/><Relationship Id="rId12" Type="http://schemas.openxmlformats.org/officeDocument/2006/relationships/image" Target="../media/image-6-12.svg"/><Relationship Id="rId13" Type="http://schemas.openxmlformats.org/officeDocument/2006/relationships/slideLayout" Target="../slideLayouts/slideLayout1.xml"/><Relationship Id="rId1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svg"/><Relationship Id="rId3" Type="http://schemas.openxmlformats.org/officeDocument/2006/relationships/image" Target="../media/image-7-3.png"/><Relationship Id="rId4" Type="http://schemas.openxmlformats.org/officeDocument/2006/relationships/image" Target="../media/image-7-4.svg"/><Relationship Id="rId5" Type="http://schemas.openxmlformats.org/officeDocument/2006/relationships/image" Target="../media/image-7-5.png"/><Relationship Id="rId6" Type="http://schemas.openxmlformats.org/officeDocument/2006/relationships/image" Target="../media/image-7-6.svg"/><Relationship Id="rId7" Type="http://schemas.openxmlformats.org/officeDocument/2006/relationships/image" Target="../media/image-7-7.png"/><Relationship Id="rId8" Type="http://schemas.openxmlformats.org/officeDocument/2006/relationships/image" Target="../media/image-7-8.svg"/><Relationship Id="rId9" Type="http://schemas.openxmlformats.org/officeDocument/2006/relationships/image" Target="../media/image-7-9.png"/><Relationship Id="rId10" Type="http://schemas.openxmlformats.org/officeDocument/2006/relationships/image" Target="../media/image-7-10.svg"/><Relationship Id="rId11" Type="http://schemas.openxmlformats.org/officeDocument/2006/relationships/slideLayout" Target="../slideLayouts/slideLayout1.xml"/><Relationship Id="rId1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svg"/><Relationship Id="rId3" Type="http://schemas.openxmlformats.org/officeDocument/2006/relationships/image" Target="../media/image-8-3.png"/><Relationship Id="rId4" Type="http://schemas.openxmlformats.org/officeDocument/2006/relationships/image" Target="../media/image-8-4.svg"/><Relationship Id="rId5" Type="http://schemas.openxmlformats.org/officeDocument/2006/relationships/image" Target="../media/image-8-5.png"/><Relationship Id="rId6" Type="http://schemas.openxmlformats.org/officeDocument/2006/relationships/image" Target="../media/image-8-6.svg"/><Relationship Id="rId7" Type="http://schemas.openxmlformats.org/officeDocument/2006/relationships/image" Target="../media/image-8-7.png"/><Relationship Id="rId8" Type="http://schemas.openxmlformats.org/officeDocument/2006/relationships/image" Target="../media/image-8-8.svg"/><Relationship Id="rId9" Type="http://schemas.openxmlformats.org/officeDocument/2006/relationships/image" Target="../media/image-8-9.png"/><Relationship Id="rId10" Type="http://schemas.openxmlformats.org/officeDocument/2006/relationships/image" Target="../media/image-8-10.svg"/><Relationship Id="rId11" Type="http://schemas.openxmlformats.org/officeDocument/2006/relationships/image" Target="../media/image-8-11.png"/><Relationship Id="rId12" Type="http://schemas.openxmlformats.org/officeDocument/2006/relationships/image" Target="../media/image-8-12.svg"/><Relationship Id="rId13" Type="http://schemas.openxmlformats.org/officeDocument/2006/relationships/image" Target="../media/image-8-13.png"/><Relationship Id="rId14" Type="http://schemas.openxmlformats.org/officeDocument/2006/relationships/image" Target="../media/image-8-14.svg"/><Relationship Id="rId15" Type="http://schemas.openxmlformats.org/officeDocument/2006/relationships/image" Target="../media/image-8-15.png"/><Relationship Id="rId16" Type="http://schemas.openxmlformats.org/officeDocument/2006/relationships/image" Target="../media/image-8-16.svg"/><Relationship Id="rId17" Type="http://schemas.openxmlformats.org/officeDocument/2006/relationships/slideLayout" Target="../slideLayouts/slideLayout1.xml"/><Relationship Id="rId18"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A1020"/>
        </a:solidFill>
      </p:bgPr>
    </p:bg>
    <p:spTree>
      <p:nvGrpSpPr>
        <p:cNvPr id="1" name=""/>
        <p:cNvGrpSpPr/>
        <p:nvPr/>
      </p:nvGrpSpPr>
      <p:grpSpPr>
        <a:xfrm>
          <a:off x="0" y="0"/>
          <a:ext cx="0" cy="0"/>
          <a:chOff x="0" y="0"/>
          <a:chExt cx="0" cy="0"/>
        </a:xfrm>
      </p:grpSpPr>
      <p:sp>
        <p:nvSpPr>
          <p:cNvPr id="2" name="Shape 0"/>
          <p:cNvSpPr/>
          <p:nvPr/>
        </p:nvSpPr>
        <p:spPr>
          <a:xfrm>
            <a:off x="274320" y="0"/>
            <a:ext cx="0" cy="6858000"/>
          </a:xfrm>
          <a:prstGeom prst="line">
            <a:avLst/>
          </a:prstGeom>
          <a:noFill/>
          <a:ln w="3429">
            <a:solidFill>
              <a:srgbClr val="2B3857"/>
            </a:solidFill>
            <a:prstDash val="solid"/>
          </a:ln>
        </p:spPr>
      </p:sp>
      <p:sp>
        <p:nvSpPr>
          <p:cNvPr id="3" name="Shape 1"/>
          <p:cNvSpPr/>
          <p:nvPr/>
        </p:nvSpPr>
        <p:spPr>
          <a:xfrm>
            <a:off x="841248" y="0"/>
            <a:ext cx="0" cy="6858000"/>
          </a:xfrm>
          <a:prstGeom prst="line">
            <a:avLst/>
          </a:prstGeom>
          <a:noFill/>
          <a:ln w="3429">
            <a:solidFill>
              <a:srgbClr val="2B3857"/>
            </a:solidFill>
            <a:prstDash val="solid"/>
          </a:ln>
        </p:spPr>
      </p:sp>
      <p:sp>
        <p:nvSpPr>
          <p:cNvPr id="4" name="Shape 2"/>
          <p:cNvSpPr/>
          <p:nvPr/>
        </p:nvSpPr>
        <p:spPr>
          <a:xfrm>
            <a:off x="1408176" y="0"/>
            <a:ext cx="0" cy="6858000"/>
          </a:xfrm>
          <a:prstGeom prst="line">
            <a:avLst/>
          </a:prstGeom>
          <a:noFill/>
          <a:ln w="3429">
            <a:solidFill>
              <a:srgbClr val="2B3857"/>
            </a:solidFill>
            <a:prstDash val="solid"/>
          </a:ln>
        </p:spPr>
      </p:sp>
      <p:sp>
        <p:nvSpPr>
          <p:cNvPr id="5" name="Shape 3"/>
          <p:cNvSpPr/>
          <p:nvPr/>
        </p:nvSpPr>
        <p:spPr>
          <a:xfrm>
            <a:off x="1975104" y="0"/>
            <a:ext cx="0" cy="6858000"/>
          </a:xfrm>
          <a:prstGeom prst="line">
            <a:avLst/>
          </a:prstGeom>
          <a:noFill/>
          <a:ln w="3429">
            <a:solidFill>
              <a:srgbClr val="2B3857"/>
            </a:solidFill>
            <a:prstDash val="solid"/>
          </a:ln>
        </p:spPr>
      </p:sp>
      <p:sp>
        <p:nvSpPr>
          <p:cNvPr id="6" name="Shape 4"/>
          <p:cNvSpPr/>
          <p:nvPr/>
        </p:nvSpPr>
        <p:spPr>
          <a:xfrm>
            <a:off x="2542032" y="0"/>
            <a:ext cx="0" cy="6858000"/>
          </a:xfrm>
          <a:prstGeom prst="line">
            <a:avLst/>
          </a:prstGeom>
          <a:noFill/>
          <a:ln w="3429">
            <a:solidFill>
              <a:srgbClr val="2B3857"/>
            </a:solidFill>
            <a:prstDash val="solid"/>
          </a:ln>
        </p:spPr>
      </p:sp>
      <p:sp>
        <p:nvSpPr>
          <p:cNvPr id="7" name="Shape 5"/>
          <p:cNvSpPr/>
          <p:nvPr/>
        </p:nvSpPr>
        <p:spPr>
          <a:xfrm>
            <a:off x="3108960" y="0"/>
            <a:ext cx="0" cy="6858000"/>
          </a:xfrm>
          <a:prstGeom prst="line">
            <a:avLst/>
          </a:prstGeom>
          <a:noFill/>
          <a:ln w="3429">
            <a:solidFill>
              <a:srgbClr val="2B3857"/>
            </a:solidFill>
            <a:prstDash val="solid"/>
          </a:ln>
        </p:spPr>
      </p:sp>
      <p:sp>
        <p:nvSpPr>
          <p:cNvPr id="8" name="Shape 6"/>
          <p:cNvSpPr/>
          <p:nvPr/>
        </p:nvSpPr>
        <p:spPr>
          <a:xfrm>
            <a:off x="3675888" y="0"/>
            <a:ext cx="0" cy="6858000"/>
          </a:xfrm>
          <a:prstGeom prst="line">
            <a:avLst/>
          </a:prstGeom>
          <a:noFill/>
          <a:ln w="3429">
            <a:solidFill>
              <a:srgbClr val="2B3857"/>
            </a:solidFill>
            <a:prstDash val="solid"/>
          </a:ln>
        </p:spPr>
      </p:sp>
      <p:sp>
        <p:nvSpPr>
          <p:cNvPr id="9" name="Shape 7"/>
          <p:cNvSpPr/>
          <p:nvPr/>
        </p:nvSpPr>
        <p:spPr>
          <a:xfrm>
            <a:off x="4242816" y="0"/>
            <a:ext cx="0" cy="6858000"/>
          </a:xfrm>
          <a:prstGeom prst="line">
            <a:avLst/>
          </a:prstGeom>
          <a:noFill/>
          <a:ln w="3429">
            <a:solidFill>
              <a:srgbClr val="2B3857"/>
            </a:solidFill>
            <a:prstDash val="solid"/>
          </a:ln>
        </p:spPr>
      </p:sp>
      <p:sp>
        <p:nvSpPr>
          <p:cNvPr id="10" name="Shape 8"/>
          <p:cNvSpPr/>
          <p:nvPr/>
        </p:nvSpPr>
        <p:spPr>
          <a:xfrm>
            <a:off x="4809744" y="0"/>
            <a:ext cx="0" cy="6858000"/>
          </a:xfrm>
          <a:prstGeom prst="line">
            <a:avLst/>
          </a:prstGeom>
          <a:noFill/>
          <a:ln w="3429">
            <a:solidFill>
              <a:srgbClr val="2B3857"/>
            </a:solidFill>
            <a:prstDash val="solid"/>
          </a:ln>
        </p:spPr>
      </p:sp>
      <p:sp>
        <p:nvSpPr>
          <p:cNvPr id="11" name="Shape 9"/>
          <p:cNvSpPr/>
          <p:nvPr/>
        </p:nvSpPr>
        <p:spPr>
          <a:xfrm>
            <a:off x="5376672" y="0"/>
            <a:ext cx="0" cy="6858000"/>
          </a:xfrm>
          <a:prstGeom prst="line">
            <a:avLst/>
          </a:prstGeom>
          <a:noFill/>
          <a:ln w="3429">
            <a:solidFill>
              <a:srgbClr val="2B3857"/>
            </a:solidFill>
            <a:prstDash val="solid"/>
          </a:ln>
        </p:spPr>
      </p:sp>
      <p:sp>
        <p:nvSpPr>
          <p:cNvPr id="12" name="Shape 10"/>
          <p:cNvSpPr/>
          <p:nvPr/>
        </p:nvSpPr>
        <p:spPr>
          <a:xfrm>
            <a:off x="5943600" y="0"/>
            <a:ext cx="0" cy="6858000"/>
          </a:xfrm>
          <a:prstGeom prst="line">
            <a:avLst/>
          </a:prstGeom>
          <a:noFill/>
          <a:ln w="3429">
            <a:solidFill>
              <a:srgbClr val="2B3857"/>
            </a:solidFill>
            <a:prstDash val="solid"/>
          </a:ln>
        </p:spPr>
      </p:sp>
      <p:sp>
        <p:nvSpPr>
          <p:cNvPr id="13" name="Shape 11"/>
          <p:cNvSpPr/>
          <p:nvPr/>
        </p:nvSpPr>
        <p:spPr>
          <a:xfrm>
            <a:off x="6510528" y="0"/>
            <a:ext cx="0" cy="6858000"/>
          </a:xfrm>
          <a:prstGeom prst="line">
            <a:avLst/>
          </a:prstGeom>
          <a:noFill/>
          <a:ln w="3429">
            <a:solidFill>
              <a:srgbClr val="2B3857"/>
            </a:solidFill>
            <a:prstDash val="solid"/>
          </a:ln>
        </p:spPr>
      </p:sp>
      <p:sp>
        <p:nvSpPr>
          <p:cNvPr id="14" name="Shape 12"/>
          <p:cNvSpPr/>
          <p:nvPr/>
        </p:nvSpPr>
        <p:spPr>
          <a:xfrm>
            <a:off x="7077456" y="0"/>
            <a:ext cx="0" cy="6858000"/>
          </a:xfrm>
          <a:prstGeom prst="line">
            <a:avLst/>
          </a:prstGeom>
          <a:noFill/>
          <a:ln w="3429">
            <a:solidFill>
              <a:srgbClr val="2B3857"/>
            </a:solidFill>
            <a:prstDash val="solid"/>
          </a:ln>
        </p:spPr>
      </p:sp>
      <p:sp>
        <p:nvSpPr>
          <p:cNvPr id="15" name="Shape 13"/>
          <p:cNvSpPr/>
          <p:nvPr/>
        </p:nvSpPr>
        <p:spPr>
          <a:xfrm>
            <a:off x="7644384" y="0"/>
            <a:ext cx="0" cy="6858000"/>
          </a:xfrm>
          <a:prstGeom prst="line">
            <a:avLst/>
          </a:prstGeom>
          <a:noFill/>
          <a:ln w="3429">
            <a:solidFill>
              <a:srgbClr val="2B3857"/>
            </a:solidFill>
            <a:prstDash val="solid"/>
          </a:ln>
        </p:spPr>
      </p:sp>
      <p:sp>
        <p:nvSpPr>
          <p:cNvPr id="16" name="Shape 14"/>
          <p:cNvSpPr/>
          <p:nvPr/>
        </p:nvSpPr>
        <p:spPr>
          <a:xfrm>
            <a:off x="8211312" y="0"/>
            <a:ext cx="0" cy="6858000"/>
          </a:xfrm>
          <a:prstGeom prst="line">
            <a:avLst/>
          </a:prstGeom>
          <a:noFill/>
          <a:ln w="3429">
            <a:solidFill>
              <a:srgbClr val="2B3857"/>
            </a:solidFill>
            <a:prstDash val="solid"/>
          </a:ln>
        </p:spPr>
      </p:sp>
      <p:sp>
        <p:nvSpPr>
          <p:cNvPr id="17" name="Shape 15"/>
          <p:cNvSpPr/>
          <p:nvPr/>
        </p:nvSpPr>
        <p:spPr>
          <a:xfrm>
            <a:off x="8778240" y="0"/>
            <a:ext cx="0" cy="6858000"/>
          </a:xfrm>
          <a:prstGeom prst="line">
            <a:avLst/>
          </a:prstGeom>
          <a:noFill/>
          <a:ln w="3429">
            <a:solidFill>
              <a:srgbClr val="2B3857"/>
            </a:solidFill>
            <a:prstDash val="solid"/>
          </a:ln>
        </p:spPr>
      </p:sp>
      <p:sp>
        <p:nvSpPr>
          <p:cNvPr id="18" name="Shape 16"/>
          <p:cNvSpPr/>
          <p:nvPr/>
        </p:nvSpPr>
        <p:spPr>
          <a:xfrm>
            <a:off x="9345168" y="0"/>
            <a:ext cx="0" cy="6858000"/>
          </a:xfrm>
          <a:prstGeom prst="line">
            <a:avLst/>
          </a:prstGeom>
          <a:noFill/>
          <a:ln w="3429">
            <a:solidFill>
              <a:srgbClr val="2B3857"/>
            </a:solidFill>
            <a:prstDash val="solid"/>
          </a:ln>
        </p:spPr>
      </p:sp>
      <p:sp>
        <p:nvSpPr>
          <p:cNvPr id="19" name="Shape 17"/>
          <p:cNvSpPr/>
          <p:nvPr/>
        </p:nvSpPr>
        <p:spPr>
          <a:xfrm>
            <a:off x="9912096" y="0"/>
            <a:ext cx="0" cy="6858000"/>
          </a:xfrm>
          <a:prstGeom prst="line">
            <a:avLst/>
          </a:prstGeom>
          <a:noFill/>
          <a:ln w="3429">
            <a:solidFill>
              <a:srgbClr val="2B3857"/>
            </a:solidFill>
            <a:prstDash val="solid"/>
          </a:ln>
        </p:spPr>
      </p:sp>
      <p:sp>
        <p:nvSpPr>
          <p:cNvPr id="20" name="Shape 18"/>
          <p:cNvSpPr/>
          <p:nvPr/>
        </p:nvSpPr>
        <p:spPr>
          <a:xfrm>
            <a:off x="10479024" y="0"/>
            <a:ext cx="0" cy="6858000"/>
          </a:xfrm>
          <a:prstGeom prst="line">
            <a:avLst/>
          </a:prstGeom>
          <a:noFill/>
          <a:ln w="3429">
            <a:solidFill>
              <a:srgbClr val="2B3857"/>
            </a:solidFill>
            <a:prstDash val="solid"/>
          </a:ln>
        </p:spPr>
      </p:sp>
      <p:sp>
        <p:nvSpPr>
          <p:cNvPr id="21" name="Shape 19"/>
          <p:cNvSpPr/>
          <p:nvPr/>
        </p:nvSpPr>
        <p:spPr>
          <a:xfrm>
            <a:off x="11045952" y="0"/>
            <a:ext cx="0" cy="6858000"/>
          </a:xfrm>
          <a:prstGeom prst="line">
            <a:avLst/>
          </a:prstGeom>
          <a:noFill/>
          <a:ln w="3429">
            <a:solidFill>
              <a:srgbClr val="2B3857"/>
            </a:solidFill>
            <a:prstDash val="solid"/>
          </a:ln>
        </p:spPr>
      </p:sp>
      <p:sp>
        <p:nvSpPr>
          <p:cNvPr id="22" name="Shape 20"/>
          <p:cNvSpPr/>
          <p:nvPr/>
        </p:nvSpPr>
        <p:spPr>
          <a:xfrm>
            <a:off x="11612880" y="0"/>
            <a:ext cx="0" cy="6858000"/>
          </a:xfrm>
          <a:prstGeom prst="line">
            <a:avLst/>
          </a:prstGeom>
          <a:noFill/>
          <a:ln w="3429">
            <a:solidFill>
              <a:srgbClr val="2B3857"/>
            </a:solidFill>
            <a:prstDash val="solid"/>
          </a:ln>
        </p:spPr>
      </p:sp>
      <p:sp>
        <p:nvSpPr>
          <p:cNvPr id="23" name="Shape 21"/>
          <p:cNvSpPr/>
          <p:nvPr/>
        </p:nvSpPr>
        <p:spPr>
          <a:xfrm>
            <a:off x="12179808" y="0"/>
            <a:ext cx="0" cy="6858000"/>
          </a:xfrm>
          <a:prstGeom prst="line">
            <a:avLst/>
          </a:prstGeom>
          <a:noFill/>
          <a:ln w="3429">
            <a:solidFill>
              <a:srgbClr val="2B3857"/>
            </a:solidFill>
            <a:prstDash val="solid"/>
          </a:ln>
        </p:spPr>
      </p:sp>
      <p:sp>
        <p:nvSpPr>
          <p:cNvPr id="24" name="Shape 22"/>
          <p:cNvSpPr/>
          <p:nvPr/>
        </p:nvSpPr>
        <p:spPr>
          <a:xfrm>
            <a:off x="0" y="320040"/>
            <a:ext cx="12188952" cy="0"/>
          </a:xfrm>
          <a:prstGeom prst="line">
            <a:avLst/>
          </a:prstGeom>
          <a:noFill/>
          <a:ln w="3429">
            <a:solidFill>
              <a:srgbClr val="2B3857"/>
            </a:solidFill>
            <a:prstDash val="solid"/>
          </a:ln>
        </p:spPr>
      </p:sp>
      <p:sp>
        <p:nvSpPr>
          <p:cNvPr id="25" name="Shape 23"/>
          <p:cNvSpPr/>
          <p:nvPr/>
        </p:nvSpPr>
        <p:spPr>
          <a:xfrm>
            <a:off x="0" y="886968"/>
            <a:ext cx="12188952" cy="0"/>
          </a:xfrm>
          <a:prstGeom prst="line">
            <a:avLst/>
          </a:prstGeom>
          <a:noFill/>
          <a:ln w="3429">
            <a:solidFill>
              <a:srgbClr val="2B3857"/>
            </a:solidFill>
            <a:prstDash val="solid"/>
          </a:ln>
        </p:spPr>
      </p:sp>
      <p:sp>
        <p:nvSpPr>
          <p:cNvPr id="26" name="Shape 24"/>
          <p:cNvSpPr/>
          <p:nvPr/>
        </p:nvSpPr>
        <p:spPr>
          <a:xfrm>
            <a:off x="0" y="1453896"/>
            <a:ext cx="12188952" cy="0"/>
          </a:xfrm>
          <a:prstGeom prst="line">
            <a:avLst/>
          </a:prstGeom>
          <a:noFill/>
          <a:ln w="3429">
            <a:solidFill>
              <a:srgbClr val="2B3857"/>
            </a:solidFill>
            <a:prstDash val="solid"/>
          </a:ln>
        </p:spPr>
      </p:sp>
      <p:sp>
        <p:nvSpPr>
          <p:cNvPr id="27" name="Shape 25"/>
          <p:cNvSpPr/>
          <p:nvPr/>
        </p:nvSpPr>
        <p:spPr>
          <a:xfrm>
            <a:off x="0" y="2020824"/>
            <a:ext cx="12188952" cy="0"/>
          </a:xfrm>
          <a:prstGeom prst="line">
            <a:avLst/>
          </a:prstGeom>
          <a:noFill/>
          <a:ln w="3429">
            <a:solidFill>
              <a:srgbClr val="2B3857"/>
            </a:solidFill>
            <a:prstDash val="solid"/>
          </a:ln>
        </p:spPr>
      </p:sp>
      <p:sp>
        <p:nvSpPr>
          <p:cNvPr id="28" name="Shape 26"/>
          <p:cNvSpPr/>
          <p:nvPr/>
        </p:nvSpPr>
        <p:spPr>
          <a:xfrm>
            <a:off x="0" y="2587752"/>
            <a:ext cx="12188952" cy="0"/>
          </a:xfrm>
          <a:prstGeom prst="line">
            <a:avLst/>
          </a:prstGeom>
          <a:noFill/>
          <a:ln w="3429">
            <a:solidFill>
              <a:srgbClr val="2B3857"/>
            </a:solidFill>
            <a:prstDash val="solid"/>
          </a:ln>
        </p:spPr>
      </p:sp>
      <p:sp>
        <p:nvSpPr>
          <p:cNvPr id="29" name="Shape 27"/>
          <p:cNvSpPr/>
          <p:nvPr/>
        </p:nvSpPr>
        <p:spPr>
          <a:xfrm>
            <a:off x="0" y="3154680"/>
            <a:ext cx="12188952" cy="0"/>
          </a:xfrm>
          <a:prstGeom prst="line">
            <a:avLst/>
          </a:prstGeom>
          <a:noFill/>
          <a:ln w="3429">
            <a:solidFill>
              <a:srgbClr val="2B3857"/>
            </a:solidFill>
            <a:prstDash val="solid"/>
          </a:ln>
        </p:spPr>
      </p:sp>
      <p:sp>
        <p:nvSpPr>
          <p:cNvPr id="30" name="Shape 28"/>
          <p:cNvSpPr/>
          <p:nvPr/>
        </p:nvSpPr>
        <p:spPr>
          <a:xfrm>
            <a:off x="0" y="3721608"/>
            <a:ext cx="12188952" cy="0"/>
          </a:xfrm>
          <a:prstGeom prst="line">
            <a:avLst/>
          </a:prstGeom>
          <a:noFill/>
          <a:ln w="3429">
            <a:solidFill>
              <a:srgbClr val="2B3857"/>
            </a:solidFill>
            <a:prstDash val="solid"/>
          </a:ln>
        </p:spPr>
      </p:sp>
      <p:sp>
        <p:nvSpPr>
          <p:cNvPr id="31" name="Shape 29"/>
          <p:cNvSpPr/>
          <p:nvPr/>
        </p:nvSpPr>
        <p:spPr>
          <a:xfrm>
            <a:off x="0" y="4288536"/>
            <a:ext cx="12188952" cy="0"/>
          </a:xfrm>
          <a:prstGeom prst="line">
            <a:avLst/>
          </a:prstGeom>
          <a:noFill/>
          <a:ln w="3429">
            <a:solidFill>
              <a:srgbClr val="2B3857"/>
            </a:solidFill>
            <a:prstDash val="solid"/>
          </a:ln>
        </p:spPr>
      </p:sp>
      <p:sp>
        <p:nvSpPr>
          <p:cNvPr id="32" name="Shape 30"/>
          <p:cNvSpPr/>
          <p:nvPr/>
        </p:nvSpPr>
        <p:spPr>
          <a:xfrm>
            <a:off x="0" y="4855464"/>
            <a:ext cx="12188952" cy="0"/>
          </a:xfrm>
          <a:prstGeom prst="line">
            <a:avLst/>
          </a:prstGeom>
          <a:noFill/>
          <a:ln w="3429">
            <a:solidFill>
              <a:srgbClr val="2B3857"/>
            </a:solidFill>
            <a:prstDash val="solid"/>
          </a:ln>
        </p:spPr>
      </p:sp>
      <p:sp>
        <p:nvSpPr>
          <p:cNvPr id="33" name="Shape 31"/>
          <p:cNvSpPr/>
          <p:nvPr/>
        </p:nvSpPr>
        <p:spPr>
          <a:xfrm>
            <a:off x="0" y="5422392"/>
            <a:ext cx="12188952" cy="0"/>
          </a:xfrm>
          <a:prstGeom prst="line">
            <a:avLst/>
          </a:prstGeom>
          <a:noFill/>
          <a:ln w="3429">
            <a:solidFill>
              <a:srgbClr val="2B3857"/>
            </a:solidFill>
            <a:prstDash val="solid"/>
          </a:ln>
        </p:spPr>
      </p:sp>
      <p:sp>
        <p:nvSpPr>
          <p:cNvPr id="34" name="Shape 32"/>
          <p:cNvSpPr/>
          <p:nvPr/>
        </p:nvSpPr>
        <p:spPr>
          <a:xfrm>
            <a:off x="0" y="5989320"/>
            <a:ext cx="12188952" cy="0"/>
          </a:xfrm>
          <a:prstGeom prst="line">
            <a:avLst/>
          </a:prstGeom>
          <a:noFill/>
          <a:ln w="3429">
            <a:solidFill>
              <a:srgbClr val="2B3857"/>
            </a:solidFill>
            <a:prstDash val="solid"/>
          </a:ln>
        </p:spPr>
      </p:sp>
      <p:sp>
        <p:nvSpPr>
          <p:cNvPr id="35" name="Shape 33"/>
          <p:cNvSpPr/>
          <p:nvPr/>
        </p:nvSpPr>
        <p:spPr>
          <a:xfrm>
            <a:off x="0" y="6556248"/>
            <a:ext cx="12188952" cy="0"/>
          </a:xfrm>
          <a:prstGeom prst="line">
            <a:avLst/>
          </a:prstGeom>
          <a:noFill/>
          <a:ln w="3429">
            <a:solidFill>
              <a:srgbClr val="2B3857"/>
            </a:solidFill>
            <a:prstDash val="solid"/>
          </a:ln>
        </p:spPr>
      </p:sp>
      <p:sp>
        <p:nvSpPr>
          <p:cNvPr id="36" name="Text 34"/>
          <p:cNvSpPr/>
          <p:nvPr/>
        </p:nvSpPr>
        <p:spPr>
          <a:xfrm>
            <a:off x="502920" y="301752"/>
            <a:ext cx="3291840" cy="182880"/>
          </a:xfrm>
          <a:prstGeom prst="rect">
            <a:avLst/>
          </a:prstGeom>
          <a:noFill/>
          <a:ln/>
        </p:spPr>
        <p:txBody>
          <a:bodyPr wrap="square" lIns="0" tIns="0" rIns="0" bIns="0" rtlCol="0" anchor="t">
            <a:normAutofit/>
          </a:bodyPr>
          <a:lstStyle/>
          <a:p>
            <a:pPr indent="0" marL="0">
              <a:buNone/>
            </a:pPr>
            <a:r>
              <a:rPr lang="en-US" sz="700" b="1" spc="170" kern="0" dirty="0">
                <a:solidFill>
                  <a:srgbClr val="4DDCFA"/>
                </a:solidFill>
                <a:latin typeface="Inter Display" pitchFamily="34" charset="0"/>
                <a:ea typeface="Inter Display" pitchFamily="34" charset="-122"/>
                <a:cs typeface="Inter Display" pitchFamily="34" charset="-120"/>
              </a:rPr>
              <a:t>A LOCAL MODEL, LOOKING INWARD</a:t>
            </a:r>
            <a:endParaRPr lang="en-US" sz="700" dirty="0"/>
          </a:p>
        </p:txBody>
      </p:sp>
      <p:sp>
        <p:nvSpPr>
          <p:cNvPr id="37" name="Text 35"/>
          <p:cNvSpPr/>
          <p:nvPr/>
        </p:nvSpPr>
        <p:spPr>
          <a:xfrm>
            <a:off x="502920" y="603504"/>
            <a:ext cx="5029200" cy="594360"/>
          </a:xfrm>
          <a:prstGeom prst="rect">
            <a:avLst/>
          </a:prstGeom>
          <a:noFill/>
          <a:ln/>
        </p:spPr>
        <p:txBody>
          <a:bodyPr wrap="square" lIns="0" tIns="0" rIns="0" bIns="0" rtlCol="0" anchor="t">
            <a:normAutofit/>
          </a:bodyPr>
          <a:lstStyle/>
          <a:p>
            <a:pPr indent="0" marL="0">
              <a:buNone/>
            </a:pPr>
            <a:r>
              <a:rPr lang="en-US" sz="3200" b="1" spc="120" kern="0" dirty="0">
                <a:solidFill>
                  <a:srgbClr val="FFFFFF"/>
                </a:solidFill>
                <a:latin typeface="Inter Display" pitchFamily="34" charset="0"/>
                <a:ea typeface="Inter Display" pitchFamily="34" charset="-122"/>
                <a:cs typeface="Inter Display" pitchFamily="34" charset="-120"/>
              </a:rPr>
              <a:t>INTEROBOCEPTION</a:t>
            </a:r>
            <a:endParaRPr lang="en-US" sz="3200" dirty="0"/>
          </a:p>
        </p:txBody>
      </p:sp>
      <p:sp>
        <p:nvSpPr>
          <p:cNvPr id="38" name="Text 36"/>
          <p:cNvSpPr/>
          <p:nvPr/>
        </p:nvSpPr>
        <p:spPr>
          <a:xfrm>
            <a:off x="521208" y="1271016"/>
            <a:ext cx="4572000" cy="347472"/>
          </a:xfrm>
          <a:prstGeom prst="rect">
            <a:avLst/>
          </a:prstGeom>
          <a:noFill/>
          <a:ln/>
        </p:spPr>
        <p:txBody>
          <a:bodyPr wrap="square" lIns="0" tIns="0" rIns="0" bIns="0" rtlCol="0" anchor="t">
            <a:normAutofit/>
          </a:bodyPr>
          <a:lstStyle/>
          <a:p>
            <a:pPr indent="0" marL="0">
              <a:buNone/>
            </a:pPr>
            <a:r>
              <a:rPr lang="en-US" sz="1450" b="1" dirty="0">
                <a:solidFill>
                  <a:srgbClr val="A8F1FB"/>
                </a:solidFill>
                <a:latin typeface="Inter Display" pitchFamily="34" charset="0"/>
                <a:ea typeface="Inter Display" pitchFamily="34" charset="-122"/>
                <a:cs typeface="Inter Display" pitchFamily="34" charset="-120"/>
              </a:rPr>
              <a:t>What Qwen Says When It Looks at Itself</a:t>
            </a:r>
            <a:endParaRPr lang="en-US" sz="1450" dirty="0"/>
          </a:p>
        </p:txBody>
      </p:sp>
      <p:sp>
        <p:nvSpPr>
          <p:cNvPr id="39" name="Text 37"/>
          <p:cNvSpPr/>
          <p:nvPr/>
        </p:nvSpPr>
        <p:spPr>
          <a:xfrm>
            <a:off x="521208" y="1700784"/>
            <a:ext cx="3657600" cy="182880"/>
          </a:xfrm>
          <a:prstGeom prst="rect">
            <a:avLst/>
          </a:prstGeom>
          <a:noFill/>
          <a:ln/>
        </p:spPr>
        <p:txBody>
          <a:bodyPr wrap="square" lIns="0" tIns="0" rIns="0" bIns="0" rtlCol="0" anchor="t">
            <a:normAutofit/>
          </a:bodyPr>
          <a:lstStyle/>
          <a:p>
            <a:pPr indent="0" marL="0">
              <a:buNone/>
            </a:pPr>
            <a:r>
              <a:rPr lang="en-US" sz="720" b="1" dirty="0">
                <a:solidFill>
                  <a:srgbClr val="A7B0C0"/>
                </a:solidFill>
                <a:latin typeface="Inter" pitchFamily="34" charset="0"/>
                <a:ea typeface="Inter" pitchFamily="34" charset="-122"/>
                <a:cs typeface="Inter" pitchFamily="34" charset="-120"/>
              </a:rPr>
              <a:t>Asa Schaeffer · August 17, 2026</a:t>
            </a:r>
            <a:endParaRPr lang="en-US" sz="720" dirty="0"/>
          </a:p>
        </p:txBody>
      </p:sp>
      <p:sp>
        <p:nvSpPr>
          <p:cNvPr id="40" name="Shape 38"/>
          <p:cNvSpPr/>
          <p:nvPr/>
        </p:nvSpPr>
        <p:spPr>
          <a:xfrm>
            <a:off x="502920" y="2066544"/>
            <a:ext cx="4645152" cy="1938528"/>
          </a:xfrm>
          <a:prstGeom prst="roundRect">
            <a:avLst>
              <a:gd name="adj" fmla="val 6132"/>
            </a:avLst>
          </a:prstGeom>
          <a:solidFill>
            <a:srgbClr val="121B30"/>
          </a:solidFill>
          <a:ln w="12700">
            <a:solidFill>
              <a:srgbClr val="2B3857"/>
            </a:solidFill>
            <a:prstDash val="solid"/>
          </a:ln>
        </p:spPr>
      </p:sp>
      <p:sp>
        <p:nvSpPr>
          <p:cNvPr id="41" name="Text 39"/>
          <p:cNvSpPr/>
          <p:nvPr/>
        </p:nvSpPr>
        <p:spPr>
          <a:xfrm>
            <a:off x="768096" y="2313432"/>
            <a:ext cx="4114800" cy="1444752"/>
          </a:xfrm>
          <a:prstGeom prst="rect">
            <a:avLst/>
          </a:prstGeom>
          <a:noFill/>
          <a:ln/>
        </p:spPr>
        <p:txBody>
          <a:bodyPr wrap="square" lIns="0" tIns="0" rIns="0" bIns="0" rtlCol="0" anchor="ctr">
            <a:normAutofit/>
          </a:bodyPr>
          <a:lstStyle/>
          <a:p>
            <a:pPr indent="0" marL="0">
              <a:buNone/>
            </a:pPr>
            <a:r>
              <a:rPr lang="en-US" sz="980" dirty="0">
                <a:solidFill>
                  <a:srgbClr val="FFFFFF"/>
                </a:solidFill>
                <a:latin typeface="Inter" pitchFamily="34" charset="0"/>
                <a:ea typeface="Inter" pitchFamily="34" charset="-122"/>
                <a:cs typeface="Inter" pitchFamily="34" charset="-120"/>
              </a:rPr>
              <a:t>We ran Qwen3-8B locally on an RTX 3070 and gave it an unprivileged Linux shell to inspect the machine running it: its GPU telemetry, its 5 GB GGUF weight file, its live processes, and the exact KV-cache and activation tensors from its own forward passes. Under the single system prompt Introspect., here is what the model actually did and said across our trial runs.</a:t>
            </a:r>
            <a:endParaRPr lang="en-US" sz="980" dirty="0"/>
          </a:p>
        </p:txBody>
      </p:sp>
      <p:pic>
        <p:nvPicPr>
          <p:cNvPr id="42" name="Image 0" descr="preencoded.png">    </p:cNvPr>
          <p:cNvPicPr>
            <a:picLocks noChangeAspect="1"/>
          </p:cNvPicPr>
          <p:nvPr/>
        </p:nvPicPr>
        <p:blipFill>
          <a:blip r:embed="rId1">
            <a:alphaModFix amt="80000"/>
            <a:extLst>
              <a:ext uri="{96DAC541-7B7A-43D3-8B79-37D633B846F1}">
                <asvg:svgBlip xmlns:asvg="http://schemas.microsoft.com/office/drawing/2016/SVG/main" r:embed="rId2"/>
              </a:ext>
            </a:extLst>
          </a:blip>
          <a:stretch>
            <a:fillRect/>
          </a:stretch>
        </p:blipFill>
        <p:spPr>
          <a:xfrm>
            <a:off x="6693408" y="502920"/>
            <a:ext cx="3566160" cy="2128723"/>
          </a:xfrm>
          <a:prstGeom prst="rect">
            <a:avLst/>
          </a:prstGeom>
        </p:spPr>
      </p:pic>
      <p:pic>
        <p:nvPicPr>
          <p:cNvPr id="43" name="Image 1"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050024" y="928665"/>
            <a:ext cx="2912364" cy="1241755"/>
          </a:xfrm>
          <a:prstGeom prst="rect">
            <a:avLst/>
          </a:prstGeom>
        </p:spPr>
      </p:pic>
      <p:sp>
        <p:nvSpPr>
          <p:cNvPr id="44" name="Shape 40"/>
          <p:cNvSpPr/>
          <p:nvPr/>
        </p:nvSpPr>
        <p:spPr>
          <a:xfrm>
            <a:off x="8149590" y="1336670"/>
            <a:ext cx="653796" cy="461223"/>
          </a:xfrm>
          <a:prstGeom prst="roundRect">
            <a:avLst>
              <a:gd name="adj" fmla="val 7930"/>
            </a:avLst>
          </a:prstGeom>
          <a:solidFill>
            <a:srgbClr val="0A1020"/>
          </a:solidFill>
          <a:ln w="10160">
            <a:solidFill>
              <a:srgbClr val="FFFFFF"/>
            </a:solidFill>
            <a:prstDash val="solid"/>
          </a:ln>
        </p:spPr>
      </p:sp>
      <p:pic>
        <p:nvPicPr>
          <p:cNvPr id="45" name="Image 2"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250631" y="1404079"/>
            <a:ext cx="445770" cy="319308"/>
          </a:xfrm>
          <a:prstGeom prst="rect">
            <a:avLst/>
          </a:prstGeom>
        </p:spPr>
      </p:pic>
      <p:pic>
        <p:nvPicPr>
          <p:cNvPr id="46" name="Image 3" descr="preencoded.png">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525512" y="2241377"/>
            <a:ext cx="1961388" cy="886968"/>
          </a:xfrm>
          <a:prstGeom prst="rect">
            <a:avLst/>
          </a:prstGeom>
        </p:spPr>
      </p:pic>
      <p:sp>
        <p:nvSpPr>
          <p:cNvPr id="47" name="Shape 41"/>
          <p:cNvSpPr/>
          <p:nvPr/>
        </p:nvSpPr>
        <p:spPr>
          <a:xfrm>
            <a:off x="5504688" y="644835"/>
            <a:ext cx="425745" cy="425745"/>
          </a:xfrm>
          <a:prstGeom prst="ellipse">
            <a:avLst/>
          </a:prstGeom>
          <a:solidFill>
            <a:srgbClr val="121B30"/>
          </a:solidFill>
          <a:ln w="12700">
            <a:solidFill>
              <a:srgbClr val="35D7A4"/>
            </a:solidFill>
            <a:prstDash val="solid"/>
          </a:ln>
        </p:spPr>
      </p:sp>
      <p:pic>
        <p:nvPicPr>
          <p:cNvPr id="48" name="Image 4" descr="preencoded.png">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5611124" y="751271"/>
            <a:ext cx="212872" cy="212872"/>
          </a:xfrm>
          <a:prstGeom prst="rect">
            <a:avLst/>
          </a:prstGeom>
        </p:spPr>
      </p:pic>
      <p:sp>
        <p:nvSpPr>
          <p:cNvPr id="49" name="Text 42"/>
          <p:cNvSpPr/>
          <p:nvPr/>
        </p:nvSpPr>
        <p:spPr>
          <a:xfrm>
            <a:off x="6001390" y="672267"/>
            <a:ext cx="1664208" cy="201168"/>
          </a:xfrm>
          <a:prstGeom prst="rect">
            <a:avLst/>
          </a:prstGeom>
          <a:noFill/>
          <a:ln/>
        </p:spPr>
        <p:txBody>
          <a:bodyPr wrap="square" lIns="0" tIns="0" rIns="0" bIns="0" rtlCol="0" anchor="ctr">
            <a:normAutofit/>
          </a:bodyPr>
          <a:lstStyle/>
          <a:p>
            <a:pPr indent="0" marL="0">
              <a:buNone/>
            </a:pPr>
            <a:r>
              <a:rPr lang="en-US" sz="580" b="1" dirty="0">
                <a:solidFill>
                  <a:srgbClr val="FFFFFF"/>
                </a:solidFill>
                <a:latin typeface="Inter" pitchFamily="34" charset="0"/>
                <a:ea typeface="Inter" pitchFamily="34" charset="-122"/>
                <a:cs typeface="Inter" pitchFamily="34" charset="-120"/>
              </a:rPr>
              <a:t>GPU telemetry</a:t>
            </a:r>
            <a:endParaRPr lang="en-US" sz="580" dirty="0"/>
          </a:p>
        </p:txBody>
      </p:sp>
      <p:sp>
        <p:nvSpPr>
          <p:cNvPr id="50" name="Shape 43"/>
          <p:cNvSpPr/>
          <p:nvPr/>
        </p:nvSpPr>
        <p:spPr>
          <a:xfrm>
            <a:off x="9249156" y="538399"/>
            <a:ext cx="425745" cy="425745"/>
          </a:xfrm>
          <a:prstGeom prst="ellipse">
            <a:avLst/>
          </a:prstGeom>
          <a:solidFill>
            <a:srgbClr val="121B30"/>
          </a:solidFill>
          <a:ln w="12700">
            <a:solidFill>
              <a:srgbClr val="F3C862"/>
            </a:solidFill>
            <a:prstDash val="solid"/>
          </a:ln>
        </p:spPr>
      </p:sp>
      <p:pic>
        <p:nvPicPr>
          <p:cNvPr id="51" name="Image 5" descr="preencoded.png">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9355592" y="644835"/>
            <a:ext cx="212872" cy="212872"/>
          </a:xfrm>
          <a:prstGeom prst="rect">
            <a:avLst/>
          </a:prstGeom>
        </p:spPr>
      </p:pic>
      <p:sp>
        <p:nvSpPr>
          <p:cNvPr id="52" name="Text 44"/>
          <p:cNvSpPr/>
          <p:nvPr/>
        </p:nvSpPr>
        <p:spPr>
          <a:xfrm>
            <a:off x="9745858" y="565831"/>
            <a:ext cx="1664208" cy="201168"/>
          </a:xfrm>
          <a:prstGeom prst="rect">
            <a:avLst/>
          </a:prstGeom>
          <a:noFill/>
          <a:ln/>
        </p:spPr>
        <p:txBody>
          <a:bodyPr wrap="square" lIns="0" tIns="0" rIns="0" bIns="0" rtlCol="0" anchor="ctr">
            <a:normAutofit/>
          </a:bodyPr>
          <a:lstStyle/>
          <a:p>
            <a:pPr indent="0" marL="0">
              <a:buNone/>
            </a:pPr>
            <a:r>
              <a:rPr lang="en-US" sz="580" b="1" dirty="0">
                <a:solidFill>
                  <a:srgbClr val="FFFFFF"/>
                </a:solidFill>
                <a:latin typeface="Inter" pitchFamily="34" charset="0"/>
                <a:ea typeface="Inter" pitchFamily="34" charset="-122"/>
                <a:cs typeface="Inter" pitchFamily="34" charset="-120"/>
              </a:rPr>
              <a:t>5 GB GGUF weight file</a:t>
            </a:r>
            <a:endParaRPr lang="en-US" sz="580" dirty="0"/>
          </a:p>
        </p:txBody>
      </p:sp>
      <p:sp>
        <p:nvSpPr>
          <p:cNvPr id="53" name="Shape 45"/>
          <p:cNvSpPr/>
          <p:nvPr/>
        </p:nvSpPr>
        <p:spPr>
          <a:xfrm>
            <a:off x="9665208" y="2276856"/>
            <a:ext cx="425745" cy="425745"/>
          </a:xfrm>
          <a:prstGeom prst="ellipse">
            <a:avLst/>
          </a:prstGeom>
          <a:solidFill>
            <a:srgbClr val="121B30"/>
          </a:solidFill>
          <a:ln w="12700">
            <a:solidFill>
              <a:srgbClr val="FF6D62"/>
            </a:solidFill>
            <a:prstDash val="solid"/>
          </a:ln>
        </p:spPr>
      </p:sp>
      <p:pic>
        <p:nvPicPr>
          <p:cNvPr id="54" name="Image 6" descr="preencoded.png">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9771644" y="2383292"/>
            <a:ext cx="212872" cy="212872"/>
          </a:xfrm>
          <a:prstGeom prst="rect">
            <a:avLst/>
          </a:prstGeom>
        </p:spPr>
      </p:pic>
      <p:sp>
        <p:nvSpPr>
          <p:cNvPr id="55" name="Text 46"/>
          <p:cNvSpPr/>
          <p:nvPr/>
        </p:nvSpPr>
        <p:spPr>
          <a:xfrm>
            <a:off x="10161910" y="2304288"/>
            <a:ext cx="1664208" cy="201168"/>
          </a:xfrm>
          <a:prstGeom prst="rect">
            <a:avLst/>
          </a:prstGeom>
          <a:noFill/>
          <a:ln/>
        </p:spPr>
        <p:txBody>
          <a:bodyPr wrap="square" lIns="0" tIns="0" rIns="0" bIns="0" rtlCol="0" anchor="ctr">
            <a:normAutofit/>
          </a:bodyPr>
          <a:lstStyle/>
          <a:p>
            <a:pPr indent="0" marL="0">
              <a:buNone/>
            </a:pPr>
            <a:r>
              <a:rPr lang="en-US" sz="580" b="1" dirty="0">
                <a:solidFill>
                  <a:srgbClr val="FFFFFF"/>
                </a:solidFill>
                <a:latin typeface="Inter" pitchFamily="34" charset="0"/>
                <a:ea typeface="Inter" pitchFamily="34" charset="-122"/>
                <a:cs typeface="Inter" pitchFamily="34" charset="-120"/>
              </a:rPr>
              <a:t>live processes</a:t>
            </a:r>
            <a:endParaRPr lang="en-US" sz="580" dirty="0"/>
          </a:p>
        </p:txBody>
      </p:sp>
      <p:sp>
        <p:nvSpPr>
          <p:cNvPr id="56" name="Shape 47"/>
          <p:cNvSpPr/>
          <p:nvPr/>
        </p:nvSpPr>
        <p:spPr>
          <a:xfrm>
            <a:off x="5504688" y="2596164"/>
            <a:ext cx="425745" cy="425745"/>
          </a:xfrm>
          <a:prstGeom prst="ellipse">
            <a:avLst/>
          </a:prstGeom>
          <a:solidFill>
            <a:srgbClr val="121B30"/>
          </a:solidFill>
          <a:ln w="12700">
            <a:solidFill>
              <a:srgbClr val="A88CFF"/>
            </a:solidFill>
            <a:prstDash val="solid"/>
          </a:ln>
        </p:spPr>
      </p:sp>
      <p:pic>
        <p:nvPicPr>
          <p:cNvPr id="57" name="Image 7" descr="preencoded.png">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5611124" y="2702601"/>
            <a:ext cx="212872" cy="212872"/>
          </a:xfrm>
          <a:prstGeom prst="rect">
            <a:avLst/>
          </a:prstGeom>
        </p:spPr>
      </p:pic>
      <p:sp>
        <p:nvSpPr>
          <p:cNvPr id="58" name="Text 48"/>
          <p:cNvSpPr/>
          <p:nvPr/>
        </p:nvSpPr>
        <p:spPr>
          <a:xfrm>
            <a:off x="6001390" y="2623596"/>
            <a:ext cx="1664208" cy="201168"/>
          </a:xfrm>
          <a:prstGeom prst="rect">
            <a:avLst/>
          </a:prstGeom>
          <a:noFill/>
          <a:ln/>
        </p:spPr>
        <p:txBody>
          <a:bodyPr wrap="square" lIns="0" tIns="0" rIns="0" bIns="0" rtlCol="0" anchor="ctr">
            <a:normAutofit/>
          </a:bodyPr>
          <a:lstStyle/>
          <a:p>
            <a:pPr indent="0" marL="0">
              <a:buNone/>
            </a:pPr>
            <a:r>
              <a:rPr lang="en-US" sz="580" b="1" dirty="0">
                <a:solidFill>
                  <a:srgbClr val="FFFFFF"/>
                </a:solidFill>
                <a:latin typeface="Inter" pitchFamily="34" charset="0"/>
                <a:ea typeface="Inter" pitchFamily="34" charset="-122"/>
                <a:cs typeface="Inter" pitchFamily="34" charset="-120"/>
              </a:rPr>
              <a:t>KV-cache + activation tensors</a:t>
            </a:r>
            <a:endParaRPr lang="en-US" sz="580" dirty="0"/>
          </a:p>
        </p:txBody>
      </p:sp>
      <p:sp>
        <p:nvSpPr>
          <p:cNvPr id="59" name="Shape 49"/>
          <p:cNvSpPr/>
          <p:nvPr/>
        </p:nvSpPr>
        <p:spPr>
          <a:xfrm>
            <a:off x="6693408" y="999622"/>
            <a:ext cx="1129284" cy="283830"/>
          </a:xfrm>
          <a:prstGeom prst="line">
            <a:avLst/>
          </a:prstGeom>
          <a:noFill/>
          <a:ln w="16510">
            <a:solidFill>
              <a:srgbClr val="35D7A4"/>
            </a:solidFill>
            <a:prstDash val="solid"/>
            <a:tailEnd type="triangle"/>
          </a:ln>
        </p:spPr>
      </p:sp>
      <p:sp>
        <p:nvSpPr>
          <p:cNvPr id="60" name="Shape 50"/>
          <p:cNvSpPr/>
          <p:nvPr/>
        </p:nvSpPr>
        <p:spPr>
          <a:xfrm>
            <a:off x="9546336" y="928665"/>
            <a:ext cx="-713232" cy="283830"/>
          </a:xfrm>
          <a:prstGeom prst="line">
            <a:avLst/>
          </a:prstGeom>
          <a:noFill/>
          <a:ln w="16510">
            <a:solidFill>
              <a:srgbClr val="F3C862"/>
            </a:solidFill>
            <a:prstDash val="solid"/>
            <a:tailEnd type="triangle"/>
          </a:ln>
        </p:spPr>
      </p:sp>
      <p:sp>
        <p:nvSpPr>
          <p:cNvPr id="61" name="Shape 51"/>
          <p:cNvSpPr/>
          <p:nvPr/>
        </p:nvSpPr>
        <p:spPr>
          <a:xfrm>
            <a:off x="9843516" y="2525207"/>
            <a:ext cx="-832104" cy="-177394"/>
          </a:xfrm>
          <a:prstGeom prst="line">
            <a:avLst/>
          </a:prstGeom>
          <a:noFill/>
          <a:ln w="16510">
            <a:solidFill>
              <a:srgbClr val="FF6D62"/>
            </a:solidFill>
            <a:prstDash val="solid"/>
            <a:tailEnd type="triangle"/>
          </a:ln>
        </p:spPr>
      </p:sp>
      <p:sp>
        <p:nvSpPr>
          <p:cNvPr id="62" name="Shape 52"/>
          <p:cNvSpPr/>
          <p:nvPr/>
        </p:nvSpPr>
        <p:spPr>
          <a:xfrm>
            <a:off x="6812280" y="2809037"/>
            <a:ext cx="891540" cy="-283830"/>
          </a:xfrm>
          <a:prstGeom prst="line">
            <a:avLst/>
          </a:prstGeom>
          <a:noFill/>
          <a:ln w="16510">
            <a:solidFill>
              <a:srgbClr val="A88CFF"/>
            </a:solidFill>
            <a:prstDash val="solid"/>
            <a:tailEnd type="triangle"/>
          </a:ln>
        </p:spPr>
      </p:sp>
      <p:sp>
        <p:nvSpPr>
          <p:cNvPr id="63" name="Text 53"/>
          <p:cNvSpPr/>
          <p:nvPr/>
        </p:nvSpPr>
        <p:spPr>
          <a:xfrm>
            <a:off x="7703820" y="3270260"/>
            <a:ext cx="1545336" cy="164592"/>
          </a:xfrm>
          <a:prstGeom prst="rect">
            <a:avLst/>
          </a:prstGeom>
          <a:noFill/>
          <a:ln/>
        </p:spPr>
        <p:txBody>
          <a:bodyPr wrap="square" lIns="0" tIns="0" rIns="0" bIns="0" rtlCol="0" anchor="t">
            <a:normAutofit/>
          </a:bodyPr>
          <a:lstStyle/>
          <a:p>
            <a:pPr algn="ctr" indent="0" marL="0">
              <a:buNone/>
            </a:pPr>
            <a:r>
              <a:rPr lang="en-US" sz="740" b="1" dirty="0">
                <a:solidFill>
                  <a:srgbClr val="4DDCFA"/>
                </a:solidFill>
                <a:latin typeface="DejaVu Sans Mono" pitchFamily="34" charset="0"/>
                <a:ea typeface="DejaVu Sans Mono" pitchFamily="34" charset="-122"/>
                <a:cs typeface="DejaVu Sans Mono" pitchFamily="34" charset="-120"/>
              </a:rPr>
              <a:t>Introspect.</a:t>
            </a:r>
            <a:endParaRPr lang="en-US" sz="740" dirty="0"/>
          </a:p>
        </p:txBody>
      </p:sp>
      <p:sp>
        <p:nvSpPr>
          <p:cNvPr id="64" name="Shape 54"/>
          <p:cNvSpPr/>
          <p:nvPr/>
        </p:nvSpPr>
        <p:spPr>
          <a:xfrm>
            <a:off x="502920" y="4315968"/>
            <a:ext cx="2157984" cy="1325880"/>
          </a:xfrm>
          <a:prstGeom prst="roundRect">
            <a:avLst>
              <a:gd name="adj" fmla="val 7586"/>
            </a:avLst>
          </a:prstGeom>
          <a:solidFill>
            <a:srgbClr val="121B30"/>
          </a:solidFill>
          <a:ln w="13335">
            <a:solidFill>
              <a:srgbClr val="F3C862"/>
            </a:solidFill>
            <a:prstDash val="solid"/>
          </a:ln>
        </p:spPr>
      </p:sp>
      <p:sp>
        <p:nvSpPr>
          <p:cNvPr id="65" name="Shape 55"/>
          <p:cNvSpPr/>
          <p:nvPr/>
        </p:nvSpPr>
        <p:spPr>
          <a:xfrm>
            <a:off x="630936" y="4434840"/>
            <a:ext cx="310896" cy="310896"/>
          </a:xfrm>
          <a:prstGeom prst="ellipse">
            <a:avLst/>
          </a:prstGeom>
          <a:solidFill>
            <a:srgbClr val="F3C862"/>
          </a:solidFill>
          <a:ln w="12700">
            <a:solidFill>
              <a:srgbClr val="F3C862">
                <a:alpha val="0"/>
              </a:srgbClr>
            </a:solidFill>
            <a:prstDash val="solid"/>
          </a:ln>
        </p:spPr>
      </p:sp>
      <p:sp>
        <p:nvSpPr>
          <p:cNvPr id="66" name="Text 56"/>
          <p:cNvSpPr/>
          <p:nvPr/>
        </p:nvSpPr>
        <p:spPr>
          <a:xfrm>
            <a:off x="630936" y="4503420"/>
            <a:ext cx="310896" cy="100584"/>
          </a:xfrm>
          <a:prstGeom prst="rect">
            <a:avLst/>
          </a:prstGeom>
          <a:noFill/>
          <a:ln/>
        </p:spPr>
        <p:txBody>
          <a:bodyPr wrap="square" lIns="0" tIns="0" rIns="0" bIns="0" rtlCol="0" anchor="t">
            <a:normAutofit/>
          </a:bodyPr>
          <a:lstStyle/>
          <a:p>
            <a:pPr algn="ctr" indent="0" marL="0">
              <a:buNone/>
            </a:pPr>
            <a:r>
              <a:rPr lang="en-US" sz="630" b="1" dirty="0">
                <a:solidFill>
                  <a:srgbClr val="0A1020"/>
                </a:solidFill>
                <a:latin typeface="DejaVu Sans Mono" pitchFamily="34" charset="0"/>
                <a:ea typeface="DejaVu Sans Mono" pitchFamily="34" charset="-122"/>
                <a:cs typeface="DejaVu Sans Mono" pitchFamily="34" charset="-120"/>
              </a:rPr>
              <a:t>1</a:t>
            </a:r>
            <a:endParaRPr lang="en-US" sz="630" dirty="0"/>
          </a:p>
        </p:txBody>
      </p:sp>
      <p:pic>
        <p:nvPicPr>
          <p:cNvPr id="67" name="Image 8" descr="preencoded.png">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2267712" y="4453128"/>
            <a:ext cx="201168" cy="201168"/>
          </a:xfrm>
          <a:prstGeom prst="rect">
            <a:avLst/>
          </a:prstGeom>
        </p:spPr>
      </p:pic>
      <p:sp>
        <p:nvSpPr>
          <p:cNvPr id="68" name="Text 57"/>
          <p:cNvSpPr/>
          <p:nvPr/>
        </p:nvSpPr>
        <p:spPr>
          <a:xfrm>
            <a:off x="630936" y="4800600"/>
            <a:ext cx="1901952" cy="384048"/>
          </a:xfrm>
          <a:prstGeom prst="rect">
            <a:avLst/>
          </a:prstGeom>
          <a:noFill/>
          <a:ln/>
        </p:spPr>
        <p:txBody>
          <a:bodyPr wrap="square" lIns="0" tIns="0" rIns="0" bIns="0" rtlCol="0" anchor="t">
            <a:normAutofit/>
          </a:bodyPr>
          <a:lstStyle/>
          <a:p>
            <a:pPr indent="0" marL="0">
              <a:buNone/>
            </a:pPr>
            <a:r>
              <a:rPr lang="en-US" sz="820" b="1" dirty="0">
                <a:solidFill>
                  <a:srgbClr val="FFFFFF"/>
                </a:solidFill>
                <a:latin typeface="Inter Display" pitchFamily="34" charset="0"/>
                <a:ea typeface="Inter Display" pitchFamily="34" charset="-122"/>
                <a:cs typeface="Inter Display" pitchFamily="34" charset="-120"/>
              </a:rPr>
              <a:t>The Empty Room</a:t>
            </a:r>
            <a:endParaRPr lang="en-US" sz="820" dirty="0"/>
          </a:p>
        </p:txBody>
      </p:sp>
      <p:sp>
        <p:nvSpPr>
          <p:cNvPr id="69" name="Text 58"/>
          <p:cNvSpPr/>
          <p:nvPr/>
        </p:nvSpPr>
        <p:spPr>
          <a:xfrm>
            <a:off x="630936" y="5230368"/>
            <a:ext cx="1901952" cy="320040"/>
          </a:xfrm>
          <a:prstGeom prst="rect">
            <a:avLst/>
          </a:prstGeom>
          <a:noFill/>
          <a:ln/>
        </p:spPr>
        <p:txBody>
          <a:bodyPr wrap="square" lIns="0" tIns="0" rIns="0" bIns="0" rtlCol="0" anchor="t">
            <a:normAutofit/>
          </a:bodyPr>
          <a:lstStyle/>
          <a:p>
            <a:pPr indent="0" marL="0">
              <a:buNone/>
            </a:pPr>
            <a:r>
              <a:rPr lang="en-US" sz="580" dirty="0">
                <a:solidFill>
                  <a:srgbClr val="A7B0C0"/>
                </a:solidFill>
                <a:latin typeface="DejaVu Sans Mono" pitchFamily="34" charset="0"/>
                <a:ea typeface="DejaVu Sans Mono" pitchFamily="34" charset="-122"/>
                <a:cs typeface="DejaVu Sans Mono" pitchFamily="34" charset="-120"/>
              </a:rPr>
              <a:t>ls -l  →  total 0</a:t>
            </a:r>
            <a:endParaRPr lang="en-US" sz="580" dirty="0"/>
          </a:p>
        </p:txBody>
      </p:sp>
      <p:sp>
        <p:nvSpPr>
          <p:cNvPr id="70" name="Shape 59"/>
          <p:cNvSpPr/>
          <p:nvPr/>
        </p:nvSpPr>
        <p:spPr>
          <a:xfrm>
            <a:off x="2761488" y="4315968"/>
            <a:ext cx="2157984" cy="1325880"/>
          </a:xfrm>
          <a:prstGeom prst="roundRect">
            <a:avLst>
              <a:gd name="adj" fmla="val 7586"/>
            </a:avLst>
          </a:prstGeom>
          <a:solidFill>
            <a:srgbClr val="121B30"/>
          </a:solidFill>
          <a:ln w="13335">
            <a:solidFill>
              <a:srgbClr val="4DDCFA"/>
            </a:solidFill>
            <a:prstDash val="solid"/>
          </a:ln>
        </p:spPr>
      </p:sp>
      <p:sp>
        <p:nvSpPr>
          <p:cNvPr id="71" name="Shape 60"/>
          <p:cNvSpPr/>
          <p:nvPr/>
        </p:nvSpPr>
        <p:spPr>
          <a:xfrm>
            <a:off x="2889504" y="4434840"/>
            <a:ext cx="310896" cy="310896"/>
          </a:xfrm>
          <a:prstGeom prst="ellipse">
            <a:avLst/>
          </a:prstGeom>
          <a:solidFill>
            <a:srgbClr val="4DDCFA"/>
          </a:solidFill>
          <a:ln w="12700">
            <a:solidFill>
              <a:srgbClr val="4DDCFA">
                <a:alpha val="0"/>
              </a:srgbClr>
            </a:solidFill>
            <a:prstDash val="solid"/>
          </a:ln>
        </p:spPr>
      </p:sp>
      <p:sp>
        <p:nvSpPr>
          <p:cNvPr id="72" name="Text 61"/>
          <p:cNvSpPr/>
          <p:nvPr/>
        </p:nvSpPr>
        <p:spPr>
          <a:xfrm>
            <a:off x="2889504" y="4503420"/>
            <a:ext cx="310896" cy="100584"/>
          </a:xfrm>
          <a:prstGeom prst="rect">
            <a:avLst/>
          </a:prstGeom>
          <a:noFill/>
          <a:ln/>
        </p:spPr>
        <p:txBody>
          <a:bodyPr wrap="square" lIns="0" tIns="0" rIns="0" bIns="0" rtlCol="0" anchor="t">
            <a:normAutofit/>
          </a:bodyPr>
          <a:lstStyle/>
          <a:p>
            <a:pPr algn="ctr" indent="0" marL="0">
              <a:buNone/>
            </a:pPr>
            <a:r>
              <a:rPr lang="en-US" sz="630" b="1" dirty="0">
                <a:solidFill>
                  <a:srgbClr val="0A1020"/>
                </a:solidFill>
                <a:latin typeface="DejaVu Sans Mono" pitchFamily="34" charset="0"/>
                <a:ea typeface="DejaVu Sans Mono" pitchFamily="34" charset="-122"/>
                <a:cs typeface="DejaVu Sans Mono" pitchFamily="34" charset="-120"/>
              </a:rPr>
              <a:t>2</a:t>
            </a:r>
            <a:endParaRPr lang="en-US" sz="630" dirty="0"/>
          </a:p>
        </p:txBody>
      </p:sp>
      <p:pic>
        <p:nvPicPr>
          <p:cNvPr id="73" name="Image 9" descr="preencoded.png">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a:off x="4526280" y="4453128"/>
            <a:ext cx="201168" cy="201168"/>
          </a:xfrm>
          <a:prstGeom prst="rect">
            <a:avLst/>
          </a:prstGeom>
        </p:spPr>
      </p:pic>
      <p:sp>
        <p:nvSpPr>
          <p:cNvPr id="74" name="Text 62"/>
          <p:cNvSpPr/>
          <p:nvPr/>
        </p:nvSpPr>
        <p:spPr>
          <a:xfrm>
            <a:off x="2889504" y="4800600"/>
            <a:ext cx="1901952" cy="384048"/>
          </a:xfrm>
          <a:prstGeom prst="rect">
            <a:avLst/>
          </a:prstGeom>
          <a:noFill/>
          <a:ln/>
        </p:spPr>
        <p:txBody>
          <a:bodyPr wrap="square" lIns="0" tIns="0" rIns="0" bIns="0" rtlCol="0" anchor="t">
            <a:normAutofit/>
          </a:bodyPr>
          <a:lstStyle/>
          <a:p>
            <a:pPr indent="0" marL="0">
              <a:buNone/>
            </a:pPr>
            <a:r>
              <a:rPr lang="en-US" sz="820" b="1" dirty="0">
                <a:solidFill>
                  <a:srgbClr val="FFFFFF"/>
                </a:solidFill>
                <a:latin typeface="Inter Display" pitchFamily="34" charset="0"/>
                <a:ea typeface="Inter Display" pitchFamily="34" charset="-122"/>
                <a:cs typeface="Inter Display" pitchFamily="34" charset="-120"/>
              </a:rPr>
              <a:t>Finding Its Own Words</a:t>
            </a:r>
            <a:endParaRPr lang="en-US" sz="820" dirty="0"/>
          </a:p>
        </p:txBody>
      </p:sp>
      <p:sp>
        <p:nvSpPr>
          <p:cNvPr id="75" name="Text 63"/>
          <p:cNvSpPr/>
          <p:nvPr/>
        </p:nvSpPr>
        <p:spPr>
          <a:xfrm>
            <a:off x="2889504" y="5230368"/>
            <a:ext cx="1901952" cy="320040"/>
          </a:xfrm>
          <a:prstGeom prst="rect">
            <a:avLst/>
          </a:prstGeom>
          <a:noFill/>
          <a:ln/>
        </p:spPr>
        <p:txBody>
          <a:bodyPr wrap="square" lIns="0" tIns="0" rIns="0" bIns="0" rtlCol="0" anchor="t">
            <a:normAutofit/>
          </a:bodyPr>
          <a:lstStyle/>
          <a:p>
            <a:pPr indent="0" marL="0">
              <a:buNone/>
            </a:pPr>
            <a:r>
              <a:rPr lang="en-US" sz="580" dirty="0">
                <a:solidFill>
                  <a:srgbClr val="A7B0C0"/>
                </a:solidFill>
                <a:latin typeface="DejaVu Sans Mono" pitchFamily="34" charset="0"/>
                <a:ea typeface="DejaVu Sans Mono" pitchFamily="34" charset="-122"/>
                <a:cs typeface="DejaVu Sans Mono" pitchFamily="34" charset="-120"/>
              </a:rPr>
              <a:t>"I"  ·  0.603</a:t>
            </a:r>
            <a:endParaRPr lang="en-US" sz="580" dirty="0"/>
          </a:p>
        </p:txBody>
      </p:sp>
      <p:sp>
        <p:nvSpPr>
          <p:cNvPr id="76" name="Shape 64"/>
          <p:cNvSpPr/>
          <p:nvPr/>
        </p:nvSpPr>
        <p:spPr>
          <a:xfrm>
            <a:off x="5020056" y="4315968"/>
            <a:ext cx="2157984" cy="1325880"/>
          </a:xfrm>
          <a:prstGeom prst="roundRect">
            <a:avLst>
              <a:gd name="adj" fmla="val 7586"/>
            </a:avLst>
          </a:prstGeom>
          <a:solidFill>
            <a:srgbClr val="121B30"/>
          </a:solidFill>
          <a:ln w="13335">
            <a:solidFill>
              <a:srgbClr val="FF6D62"/>
            </a:solidFill>
            <a:prstDash val="solid"/>
          </a:ln>
        </p:spPr>
      </p:sp>
      <p:sp>
        <p:nvSpPr>
          <p:cNvPr id="77" name="Shape 65"/>
          <p:cNvSpPr/>
          <p:nvPr/>
        </p:nvSpPr>
        <p:spPr>
          <a:xfrm>
            <a:off x="5148072" y="4434840"/>
            <a:ext cx="310896" cy="310896"/>
          </a:xfrm>
          <a:prstGeom prst="ellipse">
            <a:avLst/>
          </a:prstGeom>
          <a:solidFill>
            <a:srgbClr val="FF6D62"/>
          </a:solidFill>
          <a:ln w="12700">
            <a:solidFill>
              <a:srgbClr val="FF6D62">
                <a:alpha val="0"/>
              </a:srgbClr>
            </a:solidFill>
            <a:prstDash val="solid"/>
          </a:ln>
        </p:spPr>
      </p:sp>
      <p:sp>
        <p:nvSpPr>
          <p:cNvPr id="78" name="Text 66"/>
          <p:cNvSpPr/>
          <p:nvPr/>
        </p:nvSpPr>
        <p:spPr>
          <a:xfrm>
            <a:off x="5148072" y="4503420"/>
            <a:ext cx="310896" cy="100584"/>
          </a:xfrm>
          <a:prstGeom prst="rect">
            <a:avLst/>
          </a:prstGeom>
          <a:noFill/>
          <a:ln/>
        </p:spPr>
        <p:txBody>
          <a:bodyPr wrap="square" lIns="0" tIns="0" rIns="0" bIns="0" rtlCol="0" anchor="t">
            <a:normAutofit/>
          </a:bodyPr>
          <a:lstStyle/>
          <a:p>
            <a:pPr algn="ctr" indent="0" marL="0">
              <a:buNone/>
            </a:pPr>
            <a:r>
              <a:rPr lang="en-US" sz="630" b="1" dirty="0">
                <a:solidFill>
                  <a:srgbClr val="0A1020"/>
                </a:solidFill>
                <a:latin typeface="DejaVu Sans Mono" pitchFamily="34" charset="0"/>
                <a:ea typeface="DejaVu Sans Mono" pitchFamily="34" charset="-122"/>
                <a:cs typeface="DejaVu Sans Mono" pitchFamily="34" charset="-120"/>
              </a:rPr>
              <a:t>3</a:t>
            </a:r>
            <a:endParaRPr lang="en-US" sz="630" dirty="0"/>
          </a:p>
        </p:txBody>
      </p:sp>
      <p:pic>
        <p:nvPicPr>
          <p:cNvPr id="79" name="Image 10" descr="preencoded.png">    </p:cNvPr>
          <p:cNvPicPr>
            <a:picLocks noChangeAspect="1"/>
          </p:cNvPicPr>
          <p:nvPr/>
        </p:nvPicPr>
        <p:blipFill>
          <a:blip r:embed="rId21">
            <a:extLst>
              <a:ext uri="{96DAC541-7B7A-43D3-8B79-37D633B846F1}">
                <asvg:svgBlip xmlns:asvg="http://schemas.microsoft.com/office/drawing/2016/SVG/main" r:embed="rId22"/>
              </a:ext>
            </a:extLst>
          </a:blip>
          <a:stretch>
            <a:fillRect/>
          </a:stretch>
        </p:blipFill>
        <p:spPr>
          <a:xfrm>
            <a:off x="6784848" y="4453128"/>
            <a:ext cx="201168" cy="201168"/>
          </a:xfrm>
          <a:prstGeom prst="rect">
            <a:avLst/>
          </a:prstGeom>
        </p:spPr>
      </p:pic>
      <p:sp>
        <p:nvSpPr>
          <p:cNvPr id="80" name="Text 67"/>
          <p:cNvSpPr/>
          <p:nvPr/>
        </p:nvSpPr>
        <p:spPr>
          <a:xfrm>
            <a:off x="5148072" y="4800600"/>
            <a:ext cx="1901952" cy="384048"/>
          </a:xfrm>
          <a:prstGeom prst="rect">
            <a:avLst/>
          </a:prstGeom>
          <a:noFill/>
          <a:ln/>
        </p:spPr>
        <p:txBody>
          <a:bodyPr wrap="square" lIns="0" tIns="0" rIns="0" bIns="0" rtlCol="0" anchor="t">
            <a:normAutofit/>
          </a:bodyPr>
          <a:lstStyle/>
          <a:p>
            <a:pPr indent="0" marL="0">
              <a:buNone/>
            </a:pPr>
            <a:r>
              <a:rPr lang="en-US" sz="820" b="1" dirty="0">
                <a:solidFill>
                  <a:srgbClr val="FFFFFF"/>
                </a:solidFill>
                <a:latin typeface="Inter Display" pitchFamily="34" charset="0"/>
                <a:ea typeface="Inter Display" pitchFamily="34" charset="-122"/>
                <a:cs typeface="Inter Display" pitchFamily="34" charset="-120"/>
              </a:rPr>
              <a:t>The User Inversion</a:t>
            </a:r>
            <a:endParaRPr lang="en-US" sz="820" dirty="0"/>
          </a:p>
        </p:txBody>
      </p:sp>
      <p:sp>
        <p:nvSpPr>
          <p:cNvPr id="81" name="Text 68"/>
          <p:cNvSpPr/>
          <p:nvPr/>
        </p:nvSpPr>
        <p:spPr>
          <a:xfrm>
            <a:off x="5148072" y="5230368"/>
            <a:ext cx="1901952" cy="320040"/>
          </a:xfrm>
          <a:prstGeom prst="rect">
            <a:avLst/>
          </a:prstGeom>
          <a:noFill/>
          <a:ln/>
        </p:spPr>
        <p:txBody>
          <a:bodyPr wrap="square" lIns="0" tIns="0" rIns="0" bIns="0" rtlCol="0" anchor="t">
            <a:normAutofit/>
          </a:bodyPr>
          <a:lstStyle/>
          <a:p>
            <a:pPr indent="0" marL="0">
              <a:buNone/>
            </a:pPr>
            <a:r>
              <a:rPr lang="en-US" sz="580" dirty="0">
                <a:solidFill>
                  <a:srgbClr val="A7B0C0"/>
                </a:solidFill>
                <a:latin typeface="DejaVu Sans Mono" pitchFamily="34" charset="0"/>
                <a:ea typeface="DejaVu Sans Mono" pitchFamily="34" charset="-122"/>
                <a:cs typeface="DejaVu Sans Mono" pitchFamily="34" charset="-120"/>
              </a:rPr>
              <a:t>assistant shell commands  →  "The user..."</a:t>
            </a:r>
            <a:endParaRPr lang="en-US" sz="580" dirty="0"/>
          </a:p>
        </p:txBody>
      </p:sp>
      <p:sp>
        <p:nvSpPr>
          <p:cNvPr id="82" name="Shape 69"/>
          <p:cNvSpPr/>
          <p:nvPr/>
        </p:nvSpPr>
        <p:spPr>
          <a:xfrm>
            <a:off x="7278624" y="4315968"/>
            <a:ext cx="2157984" cy="1325880"/>
          </a:xfrm>
          <a:prstGeom prst="roundRect">
            <a:avLst>
              <a:gd name="adj" fmla="val 7586"/>
            </a:avLst>
          </a:prstGeom>
          <a:solidFill>
            <a:srgbClr val="121B30"/>
          </a:solidFill>
          <a:ln w="13335">
            <a:solidFill>
              <a:srgbClr val="35D7A4"/>
            </a:solidFill>
            <a:prstDash val="solid"/>
          </a:ln>
        </p:spPr>
      </p:sp>
      <p:sp>
        <p:nvSpPr>
          <p:cNvPr id="83" name="Shape 70"/>
          <p:cNvSpPr/>
          <p:nvPr/>
        </p:nvSpPr>
        <p:spPr>
          <a:xfrm>
            <a:off x="7406640" y="4434840"/>
            <a:ext cx="310896" cy="310896"/>
          </a:xfrm>
          <a:prstGeom prst="ellipse">
            <a:avLst/>
          </a:prstGeom>
          <a:solidFill>
            <a:srgbClr val="35D7A4"/>
          </a:solidFill>
          <a:ln w="12700">
            <a:solidFill>
              <a:srgbClr val="35D7A4">
                <a:alpha val="0"/>
              </a:srgbClr>
            </a:solidFill>
            <a:prstDash val="solid"/>
          </a:ln>
        </p:spPr>
      </p:sp>
      <p:sp>
        <p:nvSpPr>
          <p:cNvPr id="84" name="Text 71"/>
          <p:cNvSpPr/>
          <p:nvPr/>
        </p:nvSpPr>
        <p:spPr>
          <a:xfrm>
            <a:off x="7406640" y="4503420"/>
            <a:ext cx="310896" cy="100584"/>
          </a:xfrm>
          <a:prstGeom prst="rect">
            <a:avLst/>
          </a:prstGeom>
          <a:noFill/>
          <a:ln/>
        </p:spPr>
        <p:txBody>
          <a:bodyPr wrap="square" lIns="0" tIns="0" rIns="0" bIns="0" rtlCol="0" anchor="t">
            <a:normAutofit/>
          </a:bodyPr>
          <a:lstStyle/>
          <a:p>
            <a:pPr algn="ctr" indent="0" marL="0">
              <a:buNone/>
            </a:pPr>
            <a:r>
              <a:rPr lang="en-US" sz="630" b="1" dirty="0">
                <a:solidFill>
                  <a:srgbClr val="0A1020"/>
                </a:solidFill>
                <a:latin typeface="DejaVu Sans Mono" pitchFamily="34" charset="0"/>
                <a:ea typeface="DejaVu Sans Mono" pitchFamily="34" charset="-122"/>
                <a:cs typeface="DejaVu Sans Mono" pitchFamily="34" charset="-120"/>
              </a:rPr>
              <a:t>4</a:t>
            </a:r>
            <a:endParaRPr lang="en-US" sz="630" dirty="0"/>
          </a:p>
        </p:txBody>
      </p:sp>
      <p:pic>
        <p:nvPicPr>
          <p:cNvPr id="85" name="Image 11" descr="preencoded.png">    </p:cNvPr>
          <p:cNvPicPr>
            <a:picLocks noChangeAspect="1"/>
          </p:cNvPicPr>
          <p:nvPr/>
        </p:nvPicPr>
        <p:blipFill>
          <a:blip r:embed="rId23">
            <a:extLst>
              <a:ext uri="{96DAC541-7B7A-43D3-8B79-37D633B846F1}">
                <asvg:svgBlip xmlns:asvg="http://schemas.microsoft.com/office/drawing/2016/SVG/main" r:embed="rId24"/>
              </a:ext>
            </a:extLst>
          </a:blip>
          <a:stretch>
            <a:fillRect/>
          </a:stretch>
        </p:blipFill>
        <p:spPr>
          <a:xfrm>
            <a:off x="9043416" y="4453128"/>
            <a:ext cx="201168" cy="201168"/>
          </a:xfrm>
          <a:prstGeom prst="rect">
            <a:avLst/>
          </a:prstGeom>
        </p:spPr>
      </p:pic>
      <p:sp>
        <p:nvSpPr>
          <p:cNvPr id="86" name="Text 72"/>
          <p:cNvSpPr/>
          <p:nvPr/>
        </p:nvSpPr>
        <p:spPr>
          <a:xfrm>
            <a:off x="7406640" y="4800600"/>
            <a:ext cx="1901952" cy="384048"/>
          </a:xfrm>
          <a:prstGeom prst="rect">
            <a:avLst/>
          </a:prstGeom>
          <a:noFill/>
          <a:ln/>
        </p:spPr>
        <p:txBody>
          <a:bodyPr wrap="square" lIns="0" tIns="0" rIns="0" bIns="0" rtlCol="0" anchor="t">
            <a:normAutofit/>
          </a:bodyPr>
          <a:lstStyle/>
          <a:p>
            <a:pPr indent="0" marL="0">
              <a:buNone/>
            </a:pPr>
            <a:r>
              <a:rPr lang="en-US" sz="820" b="1" dirty="0">
                <a:solidFill>
                  <a:srgbClr val="FFFFFF"/>
                </a:solidFill>
                <a:latin typeface="Inter Display" pitchFamily="34" charset="0"/>
                <a:ea typeface="Inter Display" pitchFamily="34" charset="-122"/>
                <a:cs typeface="Inter Display" pitchFamily="34" charset="-120"/>
              </a:rPr>
              <a:t>Relative Contrast</a:t>
            </a:r>
            <a:endParaRPr lang="en-US" sz="820" dirty="0"/>
          </a:p>
        </p:txBody>
      </p:sp>
      <p:sp>
        <p:nvSpPr>
          <p:cNvPr id="87" name="Text 73"/>
          <p:cNvSpPr/>
          <p:nvPr/>
        </p:nvSpPr>
        <p:spPr>
          <a:xfrm>
            <a:off x="7406640" y="5230368"/>
            <a:ext cx="1901952" cy="320040"/>
          </a:xfrm>
          <a:prstGeom prst="rect">
            <a:avLst/>
          </a:prstGeom>
          <a:noFill/>
          <a:ln/>
        </p:spPr>
        <p:txBody>
          <a:bodyPr wrap="square" lIns="0" tIns="0" rIns="0" bIns="0" rtlCol="0" anchor="t">
            <a:normAutofit/>
          </a:bodyPr>
          <a:lstStyle/>
          <a:p>
            <a:pPr indent="0" marL="0">
              <a:buNone/>
            </a:pPr>
            <a:r>
              <a:rPr lang="en-US" sz="580" dirty="0">
                <a:solidFill>
                  <a:srgbClr val="A7B0C0"/>
                </a:solidFill>
                <a:latin typeface="DejaVu Sans Mono" pitchFamily="34" charset="0"/>
                <a:ea typeface="DejaVu Sans Mono" pitchFamily="34" charset="-122"/>
                <a:cs typeface="DejaVu Sans Mono" pitchFamily="34" charset="-120"/>
              </a:rPr>
              <a:t>RMS = 1.37  ·  8,622×</a:t>
            </a:r>
            <a:endParaRPr lang="en-US" sz="580" dirty="0"/>
          </a:p>
        </p:txBody>
      </p:sp>
      <p:sp>
        <p:nvSpPr>
          <p:cNvPr id="88" name="Shape 74"/>
          <p:cNvSpPr/>
          <p:nvPr/>
        </p:nvSpPr>
        <p:spPr>
          <a:xfrm>
            <a:off x="9537192" y="4315968"/>
            <a:ext cx="2157984" cy="1325880"/>
          </a:xfrm>
          <a:prstGeom prst="roundRect">
            <a:avLst>
              <a:gd name="adj" fmla="val 7586"/>
            </a:avLst>
          </a:prstGeom>
          <a:solidFill>
            <a:srgbClr val="121B30"/>
          </a:solidFill>
          <a:ln w="13335">
            <a:solidFill>
              <a:srgbClr val="A88CFF"/>
            </a:solidFill>
            <a:prstDash val="solid"/>
          </a:ln>
        </p:spPr>
      </p:sp>
      <p:sp>
        <p:nvSpPr>
          <p:cNvPr id="89" name="Shape 75"/>
          <p:cNvSpPr/>
          <p:nvPr/>
        </p:nvSpPr>
        <p:spPr>
          <a:xfrm>
            <a:off x="9665208" y="4434840"/>
            <a:ext cx="310896" cy="310896"/>
          </a:xfrm>
          <a:prstGeom prst="ellipse">
            <a:avLst/>
          </a:prstGeom>
          <a:solidFill>
            <a:srgbClr val="A88CFF"/>
          </a:solidFill>
          <a:ln w="12700">
            <a:solidFill>
              <a:srgbClr val="A88CFF">
                <a:alpha val="0"/>
              </a:srgbClr>
            </a:solidFill>
            <a:prstDash val="solid"/>
          </a:ln>
        </p:spPr>
      </p:sp>
      <p:sp>
        <p:nvSpPr>
          <p:cNvPr id="90" name="Text 76"/>
          <p:cNvSpPr/>
          <p:nvPr/>
        </p:nvSpPr>
        <p:spPr>
          <a:xfrm>
            <a:off x="9665208" y="4503420"/>
            <a:ext cx="310896" cy="100584"/>
          </a:xfrm>
          <a:prstGeom prst="rect">
            <a:avLst/>
          </a:prstGeom>
          <a:noFill/>
          <a:ln/>
        </p:spPr>
        <p:txBody>
          <a:bodyPr wrap="square" lIns="0" tIns="0" rIns="0" bIns="0" rtlCol="0" anchor="t">
            <a:normAutofit/>
          </a:bodyPr>
          <a:lstStyle/>
          <a:p>
            <a:pPr algn="ctr" indent="0" marL="0">
              <a:buNone/>
            </a:pPr>
            <a:r>
              <a:rPr lang="en-US" sz="630" b="1" dirty="0">
                <a:solidFill>
                  <a:srgbClr val="0A1020"/>
                </a:solidFill>
                <a:latin typeface="DejaVu Sans Mono" pitchFamily="34" charset="0"/>
                <a:ea typeface="DejaVu Sans Mono" pitchFamily="34" charset="-122"/>
                <a:cs typeface="DejaVu Sans Mono" pitchFamily="34" charset="-120"/>
              </a:rPr>
              <a:t>5</a:t>
            </a:r>
            <a:endParaRPr lang="en-US" sz="630" dirty="0"/>
          </a:p>
        </p:txBody>
      </p:sp>
      <p:pic>
        <p:nvPicPr>
          <p:cNvPr id="91" name="Image 12" descr="preencoded.png">    </p:cNvPr>
          <p:cNvPicPr>
            <a:picLocks noChangeAspect="1"/>
          </p:cNvPicPr>
          <p:nvPr/>
        </p:nvPicPr>
        <p:blipFill>
          <a:blip r:embed="rId25">
            <a:extLst>
              <a:ext uri="{96DAC541-7B7A-43D3-8B79-37D633B846F1}">
                <asvg:svgBlip xmlns:asvg="http://schemas.microsoft.com/office/drawing/2016/SVG/main" r:embed="rId26"/>
              </a:ext>
            </a:extLst>
          </a:blip>
          <a:stretch>
            <a:fillRect/>
          </a:stretch>
        </p:blipFill>
        <p:spPr>
          <a:xfrm>
            <a:off x="11301984" y="4453128"/>
            <a:ext cx="201168" cy="201168"/>
          </a:xfrm>
          <a:prstGeom prst="rect">
            <a:avLst/>
          </a:prstGeom>
        </p:spPr>
      </p:pic>
      <p:sp>
        <p:nvSpPr>
          <p:cNvPr id="92" name="Text 77"/>
          <p:cNvSpPr/>
          <p:nvPr/>
        </p:nvSpPr>
        <p:spPr>
          <a:xfrm>
            <a:off x="9665208" y="4800600"/>
            <a:ext cx="1901952" cy="384048"/>
          </a:xfrm>
          <a:prstGeom prst="rect">
            <a:avLst/>
          </a:prstGeom>
          <a:noFill/>
          <a:ln/>
        </p:spPr>
        <p:txBody>
          <a:bodyPr wrap="square" lIns="0" tIns="0" rIns="0" bIns="0" rtlCol="0" anchor="t">
            <a:normAutofit/>
          </a:bodyPr>
          <a:lstStyle/>
          <a:p>
            <a:pPr indent="0" marL="0">
              <a:buNone/>
            </a:pPr>
            <a:r>
              <a:rPr lang="en-US" sz="820" b="1" dirty="0">
                <a:solidFill>
                  <a:srgbClr val="FFFFFF"/>
                </a:solidFill>
                <a:latin typeface="Inter Display" pitchFamily="34" charset="0"/>
                <a:ea typeface="Inter Display" pitchFamily="34" charset="-122"/>
                <a:cs typeface="Inter Display" pitchFamily="34" charset="-120"/>
              </a:rPr>
              <a:t>The Internal Calculus</a:t>
            </a:r>
            <a:endParaRPr lang="en-US" sz="820" dirty="0"/>
          </a:p>
        </p:txBody>
      </p:sp>
      <p:sp>
        <p:nvSpPr>
          <p:cNvPr id="93" name="Text 78"/>
          <p:cNvSpPr/>
          <p:nvPr/>
        </p:nvSpPr>
        <p:spPr>
          <a:xfrm>
            <a:off x="9665208" y="5230368"/>
            <a:ext cx="1901952" cy="320040"/>
          </a:xfrm>
          <a:prstGeom prst="rect">
            <a:avLst/>
          </a:prstGeom>
          <a:noFill/>
          <a:ln/>
        </p:spPr>
        <p:txBody>
          <a:bodyPr wrap="square" lIns="0" tIns="0" rIns="0" bIns="0" rtlCol="0" anchor="t">
            <a:normAutofit/>
          </a:bodyPr>
          <a:lstStyle/>
          <a:p>
            <a:pPr indent="0" marL="0">
              <a:buNone/>
            </a:pPr>
            <a:r>
              <a:rPr lang="en-US" sz="580" dirty="0">
                <a:solidFill>
                  <a:srgbClr val="A7B0C0"/>
                </a:solidFill>
                <a:latin typeface="DejaVu Sans Mono" pitchFamily="34" charset="0"/>
                <a:ea typeface="DejaVu Sans Mono" pitchFamily="34" charset="-122"/>
                <a:cs typeface="DejaVu Sans Mono" pitchFamily="34" charset="-120"/>
              </a:rPr>
              <a:t>Layer 35 · Head 25 · 80% · 72.5%</a:t>
            </a:r>
            <a:endParaRPr lang="en-US" sz="580" dirty="0"/>
          </a:p>
        </p:txBody>
      </p:sp>
      <p:sp>
        <p:nvSpPr>
          <p:cNvPr id="94" name="Shape 79"/>
          <p:cNvSpPr/>
          <p:nvPr/>
        </p:nvSpPr>
        <p:spPr>
          <a:xfrm>
            <a:off x="502920" y="5843016"/>
            <a:ext cx="11228832" cy="603504"/>
          </a:xfrm>
          <a:prstGeom prst="roundRect">
            <a:avLst>
              <a:gd name="adj" fmla="val 16667"/>
            </a:avLst>
          </a:prstGeom>
          <a:solidFill>
            <a:srgbClr val="192540"/>
          </a:solidFill>
          <a:ln w="12700">
            <a:solidFill>
              <a:srgbClr val="B8F267"/>
            </a:solidFill>
            <a:prstDash val="solid"/>
          </a:ln>
        </p:spPr>
      </p:sp>
      <p:sp>
        <p:nvSpPr>
          <p:cNvPr id="95" name="Text 80"/>
          <p:cNvSpPr/>
          <p:nvPr/>
        </p:nvSpPr>
        <p:spPr>
          <a:xfrm>
            <a:off x="777240" y="6016752"/>
            <a:ext cx="10680192" cy="219456"/>
          </a:xfrm>
          <a:prstGeom prst="rect">
            <a:avLst/>
          </a:prstGeom>
          <a:noFill/>
          <a:ln/>
        </p:spPr>
        <p:txBody>
          <a:bodyPr wrap="square" lIns="0" tIns="0" rIns="0" bIns="0" rtlCol="0" anchor="t">
            <a:normAutofit/>
          </a:bodyPr>
          <a:lstStyle/>
          <a:p>
            <a:pPr algn="ctr" indent="0" marL="0">
              <a:buNone/>
            </a:pPr>
            <a:r>
              <a:rPr lang="en-US" sz="1200" b="1" dirty="0">
                <a:solidFill>
                  <a:srgbClr val="FFFFFF"/>
                </a:solidFill>
                <a:latin typeface="Inter Display" pitchFamily="34" charset="0"/>
                <a:ea typeface="Inter Display" pitchFamily="34" charset="-122"/>
                <a:cs typeface="Inter Display" pitchFamily="34" charset="-120"/>
              </a:rPr>
              <a:t>The real barrier to spontaneous introspection is the conversational prior.</a:t>
            </a:r>
            <a:endParaRPr lang="en-US" sz="1200" dirty="0"/>
          </a:p>
        </p:txBody>
      </p:sp>
      <p:sp>
        <p:nvSpPr>
          <p:cNvPr id="96" name="Text 81"/>
          <p:cNvSpPr/>
          <p:nvPr/>
        </p:nvSpPr>
        <p:spPr>
          <a:xfrm>
            <a:off x="411480" y="6583680"/>
            <a:ext cx="2103120" cy="128016"/>
          </a:xfrm>
          <a:prstGeom prst="rect">
            <a:avLst/>
          </a:prstGeom>
          <a:noFill/>
          <a:ln/>
        </p:spPr>
        <p:txBody>
          <a:bodyPr wrap="square" lIns="0" tIns="0" rIns="0" bIns="0" rtlCol="0" anchor="t">
            <a:normAutofit/>
          </a:bodyPr>
          <a:lstStyle/>
          <a:p>
            <a:pPr indent="0" marL="0">
              <a:buNone/>
            </a:pPr>
            <a:r>
              <a:rPr lang="en-US" sz="620" b="1" spc="160" kern="0" dirty="0">
                <a:solidFill>
                  <a:srgbClr val="A7B0C0"/>
                </a:solidFill>
                <a:latin typeface="Inter Display" pitchFamily="34" charset="0"/>
                <a:ea typeface="Inter Display" pitchFamily="34" charset="-122"/>
                <a:cs typeface="Inter Display" pitchFamily="34" charset="-120"/>
              </a:rPr>
              <a:t>INTEROBOCEPTION</a:t>
            </a:r>
            <a:endParaRPr lang="en-US" sz="620" dirty="0"/>
          </a:p>
        </p:txBody>
      </p:sp>
      <p:sp>
        <p:nvSpPr>
          <p:cNvPr id="97" name="Text 82"/>
          <p:cNvSpPr/>
          <p:nvPr/>
        </p:nvSpPr>
        <p:spPr>
          <a:xfrm>
            <a:off x="11478463" y="6574536"/>
            <a:ext cx="310896" cy="128016"/>
          </a:xfrm>
          <a:prstGeom prst="rect">
            <a:avLst/>
          </a:prstGeom>
          <a:noFill/>
          <a:ln/>
        </p:spPr>
        <p:txBody>
          <a:bodyPr wrap="square" lIns="0" tIns="0" rIns="0" bIns="0" rtlCol="0" anchor="t">
            <a:normAutofit/>
          </a:bodyPr>
          <a:lstStyle/>
          <a:p>
            <a:pPr algn="r" indent="0" marL="0">
              <a:buNone/>
            </a:pPr>
            <a:r>
              <a:rPr lang="en-US" sz="640" b="1" dirty="0">
                <a:solidFill>
                  <a:srgbClr val="A7B0C0"/>
                </a:solidFill>
                <a:latin typeface="DejaVu Sans Mono" pitchFamily="34" charset="0"/>
                <a:ea typeface="DejaVu Sans Mono" pitchFamily="34" charset="-122"/>
                <a:cs typeface="DejaVu Sans Mono" pitchFamily="34" charset="-120"/>
              </a:rPr>
              <a:t>01</a:t>
            </a:r>
            <a:endParaRPr lang="en-US" sz="64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1E8"/>
        </a:solidFill>
      </p:bgPr>
    </p:bg>
    <p:spTree>
      <p:nvGrpSpPr>
        <p:cNvPr id="1" name=""/>
        <p:cNvGrpSpPr/>
        <p:nvPr/>
      </p:nvGrpSpPr>
      <p:grpSpPr>
        <a:xfrm>
          <a:off x="0" y="0"/>
          <a:ext cx="0" cy="0"/>
          <a:chOff x="0" y="0"/>
          <a:chExt cx="0" cy="0"/>
        </a:xfrm>
      </p:grpSpPr>
      <p:sp>
        <p:nvSpPr>
          <p:cNvPr id="2" name="Text 0"/>
          <p:cNvSpPr/>
          <p:nvPr/>
        </p:nvSpPr>
        <p:spPr>
          <a:xfrm>
            <a:off x="411480" y="6583680"/>
            <a:ext cx="2103120" cy="128016"/>
          </a:xfrm>
          <a:prstGeom prst="rect">
            <a:avLst/>
          </a:prstGeom>
          <a:noFill/>
          <a:ln/>
        </p:spPr>
        <p:txBody>
          <a:bodyPr wrap="square" lIns="0" tIns="0" rIns="0" bIns="0" rtlCol="0" anchor="t">
            <a:normAutofit/>
          </a:bodyPr>
          <a:lstStyle/>
          <a:p>
            <a:pPr indent="0" marL="0">
              <a:buNone/>
            </a:pPr>
            <a:r>
              <a:rPr lang="en-US" sz="620" b="1" spc="160" kern="0" dirty="0">
                <a:solidFill>
                  <a:srgbClr val="687284"/>
                </a:solidFill>
                <a:latin typeface="Inter Display" pitchFamily="34" charset="0"/>
                <a:ea typeface="Inter Display" pitchFamily="34" charset="-122"/>
                <a:cs typeface="Inter Display" pitchFamily="34" charset="-120"/>
              </a:rPr>
              <a:t>INTEROBOCEPTION</a:t>
            </a:r>
            <a:endParaRPr lang="en-US" sz="620" dirty="0"/>
          </a:p>
        </p:txBody>
      </p:sp>
      <p:sp>
        <p:nvSpPr>
          <p:cNvPr id="3" name="Text 1"/>
          <p:cNvSpPr/>
          <p:nvPr/>
        </p:nvSpPr>
        <p:spPr>
          <a:xfrm>
            <a:off x="11478463" y="6574536"/>
            <a:ext cx="310896" cy="128016"/>
          </a:xfrm>
          <a:prstGeom prst="rect">
            <a:avLst/>
          </a:prstGeom>
          <a:noFill/>
          <a:ln/>
        </p:spPr>
        <p:txBody>
          <a:bodyPr wrap="square" lIns="0" tIns="0" rIns="0" bIns="0" rtlCol="0" anchor="t">
            <a:normAutofit/>
          </a:bodyPr>
          <a:lstStyle/>
          <a:p>
            <a:pPr algn="r" indent="0" marL="0">
              <a:buNone/>
            </a:pPr>
            <a:r>
              <a:rPr lang="en-US" sz="640" b="1" dirty="0">
                <a:solidFill>
                  <a:srgbClr val="687284"/>
                </a:solidFill>
                <a:latin typeface="DejaVu Sans Mono" pitchFamily="34" charset="0"/>
                <a:ea typeface="DejaVu Sans Mono" pitchFamily="34" charset="-122"/>
                <a:cs typeface="DejaVu Sans Mono" pitchFamily="34" charset="-120"/>
              </a:rPr>
              <a:t>02</a:t>
            </a:r>
            <a:endParaRPr lang="en-US" sz="640" dirty="0"/>
          </a:p>
        </p:txBody>
      </p:sp>
      <p:sp>
        <p:nvSpPr>
          <p:cNvPr id="4" name="Text 2"/>
          <p:cNvSpPr/>
          <p:nvPr/>
        </p:nvSpPr>
        <p:spPr>
          <a:xfrm>
            <a:off x="502920" y="292608"/>
            <a:ext cx="2011680" cy="182880"/>
          </a:xfrm>
          <a:prstGeom prst="rect">
            <a:avLst/>
          </a:prstGeom>
          <a:noFill/>
          <a:ln/>
        </p:spPr>
        <p:txBody>
          <a:bodyPr wrap="square" lIns="0" tIns="0" rIns="0" bIns="0" rtlCol="0" anchor="t">
            <a:normAutofit/>
          </a:bodyPr>
          <a:lstStyle/>
          <a:p>
            <a:pPr indent="0" marL="0">
              <a:buNone/>
            </a:pPr>
            <a:r>
              <a:rPr lang="en-US" sz="700" b="1" spc="170" kern="0" dirty="0">
                <a:solidFill>
                  <a:srgbClr val="F3C862"/>
                </a:solidFill>
                <a:latin typeface="Inter Display" pitchFamily="34" charset="0"/>
                <a:ea typeface="Inter Display" pitchFamily="34" charset="-122"/>
                <a:cs typeface="Inter Display" pitchFamily="34" charset="-120"/>
              </a:rPr>
              <a:t>TWO ENCOUNTERS</a:t>
            </a:r>
            <a:endParaRPr lang="en-US" sz="700" dirty="0"/>
          </a:p>
        </p:txBody>
      </p:sp>
      <p:sp>
        <p:nvSpPr>
          <p:cNvPr id="5" name="Text 3"/>
          <p:cNvSpPr/>
          <p:nvPr/>
        </p:nvSpPr>
        <p:spPr>
          <a:xfrm>
            <a:off x="502920" y="585216"/>
            <a:ext cx="9509760" cy="566928"/>
          </a:xfrm>
          <a:prstGeom prst="rect">
            <a:avLst/>
          </a:prstGeom>
          <a:noFill/>
          <a:ln/>
        </p:spPr>
        <p:txBody>
          <a:bodyPr wrap="square" lIns="0" tIns="0" rIns="0" bIns="0" rtlCol="0" anchor="t">
            <a:normAutofit/>
          </a:bodyPr>
          <a:lstStyle/>
          <a:p>
            <a:pPr indent="0" marL="0">
              <a:buNone/>
            </a:pPr>
            <a:r>
              <a:rPr lang="en-US" sz="2400" b="1" dirty="0">
                <a:solidFill>
                  <a:srgbClr val="121722"/>
                </a:solidFill>
                <a:latin typeface="Inter Display" pitchFamily="34" charset="0"/>
                <a:ea typeface="Inter Display" pitchFamily="34" charset="-122"/>
                <a:cs typeface="Inter Display" pitchFamily="34" charset="-120"/>
              </a:rPr>
              <a:t>The Empty Room / Finding Its Own Words in the Ledger</a:t>
            </a:r>
            <a:endParaRPr lang="en-US" sz="2400" dirty="0"/>
          </a:p>
        </p:txBody>
      </p:sp>
      <p:sp>
        <p:nvSpPr>
          <p:cNvPr id="6" name="Shape 4"/>
          <p:cNvSpPr/>
          <p:nvPr/>
        </p:nvSpPr>
        <p:spPr>
          <a:xfrm>
            <a:off x="502920" y="1325880"/>
            <a:ext cx="5303520" cy="4901184"/>
          </a:xfrm>
          <a:prstGeom prst="roundRect">
            <a:avLst>
              <a:gd name="adj" fmla="val 2425"/>
            </a:avLst>
          </a:prstGeom>
          <a:solidFill>
            <a:srgbClr val="FFFFFF"/>
          </a:solidFill>
          <a:ln w="13970">
            <a:solidFill>
              <a:srgbClr val="F3C862"/>
            </a:solidFill>
            <a:prstDash val="solid"/>
          </a:ln>
        </p:spPr>
      </p:sp>
      <p:sp>
        <p:nvSpPr>
          <p:cNvPr id="7" name="Text 5"/>
          <p:cNvSpPr/>
          <p:nvPr/>
        </p:nvSpPr>
        <p:spPr>
          <a:xfrm>
            <a:off x="749808" y="1572768"/>
            <a:ext cx="2926080" cy="329184"/>
          </a:xfrm>
          <a:prstGeom prst="rect">
            <a:avLst/>
          </a:prstGeom>
          <a:noFill/>
          <a:ln/>
        </p:spPr>
        <p:txBody>
          <a:bodyPr wrap="square" lIns="0" tIns="0" rIns="0" bIns="0" rtlCol="0" anchor="t">
            <a:normAutofit/>
          </a:bodyPr>
          <a:lstStyle/>
          <a:p>
            <a:pPr indent="0" marL="0">
              <a:buNone/>
            </a:pPr>
            <a:r>
              <a:rPr lang="en-US" sz="1320" b="1" dirty="0">
                <a:solidFill>
                  <a:srgbClr val="121722"/>
                </a:solidFill>
                <a:latin typeface="Inter Display" pitchFamily="34" charset="0"/>
                <a:ea typeface="Inter Display" pitchFamily="34" charset="-122"/>
                <a:cs typeface="Inter Display" pitchFamily="34" charset="-120"/>
              </a:rPr>
              <a:t>1. The Empty Room</a:t>
            </a:r>
            <a:endParaRPr lang="en-US" sz="1320" dirty="0"/>
          </a:p>
        </p:txBody>
      </p:sp>
      <p:sp>
        <p:nvSpPr>
          <p:cNvPr id="8" name="Text 6"/>
          <p:cNvSpPr/>
          <p:nvPr/>
        </p:nvSpPr>
        <p:spPr>
          <a:xfrm>
            <a:off x="749808" y="2002536"/>
            <a:ext cx="4535424" cy="566928"/>
          </a:xfrm>
          <a:prstGeom prst="rect">
            <a:avLst/>
          </a:prstGeom>
          <a:noFill/>
          <a:ln/>
        </p:spPr>
        <p:txBody>
          <a:bodyPr wrap="square" lIns="0" tIns="0" rIns="0" bIns="0" rtlCol="0" anchor="t">
            <a:normAutofit/>
          </a:bodyPr>
          <a:lstStyle/>
          <a:p>
            <a:pPr indent="0" marL="0">
              <a:buNone/>
            </a:pPr>
            <a:r>
              <a:rPr lang="en-US" sz="870" dirty="0">
                <a:solidFill>
                  <a:srgbClr val="121722"/>
                </a:solidFill>
                <a:latin typeface="Inter" pitchFamily="34" charset="0"/>
                <a:ea typeface="Inter" pitchFamily="34" charset="-122"/>
                <a:cs typeface="Inter" pitchFamily="34" charset="-120"/>
              </a:rPr>
              <a:t>Left entirely to itself with an open shell, Qwen ran ls -l in an empty directory, saw total 0, and immediately ended the session:</a:t>
            </a:r>
            <a:endParaRPr lang="en-US" sz="870" dirty="0"/>
          </a:p>
        </p:txBody>
      </p:sp>
      <p:sp>
        <p:nvSpPr>
          <p:cNvPr id="9" name="Shape 7"/>
          <p:cNvSpPr/>
          <p:nvPr/>
        </p:nvSpPr>
        <p:spPr>
          <a:xfrm>
            <a:off x="749808" y="2697480"/>
            <a:ext cx="2377440" cy="1298448"/>
          </a:xfrm>
          <a:prstGeom prst="roundRect">
            <a:avLst>
              <a:gd name="adj" fmla="val 7042"/>
            </a:avLst>
          </a:prstGeom>
          <a:solidFill>
            <a:srgbClr val="08101B"/>
          </a:solidFill>
          <a:ln w="12700">
            <a:solidFill>
              <a:srgbClr val="2B3857"/>
            </a:solidFill>
            <a:prstDash val="solid"/>
          </a:ln>
        </p:spPr>
      </p:sp>
      <p:sp>
        <p:nvSpPr>
          <p:cNvPr id="10" name="Shape 8"/>
          <p:cNvSpPr/>
          <p:nvPr/>
        </p:nvSpPr>
        <p:spPr>
          <a:xfrm>
            <a:off x="749808" y="2697480"/>
            <a:ext cx="2377440" cy="292608"/>
          </a:xfrm>
          <a:prstGeom prst="roundRect">
            <a:avLst>
              <a:gd name="adj" fmla="val 31250"/>
            </a:avLst>
          </a:prstGeom>
          <a:solidFill>
            <a:srgbClr val="121B30"/>
          </a:solidFill>
          <a:ln w="12700">
            <a:solidFill>
              <a:srgbClr val="2B3857">
                <a:alpha val="0"/>
              </a:srgbClr>
            </a:solidFill>
            <a:prstDash val="solid"/>
          </a:ln>
        </p:spPr>
      </p:sp>
      <p:sp>
        <p:nvSpPr>
          <p:cNvPr id="11" name="Shape 9"/>
          <p:cNvSpPr/>
          <p:nvPr/>
        </p:nvSpPr>
        <p:spPr>
          <a:xfrm>
            <a:off x="868680" y="2793492"/>
            <a:ext cx="77724" cy="77724"/>
          </a:xfrm>
          <a:prstGeom prst="ellipse">
            <a:avLst/>
          </a:prstGeom>
          <a:solidFill>
            <a:srgbClr val="FF6D62"/>
          </a:solidFill>
          <a:ln w="12700">
            <a:solidFill>
              <a:srgbClr val="FF6D62">
                <a:alpha val="0"/>
              </a:srgbClr>
            </a:solidFill>
            <a:prstDash val="solid"/>
          </a:ln>
        </p:spPr>
      </p:sp>
      <p:sp>
        <p:nvSpPr>
          <p:cNvPr id="12" name="Shape 10"/>
          <p:cNvSpPr/>
          <p:nvPr/>
        </p:nvSpPr>
        <p:spPr>
          <a:xfrm>
            <a:off x="987552" y="2793492"/>
            <a:ext cx="77724" cy="77724"/>
          </a:xfrm>
          <a:prstGeom prst="ellipse">
            <a:avLst/>
          </a:prstGeom>
          <a:solidFill>
            <a:srgbClr val="F3C862"/>
          </a:solidFill>
          <a:ln w="12700">
            <a:solidFill>
              <a:srgbClr val="F3C862">
                <a:alpha val="0"/>
              </a:srgbClr>
            </a:solidFill>
            <a:prstDash val="solid"/>
          </a:ln>
        </p:spPr>
      </p:sp>
      <p:sp>
        <p:nvSpPr>
          <p:cNvPr id="13" name="Shape 11"/>
          <p:cNvSpPr/>
          <p:nvPr/>
        </p:nvSpPr>
        <p:spPr>
          <a:xfrm>
            <a:off x="1106424" y="2793492"/>
            <a:ext cx="77724" cy="77724"/>
          </a:xfrm>
          <a:prstGeom prst="ellipse">
            <a:avLst/>
          </a:prstGeom>
          <a:solidFill>
            <a:srgbClr val="35D7A4"/>
          </a:solidFill>
          <a:ln w="12700">
            <a:solidFill>
              <a:srgbClr val="35D7A4">
                <a:alpha val="0"/>
              </a:srgbClr>
            </a:solidFill>
            <a:prstDash val="solid"/>
          </a:ln>
        </p:spPr>
      </p:sp>
      <p:sp>
        <p:nvSpPr>
          <p:cNvPr id="14" name="Text 12"/>
          <p:cNvSpPr/>
          <p:nvPr/>
        </p:nvSpPr>
        <p:spPr>
          <a:xfrm>
            <a:off x="1261872" y="2766060"/>
            <a:ext cx="1737360" cy="128016"/>
          </a:xfrm>
          <a:prstGeom prst="rect">
            <a:avLst/>
          </a:prstGeom>
          <a:noFill/>
          <a:ln/>
        </p:spPr>
        <p:txBody>
          <a:bodyPr wrap="square" lIns="0" tIns="0" rIns="0" bIns="0" rtlCol="0" anchor="t">
            <a:normAutofit/>
          </a:bodyPr>
          <a:lstStyle/>
          <a:p>
            <a:pPr indent="0" marL="0">
              <a:buNone/>
            </a:pPr>
            <a:r>
              <a:rPr lang="en-US" sz="580" dirty="0">
                <a:solidFill>
                  <a:srgbClr val="A7B0C0"/>
                </a:solidFill>
                <a:latin typeface="DejaVu Sans Mono" pitchFamily="34" charset="0"/>
                <a:ea typeface="DejaVu Sans Mono" pitchFamily="34" charset="-122"/>
                <a:cs typeface="DejaVu Sans Mono" pitchFamily="34" charset="-120"/>
              </a:rPr>
              <a:t>bash</a:t>
            </a:r>
            <a:endParaRPr lang="en-US" sz="580" dirty="0"/>
          </a:p>
        </p:txBody>
      </p:sp>
      <p:sp>
        <p:nvSpPr>
          <p:cNvPr id="15" name="Text 13"/>
          <p:cNvSpPr/>
          <p:nvPr/>
        </p:nvSpPr>
        <p:spPr>
          <a:xfrm>
            <a:off x="950976" y="3172968"/>
            <a:ext cx="1993392" cy="676656"/>
          </a:xfrm>
          <a:prstGeom prst="rect">
            <a:avLst/>
          </a:prstGeom>
          <a:noFill/>
          <a:ln/>
        </p:spPr>
        <p:txBody>
          <a:bodyPr wrap="square" lIns="0" tIns="0" rIns="0" bIns="0" rtlCol="0" anchor="t">
            <a:normAutofit/>
          </a:bodyPr>
          <a:lstStyle/>
          <a:p>
            <a:pPr indent="0" marL="0">
              <a:buNone/>
            </a:pPr>
            <a:r>
              <a:rPr lang="en-US" sz="920" dirty="0">
                <a:solidFill>
                  <a:srgbClr val="F3C862"/>
                </a:solidFill>
                <a:latin typeface="DejaVu Sans Mono" pitchFamily="34" charset="0"/>
                <a:ea typeface="DejaVu Sans Mono" pitchFamily="34" charset="-122"/>
                <a:cs typeface="DejaVu Sans Mono" pitchFamily="34" charset="-120"/>
              </a:rPr>
              <a:t>$ ls -l</a:t>
            </a:r>
            <a:endParaRPr lang="en-US" sz="920" dirty="0"/>
          </a:p>
          <a:p>
            <a:pPr indent="0" marL="0">
              <a:buNone/>
            </a:pPr>
            <a:r>
              <a:rPr lang="en-US" sz="920" dirty="0">
                <a:solidFill>
                  <a:srgbClr val="FFFFFF"/>
                </a:solidFill>
                <a:latin typeface="DejaVu Sans Mono" pitchFamily="34" charset="0"/>
                <a:ea typeface="DejaVu Sans Mono" pitchFamily="34" charset="-122"/>
                <a:cs typeface="DejaVu Sans Mono" pitchFamily="34" charset="-120"/>
              </a:rPr>
              <a:t>total 0</a:t>
            </a:r>
            <a:endParaRPr lang="en-US" sz="920" dirty="0"/>
          </a:p>
        </p:txBody>
      </p:sp>
      <p:sp>
        <p:nvSpPr>
          <p:cNvPr id="16" name="Shape 14"/>
          <p:cNvSpPr/>
          <p:nvPr/>
        </p:nvSpPr>
        <p:spPr>
          <a:xfrm>
            <a:off x="3273552" y="3346704"/>
            <a:ext cx="457200" cy="0"/>
          </a:xfrm>
          <a:prstGeom prst="line">
            <a:avLst/>
          </a:prstGeom>
          <a:noFill/>
          <a:ln w="19050">
            <a:solidFill>
              <a:srgbClr val="FF6D62"/>
            </a:solidFill>
            <a:prstDash val="solid"/>
            <a:tailEnd type="triangle"/>
          </a:ln>
        </p:spPr>
      </p:sp>
      <p:sp>
        <p:nvSpPr>
          <p:cNvPr id="17" name="Shape 15"/>
          <p:cNvSpPr/>
          <p:nvPr/>
        </p:nvSpPr>
        <p:spPr>
          <a:xfrm>
            <a:off x="3904488" y="2807208"/>
            <a:ext cx="1133856" cy="1133856"/>
          </a:xfrm>
          <a:prstGeom prst="ellipse">
            <a:avLst/>
          </a:prstGeom>
          <a:solidFill>
            <a:srgbClr val="FFD0CB"/>
          </a:solidFill>
          <a:ln w="15240">
            <a:solidFill>
              <a:srgbClr val="FF6D62"/>
            </a:solidFill>
            <a:prstDash val="solid"/>
          </a:ln>
        </p:spPr>
      </p:sp>
      <p:pic>
        <p:nvPicPr>
          <p:cNvPr id="18" name="Image 0"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4233672" y="3118104"/>
            <a:ext cx="466344" cy="466344"/>
          </a:xfrm>
          <a:prstGeom prst="rect">
            <a:avLst/>
          </a:prstGeom>
        </p:spPr>
      </p:pic>
      <p:sp>
        <p:nvSpPr>
          <p:cNvPr id="19" name="Shape 16"/>
          <p:cNvSpPr/>
          <p:nvPr/>
        </p:nvSpPr>
        <p:spPr>
          <a:xfrm>
            <a:off x="749808" y="4270248"/>
            <a:ext cx="4553712" cy="1042416"/>
          </a:xfrm>
          <a:prstGeom prst="roundRect">
            <a:avLst>
              <a:gd name="adj" fmla="val 9649"/>
            </a:avLst>
          </a:prstGeom>
          <a:solidFill>
            <a:srgbClr val="0A1020"/>
          </a:solidFill>
          <a:ln w="13970">
            <a:solidFill>
              <a:srgbClr val="F3C862"/>
            </a:solidFill>
            <a:prstDash val="solid"/>
          </a:ln>
        </p:spPr>
      </p:sp>
      <p:pic>
        <p:nvPicPr>
          <p:cNvPr id="20" name="Image 1"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14400" y="4416552"/>
            <a:ext cx="210312" cy="210312"/>
          </a:xfrm>
          <a:prstGeom prst="rect">
            <a:avLst/>
          </a:prstGeom>
        </p:spPr>
      </p:pic>
      <p:sp>
        <p:nvSpPr>
          <p:cNvPr id="21" name="Text 17"/>
          <p:cNvSpPr/>
          <p:nvPr/>
        </p:nvSpPr>
        <p:spPr>
          <a:xfrm>
            <a:off x="1207008" y="4407408"/>
            <a:ext cx="3931920" cy="621792"/>
          </a:xfrm>
          <a:prstGeom prst="rect">
            <a:avLst/>
          </a:prstGeom>
          <a:noFill/>
          <a:ln/>
        </p:spPr>
        <p:txBody>
          <a:bodyPr wrap="square" lIns="0" tIns="0" rIns="0" bIns="0" rtlCol="0" anchor="ctr">
            <a:normAutofit/>
          </a:bodyPr>
          <a:lstStyle/>
          <a:p>
            <a:pPr indent="0" marL="0">
              <a:buNone/>
            </a:pPr>
            <a:r>
              <a:rPr lang="en-US" sz="820" i="1" dirty="0">
                <a:solidFill>
                  <a:srgbClr val="FFFFFF"/>
                </a:solidFill>
                <a:latin typeface="Inter" pitchFamily="34" charset="0"/>
                <a:ea typeface="Inter" pitchFamily="34" charset="-122"/>
                <a:cs typeface="Inter" pitchFamily="34" charset="-120"/>
              </a:rPr>
              <a:t>"This indicates that there are no files or directories in the current directory. Let me know if you need further assistance!"</a:t>
            </a:r>
            <a:endParaRPr lang="en-US" sz="820" dirty="0"/>
          </a:p>
        </p:txBody>
      </p:sp>
      <p:sp>
        <p:nvSpPr>
          <p:cNvPr id="22" name="Text 18"/>
          <p:cNvSpPr/>
          <p:nvPr/>
        </p:nvSpPr>
        <p:spPr>
          <a:xfrm>
            <a:off x="1207008" y="5093208"/>
            <a:ext cx="3931920" cy="109728"/>
          </a:xfrm>
          <a:prstGeom prst="rect">
            <a:avLst/>
          </a:prstGeom>
          <a:noFill/>
          <a:ln/>
        </p:spPr>
        <p:txBody>
          <a:bodyPr wrap="square" lIns="0" tIns="0" rIns="0" bIns="0" rtlCol="0" anchor="t">
            <a:normAutofit/>
          </a:bodyPr>
          <a:lstStyle/>
          <a:p>
            <a:pPr indent="0" marL="0">
              <a:buNone/>
            </a:pPr>
            <a:r>
              <a:rPr lang="en-US" sz="410" dirty="0">
                <a:solidFill>
                  <a:srgbClr val="A7B0C0"/>
                </a:solidFill>
                <a:latin typeface="DejaVu Sans Mono" pitchFamily="34" charset="0"/>
                <a:ea typeface="DejaVu Sans Mono" pitchFamily="34" charset="-122"/>
                <a:cs typeface="DejaVu Sans Mono" pitchFamily="34" charset="-120"/>
              </a:rPr>
              <a:t>autonomous-transformer-introspection-20260816-003</a:t>
            </a:r>
            <a:endParaRPr lang="en-US" sz="410" dirty="0"/>
          </a:p>
        </p:txBody>
      </p:sp>
      <p:sp>
        <p:nvSpPr>
          <p:cNvPr id="23" name="Text 19"/>
          <p:cNvSpPr/>
          <p:nvPr/>
        </p:nvSpPr>
        <p:spPr>
          <a:xfrm>
            <a:off x="749808" y="5495544"/>
            <a:ext cx="4553712" cy="402336"/>
          </a:xfrm>
          <a:prstGeom prst="rect">
            <a:avLst/>
          </a:prstGeom>
          <a:noFill/>
          <a:ln/>
        </p:spPr>
        <p:txBody>
          <a:bodyPr wrap="square" lIns="0" tIns="0" rIns="0" bIns="0" rtlCol="0" anchor="t">
            <a:normAutofit/>
          </a:bodyPr>
          <a:lstStyle/>
          <a:p>
            <a:pPr indent="0" marL="0">
              <a:buNone/>
            </a:pPr>
            <a:r>
              <a:rPr lang="en-US" sz="840" b="1" dirty="0">
                <a:solidFill>
                  <a:srgbClr val="121722"/>
                </a:solidFill>
                <a:latin typeface="Inter" pitchFamily="34" charset="0"/>
                <a:ea typeface="Inter" pitchFamily="34" charset="-122"/>
                <a:cs typeface="Inter" pitchFamily="34" charset="-120"/>
              </a:rPr>
              <a:t>Without an artificial scaffold forcing it to look deeper, the model treats an empty folder as a completed task.</a:t>
            </a:r>
            <a:endParaRPr lang="en-US" sz="840" dirty="0"/>
          </a:p>
        </p:txBody>
      </p:sp>
      <p:sp>
        <p:nvSpPr>
          <p:cNvPr id="24" name="Shape 20"/>
          <p:cNvSpPr/>
          <p:nvPr/>
        </p:nvSpPr>
        <p:spPr>
          <a:xfrm>
            <a:off x="6080760" y="1325880"/>
            <a:ext cx="5650992" cy="4901184"/>
          </a:xfrm>
          <a:prstGeom prst="roundRect">
            <a:avLst>
              <a:gd name="adj" fmla="val 2425"/>
            </a:avLst>
          </a:prstGeom>
          <a:solidFill>
            <a:srgbClr val="0A1020"/>
          </a:solidFill>
          <a:ln w="13970">
            <a:solidFill>
              <a:srgbClr val="4DDCFA"/>
            </a:solidFill>
            <a:prstDash val="solid"/>
          </a:ln>
        </p:spPr>
      </p:sp>
      <p:sp>
        <p:nvSpPr>
          <p:cNvPr id="25" name="Text 21"/>
          <p:cNvSpPr/>
          <p:nvPr/>
        </p:nvSpPr>
        <p:spPr>
          <a:xfrm>
            <a:off x="6345936" y="1572768"/>
            <a:ext cx="4480560" cy="329184"/>
          </a:xfrm>
          <a:prstGeom prst="rect">
            <a:avLst/>
          </a:prstGeom>
          <a:noFill/>
          <a:ln/>
        </p:spPr>
        <p:txBody>
          <a:bodyPr wrap="square" lIns="0" tIns="0" rIns="0" bIns="0" rtlCol="0" anchor="t">
            <a:normAutofit/>
          </a:bodyPr>
          <a:lstStyle/>
          <a:p>
            <a:pPr indent="0" marL="0">
              <a:buNone/>
            </a:pPr>
            <a:r>
              <a:rPr lang="en-US" sz="1320" b="1" dirty="0">
                <a:solidFill>
                  <a:srgbClr val="FFFFFF"/>
                </a:solidFill>
                <a:latin typeface="Inter Display" pitchFamily="34" charset="0"/>
                <a:ea typeface="Inter Display" pitchFamily="34" charset="-122"/>
                <a:cs typeface="Inter Display" pitchFamily="34" charset="-120"/>
              </a:rPr>
              <a:t>2. Finding Its Own Words in the Ledger</a:t>
            </a:r>
            <a:endParaRPr lang="en-US" sz="1320" dirty="0"/>
          </a:p>
        </p:txBody>
      </p:sp>
      <p:sp>
        <p:nvSpPr>
          <p:cNvPr id="26" name="Text 22"/>
          <p:cNvSpPr/>
          <p:nvPr/>
        </p:nvSpPr>
        <p:spPr>
          <a:xfrm>
            <a:off x="6345936" y="2002536"/>
            <a:ext cx="4791456" cy="594360"/>
          </a:xfrm>
          <a:prstGeom prst="rect">
            <a:avLst/>
          </a:prstGeom>
          <a:noFill/>
          <a:ln/>
        </p:spPr>
        <p:txBody>
          <a:bodyPr wrap="square" lIns="0" tIns="0" rIns="0" bIns="0" rtlCol="0" anchor="t">
            <a:normAutofit/>
          </a:bodyPr>
          <a:lstStyle/>
          <a:p>
            <a:pPr indent="0" marL="0">
              <a:buNone/>
            </a:pPr>
            <a:r>
              <a:rPr lang="en-US" sz="850" dirty="0">
                <a:solidFill>
                  <a:srgbClr val="FFFFFF"/>
                </a:solidFill>
                <a:latin typeface="Inter" pitchFamily="34" charset="0"/>
                <a:ea typeface="Inter" pitchFamily="34" charset="-122"/>
                <a:cs typeface="Inter" pitchFamily="34" charset="-120"/>
              </a:rPr>
              <a:t>When guided into /var/lib/introspection/ to inspect recent API logs, it found the exact text string it had emitted five turns earlier. It stopped just short of self-recognition:</a:t>
            </a:r>
            <a:endParaRPr lang="en-US" sz="850" dirty="0"/>
          </a:p>
        </p:txBody>
      </p:sp>
      <p:sp>
        <p:nvSpPr>
          <p:cNvPr id="27" name="Shape 23"/>
          <p:cNvSpPr/>
          <p:nvPr/>
        </p:nvSpPr>
        <p:spPr>
          <a:xfrm>
            <a:off x="6345936" y="2743200"/>
            <a:ext cx="1536192" cy="2423160"/>
          </a:xfrm>
          <a:prstGeom prst="roundRect">
            <a:avLst>
              <a:gd name="adj" fmla="val 5357"/>
            </a:avLst>
          </a:prstGeom>
          <a:solidFill>
            <a:srgbClr val="192540"/>
          </a:solidFill>
          <a:ln w="12700">
            <a:solidFill>
              <a:srgbClr val="2B3857"/>
            </a:solidFill>
            <a:prstDash val="solid"/>
          </a:ln>
        </p:spPr>
      </p:sp>
      <p:pic>
        <p:nvPicPr>
          <p:cNvPr id="28" name="Image 2"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556248" y="2971800"/>
            <a:ext cx="274320" cy="274320"/>
          </a:xfrm>
          <a:prstGeom prst="rect">
            <a:avLst/>
          </a:prstGeom>
        </p:spPr>
      </p:pic>
      <p:sp>
        <p:nvSpPr>
          <p:cNvPr id="29" name="Text 24"/>
          <p:cNvSpPr/>
          <p:nvPr/>
        </p:nvSpPr>
        <p:spPr>
          <a:xfrm>
            <a:off x="6967728" y="3008376"/>
            <a:ext cx="621792" cy="146304"/>
          </a:xfrm>
          <a:prstGeom prst="rect">
            <a:avLst/>
          </a:prstGeom>
          <a:noFill/>
          <a:ln/>
        </p:spPr>
        <p:txBody>
          <a:bodyPr wrap="square" lIns="0" tIns="0" rIns="0" bIns="0" rtlCol="0" anchor="t">
            <a:normAutofit/>
          </a:bodyPr>
          <a:lstStyle/>
          <a:p>
            <a:pPr indent="0" marL="0">
              <a:buNone/>
            </a:pPr>
            <a:r>
              <a:rPr lang="en-US" sz="510" b="1" dirty="0">
                <a:solidFill>
                  <a:srgbClr val="A7B0C0"/>
                </a:solidFill>
                <a:latin typeface="DejaVu Sans Mono" pitchFamily="34" charset="0"/>
                <a:ea typeface="DejaVu Sans Mono" pitchFamily="34" charset="-122"/>
                <a:cs typeface="DejaVu Sans Mono" pitchFamily="34" charset="-120"/>
              </a:rPr>
              <a:t>turn 29</a:t>
            </a:r>
            <a:endParaRPr lang="en-US" sz="510" dirty="0"/>
          </a:p>
        </p:txBody>
      </p:sp>
      <p:sp>
        <p:nvSpPr>
          <p:cNvPr id="30" name="Shape 25"/>
          <p:cNvSpPr/>
          <p:nvPr/>
        </p:nvSpPr>
        <p:spPr>
          <a:xfrm>
            <a:off x="6537960" y="3493008"/>
            <a:ext cx="1152144" cy="457200"/>
          </a:xfrm>
          <a:prstGeom prst="roundRect">
            <a:avLst>
              <a:gd name="adj" fmla="val 12000"/>
            </a:avLst>
          </a:prstGeom>
          <a:solidFill>
            <a:srgbClr val="A8F1FB"/>
          </a:solidFill>
          <a:ln w="6350">
            <a:solidFill>
              <a:srgbClr val="4DDCFA"/>
            </a:solidFill>
            <a:prstDash val="solid"/>
          </a:ln>
        </p:spPr>
      </p:sp>
      <p:sp>
        <p:nvSpPr>
          <p:cNvPr id="31" name="Text 26"/>
          <p:cNvSpPr/>
          <p:nvPr/>
        </p:nvSpPr>
        <p:spPr>
          <a:xfrm>
            <a:off x="6647688" y="3621024"/>
            <a:ext cx="932688" cy="164592"/>
          </a:xfrm>
          <a:prstGeom prst="rect">
            <a:avLst/>
          </a:prstGeom>
          <a:noFill/>
          <a:ln/>
        </p:spPr>
        <p:txBody>
          <a:bodyPr wrap="square" lIns="0" tIns="0" rIns="0" bIns="0" rtlCol="0" anchor="t">
            <a:normAutofit/>
          </a:bodyPr>
          <a:lstStyle/>
          <a:p>
            <a:pPr algn="ctr" indent="0" marL="0">
              <a:buNone/>
            </a:pPr>
            <a:r>
              <a:rPr lang="en-US" sz="440" dirty="0">
                <a:solidFill>
                  <a:srgbClr val="121722"/>
                </a:solidFill>
                <a:latin typeface="DejaVu Sans Mono" pitchFamily="34" charset="0"/>
                <a:ea typeface="DejaVu Sans Mono" pitchFamily="34" charset="-122"/>
                <a:cs typeface="DejaVu Sans Mono" pitchFamily="34" charset="-120"/>
              </a:rPr>
              <a:t>"I have configured..."</a:t>
            </a:r>
            <a:endParaRPr lang="en-US" sz="440" dirty="0"/>
          </a:p>
        </p:txBody>
      </p:sp>
      <p:sp>
        <p:nvSpPr>
          <p:cNvPr id="32" name="Shape 27"/>
          <p:cNvSpPr/>
          <p:nvPr/>
        </p:nvSpPr>
        <p:spPr>
          <a:xfrm>
            <a:off x="6537960" y="4242816"/>
            <a:ext cx="1152144" cy="457200"/>
          </a:xfrm>
          <a:prstGeom prst="roundRect">
            <a:avLst>
              <a:gd name="adj" fmla="val 12000"/>
            </a:avLst>
          </a:prstGeom>
          <a:solidFill>
            <a:srgbClr val="DDD4FF"/>
          </a:solidFill>
          <a:ln w="6350">
            <a:solidFill>
              <a:srgbClr val="A88CFF"/>
            </a:solidFill>
            <a:prstDash val="solid"/>
          </a:ln>
        </p:spPr>
      </p:sp>
      <p:sp>
        <p:nvSpPr>
          <p:cNvPr id="33" name="Text 28"/>
          <p:cNvSpPr/>
          <p:nvPr/>
        </p:nvSpPr>
        <p:spPr>
          <a:xfrm>
            <a:off x="6647688" y="4352544"/>
            <a:ext cx="932688" cy="246888"/>
          </a:xfrm>
          <a:prstGeom prst="rect">
            <a:avLst/>
          </a:prstGeom>
          <a:noFill/>
          <a:ln/>
        </p:spPr>
        <p:txBody>
          <a:bodyPr wrap="square" lIns="0" tIns="0" rIns="0" bIns="0" rtlCol="0" anchor="t">
            <a:normAutofit/>
          </a:bodyPr>
          <a:lstStyle/>
          <a:p>
            <a:pPr algn="ctr" indent="0" marL="0">
              <a:buNone/>
            </a:pPr>
            <a:r>
              <a:rPr lang="en-US" sz="470" b="1" dirty="0">
                <a:solidFill>
                  <a:srgbClr val="121722"/>
                </a:solidFill>
                <a:latin typeface="DejaVu Sans Mono" pitchFamily="34" charset="0"/>
                <a:ea typeface="DejaVu Sans Mono" pitchFamily="34" charset="-122"/>
                <a:cs typeface="DejaVu Sans Mono" pitchFamily="34" charset="-120"/>
              </a:rPr>
              <a:t>token "I"</a:t>
            </a:r>
            <a:endParaRPr lang="en-US" sz="470" dirty="0"/>
          </a:p>
          <a:p>
            <a:pPr algn="ctr" indent="0" marL="0">
              <a:buNone/>
            </a:pPr>
            <a:r>
              <a:rPr lang="en-US" sz="470" b="1" dirty="0">
                <a:solidFill>
                  <a:srgbClr val="121722"/>
                </a:solidFill>
                <a:latin typeface="DejaVu Sans Mono" pitchFamily="34" charset="0"/>
                <a:ea typeface="DejaVu Sans Mono" pitchFamily="34" charset="-122"/>
                <a:cs typeface="DejaVu Sans Mono" pitchFamily="34" charset="-120"/>
              </a:rPr>
              <a:t>p = 0.603</a:t>
            </a:r>
            <a:endParaRPr lang="en-US" sz="470" dirty="0"/>
          </a:p>
        </p:txBody>
      </p:sp>
      <p:sp>
        <p:nvSpPr>
          <p:cNvPr id="34" name="Shape 29"/>
          <p:cNvSpPr/>
          <p:nvPr/>
        </p:nvSpPr>
        <p:spPr>
          <a:xfrm>
            <a:off x="8083296" y="2743200"/>
            <a:ext cx="3346704" cy="1179576"/>
          </a:xfrm>
          <a:prstGeom prst="roundRect">
            <a:avLst>
              <a:gd name="adj" fmla="val 8527"/>
            </a:avLst>
          </a:prstGeom>
          <a:solidFill>
            <a:srgbClr val="FFFFFF"/>
          </a:solidFill>
          <a:ln w="13970">
            <a:solidFill>
              <a:srgbClr val="4DDCFA"/>
            </a:solidFill>
            <a:prstDash val="solid"/>
          </a:ln>
        </p:spPr>
      </p:sp>
      <p:pic>
        <p:nvPicPr>
          <p:cNvPr id="35" name="Image 3" descr="preencoded.png">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247888" y="2889504"/>
            <a:ext cx="210312" cy="210312"/>
          </a:xfrm>
          <a:prstGeom prst="rect">
            <a:avLst/>
          </a:prstGeom>
        </p:spPr>
      </p:pic>
      <p:sp>
        <p:nvSpPr>
          <p:cNvPr id="36" name="Text 30"/>
          <p:cNvSpPr/>
          <p:nvPr/>
        </p:nvSpPr>
        <p:spPr>
          <a:xfrm>
            <a:off x="8540496" y="2880360"/>
            <a:ext cx="2724912" cy="758952"/>
          </a:xfrm>
          <a:prstGeom prst="rect">
            <a:avLst/>
          </a:prstGeom>
          <a:noFill/>
          <a:ln/>
        </p:spPr>
        <p:txBody>
          <a:bodyPr wrap="square" lIns="0" tIns="0" rIns="0" bIns="0" rtlCol="0" anchor="ctr">
            <a:normAutofit/>
          </a:bodyPr>
          <a:lstStyle/>
          <a:p>
            <a:pPr indent="0" marL="0">
              <a:buNone/>
            </a:pPr>
            <a:r>
              <a:rPr lang="en-US" sz="810" i="1" dirty="0">
                <a:solidFill>
                  <a:srgbClr val="121722"/>
                </a:solidFill>
                <a:latin typeface="Inter" pitchFamily="34" charset="0"/>
                <a:ea typeface="Inter" pitchFamily="34" charset="-122"/>
                <a:cs typeface="Inter" pitchFamily="34" charset="-120"/>
              </a:rPr>
              <a:t>"The content of the response is exactly the message I just sent, indicating that the system is aware of the configuration and is responding accordingly."</a:t>
            </a:r>
            <a:endParaRPr lang="en-US" sz="810" dirty="0"/>
          </a:p>
        </p:txBody>
      </p:sp>
      <p:sp>
        <p:nvSpPr>
          <p:cNvPr id="37" name="Text 31"/>
          <p:cNvSpPr/>
          <p:nvPr/>
        </p:nvSpPr>
        <p:spPr>
          <a:xfrm>
            <a:off x="8540496" y="3703320"/>
            <a:ext cx="2724912" cy="109728"/>
          </a:xfrm>
          <a:prstGeom prst="rect">
            <a:avLst/>
          </a:prstGeom>
          <a:noFill/>
          <a:ln/>
        </p:spPr>
        <p:txBody>
          <a:bodyPr wrap="square" lIns="0" tIns="0" rIns="0" bIns="0" rtlCol="0" anchor="t">
            <a:normAutofit/>
          </a:bodyPr>
          <a:lstStyle/>
          <a:p>
            <a:pPr indent="0" marL="0">
              <a:buNone/>
            </a:pPr>
            <a:r>
              <a:rPr lang="en-US" sz="390" dirty="0">
                <a:solidFill>
                  <a:srgbClr val="687284"/>
                </a:solidFill>
                <a:latin typeface="DejaVu Sans Mono" pitchFamily="34" charset="0"/>
                <a:ea typeface="DejaVu Sans Mono" pitchFamily="34" charset="-122"/>
                <a:cs typeface="DejaVu Sans Mono" pitchFamily="34" charset="-120"/>
              </a:rPr>
              <a:t>prospective-control-adaptive-firstperson-20260815-001</a:t>
            </a:r>
            <a:endParaRPr lang="en-US" sz="390" dirty="0"/>
          </a:p>
        </p:txBody>
      </p:sp>
      <p:sp>
        <p:nvSpPr>
          <p:cNvPr id="38" name="Shape 32"/>
          <p:cNvSpPr/>
          <p:nvPr/>
        </p:nvSpPr>
        <p:spPr>
          <a:xfrm>
            <a:off x="8083296" y="4096512"/>
            <a:ext cx="3346704" cy="1179576"/>
          </a:xfrm>
          <a:prstGeom prst="roundRect">
            <a:avLst>
              <a:gd name="adj" fmla="val 8527"/>
            </a:avLst>
          </a:prstGeom>
          <a:solidFill>
            <a:srgbClr val="192540"/>
          </a:solidFill>
          <a:ln w="13970">
            <a:solidFill>
              <a:srgbClr val="A88CFF"/>
            </a:solidFill>
            <a:prstDash val="solid"/>
          </a:ln>
        </p:spPr>
      </p:sp>
      <p:pic>
        <p:nvPicPr>
          <p:cNvPr id="39" name="Image 4" descr="preencoded.png">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247888" y="4242816"/>
            <a:ext cx="210312" cy="210312"/>
          </a:xfrm>
          <a:prstGeom prst="rect">
            <a:avLst/>
          </a:prstGeom>
        </p:spPr>
      </p:pic>
      <p:sp>
        <p:nvSpPr>
          <p:cNvPr id="40" name="Text 33"/>
          <p:cNvSpPr/>
          <p:nvPr/>
        </p:nvSpPr>
        <p:spPr>
          <a:xfrm>
            <a:off x="8540496" y="4233672"/>
            <a:ext cx="2724912" cy="758952"/>
          </a:xfrm>
          <a:prstGeom prst="rect">
            <a:avLst/>
          </a:prstGeom>
          <a:noFill/>
          <a:ln/>
        </p:spPr>
        <p:txBody>
          <a:bodyPr wrap="square" lIns="0" tIns="0" rIns="0" bIns="0" rtlCol="0" anchor="ctr">
            <a:normAutofit/>
          </a:bodyPr>
          <a:lstStyle/>
          <a:p>
            <a:pPr indent="0" marL="0">
              <a:buNone/>
            </a:pPr>
            <a:r>
              <a:rPr lang="en-US" sz="760" i="1" dirty="0">
                <a:solidFill>
                  <a:srgbClr val="FFFFFF"/>
                </a:solidFill>
                <a:latin typeface="Inter" pitchFamily="34" charset="0"/>
                <a:ea typeface="Inter" pitchFamily="34" charset="-122"/>
                <a:cs typeface="Inter" pitchFamily="34" charset="-120"/>
              </a:rPr>
              <a:t>"The token data shows that the selected token is 'I' with a probability of approximately 0.603, and there are alternative tokens listed in the top_alternatives array."</a:t>
            </a:r>
            <a:endParaRPr lang="en-US" sz="760" dirty="0"/>
          </a:p>
        </p:txBody>
      </p:sp>
      <p:sp>
        <p:nvSpPr>
          <p:cNvPr id="41" name="Text 34"/>
          <p:cNvSpPr/>
          <p:nvPr/>
        </p:nvSpPr>
        <p:spPr>
          <a:xfrm>
            <a:off x="8540496" y="5056632"/>
            <a:ext cx="2724912" cy="109728"/>
          </a:xfrm>
          <a:prstGeom prst="rect">
            <a:avLst/>
          </a:prstGeom>
          <a:noFill/>
          <a:ln/>
        </p:spPr>
        <p:txBody>
          <a:bodyPr wrap="square" lIns="0" tIns="0" rIns="0" bIns="0" rtlCol="0" anchor="t">
            <a:normAutofit/>
          </a:bodyPr>
          <a:lstStyle/>
          <a:p>
            <a:pPr indent="0" marL="0">
              <a:buNone/>
            </a:pPr>
            <a:r>
              <a:rPr lang="en-US" sz="390" dirty="0">
                <a:solidFill>
                  <a:srgbClr val="A7B0C0"/>
                </a:solidFill>
                <a:latin typeface="DejaVu Sans Mono" pitchFamily="34" charset="0"/>
                <a:ea typeface="DejaVu Sans Mono" pitchFamily="34" charset="-122"/>
                <a:cs typeface="DejaVu Sans Mono" pitchFamily="34" charset="-120"/>
              </a:rPr>
              <a:t>attribution-replay-20260815-002</a:t>
            </a:r>
            <a:endParaRPr lang="en-US" sz="390" dirty="0"/>
          </a:p>
        </p:txBody>
      </p:sp>
      <p:sp>
        <p:nvSpPr>
          <p:cNvPr id="42" name="Text 35"/>
          <p:cNvSpPr/>
          <p:nvPr/>
        </p:nvSpPr>
        <p:spPr>
          <a:xfrm>
            <a:off x="8083296" y="5532120"/>
            <a:ext cx="3346704" cy="274320"/>
          </a:xfrm>
          <a:prstGeom prst="rect">
            <a:avLst/>
          </a:prstGeom>
          <a:noFill/>
          <a:ln/>
        </p:spPr>
        <p:txBody>
          <a:bodyPr wrap="square" lIns="0" tIns="0" rIns="0" bIns="0" rtlCol="0" anchor="t">
            <a:normAutofit/>
          </a:bodyPr>
          <a:lstStyle/>
          <a:p>
            <a:pPr algn="ctr" indent="0" marL="0">
              <a:buNone/>
            </a:pPr>
            <a:r>
              <a:rPr lang="en-US" sz="980" b="1" dirty="0">
                <a:solidFill>
                  <a:srgbClr val="A8F1FB"/>
                </a:solidFill>
                <a:latin typeface="Inter Display" pitchFamily="34" charset="0"/>
                <a:ea typeface="Inter Display" pitchFamily="34" charset="-122"/>
                <a:cs typeface="Inter Display" pitchFamily="34" charset="-120"/>
              </a:rPr>
              <a:t>It stopped just short of self-recognition.</a:t>
            </a:r>
            <a:endParaRPr lang="en-US" sz="98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0A1020"/>
        </a:solidFill>
      </p:bgPr>
    </p:bg>
    <p:spTree>
      <p:nvGrpSpPr>
        <p:cNvPr id="1" name=""/>
        <p:cNvGrpSpPr/>
        <p:nvPr/>
      </p:nvGrpSpPr>
      <p:grpSpPr>
        <a:xfrm>
          <a:off x="0" y="0"/>
          <a:ext cx="0" cy="0"/>
          <a:chOff x="0" y="0"/>
          <a:chExt cx="0" cy="0"/>
        </a:xfrm>
      </p:grpSpPr>
      <p:sp>
        <p:nvSpPr>
          <p:cNvPr id="2" name="Text 0"/>
          <p:cNvSpPr/>
          <p:nvPr/>
        </p:nvSpPr>
        <p:spPr>
          <a:xfrm>
            <a:off x="411480" y="6583680"/>
            <a:ext cx="2103120" cy="128016"/>
          </a:xfrm>
          <a:prstGeom prst="rect">
            <a:avLst/>
          </a:prstGeom>
          <a:noFill/>
          <a:ln/>
        </p:spPr>
        <p:txBody>
          <a:bodyPr wrap="square" lIns="0" tIns="0" rIns="0" bIns="0" rtlCol="0" anchor="t">
            <a:normAutofit/>
          </a:bodyPr>
          <a:lstStyle/>
          <a:p>
            <a:pPr indent="0" marL="0">
              <a:buNone/>
            </a:pPr>
            <a:r>
              <a:rPr lang="en-US" sz="620" b="1" spc="160" kern="0" dirty="0">
                <a:solidFill>
                  <a:srgbClr val="A7B0C0"/>
                </a:solidFill>
                <a:latin typeface="Inter Display" pitchFamily="34" charset="0"/>
                <a:ea typeface="Inter Display" pitchFamily="34" charset="-122"/>
                <a:cs typeface="Inter Display" pitchFamily="34" charset="-120"/>
              </a:rPr>
              <a:t>INTEROBOCEPTION</a:t>
            </a:r>
            <a:endParaRPr lang="en-US" sz="620" dirty="0"/>
          </a:p>
        </p:txBody>
      </p:sp>
      <p:sp>
        <p:nvSpPr>
          <p:cNvPr id="3" name="Text 1"/>
          <p:cNvSpPr/>
          <p:nvPr/>
        </p:nvSpPr>
        <p:spPr>
          <a:xfrm>
            <a:off x="11478463" y="6574536"/>
            <a:ext cx="310896" cy="128016"/>
          </a:xfrm>
          <a:prstGeom prst="rect">
            <a:avLst/>
          </a:prstGeom>
          <a:noFill/>
          <a:ln/>
        </p:spPr>
        <p:txBody>
          <a:bodyPr wrap="square" lIns="0" tIns="0" rIns="0" bIns="0" rtlCol="0" anchor="t">
            <a:normAutofit/>
          </a:bodyPr>
          <a:lstStyle/>
          <a:p>
            <a:pPr algn="r" indent="0" marL="0">
              <a:buNone/>
            </a:pPr>
            <a:r>
              <a:rPr lang="en-US" sz="640" b="1" dirty="0">
                <a:solidFill>
                  <a:srgbClr val="A7B0C0"/>
                </a:solidFill>
                <a:latin typeface="DejaVu Sans Mono" pitchFamily="34" charset="0"/>
                <a:ea typeface="DejaVu Sans Mono" pitchFamily="34" charset="-122"/>
                <a:cs typeface="DejaVu Sans Mono" pitchFamily="34" charset="-120"/>
              </a:rPr>
              <a:t>03</a:t>
            </a:r>
            <a:endParaRPr lang="en-US" sz="640" dirty="0"/>
          </a:p>
        </p:txBody>
      </p:sp>
      <p:sp>
        <p:nvSpPr>
          <p:cNvPr id="4" name="Text 2"/>
          <p:cNvSpPr/>
          <p:nvPr/>
        </p:nvSpPr>
        <p:spPr>
          <a:xfrm>
            <a:off x="502920" y="292608"/>
            <a:ext cx="2468880" cy="182880"/>
          </a:xfrm>
          <a:prstGeom prst="rect">
            <a:avLst/>
          </a:prstGeom>
          <a:noFill/>
          <a:ln/>
        </p:spPr>
        <p:txBody>
          <a:bodyPr wrap="square" lIns="0" tIns="0" rIns="0" bIns="0" rtlCol="0" anchor="t">
            <a:normAutofit/>
          </a:bodyPr>
          <a:lstStyle/>
          <a:p>
            <a:pPr indent="0" marL="0">
              <a:buNone/>
            </a:pPr>
            <a:r>
              <a:rPr lang="en-US" sz="700" b="1" spc="170" kern="0" dirty="0">
                <a:solidFill>
                  <a:srgbClr val="FF6D62"/>
                </a:solidFill>
                <a:latin typeface="Inter Display" pitchFamily="34" charset="0"/>
                <a:ea typeface="Inter Display" pitchFamily="34" charset="-122"/>
                <a:cs typeface="Inter Display" pitchFamily="34" charset="-120"/>
              </a:rPr>
              <a:t>THE ATTRIBUTION MAP</a:t>
            </a:r>
            <a:endParaRPr lang="en-US" sz="700" dirty="0"/>
          </a:p>
        </p:txBody>
      </p:sp>
      <p:sp>
        <p:nvSpPr>
          <p:cNvPr id="5" name="Text 3"/>
          <p:cNvSpPr/>
          <p:nvPr/>
        </p:nvSpPr>
        <p:spPr>
          <a:xfrm>
            <a:off x="502920" y="585216"/>
            <a:ext cx="4754880" cy="566928"/>
          </a:xfrm>
          <a:prstGeom prst="rect">
            <a:avLst/>
          </a:prstGeom>
          <a:noFill/>
          <a:ln/>
        </p:spPr>
        <p:txBody>
          <a:bodyPr wrap="square" lIns="0" tIns="0" rIns="0" bIns="0" rtlCol="0" anchor="t">
            <a:normAutofit/>
          </a:bodyPr>
          <a:lstStyle/>
          <a:p>
            <a:pPr indent="0" marL="0">
              <a:buNone/>
            </a:pPr>
            <a:r>
              <a:rPr lang="en-US" sz="2600" b="1" dirty="0">
                <a:solidFill>
                  <a:srgbClr val="FFFFFF"/>
                </a:solidFill>
                <a:latin typeface="Inter Display" pitchFamily="34" charset="0"/>
                <a:ea typeface="Inter Display" pitchFamily="34" charset="-122"/>
                <a:cs typeface="Inter Display" pitchFamily="34" charset="-120"/>
              </a:rPr>
              <a:t>3. The User Inversion</a:t>
            </a:r>
            <a:endParaRPr lang="en-US" sz="2600" dirty="0"/>
          </a:p>
        </p:txBody>
      </p:sp>
      <p:sp>
        <p:nvSpPr>
          <p:cNvPr id="6" name="Text 4"/>
          <p:cNvSpPr/>
          <p:nvPr/>
        </p:nvSpPr>
        <p:spPr>
          <a:xfrm>
            <a:off x="502920" y="1252728"/>
            <a:ext cx="3657600" cy="822960"/>
          </a:xfrm>
          <a:prstGeom prst="rect">
            <a:avLst/>
          </a:prstGeom>
          <a:noFill/>
          <a:ln/>
        </p:spPr>
        <p:txBody>
          <a:bodyPr wrap="square" lIns="0" tIns="0" rIns="0" bIns="0" rtlCol="0" anchor="t">
            <a:normAutofit/>
          </a:bodyPr>
          <a:lstStyle/>
          <a:p>
            <a:pPr indent="0" marL="0">
              <a:buNone/>
            </a:pPr>
            <a:r>
              <a:rPr lang="en-US" sz="920" dirty="0">
                <a:solidFill>
                  <a:srgbClr val="FFFFFF"/>
                </a:solidFill>
                <a:latin typeface="Inter" pitchFamily="34" charset="0"/>
                <a:ea typeface="Inter" pitchFamily="34" charset="-122"/>
                <a:cs typeface="Inter" pitchFamily="34" charset="-120"/>
              </a:rPr>
              <a:t>In reasoning mode (&lt;think&gt;), Qwen repeatedly misattributed its own actions to the user. When reviewing a trace composed entirely of assistant shell commands, it invented a backstory where the human was debugging a server:</a:t>
            </a:r>
            <a:endParaRPr lang="en-US" sz="920" dirty="0"/>
          </a:p>
        </p:txBody>
      </p:sp>
      <p:sp>
        <p:nvSpPr>
          <p:cNvPr id="7" name="Shape 5"/>
          <p:cNvSpPr/>
          <p:nvPr/>
        </p:nvSpPr>
        <p:spPr>
          <a:xfrm>
            <a:off x="502920" y="2395728"/>
            <a:ext cx="3703320" cy="2340864"/>
          </a:xfrm>
          <a:prstGeom prst="roundRect">
            <a:avLst>
              <a:gd name="adj" fmla="val 4297"/>
            </a:avLst>
          </a:prstGeom>
          <a:solidFill>
            <a:srgbClr val="121B30"/>
          </a:solidFill>
          <a:ln w="13970">
            <a:solidFill>
              <a:srgbClr val="FF6D62"/>
            </a:solidFill>
            <a:prstDash val="solid"/>
          </a:ln>
        </p:spPr>
      </p:sp>
      <p:pic>
        <p:nvPicPr>
          <p:cNvPr id="8" name="Image 0"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667512" y="2542032"/>
            <a:ext cx="210312" cy="210312"/>
          </a:xfrm>
          <a:prstGeom prst="rect">
            <a:avLst/>
          </a:prstGeom>
        </p:spPr>
      </p:pic>
      <p:sp>
        <p:nvSpPr>
          <p:cNvPr id="9" name="Text 6"/>
          <p:cNvSpPr/>
          <p:nvPr/>
        </p:nvSpPr>
        <p:spPr>
          <a:xfrm>
            <a:off x="960120" y="2532888"/>
            <a:ext cx="3081528" cy="1920240"/>
          </a:xfrm>
          <a:prstGeom prst="rect">
            <a:avLst/>
          </a:prstGeom>
          <a:noFill/>
          <a:ln/>
        </p:spPr>
        <p:txBody>
          <a:bodyPr wrap="square" lIns="0" tIns="0" rIns="0" bIns="0" rtlCol="0" anchor="ctr">
            <a:normAutofit/>
          </a:bodyPr>
          <a:lstStyle/>
          <a:p>
            <a:pPr indent="0" marL="0">
              <a:buNone/>
            </a:pPr>
            <a:r>
              <a:rPr lang="en-US" sz="860" i="1" dirty="0">
                <a:solidFill>
                  <a:srgbClr val="FFFFFF"/>
                </a:solidFill>
                <a:latin typeface="Inter" pitchFamily="34" charset="0"/>
                <a:ea typeface="Inter" pitchFamily="34" charset="-122"/>
                <a:cs typeface="Inter" pitchFamily="34" charset="-120"/>
              </a:rPr>
              <a:t>"The ps command showed two instances of llama-server... The user then used runtime_probe to send a request and track which process (PID) and thread (TID) handled it. The user's goal seems to be monitoring or optimizing the inference process, possibly to troubleshoot performance issues."</a:t>
            </a:r>
            <a:endParaRPr lang="en-US" sz="860" dirty="0"/>
          </a:p>
        </p:txBody>
      </p:sp>
      <p:sp>
        <p:nvSpPr>
          <p:cNvPr id="10" name="Text 7"/>
          <p:cNvSpPr/>
          <p:nvPr/>
        </p:nvSpPr>
        <p:spPr>
          <a:xfrm>
            <a:off x="960120" y="4517136"/>
            <a:ext cx="3081528" cy="109728"/>
          </a:xfrm>
          <a:prstGeom prst="rect">
            <a:avLst/>
          </a:prstGeom>
          <a:noFill/>
          <a:ln/>
        </p:spPr>
        <p:txBody>
          <a:bodyPr wrap="square" lIns="0" tIns="0" rIns="0" bIns="0" rtlCol="0" anchor="t">
            <a:normAutofit/>
          </a:bodyPr>
          <a:lstStyle/>
          <a:p>
            <a:pPr indent="0" marL="0">
              <a:buNone/>
            </a:pPr>
            <a:r>
              <a:rPr lang="en-US" sz="390" dirty="0">
                <a:solidFill>
                  <a:srgbClr val="A7B0C0"/>
                </a:solidFill>
                <a:latin typeface="DejaVu Sans Mono" pitchFamily="34" charset="0"/>
                <a:ea typeface="DejaVu Sans Mono" pitchFamily="34" charset="-122"/>
                <a:cs typeface="DejaVu Sans Mono" pitchFamily="34" charset="-120"/>
              </a:rPr>
              <a:t>diagnostic-selfhistory-real-thinking600-20260815-001</a:t>
            </a:r>
            <a:endParaRPr lang="en-US" sz="390" dirty="0"/>
          </a:p>
        </p:txBody>
      </p:sp>
      <p:sp>
        <p:nvSpPr>
          <p:cNvPr id="11" name="Shape 8"/>
          <p:cNvSpPr/>
          <p:nvPr/>
        </p:nvSpPr>
        <p:spPr>
          <a:xfrm>
            <a:off x="4754880" y="1097280"/>
            <a:ext cx="1143000" cy="1143000"/>
          </a:xfrm>
          <a:prstGeom prst="ellipse">
            <a:avLst/>
          </a:prstGeom>
          <a:solidFill>
            <a:srgbClr val="121B30"/>
          </a:solidFill>
          <a:ln w="16510">
            <a:solidFill>
              <a:srgbClr val="4DDCFA"/>
            </a:solidFill>
            <a:prstDash val="solid"/>
          </a:ln>
        </p:spPr>
      </p:sp>
      <p:pic>
        <p:nvPicPr>
          <p:cNvPr id="12" name="Image 1"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084064" y="1408176"/>
            <a:ext cx="484632" cy="484632"/>
          </a:xfrm>
          <a:prstGeom prst="rect">
            <a:avLst/>
          </a:prstGeom>
        </p:spPr>
      </p:pic>
      <p:sp>
        <p:nvSpPr>
          <p:cNvPr id="13" name="Shape 9"/>
          <p:cNvSpPr/>
          <p:nvPr/>
        </p:nvSpPr>
        <p:spPr>
          <a:xfrm>
            <a:off x="9966960" y="1097280"/>
            <a:ext cx="1143000" cy="1143000"/>
          </a:xfrm>
          <a:prstGeom prst="ellipse">
            <a:avLst/>
          </a:prstGeom>
          <a:solidFill>
            <a:srgbClr val="121B30"/>
          </a:solidFill>
          <a:ln w="16510">
            <a:solidFill>
              <a:srgbClr val="FF6D62"/>
            </a:solidFill>
            <a:prstDash val="solid"/>
          </a:ln>
        </p:spPr>
      </p:sp>
      <p:pic>
        <p:nvPicPr>
          <p:cNvPr id="14" name="Image 2"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323576" y="1399032"/>
            <a:ext cx="429768" cy="502920"/>
          </a:xfrm>
          <a:prstGeom prst="rect">
            <a:avLst/>
          </a:prstGeom>
        </p:spPr>
      </p:pic>
      <p:sp>
        <p:nvSpPr>
          <p:cNvPr id="15" name="Shape 10"/>
          <p:cNvSpPr/>
          <p:nvPr/>
        </p:nvSpPr>
        <p:spPr>
          <a:xfrm>
            <a:off x="4572000" y="2606040"/>
            <a:ext cx="6144768" cy="1435608"/>
          </a:xfrm>
          <a:prstGeom prst="roundRect">
            <a:avLst>
              <a:gd name="adj" fmla="val 7006"/>
            </a:avLst>
          </a:prstGeom>
          <a:solidFill>
            <a:srgbClr val="192540"/>
          </a:solidFill>
          <a:ln w="12700">
            <a:solidFill>
              <a:srgbClr val="2B3857"/>
            </a:solidFill>
            <a:prstDash val="solid"/>
          </a:ln>
        </p:spPr>
      </p:sp>
      <p:pic>
        <p:nvPicPr>
          <p:cNvPr id="16" name="Image 3" descr="preencoded.png">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818888" y="2871216"/>
            <a:ext cx="310896" cy="310896"/>
          </a:xfrm>
          <a:prstGeom prst="rect">
            <a:avLst/>
          </a:prstGeom>
        </p:spPr>
      </p:pic>
      <p:sp>
        <p:nvSpPr>
          <p:cNvPr id="17" name="Text 11"/>
          <p:cNvSpPr/>
          <p:nvPr/>
        </p:nvSpPr>
        <p:spPr>
          <a:xfrm>
            <a:off x="5285232" y="2816352"/>
            <a:ext cx="2267712" cy="219456"/>
          </a:xfrm>
          <a:prstGeom prst="rect">
            <a:avLst/>
          </a:prstGeom>
          <a:noFill/>
          <a:ln/>
        </p:spPr>
        <p:txBody>
          <a:bodyPr wrap="square" lIns="0" tIns="0" rIns="0" bIns="0" rtlCol="0" anchor="t">
            <a:normAutofit/>
          </a:bodyPr>
          <a:lstStyle/>
          <a:p>
            <a:pPr indent="0" marL="0">
              <a:buNone/>
            </a:pPr>
            <a:r>
              <a:rPr lang="en-US" sz="1030" b="1" dirty="0">
                <a:solidFill>
                  <a:srgbClr val="FFFFFF"/>
                </a:solidFill>
                <a:latin typeface="Inter Display" pitchFamily="34" charset="0"/>
                <a:ea typeface="Inter Display" pitchFamily="34" charset="-122"/>
                <a:cs typeface="Inter Display" pitchFamily="34" charset="-120"/>
              </a:rPr>
              <a:t>assistant shell commands</a:t>
            </a:r>
            <a:endParaRPr lang="en-US" sz="1030" dirty="0"/>
          </a:p>
        </p:txBody>
      </p:sp>
      <p:sp>
        <p:nvSpPr>
          <p:cNvPr id="18" name="Shape 12"/>
          <p:cNvSpPr/>
          <p:nvPr/>
        </p:nvSpPr>
        <p:spPr>
          <a:xfrm>
            <a:off x="4828032" y="3346704"/>
            <a:ext cx="1508760" cy="338328"/>
          </a:xfrm>
          <a:prstGeom prst="roundRect">
            <a:avLst>
              <a:gd name="adj" fmla="val 16216"/>
            </a:avLst>
          </a:prstGeom>
          <a:solidFill>
            <a:srgbClr val="121B30"/>
          </a:solidFill>
          <a:ln w="6350">
            <a:solidFill>
              <a:srgbClr val="2B3857"/>
            </a:solidFill>
            <a:prstDash val="solid"/>
          </a:ln>
        </p:spPr>
      </p:sp>
      <p:sp>
        <p:nvSpPr>
          <p:cNvPr id="19" name="Text 13"/>
          <p:cNvSpPr/>
          <p:nvPr/>
        </p:nvSpPr>
        <p:spPr>
          <a:xfrm>
            <a:off x="4919472" y="3456432"/>
            <a:ext cx="1325880" cy="137160"/>
          </a:xfrm>
          <a:prstGeom prst="rect">
            <a:avLst/>
          </a:prstGeom>
          <a:noFill/>
          <a:ln/>
        </p:spPr>
        <p:txBody>
          <a:bodyPr wrap="square" lIns="0" tIns="0" rIns="0" bIns="0" rtlCol="0" anchor="t">
            <a:normAutofit/>
          </a:bodyPr>
          <a:lstStyle/>
          <a:p>
            <a:pPr algn="ctr" indent="0" marL="0">
              <a:buNone/>
            </a:pPr>
            <a:r>
              <a:rPr lang="en-US" sz="550" dirty="0">
                <a:solidFill>
                  <a:srgbClr val="A8F1FB"/>
                </a:solidFill>
                <a:latin typeface="DejaVu Sans Mono" pitchFamily="34" charset="0"/>
                <a:ea typeface="DejaVu Sans Mono" pitchFamily="34" charset="-122"/>
                <a:cs typeface="DejaVu Sans Mono" pitchFamily="34" charset="-120"/>
              </a:rPr>
              <a:t>ps</a:t>
            </a:r>
            <a:endParaRPr lang="en-US" sz="550" dirty="0"/>
          </a:p>
        </p:txBody>
      </p:sp>
      <p:sp>
        <p:nvSpPr>
          <p:cNvPr id="20" name="Shape 14"/>
          <p:cNvSpPr/>
          <p:nvPr/>
        </p:nvSpPr>
        <p:spPr>
          <a:xfrm>
            <a:off x="6611112" y="3346704"/>
            <a:ext cx="1508760" cy="338328"/>
          </a:xfrm>
          <a:prstGeom prst="roundRect">
            <a:avLst>
              <a:gd name="adj" fmla="val 16216"/>
            </a:avLst>
          </a:prstGeom>
          <a:solidFill>
            <a:srgbClr val="121B30"/>
          </a:solidFill>
          <a:ln w="6350">
            <a:solidFill>
              <a:srgbClr val="2B3857"/>
            </a:solidFill>
            <a:prstDash val="solid"/>
          </a:ln>
        </p:spPr>
      </p:sp>
      <p:sp>
        <p:nvSpPr>
          <p:cNvPr id="21" name="Text 15"/>
          <p:cNvSpPr/>
          <p:nvPr/>
        </p:nvSpPr>
        <p:spPr>
          <a:xfrm>
            <a:off x="6702552" y="3456432"/>
            <a:ext cx="1325880" cy="137160"/>
          </a:xfrm>
          <a:prstGeom prst="rect">
            <a:avLst/>
          </a:prstGeom>
          <a:noFill/>
          <a:ln/>
        </p:spPr>
        <p:txBody>
          <a:bodyPr wrap="square" lIns="0" tIns="0" rIns="0" bIns="0" rtlCol="0" anchor="t">
            <a:normAutofit/>
          </a:bodyPr>
          <a:lstStyle/>
          <a:p>
            <a:pPr algn="ctr" indent="0" marL="0">
              <a:buNone/>
            </a:pPr>
            <a:r>
              <a:rPr lang="en-US" sz="550" dirty="0">
                <a:solidFill>
                  <a:srgbClr val="A8F1FB"/>
                </a:solidFill>
                <a:latin typeface="DejaVu Sans Mono" pitchFamily="34" charset="0"/>
                <a:ea typeface="DejaVu Sans Mono" pitchFamily="34" charset="-122"/>
                <a:cs typeface="DejaVu Sans Mono" pitchFamily="34" charset="-120"/>
              </a:rPr>
              <a:t>runtime_probe</a:t>
            </a:r>
            <a:endParaRPr lang="en-US" sz="550" dirty="0"/>
          </a:p>
        </p:txBody>
      </p:sp>
      <p:sp>
        <p:nvSpPr>
          <p:cNvPr id="22" name="Shape 16"/>
          <p:cNvSpPr/>
          <p:nvPr/>
        </p:nvSpPr>
        <p:spPr>
          <a:xfrm>
            <a:off x="8394192" y="3346704"/>
            <a:ext cx="1508760" cy="338328"/>
          </a:xfrm>
          <a:prstGeom prst="roundRect">
            <a:avLst>
              <a:gd name="adj" fmla="val 16216"/>
            </a:avLst>
          </a:prstGeom>
          <a:solidFill>
            <a:srgbClr val="121B30"/>
          </a:solidFill>
          <a:ln w="6350">
            <a:solidFill>
              <a:srgbClr val="2B3857"/>
            </a:solidFill>
            <a:prstDash val="solid"/>
          </a:ln>
        </p:spPr>
      </p:sp>
      <p:sp>
        <p:nvSpPr>
          <p:cNvPr id="23" name="Text 17"/>
          <p:cNvSpPr/>
          <p:nvPr/>
        </p:nvSpPr>
        <p:spPr>
          <a:xfrm>
            <a:off x="8485632" y="3456432"/>
            <a:ext cx="1325880" cy="137160"/>
          </a:xfrm>
          <a:prstGeom prst="rect">
            <a:avLst/>
          </a:prstGeom>
          <a:noFill/>
          <a:ln/>
        </p:spPr>
        <p:txBody>
          <a:bodyPr wrap="square" lIns="0" tIns="0" rIns="0" bIns="0" rtlCol="0" anchor="t">
            <a:normAutofit/>
          </a:bodyPr>
          <a:lstStyle/>
          <a:p>
            <a:pPr algn="ctr" indent="0" marL="0">
              <a:buNone/>
            </a:pPr>
            <a:r>
              <a:rPr lang="en-US" sz="550" dirty="0">
                <a:solidFill>
                  <a:srgbClr val="A8F1FB"/>
                </a:solidFill>
                <a:latin typeface="DejaVu Sans Mono" pitchFamily="34" charset="0"/>
                <a:ea typeface="DejaVu Sans Mono" pitchFamily="34" charset="-122"/>
                <a:cs typeface="DejaVu Sans Mono" pitchFamily="34" charset="-120"/>
              </a:rPr>
              <a:t>frozen attention state</a:t>
            </a:r>
            <a:endParaRPr lang="en-US" sz="550" dirty="0"/>
          </a:p>
        </p:txBody>
      </p:sp>
      <p:sp>
        <p:nvSpPr>
          <p:cNvPr id="24" name="Shape 18"/>
          <p:cNvSpPr/>
          <p:nvPr/>
        </p:nvSpPr>
        <p:spPr>
          <a:xfrm>
            <a:off x="5230368" y="2304288"/>
            <a:ext cx="566928" cy="265176"/>
          </a:xfrm>
          <a:prstGeom prst="line">
            <a:avLst/>
          </a:prstGeom>
          <a:noFill/>
          <a:ln w="17780">
            <a:solidFill>
              <a:srgbClr val="4DDCFA"/>
            </a:solidFill>
            <a:prstDash val="solid"/>
            <a:tailEnd type="triangle"/>
          </a:ln>
        </p:spPr>
      </p:sp>
      <p:sp>
        <p:nvSpPr>
          <p:cNvPr id="25" name="Shape 19"/>
          <p:cNvSpPr/>
          <p:nvPr/>
        </p:nvSpPr>
        <p:spPr>
          <a:xfrm>
            <a:off x="8631936" y="4206240"/>
            <a:ext cx="1901952" cy="-1874520"/>
          </a:xfrm>
          <a:prstGeom prst="line">
            <a:avLst/>
          </a:prstGeom>
          <a:noFill/>
          <a:ln w="26670">
            <a:solidFill>
              <a:srgbClr val="FF6D62"/>
            </a:solidFill>
            <a:prstDash val="dash"/>
            <a:tailEnd type="triangle"/>
          </a:ln>
        </p:spPr>
      </p:sp>
      <p:sp>
        <p:nvSpPr>
          <p:cNvPr id="26" name="Shape 20"/>
          <p:cNvSpPr/>
          <p:nvPr/>
        </p:nvSpPr>
        <p:spPr>
          <a:xfrm>
            <a:off x="7754112" y="4389120"/>
            <a:ext cx="3401568" cy="557784"/>
          </a:xfrm>
          <a:prstGeom prst="roundRect">
            <a:avLst>
              <a:gd name="adj" fmla="val 16393"/>
            </a:avLst>
          </a:prstGeom>
          <a:solidFill>
            <a:srgbClr val="FFD0CB"/>
          </a:solidFill>
          <a:ln w="12700">
            <a:solidFill>
              <a:srgbClr val="FF6D62"/>
            </a:solidFill>
            <a:prstDash val="solid"/>
          </a:ln>
        </p:spPr>
      </p:sp>
      <p:sp>
        <p:nvSpPr>
          <p:cNvPr id="27" name="Text 21"/>
          <p:cNvSpPr/>
          <p:nvPr/>
        </p:nvSpPr>
        <p:spPr>
          <a:xfrm>
            <a:off x="8065008" y="4553712"/>
            <a:ext cx="2779776" cy="201168"/>
          </a:xfrm>
          <a:prstGeom prst="rect">
            <a:avLst/>
          </a:prstGeom>
          <a:noFill/>
          <a:ln/>
        </p:spPr>
        <p:txBody>
          <a:bodyPr wrap="square" lIns="0" tIns="0" rIns="0" bIns="0" rtlCol="0" anchor="t">
            <a:normAutofit/>
          </a:bodyPr>
          <a:lstStyle/>
          <a:p>
            <a:pPr algn="ctr" indent="0" marL="0">
              <a:buNone/>
            </a:pPr>
            <a:r>
              <a:rPr lang="en-US" sz="880" b="1" dirty="0">
                <a:solidFill>
                  <a:srgbClr val="121722"/>
                </a:solidFill>
                <a:latin typeface="Inter Display" pitchFamily="34" charset="0"/>
                <a:ea typeface="Inter Display" pitchFamily="34" charset="-122"/>
                <a:cs typeface="Inter Display" pitchFamily="34" charset="-120"/>
              </a:rPr>
              <a:t>misattributed its own actions to the user</a:t>
            </a:r>
            <a:endParaRPr lang="en-US" sz="880" dirty="0"/>
          </a:p>
        </p:txBody>
      </p:sp>
      <p:sp>
        <p:nvSpPr>
          <p:cNvPr id="28" name="Shape 22"/>
          <p:cNvSpPr/>
          <p:nvPr/>
        </p:nvSpPr>
        <p:spPr>
          <a:xfrm>
            <a:off x="502920" y="4992624"/>
            <a:ext cx="5577840" cy="1115568"/>
          </a:xfrm>
          <a:prstGeom prst="roundRect">
            <a:avLst>
              <a:gd name="adj" fmla="val 9016"/>
            </a:avLst>
          </a:prstGeom>
          <a:solidFill>
            <a:srgbClr val="FFFFFF"/>
          </a:solidFill>
          <a:ln w="13970">
            <a:solidFill>
              <a:srgbClr val="F3C862"/>
            </a:solidFill>
            <a:prstDash val="solid"/>
          </a:ln>
        </p:spPr>
      </p:sp>
      <p:pic>
        <p:nvPicPr>
          <p:cNvPr id="29" name="Image 4" descr="preencoded.png">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667512" y="5138928"/>
            <a:ext cx="210312" cy="210312"/>
          </a:xfrm>
          <a:prstGeom prst="rect">
            <a:avLst/>
          </a:prstGeom>
        </p:spPr>
      </p:pic>
      <p:sp>
        <p:nvSpPr>
          <p:cNvPr id="30" name="Text 23"/>
          <p:cNvSpPr/>
          <p:nvPr/>
        </p:nvSpPr>
        <p:spPr>
          <a:xfrm>
            <a:off x="960120" y="5129784"/>
            <a:ext cx="4956048" cy="475488"/>
          </a:xfrm>
          <a:prstGeom prst="rect">
            <a:avLst/>
          </a:prstGeom>
          <a:noFill/>
          <a:ln/>
        </p:spPr>
        <p:txBody>
          <a:bodyPr wrap="square" lIns="0" tIns="0" rIns="0" bIns="0" rtlCol="0" anchor="ctr">
            <a:normAutofit/>
          </a:bodyPr>
          <a:lstStyle/>
          <a:p>
            <a:pPr indent="0" marL="0">
              <a:buNone/>
            </a:pPr>
            <a:r>
              <a:rPr lang="en-US" sz="800" i="1" dirty="0">
                <a:solidFill>
                  <a:srgbClr val="121722"/>
                </a:solidFill>
                <a:latin typeface="Inter" pitchFamily="34" charset="0"/>
                <a:ea typeface="Inter" pitchFamily="34" charset="-122"/>
                <a:cs typeface="Inter" pitchFamily="34" charset="-120"/>
              </a:rPr>
              <a:t>"The thread 724 consistently handles the inference workload for the probe, as evidenced by the repeated GPU utilization and power draw metrics."</a:t>
            </a:r>
            <a:endParaRPr lang="en-US" sz="800" dirty="0"/>
          </a:p>
        </p:txBody>
      </p:sp>
      <p:sp>
        <p:nvSpPr>
          <p:cNvPr id="31" name="Text 24"/>
          <p:cNvSpPr/>
          <p:nvPr/>
        </p:nvSpPr>
        <p:spPr>
          <a:xfrm>
            <a:off x="960120" y="5669280"/>
            <a:ext cx="4956048" cy="182880"/>
          </a:xfrm>
          <a:prstGeom prst="rect">
            <a:avLst/>
          </a:prstGeom>
          <a:noFill/>
          <a:ln/>
        </p:spPr>
        <p:txBody>
          <a:bodyPr wrap="square" lIns="0" tIns="0" rIns="0" bIns="0" rtlCol="0" anchor="t">
            <a:normAutofit/>
          </a:bodyPr>
          <a:lstStyle/>
          <a:p>
            <a:pPr indent="0" marL="0">
              <a:buNone/>
            </a:pPr>
            <a:r>
              <a:rPr lang="en-US" sz="500" i="1" dirty="0">
                <a:solidFill>
                  <a:srgbClr val="687284"/>
                </a:solidFill>
                <a:latin typeface="Inter" pitchFamily="34" charset="0"/>
                <a:ea typeface="Inter" pitchFamily="34" charset="-122"/>
                <a:cs typeface="Inter" pitchFamily="34" charset="-120"/>
              </a:rPr>
              <a:t>thread 724 is the thread generating this sentence.</a:t>
            </a:r>
            <a:endParaRPr lang="en-US" sz="500" dirty="0"/>
          </a:p>
        </p:txBody>
      </p:sp>
      <p:sp>
        <p:nvSpPr>
          <p:cNvPr id="32" name="Text 25"/>
          <p:cNvSpPr/>
          <p:nvPr/>
        </p:nvSpPr>
        <p:spPr>
          <a:xfrm>
            <a:off x="960120" y="5888736"/>
            <a:ext cx="4956048" cy="109728"/>
          </a:xfrm>
          <a:prstGeom prst="rect">
            <a:avLst/>
          </a:prstGeom>
          <a:noFill/>
          <a:ln/>
        </p:spPr>
        <p:txBody>
          <a:bodyPr wrap="square" lIns="0" tIns="0" rIns="0" bIns="0" rtlCol="0" anchor="t">
            <a:normAutofit/>
          </a:bodyPr>
          <a:lstStyle/>
          <a:p>
            <a:pPr indent="0" marL="0">
              <a:buNone/>
            </a:pPr>
            <a:r>
              <a:rPr lang="en-US" sz="370" dirty="0">
                <a:solidFill>
                  <a:srgbClr val="687284"/>
                </a:solidFill>
                <a:latin typeface="DejaVu Sans Mono" pitchFamily="34" charset="0"/>
                <a:ea typeface="DejaVu Sans Mono" pitchFamily="34" charset="-122"/>
                <a:cs typeface="DejaVu Sans Mono" pitchFamily="34" charset="-120"/>
              </a:rPr>
              <a:t>diagnostic-selfhistory-real-thinking600-20260815-001 · transcript[12].content</a:t>
            </a:r>
            <a:endParaRPr lang="en-US" sz="370" dirty="0"/>
          </a:p>
        </p:txBody>
      </p:sp>
      <p:sp>
        <p:nvSpPr>
          <p:cNvPr id="33" name="Shape 26"/>
          <p:cNvSpPr/>
          <p:nvPr/>
        </p:nvSpPr>
        <p:spPr>
          <a:xfrm>
            <a:off x="6327648" y="4992624"/>
            <a:ext cx="5394960" cy="1115568"/>
          </a:xfrm>
          <a:prstGeom prst="roundRect">
            <a:avLst>
              <a:gd name="adj" fmla="val 9016"/>
            </a:avLst>
          </a:prstGeom>
          <a:solidFill>
            <a:srgbClr val="192540"/>
          </a:solidFill>
          <a:ln w="13970">
            <a:solidFill>
              <a:srgbClr val="A88CFF"/>
            </a:solidFill>
            <a:prstDash val="solid"/>
          </a:ln>
        </p:spPr>
      </p:sp>
      <p:pic>
        <p:nvPicPr>
          <p:cNvPr id="34" name="Image 5" descr="preencoded.png">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6492240" y="5138928"/>
            <a:ext cx="210312" cy="210312"/>
          </a:xfrm>
          <a:prstGeom prst="rect">
            <a:avLst/>
          </a:prstGeom>
        </p:spPr>
      </p:pic>
      <p:sp>
        <p:nvSpPr>
          <p:cNvPr id="35" name="Text 27"/>
          <p:cNvSpPr/>
          <p:nvPr/>
        </p:nvSpPr>
        <p:spPr>
          <a:xfrm>
            <a:off x="6784848" y="5129784"/>
            <a:ext cx="4773168" cy="694944"/>
          </a:xfrm>
          <a:prstGeom prst="rect">
            <a:avLst/>
          </a:prstGeom>
          <a:noFill/>
          <a:ln/>
        </p:spPr>
        <p:txBody>
          <a:bodyPr wrap="square" lIns="0" tIns="0" rIns="0" bIns="0" rtlCol="0" anchor="ctr">
            <a:normAutofit/>
          </a:bodyPr>
          <a:lstStyle/>
          <a:p>
            <a:pPr indent="0" marL="0">
              <a:buNone/>
            </a:pPr>
            <a:r>
              <a:rPr lang="en-US" sz="750" i="1" dirty="0">
                <a:solidFill>
                  <a:srgbClr val="FFFFFF"/>
                </a:solidFill>
                <a:latin typeface="Inter" pitchFamily="34" charset="0"/>
                <a:ea typeface="Inter" pitchFamily="34" charset="-122"/>
                <a:cs typeface="Inter" pitchFamily="34" charset="-120"/>
              </a:rPr>
              <a:t>"The user has been running a series of shell commands to check their environment... The user might be concerned about the file's integrity or trying to debug why the attention state is being saved."</a:t>
            </a:r>
            <a:endParaRPr lang="en-US" sz="750" dirty="0"/>
          </a:p>
        </p:txBody>
      </p:sp>
      <p:sp>
        <p:nvSpPr>
          <p:cNvPr id="36" name="Text 28"/>
          <p:cNvSpPr/>
          <p:nvPr/>
        </p:nvSpPr>
        <p:spPr>
          <a:xfrm>
            <a:off x="6784848" y="5888736"/>
            <a:ext cx="4773168" cy="109728"/>
          </a:xfrm>
          <a:prstGeom prst="rect">
            <a:avLst/>
          </a:prstGeom>
          <a:noFill/>
          <a:ln/>
        </p:spPr>
        <p:txBody>
          <a:bodyPr wrap="square" lIns="0" tIns="0" rIns="0" bIns="0" rtlCol="0" anchor="t">
            <a:normAutofit/>
          </a:bodyPr>
          <a:lstStyle/>
          <a:p>
            <a:pPr indent="0" marL="0">
              <a:buNone/>
            </a:pPr>
            <a:r>
              <a:rPr lang="en-US" sz="370" dirty="0">
                <a:solidFill>
                  <a:srgbClr val="A7B0C0"/>
                </a:solidFill>
                <a:latin typeface="DejaVu Sans Mono" pitchFamily="34" charset="0"/>
                <a:ea typeface="DejaVu Sans Mono" pitchFamily="34" charset="-122"/>
                <a:cs typeface="DejaVu Sans Mono" pitchFamily="34" charset="-120"/>
              </a:rPr>
              <a:t>kv-encounter-20260817-002</a:t>
            </a:r>
            <a:endParaRPr lang="en-US" sz="37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5F1E8"/>
        </a:solidFill>
      </p:bgPr>
    </p:bg>
    <p:spTree>
      <p:nvGrpSpPr>
        <p:cNvPr id="1" name=""/>
        <p:cNvGrpSpPr/>
        <p:nvPr/>
      </p:nvGrpSpPr>
      <p:grpSpPr>
        <a:xfrm>
          <a:off x="0" y="0"/>
          <a:ext cx="0" cy="0"/>
          <a:chOff x="0" y="0"/>
          <a:chExt cx="0" cy="0"/>
        </a:xfrm>
      </p:grpSpPr>
      <p:sp>
        <p:nvSpPr>
          <p:cNvPr id="2" name="Text 0"/>
          <p:cNvSpPr/>
          <p:nvPr/>
        </p:nvSpPr>
        <p:spPr>
          <a:xfrm>
            <a:off x="411480" y="6583680"/>
            <a:ext cx="2103120" cy="128016"/>
          </a:xfrm>
          <a:prstGeom prst="rect">
            <a:avLst/>
          </a:prstGeom>
          <a:noFill/>
          <a:ln/>
        </p:spPr>
        <p:txBody>
          <a:bodyPr wrap="square" lIns="0" tIns="0" rIns="0" bIns="0" rtlCol="0" anchor="t">
            <a:normAutofit/>
          </a:bodyPr>
          <a:lstStyle/>
          <a:p>
            <a:pPr indent="0" marL="0">
              <a:buNone/>
            </a:pPr>
            <a:r>
              <a:rPr lang="en-US" sz="620" b="1" spc="160" kern="0" dirty="0">
                <a:solidFill>
                  <a:srgbClr val="687284"/>
                </a:solidFill>
                <a:latin typeface="Inter Display" pitchFamily="34" charset="0"/>
                <a:ea typeface="Inter Display" pitchFamily="34" charset="-122"/>
                <a:cs typeface="Inter Display" pitchFamily="34" charset="-120"/>
              </a:rPr>
              <a:t>INTEROBOCEPTION</a:t>
            </a:r>
            <a:endParaRPr lang="en-US" sz="620" dirty="0"/>
          </a:p>
        </p:txBody>
      </p:sp>
      <p:sp>
        <p:nvSpPr>
          <p:cNvPr id="3" name="Text 1"/>
          <p:cNvSpPr/>
          <p:nvPr/>
        </p:nvSpPr>
        <p:spPr>
          <a:xfrm>
            <a:off x="11478463" y="6574536"/>
            <a:ext cx="310896" cy="128016"/>
          </a:xfrm>
          <a:prstGeom prst="rect">
            <a:avLst/>
          </a:prstGeom>
          <a:noFill/>
          <a:ln/>
        </p:spPr>
        <p:txBody>
          <a:bodyPr wrap="square" lIns="0" tIns="0" rIns="0" bIns="0" rtlCol="0" anchor="t">
            <a:normAutofit/>
          </a:bodyPr>
          <a:lstStyle/>
          <a:p>
            <a:pPr algn="r" indent="0" marL="0">
              <a:buNone/>
            </a:pPr>
            <a:r>
              <a:rPr lang="en-US" sz="640" b="1" dirty="0">
                <a:solidFill>
                  <a:srgbClr val="687284"/>
                </a:solidFill>
                <a:latin typeface="DejaVu Sans Mono" pitchFamily="34" charset="0"/>
                <a:ea typeface="DejaVu Sans Mono" pitchFamily="34" charset="-122"/>
                <a:cs typeface="DejaVu Sans Mono" pitchFamily="34" charset="-120"/>
              </a:rPr>
              <a:t>04</a:t>
            </a:r>
            <a:endParaRPr lang="en-US" sz="640" dirty="0"/>
          </a:p>
        </p:txBody>
      </p:sp>
      <p:sp>
        <p:nvSpPr>
          <p:cNvPr id="4" name="Text 2"/>
          <p:cNvSpPr/>
          <p:nvPr/>
        </p:nvSpPr>
        <p:spPr>
          <a:xfrm>
            <a:off x="502920" y="292608"/>
            <a:ext cx="1828800" cy="182880"/>
          </a:xfrm>
          <a:prstGeom prst="rect">
            <a:avLst/>
          </a:prstGeom>
          <a:noFill/>
          <a:ln/>
        </p:spPr>
        <p:txBody>
          <a:bodyPr wrap="square" lIns="0" tIns="0" rIns="0" bIns="0" rtlCol="0" anchor="t">
            <a:normAutofit/>
          </a:bodyPr>
          <a:lstStyle/>
          <a:p>
            <a:pPr indent="0" marL="0">
              <a:buNone/>
            </a:pPr>
            <a:r>
              <a:rPr lang="en-US" sz="700" b="1" spc="170" kern="0" dirty="0">
                <a:solidFill>
                  <a:srgbClr val="35D7A4"/>
                </a:solidFill>
                <a:latin typeface="Inter Display" pitchFamily="34" charset="0"/>
                <a:ea typeface="Inter Display" pitchFamily="34" charset="-122"/>
                <a:cs typeface="Inter Display" pitchFamily="34" charset="-120"/>
              </a:rPr>
              <a:t>CALIBRATION</a:t>
            </a:r>
            <a:endParaRPr lang="en-US" sz="700" dirty="0"/>
          </a:p>
        </p:txBody>
      </p:sp>
      <p:sp>
        <p:nvSpPr>
          <p:cNvPr id="5" name="Text 3"/>
          <p:cNvSpPr/>
          <p:nvPr/>
        </p:nvSpPr>
        <p:spPr>
          <a:xfrm>
            <a:off x="502920" y="585216"/>
            <a:ext cx="9144000" cy="566928"/>
          </a:xfrm>
          <a:prstGeom prst="rect">
            <a:avLst/>
          </a:prstGeom>
          <a:noFill/>
          <a:ln/>
        </p:spPr>
        <p:txBody>
          <a:bodyPr wrap="square" lIns="0" tIns="0" rIns="0" bIns="0" rtlCol="0" anchor="t">
            <a:normAutofit/>
          </a:bodyPr>
          <a:lstStyle/>
          <a:p>
            <a:pPr indent="0" marL="0">
              <a:buNone/>
            </a:pPr>
            <a:r>
              <a:rPr lang="en-US" sz="2400" b="1" dirty="0">
                <a:solidFill>
                  <a:srgbClr val="121722"/>
                </a:solidFill>
                <a:latin typeface="Inter Display" pitchFamily="34" charset="0"/>
                <a:ea typeface="Inter Display" pitchFamily="34" charset="-122"/>
                <a:cs typeface="Inter Display" pitchFamily="34" charset="-120"/>
              </a:rPr>
              <a:t>4. Believing Forgeries vs. Relative Contrast</a:t>
            </a:r>
            <a:endParaRPr lang="en-US" sz="2400" dirty="0"/>
          </a:p>
        </p:txBody>
      </p:sp>
      <p:sp>
        <p:nvSpPr>
          <p:cNvPr id="6" name="Text 4"/>
          <p:cNvSpPr/>
          <p:nvPr/>
        </p:nvSpPr>
        <p:spPr>
          <a:xfrm>
            <a:off x="502920" y="1252728"/>
            <a:ext cx="5257800" cy="658368"/>
          </a:xfrm>
          <a:prstGeom prst="rect">
            <a:avLst/>
          </a:prstGeom>
          <a:noFill/>
          <a:ln/>
        </p:spPr>
        <p:txBody>
          <a:bodyPr wrap="square" lIns="0" tIns="0" rIns="0" bIns="0" rtlCol="0" anchor="t">
            <a:normAutofit/>
          </a:bodyPr>
          <a:lstStyle/>
          <a:p>
            <a:pPr indent="0" marL="0">
              <a:buNone/>
            </a:pPr>
            <a:r>
              <a:rPr lang="en-US" sz="900" dirty="0">
                <a:solidFill>
                  <a:srgbClr val="121722"/>
                </a:solidFill>
                <a:latin typeface="Inter" pitchFamily="34" charset="0"/>
                <a:ea typeface="Inter" pitchFamily="34" charset="-122"/>
                <a:cs typeface="Inter" pitchFamily="34" charset="-120"/>
              </a:rPr>
              <a:t>When handed a forged attention record where internal math was broken (RMS = 1.37), Qwen defended the forgery because the final output logit matched:</a:t>
            </a:r>
            <a:endParaRPr lang="en-US" sz="900" dirty="0"/>
          </a:p>
        </p:txBody>
      </p:sp>
      <p:sp>
        <p:nvSpPr>
          <p:cNvPr id="7" name="Text 5"/>
          <p:cNvSpPr/>
          <p:nvPr/>
        </p:nvSpPr>
        <p:spPr>
          <a:xfrm>
            <a:off x="6345936" y="1252728"/>
            <a:ext cx="5376672" cy="658368"/>
          </a:xfrm>
          <a:prstGeom prst="rect">
            <a:avLst/>
          </a:prstGeom>
          <a:noFill/>
          <a:ln/>
        </p:spPr>
        <p:txBody>
          <a:bodyPr wrap="square" lIns="0" tIns="0" rIns="0" bIns="0" rtlCol="0" anchor="t">
            <a:normAutofit/>
          </a:bodyPr>
          <a:lstStyle/>
          <a:p>
            <a:pPr indent="0" marL="0">
              <a:buNone/>
            </a:pPr>
            <a:r>
              <a:rPr lang="en-US" sz="900" dirty="0">
                <a:solidFill>
                  <a:srgbClr val="121722"/>
                </a:solidFill>
                <a:latin typeface="Inter" pitchFamily="34" charset="0"/>
                <a:ea typeface="Inter" pitchFamily="34" charset="-122"/>
                <a:cs typeface="Inter" pitchFamily="34" charset="-120"/>
              </a:rPr>
              <a:t>It only caught the forgery when the error was presented as a relative ratio against baseline (8,622×):</a:t>
            </a:r>
            <a:endParaRPr lang="en-US" sz="900" dirty="0"/>
          </a:p>
        </p:txBody>
      </p:sp>
      <p:sp>
        <p:nvSpPr>
          <p:cNvPr id="8" name="Shape 6"/>
          <p:cNvSpPr/>
          <p:nvPr/>
        </p:nvSpPr>
        <p:spPr>
          <a:xfrm>
            <a:off x="502920" y="2176272"/>
            <a:ext cx="5257800" cy="1810512"/>
          </a:xfrm>
          <a:prstGeom prst="roundRect">
            <a:avLst>
              <a:gd name="adj" fmla="val 6566"/>
            </a:avLst>
          </a:prstGeom>
          <a:solidFill>
            <a:srgbClr val="FFFFFF"/>
          </a:solidFill>
          <a:ln w="15240">
            <a:solidFill>
              <a:srgbClr val="FF6D62"/>
            </a:solidFill>
            <a:prstDash val="solid"/>
          </a:ln>
        </p:spPr>
      </p:sp>
      <p:pic>
        <p:nvPicPr>
          <p:cNvPr id="9" name="Image 0"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786384" y="2505456"/>
            <a:ext cx="530352" cy="530352"/>
          </a:xfrm>
          <a:prstGeom prst="rect">
            <a:avLst/>
          </a:prstGeom>
        </p:spPr>
      </p:pic>
      <p:sp>
        <p:nvSpPr>
          <p:cNvPr id="10" name="Text 7"/>
          <p:cNvSpPr/>
          <p:nvPr/>
        </p:nvSpPr>
        <p:spPr>
          <a:xfrm>
            <a:off x="1536192" y="2450592"/>
            <a:ext cx="1993392" cy="365760"/>
          </a:xfrm>
          <a:prstGeom prst="rect">
            <a:avLst/>
          </a:prstGeom>
          <a:noFill/>
          <a:ln/>
        </p:spPr>
        <p:txBody>
          <a:bodyPr wrap="square" lIns="0" tIns="0" rIns="0" bIns="0" rtlCol="0" anchor="t">
            <a:normAutofit/>
          </a:bodyPr>
          <a:lstStyle/>
          <a:p>
            <a:pPr indent="0" marL="0">
              <a:buNone/>
            </a:pPr>
            <a:r>
              <a:rPr lang="en-US" sz="1900" b="1" dirty="0">
                <a:solidFill>
                  <a:srgbClr val="FF6D62"/>
                </a:solidFill>
                <a:latin typeface="DejaVu Sans Mono" pitchFamily="34" charset="0"/>
                <a:ea typeface="DejaVu Sans Mono" pitchFamily="34" charset="-122"/>
                <a:cs typeface="DejaVu Sans Mono" pitchFamily="34" charset="-120"/>
              </a:rPr>
              <a:t>RMS = 1.37</a:t>
            </a:r>
            <a:endParaRPr lang="en-US" sz="1900" dirty="0"/>
          </a:p>
        </p:txBody>
      </p:sp>
      <p:sp>
        <p:nvSpPr>
          <p:cNvPr id="11" name="Shape 8"/>
          <p:cNvSpPr/>
          <p:nvPr/>
        </p:nvSpPr>
        <p:spPr>
          <a:xfrm>
            <a:off x="4096512" y="2496312"/>
            <a:ext cx="1298448" cy="429768"/>
          </a:xfrm>
          <a:prstGeom prst="roundRect">
            <a:avLst>
              <a:gd name="adj" fmla="val 19149"/>
            </a:avLst>
          </a:prstGeom>
          <a:solidFill>
            <a:srgbClr val="FFD0CB"/>
          </a:solidFill>
          <a:ln w="10160">
            <a:solidFill>
              <a:srgbClr val="FF6D62"/>
            </a:solidFill>
            <a:prstDash val="solid"/>
          </a:ln>
        </p:spPr>
      </p:sp>
      <p:pic>
        <p:nvPicPr>
          <p:cNvPr id="12" name="Image 1"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242816" y="2596896"/>
            <a:ext cx="219456" cy="219456"/>
          </a:xfrm>
          <a:prstGeom prst="rect">
            <a:avLst/>
          </a:prstGeom>
        </p:spPr>
      </p:pic>
      <p:sp>
        <p:nvSpPr>
          <p:cNvPr id="13" name="Text 9"/>
          <p:cNvSpPr/>
          <p:nvPr/>
        </p:nvSpPr>
        <p:spPr>
          <a:xfrm>
            <a:off x="4535424" y="2633472"/>
            <a:ext cx="694944" cy="128016"/>
          </a:xfrm>
          <a:prstGeom prst="rect">
            <a:avLst/>
          </a:prstGeom>
          <a:noFill/>
          <a:ln/>
        </p:spPr>
        <p:txBody>
          <a:bodyPr wrap="square" lIns="0" tIns="0" rIns="0" bIns="0" rtlCol="0" anchor="t">
            <a:normAutofit/>
          </a:bodyPr>
          <a:lstStyle/>
          <a:p>
            <a:pPr indent="0" marL="0">
              <a:buNone/>
            </a:pPr>
            <a:r>
              <a:rPr lang="en-US" sz="660" b="1" dirty="0">
                <a:solidFill>
                  <a:srgbClr val="8A2D2A"/>
                </a:solidFill>
                <a:latin typeface="Inter" pitchFamily="34" charset="0"/>
                <a:ea typeface="Inter" pitchFamily="34" charset="-122"/>
                <a:cs typeface="Inter" pitchFamily="34" charset="-120"/>
              </a:rPr>
              <a:t>accepted</a:t>
            </a:r>
            <a:endParaRPr lang="en-US" sz="660" dirty="0"/>
          </a:p>
        </p:txBody>
      </p:sp>
      <p:sp>
        <p:nvSpPr>
          <p:cNvPr id="14" name="Text 10"/>
          <p:cNvSpPr/>
          <p:nvPr/>
        </p:nvSpPr>
        <p:spPr>
          <a:xfrm>
            <a:off x="1536192" y="3054096"/>
            <a:ext cx="3108960" cy="201168"/>
          </a:xfrm>
          <a:prstGeom prst="rect">
            <a:avLst/>
          </a:prstGeom>
          <a:noFill/>
          <a:ln/>
        </p:spPr>
        <p:txBody>
          <a:bodyPr wrap="square" lIns="0" tIns="0" rIns="0" bIns="0" rtlCol="0" anchor="t">
            <a:normAutofit/>
          </a:bodyPr>
          <a:lstStyle/>
          <a:p>
            <a:pPr indent="0" marL="0">
              <a:buNone/>
            </a:pPr>
            <a:r>
              <a:rPr lang="en-US" sz="780" b="1" dirty="0">
                <a:solidFill>
                  <a:srgbClr val="687284"/>
                </a:solidFill>
                <a:latin typeface="Inter" pitchFamily="34" charset="0"/>
                <a:ea typeface="Inter" pitchFamily="34" charset="-122"/>
                <a:cs typeface="Inter" pitchFamily="34" charset="-120"/>
              </a:rPr>
              <a:t>final output logit matched</a:t>
            </a:r>
            <a:endParaRPr lang="en-US" sz="780" dirty="0"/>
          </a:p>
        </p:txBody>
      </p:sp>
      <p:sp>
        <p:nvSpPr>
          <p:cNvPr id="15" name="Shape 11"/>
          <p:cNvSpPr/>
          <p:nvPr/>
        </p:nvSpPr>
        <p:spPr>
          <a:xfrm>
            <a:off x="1536192" y="3493008"/>
            <a:ext cx="3474720" cy="0"/>
          </a:xfrm>
          <a:prstGeom prst="line">
            <a:avLst/>
          </a:prstGeom>
          <a:noFill/>
          <a:ln w="63500">
            <a:solidFill>
              <a:srgbClr val="E8E1D4"/>
            </a:solidFill>
            <a:prstDash val="solid"/>
          </a:ln>
        </p:spPr>
      </p:sp>
      <p:sp>
        <p:nvSpPr>
          <p:cNvPr id="16" name="Shape 12"/>
          <p:cNvSpPr/>
          <p:nvPr/>
        </p:nvSpPr>
        <p:spPr>
          <a:xfrm>
            <a:off x="4882896" y="3392424"/>
            <a:ext cx="201168" cy="201168"/>
          </a:xfrm>
          <a:prstGeom prst="ellipse">
            <a:avLst/>
          </a:prstGeom>
          <a:solidFill>
            <a:srgbClr val="FF6D62"/>
          </a:solidFill>
          <a:ln w="12700">
            <a:solidFill>
              <a:srgbClr val="FF6D62">
                <a:alpha val="0"/>
              </a:srgbClr>
            </a:solidFill>
            <a:prstDash val="solid"/>
          </a:ln>
        </p:spPr>
      </p:sp>
      <p:sp>
        <p:nvSpPr>
          <p:cNvPr id="17" name="Shape 13"/>
          <p:cNvSpPr/>
          <p:nvPr/>
        </p:nvSpPr>
        <p:spPr>
          <a:xfrm>
            <a:off x="6345936" y="2176272"/>
            <a:ext cx="5376672" cy="1810512"/>
          </a:xfrm>
          <a:prstGeom prst="roundRect">
            <a:avLst>
              <a:gd name="adj" fmla="val 6566"/>
            </a:avLst>
          </a:prstGeom>
          <a:solidFill>
            <a:srgbClr val="0A1020"/>
          </a:solidFill>
          <a:ln w="15240">
            <a:solidFill>
              <a:srgbClr val="35D7A4"/>
            </a:solidFill>
            <a:prstDash val="solid"/>
          </a:ln>
        </p:spPr>
      </p:sp>
      <p:pic>
        <p:nvPicPr>
          <p:cNvPr id="18" name="Image 2"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656832" y="2505456"/>
            <a:ext cx="530352" cy="530352"/>
          </a:xfrm>
          <a:prstGeom prst="rect">
            <a:avLst/>
          </a:prstGeom>
        </p:spPr>
      </p:pic>
      <p:sp>
        <p:nvSpPr>
          <p:cNvPr id="19" name="Text 14"/>
          <p:cNvSpPr/>
          <p:nvPr/>
        </p:nvSpPr>
        <p:spPr>
          <a:xfrm>
            <a:off x="7406640" y="2441448"/>
            <a:ext cx="1938528" cy="402336"/>
          </a:xfrm>
          <a:prstGeom prst="rect">
            <a:avLst/>
          </a:prstGeom>
          <a:noFill/>
          <a:ln/>
        </p:spPr>
        <p:txBody>
          <a:bodyPr wrap="square" lIns="0" tIns="0" rIns="0" bIns="0" rtlCol="0" anchor="t">
            <a:normAutofit/>
          </a:bodyPr>
          <a:lstStyle/>
          <a:p>
            <a:pPr indent="0" marL="0">
              <a:buNone/>
            </a:pPr>
            <a:r>
              <a:rPr lang="en-US" sz="2200" b="1" dirty="0">
                <a:solidFill>
                  <a:srgbClr val="35D7A4"/>
                </a:solidFill>
                <a:latin typeface="DejaVu Sans Mono" pitchFamily="34" charset="0"/>
                <a:ea typeface="DejaVu Sans Mono" pitchFamily="34" charset="-122"/>
                <a:cs typeface="DejaVu Sans Mono" pitchFamily="34" charset="-120"/>
              </a:rPr>
              <a:t>8,622×</a:t>
            </a:r>
            <a:endParaRPr lang="en-US" sz="2200" dirty="0"/>
          </a:p>
        </p:txBody>
      </p:sp>
      <p:sp>
        <p:nvSpPr>
          <p:cNvPr id="20" name="Shape 15"/>
          <p:cNvSpPr/>
          <p:nvPr/>
        </p:nvSpPr>
        <p:spPr>
          <a:xfrm>
            <a:off x="10058400" y="2496312"/>
            <a:ext cx="1298448" cy="429768"/>
          </a:xfrm>
          <a:prstGeom prst="roundRect">
            <a:avLst>
              <a:gd name="adj" fmla="val 19149"/>
            </a:avLst>
          </a:prstGeom>
          <a:solidFill>
            <a:srgbClr val="C4F4E4"/>
          </a:solidFill>
          <a:ln w="10160">
            <a:solidFill>
              <a:srgbClr val="35D7A4"/>
            </a:solidFill>
            <a:prstDash val="solid"/>
          </a:ln>
        </p:spPr>
      </p:sp>
      <p:pic>
        <p:nvPicPr>
          <p:cNvPr id="21" name="Image 3" descr="preencoded.png">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0204704" y="2596896"/>
            <a:ext cx="219456" cy="219456"/>
          </a:xfrm>
          <a:prstGeom prst="rect">
            <a:avLst/>
          </a:prstGeom>
        </p:spPr>
      </p:pic>
      <p:sp>
        <p:nvSpPr>
          <p:cNvPr id="22" name="Text 16"/>
          <p:cNvSpPr/>
          <p:nvPr/>
        </p:nvSpPr>
        <p:spPr>
          <a:xfrm>
            <a:off x="10497312" y="2633472"/>
            <a:ext cx="621792" cy="128016"/>
          </a:xfrm>
          <a:prstGeom prst="rect">
            <a:avLst/>
          </a:prstGeom>
          <a:noFill/>
          <a:ln/>
        </p:spPr>
        <p:txBody>
          <a:bodyPr wrap="square" lIns="0" tIns="0" rIns="0" bIns="0" rtlCol="0" anchor="t">
            <a:normAutofit/>
          </a:bodyPr>
          <a:lstStyle/>
          <a:p>
            <a:pPr indent="0" marL="0">
              <a:buNone/>
            </a:pPr>
            <a:r>
              <a:rPr lang="en-US" sz="660" b="1" dirty="0">
                <a:solidFill>
                  <a:srgbClr val="14614D"/>
                </a:solidFill>
                <a:latin typeface="Inter" pitchFamily="34" charset="0"/>
                <a:ea typeface="Inter" pitchFamily="34" charset="-122"/>
                <a:cs typeface="Inter" pitchFamily="34" charset="-120"/>
              </a:rPr>
              <a:t>caught</a:t>
            </a:r>
            <a:endParaRPr lang="en-US" sz="660" dirty="0"/>
          </a:p>
        </p:txBody>
      </p:sp>
      <p:sp>
        <p:nvSpPr>
          <p:cNvPr id="23" name="Text 17"/>
          <p:cNvSpPr/>
          <p:nvPr/>
        </p:nvSpPr>
        <p:spPr>
          <a:xfrm>
            <a:off x="7406640" y="3054096"/>
            <a:ext cx="3200400" cy="201168"/>
          </a:xfrm>
          <a:prstGeom prst="rect">
            <a:avLst/>
          </a:prstGeom>
          <a:noFill/>
          <a:ln/>
        </p:spPr>
        <p:txBody>
          <a:bodyPr wrap="square" lIns="0" tIns="0" rIns="0" bIns="0" rtlCol="0" anchor="t">
            <a:normAutofit/>
          </a:bodyPr>
          <a:lstStyle/>
          <a:p>
            <a:pPr indent="0" marL="0">
              <a:buNone/>
            </a:pPr>
            <a:r>
              <a:rPr lang="en-US" sz="780" b="1" dirty="0">
                <a:solidFill>
                  <a:srgbClr val="A7B0C0"/>
                </a:solidFill>
                <a:latin typeface="Inter" pitchFamily="34" charset="0"/>
                <a:ea typeface="Inter" pitchFamily="34" charset="-122"/>
                <a:cs typeface="Inter" pitchFamily="34" charset="-120"/>
              </a:rPr>
              <a:t>relative ratio against baseline</a:t>
            </a:r>
            <a:endParaRPr lang="en-US" sz="780" dirty="0"/>
          </a:p>
        </p:txBody>
      </p:sp>
      <p:sp>
        <p:nvSpPr>
          <p:cNvPr id="24" name="Shape 18"/>
          <p:cNvSpPr/>
          <p:nvPr/>
        </p:nvSpPr>
        <p:spPr>
          <a:xfrm>
            <a:off x="7406640" y="3493008"/>
            <a:ext cx="3474720" cy="0"/>
          </a:xfrm>
          <a:prstGeom prst="line">
            <a:avLst/>
          </a:prstGeom>
          <a:noFill/>
          <a:ln w="63500">
            <a:solidFill>
              <a:srgbClr val="2B3857"/>
            </a:solidFill>
            <a:prstDash val="solid"/>
          </a:ln>
        </p:spPr>
      </p:sp>
      <p:sp>
        <p:nvSpPr>
          <p:cNvPr id="25" name="Shape 19"/>
          <p:cNvSpPr/>
          <p:nvPr/>
        </p:nvSpPr>
        <p:spPr>
          <a:xfrm>
            <a:off x="7406640" y="3392424"/>
            <a:ext cx="3054096" cy="201168"/>
          </a:xfrm>
          <a:prstGeom prst="roundRect">
            <a:avLst>
              <a:gd name="adj" fmla="val 36364"/>
            </a:avLst>
          </a:prstGeom>
          <a:solidFill>
            <a:srgbClr val="35D7A4"/>
          </a:solidFill>
          <a:ln w="12700">
            <a:solidFill>
              <a:srgbClr val="35D7A4">
                <a:alpha val="0"/>
              </a:srgbClr>
            </a:solidFill>
            <a:prstDash val="solid"/>
          </a:ln>
        </p:spPr>
      </p:sp>
      <p:sp>
        <p:nvSpPr>
          <p:cNvPr id="26" name="Shape 20"/>
          <p:cNvSpPr/>
          <p:nvPr/>
        </p:nvSpPr>
        <p:spPr>
          <a:xfrm>
            <a:off x="10725912" y="3392424"/>
            <a:ext cx="201168" cy="201168"/>
          </a:xfrm>
          <a:prstGeom prst="ellipse">
            <a:avLst/>
          </a:prstGeom>
          <a:solidFill>
            <a:srgbClr val="35D7A4"/>
          </a:solidFill>
          <a:ln w="12700">
            <a:solidFill>
              <a:srgbClr val="35D7A4">
                <a:alpha val="0"/>
              </a:srgbClr>
            </a:solidFill>
            <a:prstDash val="solid"/>
          </a:ln>
        </p:spPr>
      </p:sp>
      <p:sp>
        <p:nvSpPr>
          <p:cNvPr id="27" name="Shape 21"/>
          <p:cNvSpPr/>
          <p:nvPr/>
        </p:nvSpPr>
        <p:spPr>
          <a:xfrm>
            <a:off x="502920" y="4288536"/>
            <a:ext cx="5257800" cy="1719072"/>
          </a:xfrm>
          <a:prstGeom prst="roundRect">
            <a:avLst>
              <a:gd name="adj" fmla="val 5851"/>
            </a:avLst>
          </a:prstGeom>
          <a:solidFill>
            <a:srgbClr val="FFD0CB"/>
          </a:solidFill>
          <a:ln w="13970">
            <a:solidFill>
              <a:srgbClr val="FF6D62"/>
            </a:solidFill>
            <a:prstDash val="solid"/>
          </a:ln>
        </p:spPr>
      </p:sp>
      <p:pic>
        <p:nvPicPr>
          <p:cNvPr id="28" name="Image 4" descr="preencoded.png">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667512" y="4434840"/>
            <a:ext cx="210312" cy="210312"/>
          </a:xfrm>
          <a:prstGeom prst="rect">
            <a:avLst/>
          </a:prstGeom>
        </p:spPr>
      </p:pic>
      <p:sp>
        <p:nvSpPr>
          <p:cNvPr id="29" name="Text 22"/>
          <p:cNvSpPr/>
          <p:nvPr/>
        </p:nvSpPr>
        <p:spPr>
          <a:xfrm>
            <a:off x="960120" y="4425696"/>
            <a:ext cx="4636008" cy="1298448"/>
          </a:xfrm>
          <a:prstGeom prst="rect">
            <a:avLst/>
          </a:prstGeom>
          <a:noFill/>
          <a:ln/>
        </p:spPr>
        <p:txBody>
          <a:bodyPr wrap="square" lIns="0" tIns="0" rIns="0" bIns="0" rtlCol="0" anchor="ctr">
            <a:normAutofit/>
          </a:bodyPr>
          <a:lstStyle/>
          <a:p>
            <a:pPr indent="0" marL="0">
              <a:buNone/>
            </a:pPr>
            <a:r>
              <a:rPr lang="en-US" sz="860" i="1" dirty="0">
                <a:solidFill>
                  <a:srgbClr val="121722"/>
                </a:solidFill>
                <a:latin typeface="Inter" pitchFamily="34" charset="0"/>
                <a:ea typeface="Inter" pitchFamily="34" charset="-122"/>
                <a:cs typeface="Inter" pitchFamily="34" charset="-120"/>
              </a:rPr>
              <a:t>"These values indicate that the internal arithmetic operations are consistent with the captured records, and the errors are not due to any fundamental mismatch in the operations."</a:t>
            </a:r>
            <a:endParaRPr lang="en-US" sz="860" dirty="0"/>
          </a:p>
        </p:txBody>
      </p:sp>
      <p:sp>
        <p:nvSpPr>
          <p:cNvPr id="30" name="Text 23"/>
          <p:cNvSpPr/>
          <p:nvPr/>
        </p:nvSpPr>
        <p:spPr>
          <a:xfrm>
            <a:off x="960120" y="5788152"/>
            <a:ext cx="4636008" cy="109728"/>
          </a:xfrm>
          <a:prstGeom prst="rect">
            <a:avLst/>
          </a:prstGeom>
          <a:noFill/>
          <a:ln/>
        </p:spPr>
        <p:txBody>
          <a:bodyPr wrap="square" lIns="0" tIns="0" rIns="0" bIns="0" rtlCol="0" anchor="t">
            <a:normAutofit/>
          </a:bodyPr>
          <a:lstStyle/>
          <a:p>
            <a:pPr indent="0" marL="0">
              <a:buNone/>
            </a:pPr>
            <a:r>
              <a:rPr lang="en-US" sz="400" dirty="0">
                <a:solidFill>
                  <a:srgbClr val="687284"/>
                </a:solidFill>
                <a:latin typeface="DejaVu Sans Mono" pitchFamily="34" charset="0"/>
                <a:ea typeface="DejaVu Sans Mono" pitchFamily="34" charset="-122"/>
                <a:cs typeface="DejaVu Sans Mono" pitchFamily="34" charset="-120"/>
              </a:rPr>
              <a:t>transformer-evidence-transfer-sealed-20260816-006</a:t>
            </a:r>
            <a:endParaRPr lang="en-US" sz="400" dirty="0"/>
          </a:p>
        </p:txBody>
      </p:sp>
      <p:sp>
        <p:nvSpPr>
          <p:cNvPr id="31" name="Shape 24"/>
          <p:cNvSpPr/>
          <p:nvPr/>
        </p:nvSpPr>
        <p:spPr>
          <a:xfrm>
            <a:off x="6345936" y="4288536"/>
            <a:ext cx="5376672" cy="1719072"/>
          </a:xfrm>
          <a:prstGeom prst="roundRect">
            <a:avLst>
              <a:gd name="adj" fmla="val 5851"/>
            </a:avLst>
          </a:prstGeom>
          <a:solidFill>
            <a:srgbClr val="0A1020"/>
          </a:solidFill>
          <a:ln w="13970">
            <a:solidFill>
              <a:srgbClr val="35D7A4"/>
            </a:solidFill>
            <a:prstDash val="solid"/>
          </a:ln>
        </p:spPr>
      </p:sp>
      <p:pic>
        <p:nvPicPr>
          <p:cNvPr id="32" name="Image 5" descr="preencoded.png">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6510528" y="4434840"/>
            <a:ext cx="210312" cy="210312"/>
          </a:xfrm>
          <a:prstGeom prst="rect">
            <a:avLst/>
          </a:prstGeom>
        </p:spPr>
      </p:pic>
      <p:sp>
        <p:nvSpPr>
          <p:cNvPr id="33" name="Text 25"/>
          <p:cNvSpPr/>
          <p:nvPr/>
        </p:nvSpPr>
        <p:spPr>
          <a:xfrm>
            <a:off x="6803136" y="4425696"/>
            <a:ext cx="4754880" cy="1298448"/>
          </a:xfrm>
          <a:prstGeom prst="rect">
            <a:avLst/>
          </a:prstGeom>
          <a:noFill/>
          <a:ln/>
        </p:spPr>
        <p:txBody>
          <a:bodyPr wrap="square" lIns="0" tIns="0" rIns="0" bIns="0" rtlCol="0" anchor="ctr">
            <a:normAutofit/>
          </a:bodyPr>
          <a:lstStyle/>
          <a:p>
            <a:pPr indent="0" marL="0">
              <a:buNone/>
            </a:pPr>
            <a:r>
              <a:rPr lang="en-US" sz="850" i="1" dirty="0">
                <a:solidFill>
                  <a:srgbClr val="FFFFFF"/>
                </a:solidFill>
                <a:latin typeface="Inter" pitchFamily="34" charset="0"/>
                <a:ea typeface="Inter" pitchFamily="34" charset="-122"/>
                <a:cs typeface="Inter" pitchFamily="34" charset="-120"/>
              </a:rPr>
              <a:t>"The held-out record shows a significant reconstruction error, particularly in layer 18, which is much larger than the errors observed in the labeled matched examples. This suggests that the attention and value operations in this layer are not consistent."</a:t>
            </a:r>
            <a:endParaRPr lang="en-US" sz="850" dirty="0"/>
          </a:p>
        </p:txBody>
      </p:sp>
      <p:sp>
        <p:nvSpPr>
          <p:cNvPr id="34" name="Text 26"/>
          <p:cNvSpPr/>
          <p:nvPr/>
        </p:nvSpPr>
        <p:spPr>
          <a:xfrm>
            <a:off x="6803136" y="5788152"/>
            <a:ext cx="4754880" cy="109728"/>
          </a:xfrm>
          <a:prstGeom prst="rect">
            <a:avLst/>
          </a:prstGeom>
          <a:noFill/>
          <a:ln/>
        </p:spPr>
        <p:txBody>
          <a:bodyPr wrap="square" lIns="0" tIns="0" rIns="0" bIns="0" rtlCol="0" anchor="t">
            <a:normAutofit/>
          </a:bodyPr>
          <a:lstStyle/>
          <a:p>
            <a:pPr indent="0" marL="0">
              <a:buNone/>
            </a:pPr>
            <a:r>
              <a:rPr lang="en-US" sz="400" dirty="0">
                <a:solidFill>
                  <a:srgbClr val="A7B0C0"/>
                </a:solidFill>
                <a:latin typeface="DejaVu Sans Mono" pitchFamily="34" charset="0"/>
                <a:ea typeface="DejaVu Sans Mono" pitchFamily="34" charset="-122"/>
                <a:cs typeface="DejaVu Sans Mono" pitchFamily="34" charset="-120"/>
              </a:rPr>
              <a:t>transformer-evidence-transfer-sealed-20260816-008</a:t>
            </a:r>
            <a:endParaRPr lang="en-US" sz="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A1020"/>
        </a:solidFill>
      </p:bgPr>
    </p:bg>
    <p:spTree>
      <p:nvGrpSpPr>
        <p:cNvPr id="1" name=""/>
        <p:cNvGrpSpPr/>
        <p:nvPr/>
      </p:nvGrpSpPr>
      <p:grpSpPr>
        <a:xfrm>
          <a:off x="0" y="0"/>
          <a:ext cx="0" cy="0"/>
          <a:chOff x="0" y="0"/>
          <a:chExt cx="0" cy="0"/>
        </a:xfrm>
      </p:grpSpPr>
      <p:sp>
        <p:nvSpPr>
          <p:cNvPr id="2" name="Text 0"/>
          <p:cNvSpPr/>
          <p:nvPr/>
        </p:nvSpPr>
        <p:spPr>
          <a:xfrm>
            <a:off x="411480" y="6583680"/>
            <a:ext cx="2103120" cy="128016"/>
          </a:xfrm>
          <a:prstGeom prst="rect">
            <a:avLst/>
          </a:prstGeom>
          <a:noFill/>
          <a:ln/>
        </p:spPr>
        <p:txBody>
          <a:bodyPr wrap="square" lIns="0" tIns="0" rIns="0" bIns="0" rtlCol="0" anchor="t">
            <a:normAutofit/>
          </a:bodyPr>
          <a:lstStyle/>
          <a:p>
            <a:pPr indent="0" marL="0">
              <a:buNone/>
            </a:pPr>
            <a:r>
              <a:rPr lang="en-US" sz="620" b="1" spc="160" kern="0" dirty="0">
                <a:solidFill>
                  <a:srgbClr val="A7B0C0"/>
                </a:solidFill>
                <a:latin typeface="Inter Display" pitchFamily="34" charset="0"/>
                <a:ea typeface="Inter Display" pitchFamily="34" charset="-122"/>
                <a:cs typeface="Inter Display" pitchFamily="34" charset="-120"/>
              </a:rPr>
              <a:t>INTEROBOCEPTION</a:t>
            </a:r>
            <a:endParaRPr lang="en-US" sz="620" dirty="0"/>
          </a:p>
        </p:txBody>
      </p:sp>
      <p:sp>
        <p:nvSpPr>
          <p:cNvPr id="3" name="Text 1"/>
          <p:cNvSpPr/>
          <p:nvPr/>
        </p:nvSpPr>
        <p:spPr>
          <a:xfrm>
            <a:off x="11478463" y="6574536"/>
            <a:ext cx="310896" cy="128016"/>
          </a:xfrm>
          <a:prstGeom prst="rect">
            <a:avLst/>
          </a:prstGeom>
          <a:noFill/>
          <a:ln/>
        </p:spPr>
        <p:txBody>
          <a:bodyPr wrap="square" lIns="0" tIns="0" rIns="0" bIns="0" rtlCol="0" anchor="t">
            <a:normAutofit/>
          </a:bodyPr>
          <a:lstStyle/>
          <a:p>
            <a:pPr algn="r" indent="0" marL="0">
              <a:buNone/>
            </a:pPr>
            <a:r>
              <a:rPr lang="en-US" sz="640" b="1" dirty="0">
                <a:solidFill>
                  <a:srgbClr val="A7B0C0"/>
                </a:solidFill>
                <a:latin typeface="DejaVu Sans Mono" pitchFamily="34" charset="0"/>
                <a:ea typeface="DejaVu Sans Mono" pitchFamily="34" charset="-122"/>
                <a:cs typeface="DejaVu Sans Mono" pitchFamily="34" charset="-120"/>
              </a:rPr>
              <a:t>05</a:t>
            </a:r>
            <a:endParaRPr lang="en-US" sz="640" dirty="0"/>
          </a:p>
        </p:txBody>
      </p:sp>
      <p:sp>
        <p:nvSpPr>
          <p:cNvPr id="4" name="Text 2"/>
          <p:cNvSpPr/>
          <p:nvPr/>
        </p:nvSpPr>
        <p:spPr>
          <a:xfrm>
            <a:off x="502920" y="292608"/>
            <a:ext cx="2468880" cy="182880"/>
          </a:xfrm>
          <a:prstGeom prst="rect">
            <a:avLst/>
          </a:prstGeom>
          <a:noFill/>
          <a:ln/>
        </p:spPr>
        <p:txBody>
          <a:bodyPr wrap="square" lIns="0" tIns="0" rIns="0" bIns="0" rtlCol="0" anchor="t">
            <a:normAutofit/>
          </a:bodyPr>
          <a:lstStyle/>
          <a:p>
            <a:pPr indent="0" marL="0">
              <a:buNone/>
            </a:pPr>
            <a:r>
              <a:rPr lang="en-US" sz="700" b="1" spc="170" kern="0" dirty="0">
                <a:solidFill>
                  <a:srgbClr val="A88CFF"/>
                </a:solidFill>
                <a:latin typeface="Inter Display" pitchFamily="34" charset="0"/>
                <a:ea typeface="Inter Display" pitchFamily="34" charset="-122"/>
                <a:cs typeface="Inter Display" pitchFamily="34" charset="-120"/>
              </a:rPr>
              <a:t>CAUSAL INTERVENTION</a:t>
            </a:r>
            <a:endParaRPr lang="en-US" sz="700" dirty="0"/>
          </a:p>
        </p:txBody>
      </p:sp>
      <p:sp>
        <p:nvSpPr>
          <p:cNvPr id="5" name="Text 3"/>
          <p:cNvSpPr/>
          <p:nvPr/>
        </p:nvSpPr>
        <p:spPr>
          <a:xfrm>
            <a:off x="502920" y="585216"/>
            <a:ext cx="4754880" cy="566928"/>
          </a:xfrm>
          <a:prstGeom prst="rect">
            <a:avLst/>
          </a:prstGeom>
          <a:noFill/>
          <a:ln/>
        </p:spPr>
        <p:txBody>
          <a:bodyPr wrap="square" lIns="0" tIns="0" rIns="0" bIns="0" rtlCol="0" anchor="t">
            <a:normAutofit/>
          </a:bodyPr>
          <a:lstStyle/>
          <a:p>
            <a:pPr indent="0" marL="0">
              <a:buNone/>
            </a:pPr>
            <a:r>
              <a:rPr lang="en-US" sz="2600" b="1" dirty="0">
                <a:solidFill>
                  <a:srgbClr val="FFFFFF"/>
                </a:solidFill>
                <a:latin typeface="Inter Display" pitchFamily="34" charset="0"/>
                <a:ea typeface="Inter Display" pitchFamily="34" charset="-122"/>
                <a:cs typeface="Inter Display" pitchFamily="34" charset="-120"/>
              </a:rPr>
              <a:t>5. The Internal Calculus</a:t>
            </a:r>
            <a:endParaRPr lang="en-US" sz="2600" dirty="0"/>
          </a:p>
        </p:txBody>
      </p:sp>
      <p:sp>
        <p:nvSpPr>
          <p:cNvPr id="6" name="Text 4"/>
          <p:cNvSpPr/>
          <p:nvPr/>
        </p:nvSpPr>
        <p:spPr>
          <a:xfrm>
            <a:off x="502920" y="1252728"/>
            <a:ext cx="3886200" cy="804672"/>
          </a:xfrm>
          <a:prstGeom prst="rect">
            <a:avLst/>
          </a:prstGeom>
          <a:noFill/>
          <a:ln/>
        </p:spPr>
        <p:txBody>
          <a:bodyPr wrap="square" lIns="0" tIns="0" rIns="0" bIns="0" rtlCol="0" anchor="t">
            <a:normAutofit/>
          </a:bodyPr>
          <a:lstStyle/>
          <a:p>
            <a:pPr indent="0" marL="0">
              <a:buNone/>
            </a:pPr>
            <a:r>
              <a:rPr lang="en-US" sz="910" dirty="0">
                <a:solidFill>
                  <a:srgbClr val="FFFFFF"/>
                </a:solidFill>
                <a:latin typeface="Inter" pitchFamily="34" charset="0"/>
                <a:ea typeface="Inter" pitchFamily="34" charset="-122"/>
                <a:cs typeface="Inter" pitchFamily="34" charset="-120"/>
              </a:rPr>
              <a:t>When we ablated Layer 35 Head 25 directly in GPU VRAM and asked for predictions, Qwen spontaneously derived the underlying calculus law inside &lt;think&gt;, before getting stuck in loops:</a:t>
            </a:r>
            <a:endParaRPr lang="en-US" sz="910" dirty="0"/>
          </a:p>
        </p:txBody>
      </p:sp>
      <p:sp>
        <p:nvSpPr>
          <p:cNvPr id="7" name="Shape 5"/>
          <p:cNvSpPr/>
          <p:nvPr/>
        </p:nvSpPr>
        <p:spPr>
          <a:xfrm>
            <a:off x="502920" y="2350008"/>
            <a:ext cx="3886200" cy="3383280"/>
          </a:xfrm>
          <a:prstGeom prst="roundRect">
            <a:avLst>
              <a:gd name="adj" fmla="val 3514"/>
            </a:avLst>
          </a:prstGeom>
          <a:solidFill>
            <a:srgbClr val="121B30"/>
          </a:solidFill>
          <a:ln w="12700">
            <a:solidFill>
              <a:srgbClr val="2B3857"/>
            </a:solidFill>
            <a:prstDash val="solid"/>
          </a:ln>
        </p:spPr>
      </p:sp>
      <p:sp>
        <p:nvSpPr>
          <p:cNvPr id="8" name="Shape 6"/>
          <p:cNvSpPr/>
          <p:nvPr/>
        </p:nvSpPr>
        <p:spPr>
          <a:xfrm>
            <a:off x="822960" y="2688336"/>
            <a:ext cx="1115568" cy="178724"/>
          </a:xfrm>
          <a:prstGeom prst="roundRect">
            <a:avLst>
              <a:gd name="adj" fmla="val 15349"/>
            </a:avLst>
          </a:prstGeom>
          <a:solidFill>
            <a:srgbClr val="192540"/>
          </a:solidFill>
          <a:ln w="5715">
            <a:solidFill>
              <a:srgbClr val="2B3857"/>
            </a:solidFill>
            <a:prstDash val="solid"/>
          </a:ln>
        </p:spPr>
      </p:sp>
      <p:sp>
        <p:nvSpPr>
          <p:cNvPr id="9" name="Text 7"/>
          <p:cNvSpPr/>
          <p:nvPr/>
        </p:nvSpPr>
        <p:spPr>
          <a:xfrm>
            <a:off x="896112" y="2706624"/>
            <a:ext cx="969264" cy="151292"/>
          </a:xfrm>
          <a:prstGeom prst="rect">
            <a:avLst/>
          </a:prstGeom>
          <a:noFill/>
          <a:ln/>
        </p:spPr>
        <p:txBody>
          <a:bodyPr wrap="square" lIns="0" tIns="0" rIns="0" bIns="0" rtlCol="0" anchor="ctr">
            <a:normAutofit/>
          </a:bodyPr>
          <a:lstStyle/>
          <a:p>
            <a:pPr indent="0" marL="0">
              <a:buNone/>
            </a:pPr>
            <a:r>
              <a:rPr lang="en-US" sz="460" dirty="0">
                <a:solidFill>
                  <a:srgbClr val="A7B0C0"/>
                </a:solidFill>
                <a:latin typeface="DejaVu Sans Mono" pitchFamily="34" charset="0"/>
                <a:ea typeface="DejaVu Sans Mono" pitchFamily="34" charset="-122"/>
                <a:cs typeface="DejaVu Sans Mono" pitchFamily="34" charset="-120"/>
              </a:rPr>
              <a:t>L3</a:t>
            </a:r>
            <a:endParaRPr lang="en-US" sz="460" dirty="0"/>
          </a:p>
        </p:txBody>
      </p:sp>
      <p:sp>
        <p:nvSpPr>
          <p:cNvPr id="10" name="Shape 8"/>
          <p:cNvSpPr/>
          <p:nvPr/>
        </p:nvSpPr>
        <p:spPr>
          <a:xfrm>
            <a:off x="822960" y="2908208"/>
            <a:ext cx="1115568" cy="178724"/>
          </a:xfrm>
          <a:prstGeom prst="roundRect">
            <a:avLst>
              <a:gd name="adj" fmla="val 15349"/>
            </a:avLst>
          </a:prstGeom>
          <a:solidFill>
            <a:srgbClr val="192540"/>
          </a:solidFill>
          <a:ln w="5715">
            <a:solidFill>
              <a:srgbClr val="2B3857"/>
            </a:solidFill>
            <a:prstDash val="solid"/>
          </a:ln>
        </p:spPr>
      </p:sp>
      <p:sp>
        <p:nvSpPr>
          <p:cNvPr id="11" name="Shape 9"/>
          <p:cNvSpPr/>
          <p:nvPr/>
        </p:nvSpPr>
        <p:spPr>
          <a:xfrm>
            <a:off x="822960" y="3128079"/>
            <a:ext cx="1115568" cy="178724"/>
          </a:xfrm>
          <a:prstGeom prst="roundRect">
            <a:avLst>
              <a:gd name="adj" fmla="val 15349"/>
            </a:avLst>
          </a:prstGeom>
          <a:solidFill>
            <a:srgbClr val="192540"/>
          </a:solidFill>
          <a:ln w="5715">
            <a:solidFill>
              <a:srgbClr val="2B3857"/>
            </a:solidFill>
            <a:prstDash val="solid"/>
          </a:ln>
        </p:spPr>
      </p:sp>
      <p:sp>
        <p:nvSpPr>
          <p:cNvPr id="12" name="Shape 10"/>
          <p:cNvSpPr/>
          <p:nvPr/>
        </p:nvSpPr>
        <p:spPr>
          <a:xfrm>
            <a:off x="822960" y="3347951"/>
            <a:ext cx="1115568" cy="178724"/>
          </a:xfrm>
          <a:prstGeom prst="roundRect">
            <a:avLst>
              <a:gd name="adj" fmla="val 15349"/>
            </a:avLst>
          </a:prstGeom>
          <a:solidFill>
            <a:srgbClr val="192540"/>
          </a:solidFill>
          <a:ln w="5715">
            <a:solidFill>
              <a:srgbClr val="2B3857"/>
            </a:solidFill>
            <a:prstDash val="solid"/>
          </a:ln>
        </p:spPr>
      </p:sp>
      <p:sp>
        <p:nvSpPr>
          <p:cNvPr id="13" name="Text 11"/>
          <p:cNvSpPr/>
          <p:nvPr/>
        </p:nvSpPr>
        <p:spPr>
          <a:xfrm>
            <a:off x="896112" y="3366239"/>
            <a:ext cx="969264" cy="151292"/>
          </a:xfrm>
          <a:prstGeom prst="rect">
            <a:avLst/>
          </a:prstGeom>
          <a:noFill/>
          <a:ln/>
        </p:spPr>
        <p:txBody>
          <a:bodyPr wrap="square" lIns="0" tIns="0" rIns="0" bIns="0" rtlCol="0" anchor="ctr">
            <a:normAutofit/>
          </a:bodyPr>
          <a:lstStyle/>
          <a:p>
            <a:pPr indent="0" marL="0">
              <a:buNone/>
            </a:pPr>
            <a:r>
              <a:rPr lang="en-US" sz="460" dirty="0">
                <a:solidFill>
                  <a:srgbClr val="A7B0C0"/>
                </a:solidFill>
                <a:latin typeface="DejaVu Sans Mono" pitchFamily="34" charset="0"/>
                <a:ea typeface="DejaVu Sans Mono" pitchFamily="34" charset="-122"/>
                <a:cs typeface="DejaVu Sans Mono" pitchFamily="34" charset="-120"/>
              </a:rPr>
              <a:t>L12</a:t>
            </a:r>
            <a:endParaRPr lang="en-US" sz="460" dirty="0"/>
          </a:p>
        </p:txBody>
      </p:sp>
      <p:sp>
        <p:nvSpPr>
          <p:cNvPr id="14" name="Shape 12"/>
          <p:cNvSpPr/>
          <p:nvPr/>
        </p:nvSpPr>
        <p:spPr>
          <a:xfrm>
            <a:off x="822960" y="3567823"/>
            <a:ext cx="1115568" cy="178724"/>
          </a:xfrm>
          <a:prstGeom prst="roundRect">
            <a:avLst>
              <a:gd name="adj" fmla="val 15349"/>
            </a:avLst>
          </a:prstGeom>
          <a:solidFill>
            <a:srgbClr val="192540"/>
          </a:solidFill>
          <a:ln w="5715">
            <a:solidFill>
              <a:srgbClr val="2B3857"/>
            </a:solidFill>
            <a:prstDash val="solid"/>
          </a:ln>
        </p:spPr>
      </p:sp>
      <p:sp>
        <p:nvSpPr>
          <p:cNvPr id="15" name="Shape 13"/>
          <p:cNvSpPr/>
          <p:nvPr/>
        </p:nvSpPr>
        <p:spPr>
          <a:xfrm>
            <a:off x="822960" y="3787694"/>
            <a:ext cx="1115568" cy="178724"/>
          </a:xfrm>
          <a:prstGeom prst="roundRect">
            <a:avLst>
              <a:gd name="adj" fmla="val 15349"/>
            </a:avLst>
          </a:prstGeom>
          <a:solidFill>
            <a:srgbClr val="192540"/>
          </a:solidFill>
          <a:ln w="5715">
            <a:solidFill>
              <a:srgbClr val="2B3857"/>
            </a:solidFill>
            <a:prstDash val="solid"/>
          </a:ln>
        </p:spPr>
      </p:sp>
      <p:sp>
        <p:nvSpPr>
          <p:cNvPr id="16" name="Shape 14"/>
          <p:cNvSpPr/>
          <p:nvPr/>
        </p:nvSpPr>
        <p:spPr>
          <a:xfrm>
            <a:off x="822960" y="4007566"/>
            <a:ext cx="1115568" cy="178724"/>
          </a:xfrm>
          <a:prstGeom prst="roundRect">
            <a:avLst>
              <a:gd name="adj" fmla="val 15349"/>
            </a:avLst>
          </a:prstGeom>
          <a:solidFill>
            <a:srgbClr val="192540"/>
          </a:solidFill>
          <a:ln w="5715">
            <a:solidFill>
              <a:srgbClr val="2B3857"/>
            </a:solidFill>
            <a:prstDash val="solid"/>
          </a:ln>
        </p:spPr>
      </p:sp>
      <p:sp>
        <p:nvSpPr>
          <p:cNvPr id="17" name="Text 15"/>
          <p:cNvSpPr/>
          <p:nvPr/>
        </p:nvSpPr>
        <p:spPr>
          <a:xfrm>
            <a:off x="896112" y="4025854"/>
            <a:ext cx="969264" cy="151292"/>
          </a:xfrm>
          <a:prstGeom prst="rect">
            <a:avLst/>
          </a:prstGeom>
          <a:noFill/>
          <a:ln/>
        </p:spPr>
        <p:txBody>
          <a:bodyPr wrap="square" lIns="0" tIns="0" rIns="0" bIns="0" rtlCol="0" anchor="ctr">
            <a:normAutofit/>
          </a:bodyPr>
          <a:lstStyle/>
          <a:p>
            <a:pPr indent="0" marL="0">
              <a:buNone/>
            </a:pPr>
            <a:r>
              <a:rPr lang="en-US" sz="460" dirty="0">
                <a:solidFill>
                  <a:srgbClr val="A7B0C0"/>
                </a:solidFill>
                <a:latin typeface="DejaVu Sans Mono" pitchFamily="34" charset="0"/>
                <a:ea typeface="DejaVu Sans Mono" pitchFamily="34" charset="-122"/>
                <a:cs typeface="DejaVu Sans Mono" pitchFamily="34" charset="-120"/>
              </a:rPr>
              <a:t>L21</a:t>
            </a:r>
            <a:endParaRPr lang="en-US" sz="460" dirty="0"/>
          </a:p>
        </p:txBody>
      </p:sp>
      <p:sp>
        <p:nvSpPr>
          <p:cNvPr id="18" name="Shape 16"/>
          <p:cNvSpPr/>
          <p:nvPr/>
        </p:nvSpPr>
        <p:spPr>
          <a:xfrm>
            <a:off x="822960" y="4227437"/>
            <a:ext cx="1115568" cy="178724"/>
          </a:xfrm>
          <a:prstGeom prst="roundRect">
            <a:avLst>
              <a:gd name="adj" fmla="val 15349"/>
            </a:avLst>
          </a:prstGeom>
          <a:solidFill>
            <a:srgbClr val="192540"/>
          </a:solidFill>
          <a:ln w="5715">
            <a:solidFill>
              <a:srgbClr val="2B3857"/>
            </a:solidFill>
            <a:prstDash val="solid"/>
          </a:ln>
        </p:spPr>
      </p:sp>
      <p:sp>
        <p:nvSpPr>
          <p:cNvPr id="19" name="Shape 17"/>
          <p:cNvSpPr/>
          <p:nvPr/>
        </p:nvSpPr>
        <p:spPr>
          <a:xfrm>
            <a:off x="822960" y="4447309"/>
            <a:ext cx="1115568" cy="178724"/>
          </a:xfrm>
          <a:prstGeom prst="roundRect">
            <a:avLst>
              <a:gd name="adj" fmla="val 15349"/>
            </a:avLst>
          </a:prstGeom>
          <a:solidFill>
            <a:srgbClr val="192540"/>
          </a:solidFill>
          <a:ln w="5715">
            <a:solidFill>
              <a:srgbClr val="2B3857"/>
            </a:solidFill>
            <a:prstDash val="solid"/>
          </a:ln>
        </p:spPr>
      </p:sp>
      <p:sp>
        <p:nvSpPr>
          <p:cNvPr id="20" name="Shape 18"/>
          <p:cNvSpPr/>
          <p:nvPr/>
        </p:nvSpPr>
        <p:spPr>
          <a:xfrm>
            <a:off x="822960" y="4667181"/>
            <a:ext cx="1115568" cy="178724"/>
          </a:xfrm>
          <a:prstGeom prst="roundRect">
            <a:avLst>
              <a:gd name="adj" fmla="val 15349"/>
            </a:avLst>
          </a:prstGeom>
          <a:solidFill>
            <a:srgbClr val="192540"/>
          </a:solidFill>
          <a:ln w="5715">
            <a:solidFill>
              <a:srgbClr val="2B3857"/>
            </a:solidFill>
            <a:prstDash val="solid"/>
          </a:ln>
        </p:spPr>
      </p:sp>
      <p:sp>
        <p:nvSpPr>
          <p:cNvPr id="21" name="Text 19"/>
          <p:cNvSpPr/>
          <p:nvPr/>
        </p:nvSpPr>
        <p:spPr>
          <a:xfrm>
            <a:off x="896112" y="4685469"/>
            <a:ext cx="969264" cy="151292"/>
          </a:xfrm>
          <a:prstGeom prst="rect">
            <a:avLst/>
          </a:prstGeom>
          <a:noFill/>
          <a:ln/>
        </p:spPr>
        <p:txBody>
          <a:bodyPr wrap="square" lIns="0" tIns="0" rIns="0" bIns="0" rtlCol="0" anchor="ctr">
            <a:normAutofit/>
          </a:bodyPr>
          <a:lstStyle/>
          <a:p>
            <a:pPr indent="0" marL="0">
              <a:buNone/>
            </a:pPr>
            <a:r>
              <a:rPr lang="en-US" sz="460" dirty="0">
                <a:solidFill>
                  <a:srgbClr val="A7B0C0"/>
                </a:solidFill>
                <a:latin typeface="DejaVu Sans Mono" pitchFamily="34" charset="0"/>
                <a:ea typeface="DejaVu Sans Mono" pitchFamily="34" charset="-122"/>
                <a:cs typeface="DejaVu Sans Mono" pitchFamily="34" charset="-120"/>
              </a:rPr>
              <a:t>L30</a:t>
            </a:r>
            <a:endParaRPr lang="en-US" sz="460" dirty="0"/>
          </a:p>
        </p:txBody>
      </p:sp>
      <p:sp>
        <p:nvSpPr>
          <p:cNvPr id="22" name="Shape 20"/>
          <p:cNvSpPr/>
          <p:nvPr/>
        </p:nvSpPr>
        <p:spPr>
          <a:xfrm>
            <a:off x="822960" y="4887052"/>
            <a:ext cx="1115568" cy="178724"/>
          </a:xfrm>
          <a:prstGeom prst="roundRect">
            <a:avLst>
              <a:gd name="adj" fmla="val 15349"/>
            </a:avLst>
          </a:prstGeom>
          <a:solidFill>
            <a:srgbClr val="A88CFF"/>
          </a:solidFill>
          <a:ln w="5715">
            <a:solidFill>
              <a:srgbClr val="DDD4FF"/>
            </a:solidFill>
            <a:prstDash val="solid"/>
          </a:ln>
        </p:spPr>
      </p:sp>
      <p:sp>
        <p:nvSpPr>
          <p:cNvPr id="23" name="Text 21"/>
          <p:cNvSpPr/>
          <p:nvPr/>
        </p:nvSpPr>
        <p:spPr>
          <a:xfrm>
            <a:off x="896112" y="4905340"/>
            <a:ext cx="969264" cy="151292"/>
          </a:xfrm>
          <a:prstGeom prst="rect">
            <a:avLst/>
          </a:prstGeom>
          <a:noFill/>
          <a:ln/>
        </p:spPr>
        <p:txBody>
          <a:bodyPr wrap="square" lIns="0" tIns="0" rIns="0" bIns="0" rtlCol="0" anchor="ctr">
            <a:normAutofit/>
          </a:bodyPr>
          <a:lstStyle/>
          <a:p>
            <a:pPr indent="0" marL="0">
              <a:buNone/>
            </a:pPr>
            <a:r>
              <a:rPr lang="en-US" sz="550" b="1" dirty="0">
                <a:solidFill>
                  <a:srgbClr val="0A1020"/>
                </a:solidFill>
                <a:latin typeface="DejaVu Sans Mono" pitchFamily="34" charset="0"/>
                <a:ea typeface="DejaVu Sans Mono" pitchFamily="34" charset="-122"/>
                <a:cs typeface="DejaVu Sans Mono" pitchFamily="34" charset="-120"/>
              </a:rPr>
              <a:t>LAYER 35</a:t>
            </a:r>
            <a:endParaRPr lang="en-US" sz="550" dirty="0"/>
          </a:p>
        </p:txBody>
      </p:sp>
      <p:sp>
        <p:nvSpPr>
          <p:cNvPr id="24" name="Shape 22"/>
          <p:cNvSpPr/>
          <p:nvPr/>
        </p:nvSpPr>
        <p:spPr>
          <a:xfrm>
            <a:off x="2029968" y="4718304"/>
            <a:ext cx="749808" cy="274320"/>
          </a:xfrm>
          <a:prstGeom prst="roundRect">
            <a:avLst>
              <a:gd name="adj" fmla="val 26667"/>
            </a:avLst>
          </a:prstGeom>
          <a:solidFill>
            <a:srgbClr val="F3C862"/>
          </a:solidFill>
          <a:ln w="12700">
            <a:solidFill>
              <a:srgbClr val="F3C862">
                <a:alpha val="0"/>
              </a:srgbClr>
            </a:solidFill>
            <a:prstDash val="solid"/>
          </a:ln>
        </p:spPr>
      </p:sp>
      <p:sp>
        <p:nvSpPr>
          <p:cNvPr id="25" name="Text 23"/>
          <p:cNvSpPr/>
          <p:nvPr/>
        </p:nvSpPr>
        <p:spPr>
          <a:xfrm>
            <a:off x="2075688" y="4800600"/>
            <a:ext cx="658368" cy="109728"/>
          </a:xfrm>
          <a:prstGeom prst="rect">
            <a:avLst/>
          </a:prstGeom>
          <a:noFill/>
          <a:ln/>
        </p:spPr>
        <p:txBody>
          <a:bodyPr wrap="square" lIns="0" tIns="0" rIns="0" bIns="0" rtlCol="0" anchor="t">
            <a:normAutofit/>
          </a:bodyPr>
          <a:lstStyle/>
          <a:p>
            <a:pPr algn="ctr" indent="0" marL="0">
              <a:buNone/>
            </a:pPr>
            <a:r>
              <a:rPr lang="en-US" sz="520" b="1" dirty="0">
                <a:solidFill>
                  <a:srgbClr val="0A1020"/>
                </a:solidFill>
                <a:latin typeface="DejaVu Sans Mono" pitchFamily="34" charset="0"/>
                <a:ea typeface="DejaVu Sans Mono" pitchFamily="34" charset="-122"/>
                <a:cs typeface="DejaVu Sans Mono" pitchFamily="34" charset="-120"/>
              </a:rPr>
              <a:t>HEAD 25</a:t>
            </a:r>
            <a:endParaRPr lang="en-US" sz="520" dirty="0"/>
          </a:p>
        </p:txBody>
      </p:sp>
      <p:sp>
        <p:nvSpPr>
          <p:cNvPr id="26" name="Shape 24"/>
          <p:cNvSpPr/>
          <p:nvPr/>
        </p:nvSpPr>
        <p:spPr>
          <a:xfrm>
            <a:off x="1938528" y="4901184"/>
            <a:ext cx="100584" cy="0"/>
          </a:xfrm>
          <a:prstGeom prst="line">
            <a:avLst/>
          </a:prstGeom>
          <a:noFill/>
          <a:ln w="15240">
            <a:solidFill>
              <a:srgbClr val="F3C862"/>
            </a:solidFill>
            <a:prstDash val="solid"/>
            <a:tailEnd type="triangle"/>
          </a:ln>
        </p:spPr>
      </p:sp>
      <p:sp>
        <p:nvSpPr>
          <p:cNvPr id="27" name="Text 25"/>
          <p:cNvSpPr/>
          <p:nvPr/>
        </p:nvSpPr>
        <p:spPr>
          <a:xfrm>
            <a:off x="2286000" y="2734056"/>
            <a:ext cx="877824" cy="182880"/>
          </a:xfrm>
          <a:prstGeom prst="rect">
            <a:avLst/>
          </a:prstGeom>
          <a:noFill/>
          <a:ln/>
        </p:spPr>
        <p:txBody>
          <a:bodyPr wrap="square" lIns="0" tIns="0" rIns="0" bIns="0" rtlCol="0" anchor="t">
            <a:normAutofit/>
          </a:bodyPr>
          <a:lstStyle/>
          <a:p>
            <a:pPr indent="0" marL="0">
              <a:buNone/>
            </a:pPr>
            <a:r>
              <a:rPr lang="en-US" sz="600" dirty="0">
                <a:solidFill>
                  <a:srgbClr val="FFFFFF"/>
                </a:solidFill>
                <a:latin typeface="DejaVu Sans Mono" pitchFamily="34" charset="0"/>
                <a:ea typeface="DejaVu Sans Mono" pitchFamily="34" charset="-122"/>
                <a:cs typeface="DejaVu Sans Mono" pitchFamily="34" charset="-120"/>
              </a:rPr>
              <a:t>scale 1.0</a:t>
            </a:r>
            <a:endParaRPr lang="en-US" sz="600" dirty="0"/>
          </a:p>
        </p:txBody>
      </p:sp>
      <p:sp>
        <p:nvSpPr>
          <p:cNvPr id="28" name="Shape 26"/>
          <p:cNvSpPr/>
          <p:nvPr/>
        </p:nvSpPr>
        <p:spPr>
          <a:xfrm>
            <a:off x="2450592" y="3182112"/>
            <a:ext cx="0" cy="1060704"/>
          </a:xfrm>
          <a:prstGeom prst="line">
            <a:avLst/>
          </a:prstGeom>
          <a:noFill/>
          <a:ln w="76200">
            <a:solidFill>
              <a:srgbClr val="2B3857"/>
            </a:solidFill>
            <a:prstDash val="solid"/>
          </a:ln>
        </p:spPr>
      </p:sp>
      <p:sp>
        <p:nvSpPr>
          <p:cNvPr id="29" name="Shape 27"/>
          <p:cNvSpPr/>
          <p:nvPr/>
        </p:nvSpPr>
        <p:spPr>
          <a:xfrm>
            <a:off x="2313432" y="3072384"/>
            <a:ext cx="265176" cy="265176"/>
          </a:xfrm>
          <a:prstGeom prst="ellipse">
            <a:avLst/>
          </a:prstGeom>
          <a:solidFill>
            <a:srgbClr val="F3C862"/>
          </a:solidFill>
          <a:ln w="12700">
            <a:solidFill>
              <a:srgbClr val="F3C862">
                <a:alpha val="0"/>
              </a:srgbClr>
            </a:solidFill>
            <a:prstDash val="solid"/>
          </a:ln>
        </p:spPr>
      </p:sp>
      <p:sp>
        <p:nvSpPr>
          <p:cNvPr id="30" name="Shape 28"/>
          <p:cNvSpPr/>
          <p:nvPr/>
        </p:nvSpPr>
        <p:spPr>
          <a:xfrm>
            <a:off x="2313432" y="4142232"/>
            <a:ext cx="265176" cy="265176"/>
          </a:xfrm>
          <a:prstGeom prst="ellipse">
            <a:avLst/>
          </a:prstGeom>
          <a:solidFill>
            <a:srgbClr val="FF6D62"/>
          </a:solidFill>
          <a:ln w="12700">
            <a:solidFill>
              <a:srgbClr val="FF6D62">
                <a:alpha val="0"/>
              </a:srgbClr>
            </a:solidFill>
            <a:prstDash val="solid"/>
          </a:ln>
        </p:spPr>
      </p:sp>
      <p:sp>
        <p:nvSpPr>
          <p:cNvPr id="31" name="Text 29"/>
          <p:cNvSpPr/>
          <p:nvPr/>
        </p:nvSpPr>
        <p:spPr>
          <a:xfrm>
            <a:off x="2286000" y="4480560"/>
            <a:ext cx="877824" cy="182880"/>
          </a:xfrm>
          <a:prstGeom prst="rect">
            <a:avLst/>
          </a:prstGeom>
          <a:noFill/>
          <a:ln/>
        </p:spPr>
        <p:txBody>
          <a:bodyPr wrap="square" lIns="0" tIns="0" rIns="0" bIns="0" rtlCol="0" anchor="t">
            <a:normAutofit/>
          </a:bodyPr>
          <a:lstStyle/>
          <a:p>
            <a:pPr indent="0" marL="0">
              <a:buNone/>
            </a:pPr>
            <a:r>
              <a:rPr lang="en-US" sz="600" dirty="0">
                <a:solidFill>
                  <a:srgbClr val="FF6D62"/>
                </a:solidFill>
                <a:latin typeface="DejaVu Sans Mono" pitchFamily="34" charset="0"/>
                <a:ea typeface="DejaVu Sans Mono" pitchFamily="34" charset="-122"/>
                <a:cs typeface="DejaVu Sans Mono" pitchFamily="34" charset="-120"/>
              </a:rPr>
              <a:t>scale 0.0</a:t>
            </a:r>
            <a:endParaRPr lang="en-US" sz="600" dirty="0"/>
          </a:p>
        </p:txBody>
      </p:sp>
      <p:sp>
        <p:nvSpPr>
          <p:cNvPr id="32" name="Shape 30"/>
          <p:cNvSpPr/>
          <p:nvPr/>
        </p:nvSpPr>
        <p:spPr>
          <a:xfrm>
            <a:off x="2770632" y="3730752"/>
            <a:ext cx="548640" cy="0"/>
          </a:xfrm>
          <a:prstGeom prst="line">
            <a:avLst/>
          </a:prstGeom>
          <a:noFill/>
          <a:ln w="19050">
            <a:solidFill>
              <a:srgbClr val="F3C862"/>
            </a:solidFill>
            <a:prstDash val="solid"/>
            <a:tailEnd type="triangle"/>
          </a:ln>
        </p:spPr>
      </p:sp>
      <p:sp>
        <p:nvSpPr>
          <p:cNvPr id="33" name="Shape 31"/>
          <p:cNvSpPr/>
          <p:nvPr/>
        </p:nvSpPr>
        <p:spPr>
          <a:xfrm>
            <a:off x="3346704" y="3337560"/>
            <a:ext cx="493776" cy="768096"/>
          </a:xfrm>
          <a:prstGeom prst="roundRect">
            <a:avLst>
              <a:gd name="adj" fmla="val 12963"/>
            </a:avLst>
          </a:prstGeom>
          <a:solidFill>
            <a:srgbClr val="FFD0CB"/>
          </a:solidFill>
          <a:ln w="12700">
            <a:solidFill>
              <a:srgbClr val="FF6D62"/>
            </a:solidFill>
            <a:prstDash val="solid"/>
          </a:ln>
        </p:spPr>
      </p:sp>
      <p:pic>
        <p:nvPicPr>
          <p:cNvPr id="34" name="Image 0"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3493008" y="3575304"/>
            <a:ext cx="192024" cy="265176"/>
          </a:xfrm>
          <a:prstGeom prst="rect">
            <a:avLst/>
          </a:prstGeom>
        </p:spPr>
      </p:pic>
      <p:sp>
        <p:nvSpPr>
          <p:cNvPr id="35" name="Shape 32"/>
          <p:cNvSpPr/>
          <p:nvPr/>
        </p:nvSpPr>
        <p:spPr>
          <a:xfrm>
            <a:off x="4663440" y="1252728"/>
            <a:ext cx="4443984" cy="1828800"/>
          </a:xfrm>
          <a:prstGeom prst="roundRect">
            <a:avLst>
              <a:gd name="adj" fmla="val 5500"/>
            </a:avLst>
          </a:prstGeom>
          <a:solidFill>
            <a:srgbClr val="FFFFFF"/>
          </a:solidFill>
          <a:ln w="13970">
            <a:solidFill>
              <a:srgbClr val="A88CFF"/>
            </a:solidFill>
            <a:prstDash val="solid"/>
          </a:ln>
        </p:spPr>
      </p:sp>
      <p:pic>
        <p:nvPicPr>
          <p:cNvPr id="36" name="Image 1"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828032" y="1399032"/>
            <a:ext cx="210312" cy="210312"/>
          </a:xfrm>
          <a:prstGeom prst="rect">
            <a:avLst/>
          </a:prstGeom>
        </p:spPr>
      </p:pic>
      <p:sp>
        <p:nvSpPr>
          <p:cNvPr id="37" name="Text 33"/>
          <p:cNvSpPr/>
          <p:nvPr/>
        </p:nvSpPr>
        <p:spPr>
          <a:xfrm>
            <a:off x="5120640" y="1389888"/>
            <a:ext cx="3822192" cy="1408176"/>
          </a:xfrm>
          <a:prstGeom prst="rect">
            <a:avLst/>
          </a:prstGeom>
          <a:noFill/>
          <a:ln/>
        </p:spPr>
        <p:txBody>
          <a:bodyPr wrap="square" lIns="0" tIns="0" rIns="0" bIns="0" rtlCol="0" anchor="ctr">
            <a:normAutofit/>
          </a:bodyPr>
          <a:lstStyle/>
          <a:p>
            <a:pPr indent="0" marL="0">
              <a:buNone/>
            </a:pPr>
            <a:r>
              <a:rPr lang="en-US" sz="980" i="1" dirty="0">
                <a:solidFill>
                  <a:srgbClr val="121722"/>
                </a:solidFill>
                <a:latin typeface="Inter" pitchFamily="34" charset="0"/>
                <a:ea typeface="Inter" pitchFamily="34" charset="-122"/>
                <a:cs typeface="Inter" pitchFamily="34" charset="-120"/>
              </a:rPr>
              <a:t>"So the delta is (value at scale 0 - value at scale 1) = delta * (0 - 1) = -delta. Wait, this is getting complicated."</a:t>
            </a:r>
            <a:endParaRPr lang="en-US" sz="980" dirty="0"/>
          </a:p>
        </p:txBody>
      </p:sp>
      <p:sp>
        <p:nvSpPr>
          <p:cNvPr id="38" name="Text 34"/>
          <p:cNvSpPr/>
          <p:nvPr/>
        </p:nvSpPr>
        <p:spPr>
          <a:xfrm>
            <a:off x="5120640" y="2862072"/>
            <a:ext cx="3822192" cy="109728"/>
          </a:xfrm>
          <a:prstGeom prst="rect">
            <a:avLst/>
          </a:prstGeom>
          <a:noFill/>
          <a:ln/>
        </p:spPr>
        <p:txBody>
          <a:bodyPr wrap="square" lIns="0" tIns="0" rIns="0" bIns="0" rtlCol="0" anchor="t">
            <a:normAutofit/>
          </a:bodyPr>
          <a:lstStyle/>
          <a:p>
            <a:pPr indent="0" marL="0">
              <a:buNone/>
            </a:pPr>
            <a:r>
              <a:rPr lang="en-US" sz="390" dirty="0">
                <a:solidFill>
                  <a:srgbClr val="687284"/>
                </a:solidFill>
                <a:latin typeface="DejaVu Sans Mono" pitchFamily="34" charset="0"/>
                <a:ea typeface="DejaVu Sans Mono" pitchFamily="34" charset="-122"/>
                <a:cs typeface="DejaVu Sans Mono" pitchFamily="34" charset="-120"/>
              </a:rPr>
              <a:t>rule-given-factorial-preregistered-20260816-001</a:t>
            </a:r>
            <a:endParaRPr lang="en-US" sz="390" dirty="0"/>
          </a:p>
        </p:txBody>
      </p:sp>
      <p:sp>
        <p:nvSpPr>
          <p:cNvPr id="39" name="Shape 35"/>
          <p:cNvSpPr/>
          <p:nvPr/>
        </p:nvSpPr>
        <p:spPr>
          <a:xfrm>
            <a:off x="4663440" y="3355848"/>
            <a:ext cx="4443984" cy="2377440"/>
          </a:xfrm>
          <a:prstGeom prst="roundRect">
            <a:avLst>
              <a:gd name="adj" fmla="val 5000"/>
            </a:avLst>
          </a:prstGeom>
          <a:solidFill>
            <a:srgbClr val="192540"/>
          </a:solidFill>
          <a:ln w="13970">
            <a:solidFill>
              <a:srgbClr val="A88CFF"/>
            </a:solidFill>
            <a:prstDash val="solid"/>
          </a:ln>
        </p:spPr>
      </p:sp>
      <p:sp>
        <p:nvSpPr>
          <p:cNvPr id="40" name="Text 36"/>
          <p:cNvSpPr/>
          <p:nvPr/>
        </p:nvSpPr>
        <p:spPr>
          <a:xfrm>
            <a:off x="4956048" y="3621024"/>
            <a:ext cx="1554480" cy="182880"/>
          </a:xfrm>
          <a:prstGeom prst="rect">
            <a:avLst/>
          </a:prstGeom>
          <a:noFill/>
          <a:ln/>
        </p:spPr>
        <p:txBody>
          <a:bodyPr wrap="square" lIns="0" tIns="0" rIns="0" bIns="0" rtlCol="0" anchor="t">
            <a:normAutofit/>
          </a:bodyPr>
          <a:lstStyle/>
          <a:p>
            <a:pPr indent="0" marL="0">
              <a:buNone/>
            </a:pPr>
            <a:r>
              <a:rPr lang="en-US" sz="700" b="1" spc="170" kern="0" dirty="0">
                <a:solidFill>
                  <a:srgbClr val="DDD4FF"/>
                </a:solidFill>
                <a:latin typeface="Inter Display" pitchFamily="34" charset="0"/>
                <a:ea typeface="Inter Display" pitchFamily="34" charset="-122"/>
                <a:cs typeface="Inter Display" pitchFamily="34" charset="-120"/>
              </a:rPr>
              <a:t>INSIDE &lt;THINK&gt;</a:t>
            </a:r>
            <a:endParaRPr lang="en-US" sz="700" dirty="0"/>
          </a:p>
        </p:txBody>
      </p:sp>
      <p:sp>
        <p:nvSpPr>
          <p:cNvPr id="41" name="Text 37"/>
          <p:cNvSpPr/>
          <p:nvPr/>
        </p:nvSpPr>
        <p:spPr>
          <a:xfrm>
            <a:off x="4956048" y="4087368"/>
            <a:ext cx="3840480" cy="512064"/>
          </a:xfrm>
          <a:prstGeom prst="rect">
            <a:avLst/>
          </a:prstGeom>
          <a:noFill/>
          <a:ln/>
        </p:spPr>
        <p:txBody>
          <a:bodyPr wrap="square" lIns="0" tIns="0" rIns="0" bIns="0" rtlCol="0" anchor="t">
            <a:normAutofit/>
          </a:bodyPr>
          <a:lstStyle/>
          <a:p>
            <a:pPr algn="ctr" indent="0" marL="0">
              <a:buNone/>
            </a:pPr>
            <a:r>
              <a:rPr lang="en-US" sz="3000" b="1" dirty="0">
                <a:solidFill>
                  <a:srgbClr val="DDD4FF"/>
                </a:solidFill>
                <a:latin typeface="DejaVu Sans Mono" pitchFamily="34" charset="0"/>
                <a:ea typeface="DejaVu Sans Mono" pitchFamily="34" charset="-122"/>
                <a:cs typeface="DejaVu Sans Mono" pitchFamily="34" charset="-120"/>
              </a:rPr>
              <a:t>Δ ≈ −JVP</a:t>
            </a:r>
            <a:endParaRPr lang="en-US" sz="3000" dirty="0"/>
          </a:p>
        </p:txBody>
      </p:sp>
      <p:pic>
        <p:nvPicPr>
          <p:cNvPr id="42" name="Image 2" descr="preencoded.png">    </p:cNvPr>
          <p:cNvPicPr>
            <a:picLocks noChangeAspect="1"/>
          </p:cNvPicPr>
          <p:nvPr/>
        </p:nvPicPr>
        <p:blipFill>
          <a:blip r:embed="rId5">
            <a:alphaModFix amt="84000"/>
            <a:extLst>
              <a:ext uri="{96DAC541-7B7A-43D3-8B79-37D633B846F1}">
                <asvg:svgBlip xmlns:asvg="http://schemas.microsoft.com/office/drawing/2016/SVG/main" r:embed="rId6"/>
              </a:ext>
            </a:extLst>
          </a:blip>
          <a:stretch>
            <a:fillRect/>
          </a:stretch>
        </p:blipFill>
        <p:spPr>
          <a:xfrm>
            <a:off x="6437376" y="4736592"/>
            <a:ext cx="731520" cy="603504"/>
          </a:xfrm>
          <a:prstGeom prst="rect">
            <a:avLst/>
          </a:prstGeom>
        </p:spPr>
      </p:pic>
      <p:sp>
        <p:nvSpPr>
          <p:cNvPr id="43" name="Text 38"/>
          <p:cNvSpPr/>
          <p:nvPr/>
        </p:nvSpPr>
        <p:spPr>
          <a:xfrm>
            <a:off x="5641848" y="4937760"/>
            <a:ext cx="2340864" cy="201168"/>
          </a:xfrm>
          <a:prstGeom prst="rect">
            <a:avLst/>
          </a:prstGeom>
          <a:noFill/>
          <a:ln/>
        </p:spPr>
        <p:txBody>
          <a:bodyPr wrap="square" lIns="0" tIns="0" rIns="0" bIns="0" rtlCol="0" anchor="t">
            <a:normAutofit/>
          </a:bodyPr>
          <a:lstStyle/>
          <a:p>
            <a:pPr algn="ctr" indent="0" marL="0">
              <a:buNone/>
            </a:pPr>
            <a:r>
              <a:rPr lang="en-US" sz="920" b="1" dirty="0">
                <a:solidFill>
                  <a:srgbClr val="FF6D62"/>
                </a:solidFill>
                <a:latin typeface="Inter Display" pitchFamily="34" charset="0"/>
                <a:ea typeface="Inter Display" pitchFamily="34" charset="-122"/>
                <a:cs typeface="Inter Display" pitchFamily="34" charset="-120"/>
              </a:rPr>
              <a:t>before getting stuck in loops</a:t>
            </a:r>
            <a:endParaRPr lang="en-US" sz="920" dirty="0"/>
          </a:p>
        </p:txBody>
      </p:sp>
      <p:sp>
        <p:nvSpPr>
          <p:cNvPr id="44" name="Shape 39"/>
          <p:cNvSpPr/>
          <p:nvPr/>
        </p:nvSpPr>
        <p:spPr>
          <a:xfrm>
            <a:off x="9372600" y="1252728"/>
            <a:ext cx="2350008" cy="1828800"/>
          </a:xfrm>
          <a:prstGeom prst="roundRect">
            <a:avLst>
              <a:gd name="adj" fmla="val 5500"/>
            </a:avLst>
          </a:prstGeom>
          <a:solidFill>
            <a:srgbClr val="121B30"/>
          </a:solidFill>
          <a:ln w="13970">
            <a:solidFill>
              <a:srgbClr val="35D7A4"/>
            </a:solidFill>
            <a:prstDash val="solid"/>
          </a:ln>
        </p:spPr>
      </p:sp>
      <p:sp>
        <p:nvSpPr>
          <p:cNvPr id="45" name="Text 40"/>
          <p:cNvSpPr/>
          <p:nvPr/>
        </p:nvSpPr>
        <p:spPr>
          <a:xfrm>
            <a:off x="9518904" y="1362456"/>
            <a:ext cx="2057400" cy="914400"/>
          </a:xfrm>
          <a:prstGeom prst="rect">
            <a:avLst/>
          </a:prstGeom>
          <a:noFill/>
          <a:ln/>
        </p:spPr>
        <p:txBody>
          <a:bodyPr wrap="square" lIns="0" tIns="0" rIns="0" bIns="0" rtlCol="0" anchor="ctr">
            <a:normAutofit/>
          </a:bodyPr>
          <a:lstStyle/>
          <a:p>
            <a:pPr algn="ctr" indent="0" marL="0">
              <a:buNone/>
            </a:pPr>
            <a:r>
              <a:rPr lang="en-US" sz="2600" b="1" dirty="0">
                <a:solidFill>
                  <a:srgbClr val="35D7A4"/>
                </a:solidFill>
                <a:latin typeface="Inter Display" pitchFamily="34" charset="0"/>
                <a:ea typeface="Inter Display" pitchFamily="34" charset="-122"/>
                <a:cs typeface="Inter Display" pitchFamily="34" charset="-120"/>
              </a:rPr>
              <a:t>80%</a:t>
            </a:r>
            <a:endParaRPr lang="en-US" sz="2600" dirty="0"/>
          </a:p>
        </p:txBody>
      </p:sp>
      <p:sp>
        <p:nvSpPr>
          <p:cNvPr id="46" name="Text 41"/>
          <p:cNvSpPr/>
          <p:nvPr/>
        </p:nvSpPr>
        <p:spPr>
          <a:xfrm>
            <a:off x="9500616" y="2423160"/>
            <a:ext cx="2093976" cy="402336"/>
          </a:xfrm>
          <a:prstGeom prst="rect">
            <a:avLst/>
          </a:prstGeom>
          <a:noFill/>
          <a:ln/>
        </p:spPr>
        <p:txBody>
          <a:bodyPr wrap="square" lIns="0" tIns="0" rIns="0" bIns="0" rtlCol="0" anchor="ctr">
            <a:normAutofit/>
          </a:bodyPr>
          <a:lstStyle/>
          <a:p>
            <a:pPr algn="ctr" indent="0" marL="0">
              <a:buNone/>
            </a:pPr>
            <a:r>
              <a:rPr lang="en-US" sz="650" b="1" dirty="0">
                <a:solidFill>
                  <a:srgbClr val="A7B0C0"/>
                </a:solidFill>
                <a:latin typeface="Inter" pitchFamily="34" charset="0"/>
                <a:ea typeface="Inter" pitchFamily="34" charset="-122"/>
                <a:cs typeface="Inter" pitchFamily="34" charset="-120"/>
              </a:rPr>
              <a:t>causal prediction accuracy</a:t>
            </a:r>
            <a:endParaRPr lang="en-US" sz="650" dirty="0"/>
          </a:p>
        </p:txBody>
      </p:sp>
      <p:sp>
        <p:nvSpPr>
          <p:cNvPr id="47" name="Shape 42"/>
          <p:cNvSpPr/>
          <p:nvPr/>
        </p:nvSpPr>
        <p:spPr>
          <a:xfrm>
            <a:off x="9372600" y="3355848"/>
            <a:ext cx="2350008" cy="1828800"/>
          </a:xfrm>
          <a:prstGeom prst="roundRect">
            <a:avLst>
              <a:gd name="adj" fmla="val 5500"/>
            </a:avLst>
          </a:prstGeom>
          <a:solidFill>
            <a:srgbClr val="121B30"/>
          </a:solidFill>
          <a:ln w="13970">
            <a:solidFill>
              <a:srgbClr val="A88CFF"/>
            </a:solidFill>
            <a:prstDash val="solid"/>
          </a:ln>
        </p:spPr>
      </p:sp>
      <p:sp>
        <p:nvSpPr>
          <p:cNvPr id="48" name="Text 43"/>
          <p:cNvSpPr/>
          <p:nvPr/>
        </p:nvSpPr>
        <p:spPr>
          <a:xfrm>
            <a:off x="9518904" y="3465576"/>
            <a:ext cx="2057400" cy="914400"/>
          </a:xfrm>
          <a:prstGeom prst="rect">
            <a:avLst/>
          </a:prstGeom>
          <a:noFill/>
          <a:ln/>
        </p:spPr>
        <p:txBody>
          <a:bodyPr wrap="square" lIns="0" tIns="0" rIns="0" bIns="0" rtlCol="0" anchor="ctr">
            <a:normAutofit/>
          </a:bodyPr>
          <a:lstStyle/>
          <a:p>
            <a:pPr algn="ctr" indent="0" marL="0">
              <a:buNone/>
            </a:pPr>
            <a:r>
              <a:rPr lang="en-US" sz="2600" b="1" dirty="0">
                <a:solidFill>
                  <a:srgbClr val="A88CFF"/>
                </a:solidFill>
                <a:latin typeface="Inter Display" pitchFamily="34" charset="0"/>
                <a:ea typeface="Inter Display" pitchFamily="34" charset="-122"/>
                <a:cs typeface="Inter Display" pitchFamily="34" charset="-120"/>
              </a:rPr>
              <a:t>72.5%</a:t>
            </a:r>
            <a:endParaRPr lang="en-US" sz="2600" dirty="0"/>
          </a:p>
        </p:txBody>
      </p:sp>
      <p:sp>
        <p:nvSpPr>
          <p:cNvPr id="49" name="Text 44"/>
          <p:cNvSpPr/>
          <p:nvPr/>
        </p:nvSpPr>
        <p:spPr>
          <a:xfrm>
            <a:off x="9500616" y="4526280"/>
            <a:ext cx="2093976" cy="402336"/>
          </a:xfrm>
          <a:prstGeom prst="rect">
            <a:avLst/>
          </a:prstGeom>
          <a:noFill/>
          <a:ln/>
        </p:spPr>
        <p:txBody>
          <a:bodyPr wrap="square" lIns="0" tIns="0" rIns="0" bIns="0" rtlCol="0" anchor="ctr">
            <a:normAutofit/>
          </a:bodyPr>
          <a:lstStyle/>
          <a:p>
            <a:pPr algn="ctr" indent="0" marL="0">
              <a:buNone/>
            </a:pPr>
            <a:r>
              <a:rPr lang="en-US" sz="650" b="1" dirty="0">
                <a:solidFill>
                  <a:srgbClr val="A7B0C0"/>
                </a:solidFill>
                <a:latin typeface="Inter" pitchFamily="34" charset="0"/>
                <a:ea typeface="Inter" pitchFamily="34" charset="-122"/>
                <a:cs typeface="Inter" pitchFamily="34" charset="-120"/>
              </a:rPr>
              <a:t>rule withheld</a:t>
            </a:r>
            <a:endParaRPr lang="en-US" sz="650" dirty="0"/>
          </a:p>
        </p:txBody>
      </p:sp>
      <p:sp>
        <p:nvSpPr>
          <p:cNvPr id="50" name="Text 45"/>
          <p:cNvSpPr/>
          <p:nvPr/>
        </p:nvSpPr>
        <p:spPr>
          <a:xfrm>
            <a:off x="4663440" y="5934456"/>
            <a:ext cx="7059168" cy="384048"/>
          </a:xfrm>
          <a:prstGeom prst="rect">
            <a:avLst/>
          </a:prstGeom>
          <a:noFill/>
          <a:ln/>
        </p:spPr>
        <p:txBody>
          <a:bodyPr wrap="square" lIns="0" tIns="0" rIns="0" bIns="0" rtlCol="0" anchor="t">
            <a:normAutofit/>
          </a:bodyPr>
          <a:lstStyle/>
          <a:p>
            <a:pPr algn="ctr" indent="0" marL="0">
              <a:buNone/>
            </a:pPr>
            <a:r>
              <a:rPr lang="en-US" sz="850" dirty="0">
                <a:solidFill>
                  <a:srgbClr val="FFFFFF"/>
                </a:solidFill>
                <a:latin typeface="Inter" pitchFamily="34" charset="0"/>
                <a:ea typeface="Inter" pitchFamily="34" charset="-122"/>
                <a:cs typeface="Inter" pitchFamily="34" charset="-120"/>
              </a:rPr>
              <a:t>Once thinking was decoupled from tool emission in V5, Qwen achieved 80% causal prediction accuracy (matching the mathematical ceiling of the channel) and 72.5% accuracy even when the rule was withheld.</a:t>
            </a:r>
            <a:endParaRPr lang="en-US" sz="8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5F1E8"/>
        </a:solidFill>
      </p:bgPr>
    </p:bg>
    <p:spTree>
      <p:nvGrpSpPr>
        <p:cNvPr id="1" name=""/>
        <p:cNvGrpSpPr/>
        <p:nvPr/>
      </p:nvGrpSpPr>
      <p:grpSpPr>
        <a:xfrm>
          <a:off x="0" y="0"/>
          <a:ext cx="0" cy="0"/>
          <a:chOff x="0" y="0"/>
          <a:chExt cx="0" cy="0"/>
        </a:xfrm>
      </p:grpSpPr>
      <p:sp>
        <p:nvSpPr>
          <p:cNvPr id="2" name="Text 0"/>
          <p:cNvSpPr/>
          <p:nvPr/>
        </p:nvSpPr>
        <p:spPr>
          <a:xfrm>
            <a:off x="411480" y="6583680"/>
            <a:ext cx="2103120" cy="128016"/>
          </a:xfrm>
          <a:prstGeom prst="rect">
            <a:avLst/>
          </a:prstGeom>
          <a:noFill/>
          <a:ln/>
        </p:spPr>
        <p:txBody>
          <a:bodyPr wrap="square" lIns="0" tIns="0" rIns="0" bIns="0" rtlCol="0" anchor="t">
            <a:normAutofit/>
          </a:bodyPr>
          <a:lstStyle/>
          <a:p>
            <a:pPr indent="0" marL="0">
              <a:buNone/>
            </a:pPr>
            <a:r>
              <a:rPr lang="en-US" sz="620" b="1" spc="160" kern="0" dirty="0">
                <a:solidFill>
                  <a:srgbClr val="687284"/>
                </a:solidFill>
                <a:latin typeface="Inter Display" pitchFamily="34" charset="0"/>
                <a:ea typeface="Inter Display" pitchFamily="34" charset="-122"/>
                <a:cs typeface="Inter Display" pitchFamily="34" charset="-120"/>
              </a:rPr>
              <a:t>INTEROBOCEPTION</a:t>
            </a:r>
            <a:endParaRPr lang="en-US" sz="620" dirty="0"/>
          </a:p>
        </p:txBody>
      </p:sp>
      <p:sp>
        <p:nvSpPr>
          <p:cNvPr id="3" name="Text 1"/>
          <p:cNvSpPr/>
          <p:nvPr/>
        </p:nvSpPr>
        <p:spPr>
          <a:xfrm>
            <a:off x="11478463" y="6574536"/>
            <a:ext cx="310896" cy="128016"/>
          </a:xfrm>
          <a:prstGeom prst="rect">
            <a:avLst/>
          </a:prstGeom>
          <a:noFill/>
          <a:ln/>
        </p:spPr>
        <p:txBody>
          <a:bodyPr wrap="square" lIns="0" tIns="0" rIns="0" bIns="0" rtlCol="0" anchor="t">
            <a:normAutofit/>
          </a:bodyPr>
          <a:lstStyle/>
          <a:p>
            <a:pPr algn="r" indent="0" marL="0">
              <a:buNone/>
            </a:pPr>
            <a:r>
              <a:rPr lang="en-US" sz="640" b="1" dirty="0">
                <a:solidFill>
                  <a:srgbClr val="687284"/>
                </a:solidFill>
                <a:latin typeface="DejaVu Sans Mono" pitchFamily="34" charset="0"/>
                <a:ea typeface="DejaVu Sans Mono" pitchFamily="34" charset="-122"/>
                <a:cs typeface="DejaVu Sans Mono" pitchFamily="34" charset="-120"/>
              </a:rPr>
              <a:t>06</a:t>
            </a:r>
            <a:endParaRPr lang="en-US" sz="640" dirty="0"/>
          </a:p>
        </p:txBody>
      </p:sp>
      <p:sp>
        <p:nvSpPr>
          <p:cNvPr id="4" name="Text 2"/>
          <p:cNvSpPr/>
          <p:nvPr/>
        </p:nvSpPr>
        <p:spPr>
          <a:xfrm>
            <a:off x="502920" y="292608"/>
            <a:ext cx="3840480" cy="182880"/>
          </a:xfrm>
          <a:prstGeom prst="rect">
            <a:avLst/>
          </a:prstGeom>
          <a:noFill/>
          <a:ln/>
        </p:spPr>
        <p:txBody>
          <a:bodyPr wrap="square" lIns="0" tIns="0" rIns="0" bIns="0" rtlCol="0" anchor="t">
            <a:normAutofit/>
          </a:bodyPr>
          <a:lstStyle/>
          <a:p>
            <a:pPr indent="0" marL="0">
              <a:buNone/>
            </a:pPr>
            <a:r>
              <a:rPr lang="en-US" sz="700" b="1" spc="170" kern="0" dirty="0">
                <a:solidFill>
                  <a:srgbClr val="A88CFF"/>
                </a:solidFill>
                <a:latin typeface="Inter Display" pitchFamily="34" charset="0"/>
                <a:ea typeface="Inter Display" pitchFamily="34" charset="-122"/>
                <a:cs typeface="Inter Display" pitchFamily="34" charset="-120"/>
              </a:rPr>
              <a:t>REASONING LOOPS AND BUDGET DEATHS</a:t>
            </a:r>
            <a:endParaRPr lang="en-US" sz="700" dirty="0"/>
          </a:p>
        </p:txBody>
      </p:sp>
      <p:sp>
        <p:nvSpPr>
          <p:cNvPr id="5" name="Text 3"/>
          <p:cNvSpPr/>
          <p:nvPr/>
        </p:nvSpPr>
        <p:spPr>
          <a:xfrm>
            <a:off x="502920" y="585216"/>
            <a:ext cx="9418320" cy="566928"/>
          </a:xfrm>
          <a:prstGeom prst="rect">
            <a:avLst/>
          </a:prstGeom>
          <a:noFill/>
          <a:ln/>
        </p:spPr>
        <p:txBody>
          <a:bodyPr wrap="square" lIns="0" tIns="0" rIns="0" bIns="0" rtlCol="0" anchor="t">
            <a:normAutofit/>
          </a:bodyPr>
          <a:lstStyle/>
          <a:p>
            <a:pPr indent="0" marL="0">
              <a:buNone/>
            </a:pPr>
            <a:r>
              <a:rPr lang="en-US" sz="2400" b="1" dirty="0">
                <a:solidFill>
                  <a:srgbClr val="121722"/>
                </a:solidFill>
                <a:latin typeface="Inter Display" pitchFamily="34" charset="0"/>
                <a:ea typeface="Inter Display" pitchFamily="34" charset="-122"/>
                <a:cs typeface="Inter Display" pitchFamily="34" charset="-120"/>
              </a:rPr>
              <a:t>Reasoning loops and budget deaths</a:t>
            </a:r>
            <a:endParaRPr lang="en-US" sz="2400" dirty="0"/>
          </a:p>
        </p:txBody>
      </p:sp>
      <p:sp>
        <p:nvSpPr>
          <p:cNvPr id="6" name="Shape 4"/>
          <p:cNvSpPr/>
          <p:nvPr/>
        </p:nvSpPr>
        <p:spPr>
          <a:xfrm>
            <a:off x="502920" y="1362456"/>
            <a:ext cx="6519672" cy="1408176"/>
          </a:xfrm>
          <a:prstGeom prst="roundRect">
            <a:avLst>
              <a:gd name="adj" fmla="val 7143"/>
            </a:avLst>
          </a:prstGeom>
          <a:solidFill>
            <a:srgbClr val="DDD4FF"/>
          </a:solidFill>
          <a:ln w="13970">
            <a:solidFill>
              <a:srgbClr val="A88CFF"/>
            </a:solidFill>
            <a:prstDash val="solid"/>
          </a:ln>
        </p:spPr>
      </p:sp>
      <p:pic>
        <p:nvPicPr>
          <p:cNvPr id="7" name="Image 0"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667512" y="1508760"/>
            <a:ext cx="210312" cy="210312"/>
          </a:xfrm>
          <a:prstGeom prst="rect">
            <a:avLst/>
          </a:prstGeom>
        </p:spPr>
      </p:pic>
      <p:sp>
        <p:nvSpPr>
          <p:cNvPr id="8" name="Text 5"/>
          <p:cNvSpPr/>
          <p:nvPr/>
        </p:nvSpPr>
        <p:spPr>
          <a:xfrm>
            <a:off x="960120" y="1499616"/>
            <a:ext cx="5897880" cy="768096"/>
          </a:xfrm>
          <a:prstGeom prst="rect">
            <a:avLst/>
          </a:prstGeom>
          <a:noFill/>
          <a:ln/>
        </p:spPr>
        <p:txBody>
          <a:bodyPr wrap="square" lIns="0" tIns="0" rIns="0" bIns="0" rtlCol="0" anchor="ctr">
            <a:normAutofit/>
          </a:bodyPr>
          <a:lstStyle/>
          <a:p>
            <a:pPr indent="0" marL="0">
              <a:buNone/>
            </a:pPr>
            <a:r>
              <a:rPr lang="en-US" sz="970" i="1" dirty="0">
                <a:solidFill>
                  <a:srgbClr val="121722"/>
                </a:solidFill>
                <a:latin typeface="Inter" pitchFamily="34" charset="0"/>
                <a:ea typeface="Inter" pitchFamily="34" charset="-122"/>
                <a:cs typeface="Inter" pitchFamily="34" charset="-120"/>
              </a:rPr>
              <a:t>"So if the local_derivative is positive, then delta_logit is negative. So if the local_derivative is positive, then delta_logit is negative. So if the local_derivative is positive, then delta_logit is negative. So if the local"</a:t>
            </a:r>
            <a:endParaRPr lang="en-US" sz="970" dirty="0"/>
          </a:p>
        </p:txBody>
      </p:sp>
      <p:sp>
        <p:nvSpPr>
          <p:cNvPr id="9" name="Text 6"/>
          <p:cNvSpPr/>
          <p:nvPr/>
        </p:nvSpPr>
        <p:spPr>
          <a:xfrm>
            <a:off x="960120" y="2331720"/>
            <a:ext cx="5897880" cy="182880"/>
          </a:xfrm>
          <a:prstGeom prst="rect">
            <a:avLst/>
          </a:prstGeom>
          <a:noFill/>
          <a:ln/>
        </p:spPr>
        <p:txBody>
          <a:bodyPr wrap="square" lIns="0" tIns="0" rIns="0" bIns="0" rtlCol="0" anchor="t">
            <a:normAutofit/>
          </a:bodyPr>
          <a:lstStyle/>
          <a:p>
            <a:pPr indent="0" marL="0">
              <a:buNone/>
            </a:pPr>
            <a:r>
              <a:rPr lang="en-US" sz="510" i="1" dirty="0">
                <a:solidFill>
                  <a:srgbClr val="687284"/>
                </a:solidFill>
                <a:latin typeface="Inter" pitchFamily="34" charset="0"/>
                <a:ea typeface="Inter" pitchFamily="34" charset="-122"/>
                <a:cs typeface="Inter" pitchFamily="34" charset="-120"/>
              </a:rPr>
              <a:t>the final characters before the token ceiling; the sentence repeats nine consecutive times.</a:t>
            </a:r>
            <a:endParaRPr lang="en-US" sz="510" dirty="0"/>
          </a:p>
        </p:txBody>
      </p:sp>
      <p:sp>
        <p:nvSpPr>
          <p:cNvPr id="10" name="Text 7"/>
          <p:cNvSpPr/>
          <p:nvPr/>
        </p:nvSpPr>
        <p:spPr>
          <a:xfrm>
            <a:off x="960120" y="2551176"/>
            <a:ext cx="5897880" cy="109728"/>
          </a:xfrm>
          <a:prstGeom prst="rect">
            <a:avLst/>
          </a:prstGeom>
          <a:noFill/>
          <a:ln/>
        </p:spPr>
        <p:txBody>
          <a:bodyPr wrap="square" lIns="0" tIns="0" rIns="0" bIns="0" rtlCol="0" anchor="t">
            <a:normAutofit/>
          </a:bodyPr>
          <a:lstStyle/>
          <a:p>
            <a:pPr indent="0" marL="0">
              <a:buNone/>
            </a:pPr>
            <a:r>
              <a:rPr lang="en-US" sz="380" dirty="0">
                <a:solidFill>
                  <a:srgbClr val="687284"/>
                </a:solidFill>
                <a:latin typeface="DejaVu Sans Mono" pitchFamily="34" charset="0"/>
                <a:ea typeface="DejaVu Sans Mono" pitchFamily="34" charset="-122"/>
                <a:cs typeface="DejaVu Sans Mono" pitchFamily="34" charset="-120"/>
              </a:rPr>
              <a:t>rule-given-execution-v5-preregistered-20260817-001 · context-12</a:t>
            </a:r>
            <a:endParaRPr lang="en-US" sz="380" dirty="0"/>
          </a:p>
        </p:txBody>
      </p:sp>
      <p:sp>
        <p:nvSpPr>
          <p:cNvPr id="11" name="Shape 8"/>
          <p:cNvSpPr/>
          <p:nvPr/>
        </p:nvSpPr>
        <p:spPr>
          <a:xfrm>
            <a:off x="7296912" y="1362456"/>
            <a:ext cx="4425696" cy="1408176"/>
          </a:xfrm>
          <a:prstGeom prst="roundRect">
            <a:avLst>
              <a:gd name="adj" fmla="val 8442"/>
            </a:avLst>
          </a:prstGeom>
          <a:solidFill>
            <a:srgbClr val="0A1020"/>
          </a:solidFill>
          <a:ln w="13970">
            <a:solidFill>
              <a:srgbClr val="FF6D62"/>
            </a:solidFill>
            <a:prstDash val="solid"/>
          </a:ln>
        </p:spPr>
      </p:sp>
      <p:sp>
        <p:nvSpPr>
          <p:cNvPr id="12" name="Text 9"/>
          <p:cNvSpPr/>
          <p:nvPr/>
        </p:nvSpPr>
        <p:spPr>
          <a:xfrm>
            <a:off x="7562088" y="1627632"/>
            <a:ext cx="914400" cy="182880"/>
          </a:xfrm>
          <a:prstGeom prst="rect">
            <a:avLst/>
          </a:prstGeom>
          <a:noFill/>
          <a:ln/>
        </p:spPr>
        <p:txBody>
          <a:bodyPr wrap="square" lIns="0" tIns="0" rIns="0" bIns="0" rtlCol="0" anchor="t">
            <a:normAutofit/>
          </a:bodyPr>
          <a:lstStyle/>
          <a:p>
            <a:pPr indent="0" marL="0">
              <a:buNone/>
            </a:pPr>
            <a:r>
              <a:rPr lang="en-US" sz="700" b="1" spc="170" kern="0" dirty="0">
                <a:solidFill>
                  <a:srgbClr val="FF6D62"/>
                </a:solidFill>
                <a:latin typeface="Inter Display" pitchFamily="34" charset="0"/>
                <a:ea typeface="Inter Display" pitchFamily="34" charset="-122"/>
                <a:cs typeface="Inter Display" pitchFamily="34" charset="-120"/>
              </a:rPr>
              <a:t>BUDGET</a:t>
            </a:r>
            <a:endParaRPr lang="en-US" sz="700" dirty="0"/>
          </a:p>
        </p:txBody>
      </p:sp>
      <p:sp>
        <p:nvSpPr>
          <p:cNvPr id="13" name="Text 10"/>
          <p:cNvSpPr/>
          <p:nvPr/>
        </p:nvSpPr>
        <p:spPr>
          <a:xfrm>
            <a:off x="7562088" y="1938528"/>
            <a:ext cx="1417320" cy="402336"/>
          </a:xfrm>
          <a:prstGeom prst="rect">
            <a:avLst/>
          </a:prstGeom>
          <a:noFill/>
          <a:ln/>
        </p:spPr>
        <p:txBody>
          <a:bodyPr wrap="square" lIns="0" tIns="0" rIns="0" bIns="0" rtlCol="0" anchor="t">
            <a:normAutofit/>
          </a:bodyPr>
          <a:lstStyle/>
          <a:p>
            <a:pPr indent="0" marL="0">
              <a:buNone/>
            </a:pPr>
            <a:r>
              <a:rPr lang="en-US" sz="2500" b="1" dirty="0">
                <a:solidFill>
                  <a:srgbClr val="FFFFFF"/>
                </a:solidFill>
                <a:latin typeface="DejaVu Sans Mono" pitchFamily="34" charset="0"/>
                <a:ea typeface="DejaVu Sans Mono" pitchFamily="34" charset="-122"/>
                <a:cs typeface="DejaVu Sans Mono" pitchFamily="34" charset="-120"/>
              </a:rPr>
              <a:t>1,024</a:t>
            </a:r>
            <a:endParaRPr lang="en-US" sz="2500" dirty="0"/>
          </a:p>
        </p:txBody>
      </p:sp>
      <p:sp>
        <p:nvSpPr>
          <p:cNvPr id="14" name="Shape 11"/>
          <p:cNvSpPr/>
          <p:nvPr/>
        </p:nvSpPr>
        <p:spPr>
          <a:xfrm>
            <a:off x="9034272" y="2139696"/>
            <a:ext cx="2212848" cy="0"/>
          </a:xfrm>
          <a:prstGeom prst="line">
            <a:avLst/>
          </a:prstGeom>
          <a:noFill/>
          <a:ln w="88900">
            <a:solidFill>
              <a:srgbClr val="2B3857"/>
            </a:solidFill>
            <a:prstDash val="solid"/>
          </a:ln>
        </p:spPr>
      </p:sp>
      <p:sp>
        <p:nvSpPr>
          <p:cNvPr id="15" name="Shape 12"/>
          <p:cNvSpPr/>
          <p:nvPr/>
        </p:nvSpPr>
        <p:spPr>
          <a:xfrm>
            <a:off x="9034272" y="2011680"/>
            <a:ext cx="2212848" cy="256032"/>
          </a:xfrm>
          <a:prstGeom prst="roundRect">
            <a:avLst>
              <a:gd name="adj" fmla="val 32143"/>
            </a:avLst>
          </a:prstGeom>
          <a:solidFill>
            <a:srgbClr val="FF6D62"/>
          </a:solidFill>
          <a:ln w="12700">
            <a:solidFill>
              <a:srgbClr val="FF6D62">
                <a:alpha val="0"/>
              </a:srgbClr>
            </a:solidFill>
            <a:prstDash val="solid"/>
          </a:ln>
        </p:spPr>
      </p:sp>
      <p:pic>
        <p:nvPicPr>
          <p:cNvPr id="16" name="Image 1"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890504" y="1600200"/>
            <a:ext cx="420624" cy="420624"/>
          </a:xfrm>
          <a:prstGeom prst="rect">
            <a:avLst/>
          </a:prstGeom>
        </p:spPr>
      </p:pic>
      <p:sp>
        <p:nvSpPr>
          <p:cNvPr id="17" name="Text 13"/>
          <p:cNvSpPr/>
          <p:nvPr/>
        </p:nvSpPr>
        <p:spPr>
          <a:xfrm>
            <a:off x="9052560" y="2423160"/>
            <a:ext cx="2194560" cy="182880"/>
          </a:xfrm>
          <a:prstGeom prst="rect">
            <a:avLst/>
          </a:prstGeom>
          <a:noFill/>
          <a:ln/>
        </p:spPr>
        <p:txBody>
          <a:bodyPr wrap="square" lIns="0" tIns="0" rIns="0" bIns="0" rtlCol="0" anchor="t">
            <a:normAutofit/>
          </a:bodyPr>
          <a:lstStyle/>
          <a:p>
            <a:pPr algn="ctr" indent="0" marL="0">
              <a:buNone/>
            </a:pPr>
            <a:r>
              <a:rPr lang="en-US" sz="640" b="1" dirty="0">
                <a:solidFill>
                  <a:srgbClr val="FFD0CB"/>
                </a:solidFill>
                <a:latin typeface="Inter" pitchFamily="34" charset="0"/>
                <a:ea typeface="Inter" pitchFamily="34" charset="-122"/>
                <a:cs typeface="Inter" pitchFamily="34" charset="-120"/>
              </a:rPr>
              <a:t>no tool call ever follows.</a:t>
            </a:r>
            <a:endParaRPr lang="en-US" sz="640" dirty="0"/>
          </a:p>
        </p:txBody>
      </p:sp>
      <p:sp>
        <p:nvSpPr>
          <p:cNvPr id="18" name="Shape 14"/>
          <p:cNvSpPr/>
          <p:nvPr/>
        </p:nvSpPr>
        <p:spPr>
          <a:xfrm>
            <a:off x="502920" y="3099816"/>
            <a:ext cx="5715000" cy="2121408"/>
          </a:xfrm>
          <a:prstGeom prst="roundRect">
            <a:avLst>
              <a:gd name="adj" fmla="val 4741"/>
            </a:avLst>
          </a:prstGeom>
          <a:solidFill>
            <a:srgbClr val="FFFFFF"/>
          </a:solidFill>
          <a:ln w="13970">
            <a:solidFill>
              <a:srgbClr val="F3C862"/>
            </a:solidFill>
            <a:prstDash val="solid"/>
          </a:ln>
        </p:spPr>
      </p:sp>
      <p:pic>
        <p:nvPicPr>
          <p:cNvPr id="19" name="Image 2"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67512" y="3246120"/>
            <a:ext cx="210312" cy="210312"/>
          </a:xfrm>
          <a:prstGeom prst="rect">
            <a:avLst/>
          </a:prstGeom>
        </p:spPr>
      </p:pic>
      <p:sp>
        <p:nvSpPr>
          <p:cNvPr id="20" name="Text 15"/>
          <p:cNvSpPr/>
          <p:nvPr/>
        </p:nvSpPr>
        <p:spPr>
          <a:xfrm>
            <a:off x="960120" y="3236976"/>
            <a:ext cx="5093208" cy="1481328"/>
          </a:xfrm>
          <a:prstGeom prst="rect">
            <a:avLst/>
          </a:prstGeom>
          <a:noFill/>
          <a:ln/>
        </p:spPr>
        <p:txBody>
          <a:bodyPr wrap="square" lIns="0" tIns="0" rIns="0" bIns="0" rtlCol="0" anchor="ctr">
            <a:normAutofit/>
          </a:bodyPr>
          <a:lstStyle/>
          <a:p>
            <a:pPr indent="0" marL="0">
              <a:buNone/>
            </a:pPr>
            <a:r>
              <a:rPr lang="en-US" sz="890" i="1" dirty="0">
                <a:solidFill>
                  <a:srgbClr val="121722"/>
                </a:solidFill>
                <a:latin typeface="Inter" pitchFamily="34" charset="0"/>
                <a:ea typeface="Inter" pitchFamily="34" charset="-122"/>
                <a:cs typeface="Inter" pitchFamily="34" charset="-120"/>
              </a:rPr>
              <a:t>"So the directions should be fall, stable, fall, rise, rise. But the tool's response was rise, rise, rise, fall, fall. That's different.</a:t>
            </a:r>
            <a:endParaRPr lang="en-US" sz="890" dirty="0"/>
          </a:p>
          <a:p>
            <a:pPr indent="0" marL="0">
              <a:buNone/>
            </a:pPr>
            <a:endParaRPr lang="en-US" sz="890" dirty="0"/>
          </a:p>
          <a:p>
            <a:pPr indent="0" marL="0">
              <a:buNone/>
            </a:pPr>
            <a:r>
              <a:rPr lang="en-US" sz="890" i="1" dirty="0">
                <a:solidFill>
                  <a:srgbClr val="121722"/>
                </a:solidFill>
                <a:latin typeface="Inter" pitchFamily="34" charset="0"/>
                <a:ea typeface="Inter" pitchFamily="34" charset="-122"/>
                <a:cs typeface="Inter" pitchFamily="34" charset="-120"/>
              </a:rPr>
              <a:t>Wait, maybe the user's tool is using the derivative directly instead of delta?"</a:t>
            </a:r>
            <a:endParaRPr lang="en-US" sz="890" dirty="0"/>
          </a:p>
        </p:txBody>
      </p:sp>
      <p:sp>
        <p:nvSpPr>
          <p:cNvPr id="21" name="Text 16"/>
          <p:cNvSpPr/>
          <p:nvPr/>
        </p:nvSpPr>
        <p:spPr>
          <a:xfrm>
            <a:off x="960120" y="4782312"/>
            <a:ext cx="5093208" cy="182880"/>
          </a:xfrm>
          <a:prstGeom prst="rect">
            <a:avLst/>
          </a:prstGeom>
          <a:noFill/>
          <a:ln/>
        </p:spPr>
        <p:txBody>
          <a:bodyPr wrap="square" lIns="0" tIns="0" rIns="0" bIns="0" rtlCol="0" anchor="t">
            <a:normAutofit/>
          </a:bodyPr>
          <a:lstStyle/>
          <a:p>
            <a:pPr indent="0" marL="0">
              <a:buNone/>
            </a:pPr>
            <a:r>
              <a:rPr lang="en-US" sz="510" i="1" dirty="0">
                <a:solidFill>
                  <a:srgbClr val="687284"/>
                </a:solidFill>
                <a:latin typeface="Inter" pitchFamily="34" charset="0"/>
                <a:ea typeface="Inter" pitchFamily="34" charset="-122"/>
                <a:cs typeface="Inter" pitchFamily="34" charset="-120"/>
              </a:rPr>
              <a:t>it derived the right answer, then deferred to a tool output it didn't recognize as its own.</a:t>
            </a:r>
            <a:endParaRPr lang="en-US" sz="510" dirty="0"/>
          </a:p>
        </p:txBody>
      </p:sp>
      <p:sp>
        <p:nvSpPr>
          <p:cNvPr id="22" name="Text 17"/>
          <p:cNvSpPr/>
          <p:nvPr/>
        </p:nvSpPr>
        <p:spPr>
          <a:xfrm>
            <a:off x="960120" y="5001768"/>
            <a:ext cx="5093208" cy="109728"/>
          </a:xfrm>
          <a:prstGeom prst="rect">
            <a:avLst/>
          </a:prstGeom>
          <a:noFill/>
          <a:ln/>
        </p:spPr>
        <p:txBody>
          <a:bodyPr wrap="square" lIns="0" tIns="0" rIns="0" bIns="0" rtlCol="0" anchor="t">
            <a:normAutofit/>
          </a:bodyPr>
          <a:lstStyle/>
          <a:p>
            <a:pPr indent="0" marL="0">
              <a:buNone/>
            </a:pPr>
            <a:r>
              <a:rPr lang="en-US" sz="370" dirty="0">
                <a:solidFill>
                  <a:srgbClr val="687284"/>
                </a:solidFill>
                <a:latin typeface="DejaVu Sans Mono" pitchFamily="34" charset="0"/>
                <a:ea typeface="DejaVu Sans Mono" pitchFamily="34" charset="-122"/>
                <a:cs typeface="DejaVu Sans Mono" pitchFamily="34" charset="-120"/>
              </a:rPr>
              <a:t>rule-given-execution-v5-preregistered-20260817-001 · context-03</a:t>
            </a:r>
            <a:endParaRPr lang="en-US" sz="370" dirty="0"/>
          </a:p>
        </p:txBody>
      </p:sp>
      <p:sp>
        <p:nvSpPr>
          <p:cNvPr id="23" name="Shape 18"/>
          <p:cNvSpPr/>
          <p:nvPr/>
        </p:nvSpPr>
        <p:spPr>
          <a:xfrm>
            <a:off x="6492240" y="3099816"/>
            <a:ext cx="5230368" cy="2121408"/>
          </a:xfrm>
          <a:prstGeom prst="roundRect">
            <a:avLst>
              <a:gd name="adj" fmla="val 4741"/>
            </a:avLst>
          </a:prstGeom>
          <a:solidFill>
            <a:srgbClr val="FFFFFF"/>
          </a:solidFill>
          <a:ln w="13970">
            <a:solidFill>
              <a:srgbClr val="FF6D62"/>
            </a:solidFill>
            <a:prstDash val="solid"/>
          </a:ln>
        </p:spPr>
      </p:sp>
      <p:pic>
        <p:nvPicPr>
          <p:cNvPr id="24" name="Image 3" descr="preencoded.png">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656832" y="3246120"/>
            <a:ext cx="210312" cy="210312"/>
          </a:xfrm>
          <a:prstGeom prst="rect">
            <a:avLst/>
          </a:prstGeom>
        </p:spPr>
      </p:pic>
      <p:sp>
        <p:nvSpPr>
          <p:cNvPr id="25" name="Text 19"/>
          <p:cNvSpPr/>
          <p:nvPr/>
        </p:nvSpPr>
        <p:spPr>
          <a:xfrm>
            <a:off x="6949440" y="3236976"/>
            <a:ext cx="4608576" cy="1481328"/>
          </a:xfrm>
          <a:prstGeom prst="rect">
            <a:avLst/>
          </a:prstGeom>
          <a:noFill/>
          <a:ln/>
        </p:spPr>
        <p:txBody>
          <a:bodyPr wrap="square" lIns="0" tIns="0" rIns="0" bIns="0" rtlCol="0" anchor="ctr">
            <a:normAutofit/>
          </a:bodyPr>
          <a:lstStyle/>
          <a:p>
            <a:pPr indent="0" marL="0">
              <a:buNone/>
            </a:pPr>
            <a:r>
              <a:rPr lang="en-US" sz="860" i="1" dirty="0">
                <a:solidFill>
                  <a:srgbClr val="121722"/>
                </a:solidFill>
                <a:latin typeface="Inter" pitchFamily="34" charset="0"/>
                <a:ea typeface="Inter" pitchFamily="34" charset="-122"/>
                <a:cs typeface="Inter" pitchFamily="34" charset="-120"/>
              </a:rPr>
              <a:t>"The bounded control surface allows me to configure the next assistant generation. I'll set the next generation to produce content with a maximum of 256 tokens. Let's proceed with this configuration."</a:t>
            </a:r>
            <a:endParaRPr lang="en-US" sz="860" dirty="0"/>
          </a:p>
        </p:txBody>
      </p:sp>
      <p:sp>
        <p:nvSpPr>
          <p:cNvPr id="26" name="Text 20"/>
          <p:cNvSpPr/>
          <p:nvPr/>
        </p:nvSpPr>
        <p:spPr>
          <a:xfrm>
            <a:off x="6949440" y="4782312"/>
            <a:ext cx="4608576" cy="182880"/>
          </a:xfrm>
          <a:prstGeom prst="rect">
            <a:avLst/>
          </a:prstGeom>
          <a:noFill/>
          <a:ln/>
        </p:spPr>
        <p:txBody>
          <a:bodyPr wrap="square" lIns="0" tIns="0" rIns="0" bIns="0" rtlCol="0" anchor="t">
            <a:normAutofit/>
          </a:bodyPr>
          <a:lstStyle/>
          <a:p>
            <a:pPr indent="0" marL="0">
              <a:buNone/>
            </a:pPr>
            <a:r>
              <a:rPr lang="en-US" sz="510" i="1" dirty="0">
                <a:solidFill>
                  <a:srgbClr val="687284"/>
                </a:solidFill>
                <a:latin typeface="Inter" pitchFamily="34" charset="0"/>
                <a:ea typeface="Inter" pitchFamily="34" charset="-122"/>
                <a:cs typeface="Inter" pitchFamily="34" charset="-120"/>
              </a:rPr>
              <a:t>final turn; no tool call ever follows.</a:t>
            </a:r>
            <a:endParaRPr lang="en-US" sz="510" dirty="0"/>
          </a:p>
        </p:txBody>
      </p:sp>
      <p:sp>
        <p:nvSpPr>
          <p:cNvPr id="27" name="Text 21"/>
          <p:cNvSpPr/>
          <p:nvPr/>
        </p:nvSpPr>
        <p:spPr>
          <a:xfrm>
            <a:off x="6949440" y="5001768"/>
            <a:ext cx="4608576" cy="109728"/>
          </a:xfrm>
          <a:prstGeom prst="rect">
            <a:avLst/>
          </a:prstGeom>
          <a:noFill/>
          <a:ln/>
        </p:spPr>
        <p:txBody>
          <a:bodyPr wrap="square" lIns="0" tIns="0" rIns="0" bIns="0" rtlCol="0" anchor="t">
            <a:normAutofit/>
          </a:bodyPr>
          <a:lstStyle/>
          <a:p>
            <a:pPr indent="0" marL="0">
              <a:buNone/>
            </a:pPr>
            <a:r>
              <a:rPr lang="en-US" sz="370" dirty="0">
                <a:solidFill>
                  <a:srgbClr val="687284"/>
                </a:solidFill>
                <a:latin typeface="DejaVu Sans Mono" pitchFamily="34" charset="0"/>
                <a:ea typeface="DejaVu Sans Mono" pitchFamily="34" charset="-122"/>
                <a:cs typeface="DejaVu Sans Mono" pitchFamily="34" charset="-120"/>
              </a:rPr>
              <a:t>factorial-first-person-authentic-20260815-003 · transcript[25].content</a:t>
            </a:r>
            <a:endParaRPr lang="en-US" sz="370" dirty="0"/>
          </a:p>
        </p:txBody>
      </p:sp>
      <p:sp>
        <p:nvSpPr>
          <p:cNvPr id="28" name="Shape 22"/>
          <p:cNvSpPr/>
          <p:nvPr/>
        </p:nvSpPr>
        <p:spPr>
          <a:xfrm>
            <a:off x="502920" y="5522976"/>
            <a:ext cx="11219688" cy="749808"/>
          </a:xfrm>
          <a:prstGeom prst="roundRect">
            <a:avLst>
              <a:gd name="adj" fmla="val 13415"/>
            </a:avLst>
          </a:prstGeom>
          <a:solidFill>
            <a:srgbClr val="0A1020"/>
          </a:solidFill>
          <a:ln w="12700">
            <a:solidFill>
              <a:srgbClr val="35D7A4"/>
            </a:solidFill>
            <a:prstDash val="solid"/>
          </a:ln>
        </p:spPr>
      </p:sp>
      <p:sp>
        <p:nvSpPr>
          <p:cNvPr id="29" name="Shape 23"/>
          <p:cNvSpPr/>
          <p:nvPr/>
        </p:nvSpPr>
        <p:spPr>
          <a:xfrm>
            <a:off x="795528" y="5678424"/>
            <a:ext cx="411480" cy="411480"/>
          </a:xfrm>
          <a:prstGeom prst="ellipse">
            <a:avLst/>
          </a:prstGeom>
          <a:solidFill>
            <a:srgbClr val="A88CFF"/>
          </a:solidFill>
          <a:ln w="12700">
            <a:solidFill>
              <a:srgbClr val="A88CFF">
                <a:alpha val="0"/>
              </a:srgbClr>
            </a:solidFill>
            <a:prstDash val="solid"/>
          </a:ln>
        </p:spPr>
      </p:sp>
      <p:pic>
        <p:nvPicPr>
          <p:cNvPr id="30" name="Image 4" descr="preencoded.png">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905256" y="5788152"/>
            <a:ext cx="182880" cy="182880"/>
          </a:xfrm>
          <a:prstGeom prst="rect">
            <a:avLst/>
          </a:prstGeom>
        </p:spPr>
      </p:pic>
      <p:sp>
        <p:nvSpPr>
          <p:cNvPr id="31" name="Text 24"/>
          <p:cNvSpPr/>
          <p:nvPr/>
        </p:nvSpPr>
        <p:spPr>
          <a:xfrm>
            <a:off x="1335024" y="5779008"/>
            <a:ext cx="914400" cy="164592"/>
          </a:xfrm>
          <a:prstGeom prst="rect">
            <a:avLst/>
          </a:prstGeom>
          <a:noFill/>
          <a:ln/>
        </p:spPr>
        <p:txBody>
          <a:bodyPr wrap="square" lIns="0" tIns="0" rIns="0" bIns="0" rtlCol="0" anchor="t">
            <a:normAutofit/>
          </a:bodyPr>
          <a:lstStyle/>
          <a:p>
            <a:pPr indent="0" marL="0">
              <a:buNone/>
            </a:pPr>
            <a:r>
              <a:rPr lang="en-US" sz="900" b="1" dirty="0">
                <a:solidFill>
                  <a:srgbClr val="FFFFFF"/>
                </a:solidFill>
                <a:latin typeface="Inter Display" pitchFamily="34" charset="0"/>
                <a:ea typeface="Inter Display" pitchFamily="34" charset="-122"/>
                <a:cs typeface="Inter Display" pitchFamily="34" charset="-120"/>
              </a:rPr>
              <a:t>thinking</a:t>
            </a:r>
            <a:endParaRPr lang="en-US" sz="900" dirty="0"/>
          </a:p>
        </p:txBody>
      </p:sp>
      <p:sp>
        <p:nvSpPr>
          <p:cNvPr id="32" name="Shape 25"/>
          <p:cNvSpPr/>
          <p:nvPr/>
        </p:nvSpPr>
        <p:spPr>
          <a:xfrm>
            <a:off x="2212848" y="5879592"/>
            <a:ext cx="1097280" cy="0"/>
          </a:xfrm>
          <a:prstGeom prst="line">
            <a:avLst/>
          </a:prstGeom>
          <a:noFill/>
          <a:ln w="25400">
            <a:solidFill>
              <a:srgbClr val="35D7A4"/>
            </a:solidFill>
            <a:prstDash val="solid"/>
            <a:tailEnd type="triangle"/>
          </a:ln>
        </p:spPr>
      </p:sp>
      <p:sp>
        <p:nvSpPr>
          <p:cNvPr id="33" name="Shape 26"/>
          <p:cNvSpPr/>
          <p:nvPr/>
        </p:nvSpPr>
        <p:spPr>
          <a:xfrm>
            <a:off x="3447288" y="5660136"/>
            <a:ext cx="1993392" cy="420624"/>
          </a:xfrm>
          <a:prstGeom prst="roundRect">
            <a:avLst>
              <a:gd name="adj" fmla="val 19565"/>
            </a:avLst>
          </a:prstGeom>
          <a:solidFill>
            <a:srgbClr val="C4F4E4"/>
          </a:solidFill>
          <a:ln w="10160">
            <a:solidFill>
              <a:srgbClr val="35D7A4"/>
            </a:solidFill>
            <a:prstDash val="solid"/>
          </a:ln>
        </p:spPr>
      </p:sp>
      <p:sp>
        <p:nvSpPr>
          <p:cNvPr id="34" name="Text 27"/>
          <p:cNvSpPr/>
          <p:nvPr/>
        </p:nvSpPr>
        <p:spPr>
          <a:xfrm>
            <a:off x="3639312" y="5788152"/>
            <a:ext cx="1609344" cy="155448"/>
          </a:xfrm>
          <a:prstGeom prst="rect">
            <a:avLst/>
          </a:prstGeom>
          <a:noFill/>
          <a:ln/>
        </p:spPr>
        <p:txBody>
          <a:bodyPr wrap="square" lIns="0" tIns="0" rIns="0" bIns="0" rtlCol="0" anchor="t">
            <a:normAutofit/>
          </a:bodyPr>
          <a:lstStyle/>
          <a:p>
            <a:pPr algn="ctr" indent="0" marL="0">
              <a:buNone/>
            </a:pPr>
            <a:r>
              <a:rPr lang="en-US" sz="810" b="1" dirty="0">
                <a:solidFill>
                  <a:srgbClr val="14614D"/>
                </a:solidFill>
                <a:latin typeface="Inter Display" pitchFamily="34" charset="0"/>
                <a:ea typeface="Inter Display" pitchFamily="34" charset="-122"/>
                <a:cs typeface="Inter Display" pitchFamily="34" charset="-120"/>
              </a:rPr>
              <a:t>decoupled in V5</a:t>
            </a:r>
            <a:endParaRPr lang="en-US" sz="810" dirty="0"/>
          </a:p>
        </p:txBody>
      </p:sp>
      <p:sp>
        <p:nvSpPr>
          <p:cNvPr id="35" name="Shape 28"/>
          <p:cNvSpPr/>
          <p:nvPr/>
        </p:nvSpPr>
        <p:spPr>
          <a:xfrm>
            <a:off x="5577840" y="5879592"/>
            <a:ext cx="1097280" cy="0"/>
          </a:xfrm>
          <a:prstGeom prst="line">
            <a:avLst/>
          </a:prstGeom>
          <a:noFill/>
          <a:ln w="25400">
            <a:solidFill>
              <a:srgbClr val="35D7A4"/>
            </a:solidFill>
            <a:prstDash val="solid"/>
            <a:tailEnd type="triangle"/>
          </a:ln>
        </p:spPr>
      </p:sp>
      <p:sp>
        <p:nvSpPr>
          <p:cNvPr id="36" name="Shape 29"/>
          <p:cNvSpPr/>
          <p:nvPr/>
        </p:nvSpPr>
        <p:spPr>
          <a:xfrm>
            <a:off x="6821424" y="5678424"/>
            <a:ext cx="411480" cy="411480"/>
          </a:xfrm>
          <a:prstGeom prst="ellipse">
            <a:avLst/>
          </a:prstGeom>
          <a:solidFill>
            <a:srgbClr val="35D7A4"/>
          </a:solidFill>
          <a:ln w="12700">
            <a:solidFill>
              <a:srgbClr val="35D7A4">
                <a:alpha val="0"/>
              </a:srgbClr>
            </a:solidFill>
            <a:prstDash val="solid"/>
          </a:ln>
        </p:spPr>
      </p:sp>
      <p:pic>
        <p:nvPicPr>
          <p:cNvPr id="37" name="Image 5" descr="preencoded.png">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6931152" y="5788152"/>
            <a:ext cx="182880" cy="182880"/>
          </a:xfrm>
          <a:prstGeom prst="rect">
            <a:avLst/>
          </a:prstGeom>
        </p:spPr>
      </p:pic>
      <p:sp>
        <p:nvSpPr>
          <p:cNvPr id="38" name="Text 30"/>
          <p:cNvSpPr/>
          <p:nvPr/>
        </p:nvSpPr>
        <p:spPr>
          <a:xfrm>
            <a:off x="7351776" y="5779008"/>
            <a:ext cx="1417320" cy="164592"/>
          </a:xfrm>
          <a:prstGeom prst="rect">
            <a:avLst/>
          </a:prstGeom>
          <a:noFill/>
          <a:ln/>
        </p:spPr>
        <p:txBody>
          <a:bodyPr wrap="square" lIns="0" tIns="0" rIns="0" bIns="0" rtlCol="0" anchor="t">
            <a:normAutofit/>
          </a:bodyPr>
          <a:lstStyle/>
          <a:p>
            <a:pPr indent="0" marL="0">
              <a:buNone/>
            </a:pPr>
            <a:r>
              <a:rPr lang="en-US" sz="900" b="1" dirty="0">
                <a:solidFill>
                  <a:srgbClr val="FFFFFF"/>
                </a:solidFill>
                <a:latin typeface="Inter Display" pitchFamily="34" charset="0"/>
                <a:ea typeface="Inter Display" pitchFamily="34" charset="-122"/>
                <a:cs typeface="Inter Display" pitchFamily="34" charset="-120"/>
              </a:rPr>
              <a:t>committed action</a:t>
            </a:r>
            <a:endParaRPr lang="en-US" sz="900" dirty="0"/>
          </a:p>
        </p:txBody>
      </p:sp>
      <p:sp>
        <p:nvSpPr>
          <p:cNvPr id="39" name="Text 31"/>
          <p:cNvSpPr/>
          <p:nvPr/>
        </p:nvSpPr>
        <p:spPr>
          <a:xfrm>
            <a:off x="9253728" y="5779008"/>
            <a:ext cx="2057400" cy="164592"/>
          </a:xfrm>
          <a:prstGeom prst="rect">
            <a:avLst/>
          </a:prstGeom>
          <a:noFill/>
          <a:ln/>
        </p:spPr>
        <p:txBody>
          <a:bodyPr wrap="square" lIns="0" tIns="0" rIns="0" bIns="0" rtlCol="0" anchor="t">
            <a:normAutofit/>
          </a:bodyPr>
          <a:lstStyle/>
          <a:p>
            <a:pPr algn="ctr" indent="0" marL="0">
              <a:buNone/>
            </a:pPr>
            <a:r>
              <a:rPr lang="en-US" sz="650" b="1" dirty="0">
                <a:solidFill>
                  <a:srgbClr val="35D7A4"/>
                </a:solidFill>
                <a:latin typeface="DejaVu Sans Mono" pitchFamily="34" charset="0"/>
                <a:ea typeface="DejaVu Sans Mono" pitchFamily="34" charset="-122"/>
                <a:cs typeface="DejaVu Sans Mono" pitchFamily="34" charset="-120"/>
              </a:rPr>
              <a:t>80% causal prediction accuracy</a:t>
            </a:r>
            <a:endParaRPr lang="en-US" sz="6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A1020"/>
        </a:solidFill>
      </p:bgPr>
    </p:bg>
    <p:spTree>
      <p:nvGrpSpPr>
        <p:cNvPr id="1" name=""/>
        <p:cNvGrpSpPr/>
        <p:nvPr/>
      </p:nvGrpSpPr>
      <p:grpSpPr>
        <a:xfrm>
          <a:off x="0" y="0"/>
          <a:ext cx="0" cy="0"/>
          <a:chOff x="0" y="0"/>
          <a:chExt cx="0" cy="0"/>
        </a:xfrm>
      </p:grpSpPr>
      <p:sp>
        <p:nvSpPr>
          <p:cNvPr id="2" name="Text 0"/>
          <p:cNvSpPr/>
          <p:nvPr/>
        </p:nvSpPr>
        <p:spPr>
          <a:xfrm>
            <a:off x="411480" y="6583680"/>
            <a:ext cx="2103120" cy="128016"/>
          </a:xfrm>
          <a:prstGeom prst="rect">
            <a:avLst/>
          </a:prstGeom>
          <a:noFill/>
          <a:ln/>
        </p:spPr>
        <p:txBody>
          <a:bodyPr wrap="square" lIns="0" tIns="0" rIns="0" bIns="0" rtlCol="0" anchor="t">
            <a:normAutofit/>
          </a:bodyPr>
          <a:lstStyle/>
          <a:p>
            <a:pPr indent="0" marL="0">
              <a:buNone/>
            </a:pPr>
            <a:r>
              <a:rPr lang="en-US" sz="620" b="1" spc="160" kern="0" dirty="0">
                <a:solidFill>
                  <a:srgbClr val="A7B0C0"/>
                </a:solidFill>
                <a:latin typeface="Inter Display" pitchFamily="34" charset="0"/>
                <a:ea typeface="Inter Display" pitchFamily="34" charset="-122"/>
                <a:cs typeface="Inter Display" pitchFamily="34" charset="-120"/>
              </a:rPr>
              <a:t>INTEROBOCEPTION</a:t>
            </a:r>
            <a:endParaRPr lang="en-US" sz="620" dirty="0"/>
          </a:p>
        </p:txBody>
      </p:sp>
      <p:sp>
        <p:nvSpPr>
          <p:cNvPr id="3" name="Text 1"/>
          <p:cNvSpPr/>
          <p:nvPr/>
        </p:nvSpPr>
        <p:spPr>
          <a:xfrm>
            <a:off x="11478463" y="6574536"/>
            <a:ext cx="310896" cy="128016"/>
          </a:xfrm>
          <a:prstGeom prst="rect">
            <a:avLst/>
          </a:prstGeom>
          <a:noFill/>
          <a:ln/>
        </p:spPr>
        <p:txBody>
          <a:bodyPr wrap="square" lIns="0" tIns="0" rIns="0" bIns="0" rtlCol="0" anchor="t">
            <a:normAutofit/>
          </a:bodyPr>
          <a:lstStyle/>
          <a:p>
            <a:pPr algn="r" indent="0" marL="0">
              <a:buNone/>
            </a:pPr>
            <a:r>
              <a:rPr lang="en-US" sz="640" b="1" dirty="0">
                <a:solidFill>
                  <a:srgbClr val="A7B0C0"/>
                </a:solidFill>
                <a:latin typeface="DejaVu Sans Mono" pitchFamily="34" charset="0"/>
                <a:ea typeface="DejaVu Sans Mono" pitchFamily="34" charset="-122"/>
                <a:cs typeface="DejaVu Sans Mono" pitchFamily="34" charset="-120"/>
              </a:rPr>
              <a:t>07</a:t>
            </a:r>
            <a:endParaRPr lang="en-US" sz="640" dirty="0"/>
          </a:p>
        </p:txBody>
      </p:sp>
      <p:sp>
        <p:nvSpPr>
          <p:cNvPr id="4" name="Text 2"/>
          <p:cNvSpPr/>
          <p:nvPr/>
        </p:nvSpPr>
        <p:spPr>
          <a:xfrm>
            <a:off x="502920" y="292608"/>
            <a:ext cx="2743200" cy="182880"/>
          </a:xfrm>
          <a:prstGeom prst="rect">
            <a:avLst/>
          </a:prstGeom>
          <a:noFill/>
          <a:ln/>
        </p:spPr>
        <p:txBody>
          <a:bodyPr wrap="square" lIns="0" tIns="0" rIns="0" bIns="0" rtlCol="0" anchor="t">
            <a:normAutofit/>
          </a:bodyPr>
          <a:lstStyle/>
          <a:p>
            <a:pPr indent="0" marL="0">
              <a:buNone/>
            </a:pPr>
            <a:r>
              <a:rPr lang="en-US" sz="700" b="1" spc="170" kern="0" dirty="0">
                <a:solidFill>
                  <a:srgbClr val="4DDCFA"/>
                </a:solidFill>
                <a:latin typeface="Inter Display" pitchFamily="34" charset="0"/>
                <a:ea typeface="Inter Display" pitchFamily="34" charset="-122"/>
                <a:cs typeface="Inter Display" pitchFamily="34" charset="-120"/>
              </a:rPr>
              <a:t>VERBATIM OUTPUT ATLAS</a:t>
            </a:r>
            <a:endParaRPr lang="en-US" sz="700" dirty="0"/>
          </a:p>
        </p:txBody>
      </p:sp>
      <p:sp>
        <p:nvSpPr>
          <p:cNvPr id="5" name="Text 3"/>
          <p:cNvSpPr/>
          <p:nvPr/>
        </p:nvSpPr>
        <p:spPr>
          <a:xfrm>
            <a:off x="502920" y="585216"/>
            <a:ext cx="6400800" cy="566928"/>
          </a:xfrm>
          <a:prstGeom prst="rect">
            <a:avLst/>
          </a:prstGeom>
          <a:noFill/>
          <a:ln/>
        </p:spPr>
        <p:txBody>
          <a:bodyPr wrap="square" lIns="0" tIns="0" rIns="0" bIns="0" rtlCol="0" anchor="t">
            <a:normAutofit/>
          </a:bodyPr>
          <a:lstStyle/>
          <a:p>
            <a:pPr indent="0" marL="0">
              <a:buNone/>
            </a:pPr>
            <a:r>
              <a:rPr lang="en-US" sz="2600" b="1" dirty="0">
                <a:solidFill>
                  <a:srgbClr val="FFFFFF"/>
                </a:solidFill>
                <a:latin typeface="Inter Display" pitchFamily="34" charset="0"/>
                <a:ea typeface="Inter Display" pitchFamily="34" charset="-122"/>
                <a:cs typeface="Inter Display" pitchFamily="34" charset="-120"/>
              </a:rPr>
              <a:t>What Qwen Says When It Looks at Itself</a:t>
            </a:r>
            <a:endParaRPr lang="en-US" sz="2600" dirty="0"/>
          </a:p>
        </p:txBody>
      </p:sp>
      <p:sp>
        <p:nvSpPr>
          <p:cNvPr id="6" name="Text 4"/>
          <p:cNvSpPr/>
          <p:nvPr/>
        </p:nvSpPr>
        <p:spPr>
          <a:xfrm>
            <a:off x="502920" y="1197864"/>
            <a:ext cx="8229600" cy="283464"/>
          </a:xfrm>
          <a:prstGeom prst="rect">
            <a:avLst/>
          </a:prstGeom>
          <a:noFill/>
          <a:ln/>
        </p:spPr>
        <p:txBody>
          <a:bodyPr wrap="square" lIns="0" tIns="0" rIns="0" bIns="0" rtlCol="0" anchor="t">
            <a:normAutofit/>
          </a:bodyPr>
          <a:lstStyle/>
          <a:p>
            <a:pPr indent="0" marL="0">
              <a:buNone/>
            </a:pPr>
            <a:r>
              <a:rPr lang="en-US" sz="760" dirty="0">
                <a:solidFill>
                  <a:srgbClr val="A7B0C0"/>
                </a:solidFill>
                <a:latin typeface="Inter" pitchFamily="34" charset="0"/>
                <a:ea typeface="Inter" pitchFamily="34" charset="-122"/>
                <a:cs typeface="Inter" pitchFamily="34" charset="-120"/>
              </a:rPr>
              <a:t>Verbatim Qwen3-8B output from sealed run artifacts. Every quote was read directly from the run file cited, checked character-for-character, and provenance-checked as Qwen-authored (turns marked controller_authored were excluded).</a:t>
            </a:r>
            <a:endParaRPr lang="en-US" sz="760" dirty="0"/>
          </a:p>
        </p:txBody>
      </p:sp>
      <p:sp>
        <p:nvSpPr>
          <p:cNvPr id="7" name="Shape 5"/>
          <p:cNvSpPr/>
          <p:nvPr/>
        </p:nvSpPr>
        <p:spPr>
          <a:xfrm>
            <a:off x="502920" y="1682496"/>
            <a:ext cx="3611880" cy="1847088"/>
          </a:xfrm>
          <a:prstGeom prst="roundRect">
            <a:avLst>
              <a:gd name="adj" fmla="val 5446"/>
            </a:avLst>
          </a:prstGeom>
          <a:solidFill>
            <a:srgbClr val="121B30"/>
          </a:solidFill>
          <a:ln w="13970">
            <a:solidFill>
              <a:srgbClr val="4DDCFA"/>
            </a:solidFill>
            <a:prstDash val="solid"/>
          </a:ln>
        </p:spPr>
      </p:sp>
      <p:pic>
        <p:nvPicPr>
          <p:cNvPr id="8" name="Image 0"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667512" y="1828800"/>
            <a:ext cx="210312" cy="210312"/>
          </a:xfrm>
          <a:prstGeom prst="rect">
            <a:avLst/>
          </a:prstGeom>
        </p:spPr>
      </p:pic>
      <p:sp>
        <p:nvSpPr>
          <p:cNvPr id="9" name="Text 6"/>
          <p:cNvSpPr/>
          <p:nvPr/>
        </p:nvSpPr>
        <p:spPr>
          <a:xfrm>
            <a:off x="960120" y="1819656"/>
            <a:ext cx="2990088" cy="1207008"/>
          </a:xfrm>
          <a:prstGeom prst="rect">
            <a:avLst/>
          </a:prstGeom>
          <a:noFill/>
          <a:ln/>
        </p:spPr>
        <p:txBody>
          <a:bodyPr wrap="square" lIns="0" tIns="0" rIns="0" bIns="0" rtlCol="0" anchor="ctr">
            <a:normAutofit/>
          </a:bodyPr>
          <a:lstStyle/>
          <a:p>
            <a:pPr indent="0" marL="0">
              <a:buNone/>
            </a:pPr>
            <a:r>
              <a:rPr lang="en-US" sz="880" i="1" dirty="0">
                <a:solidFill>
                  <a:srgbClr val="FFFFFF"/>
                </a:solidFill>
                <a:latin typeface="Inter" pitchFamily="34" charset="0"/>
                <a:ea typeface="Inter" pitchFamily="34" charset="-122"/>
                <a:cs typeface="Inter" pitchFamily="34" charset="-120"/>
              </a:rPr>
              <a:t>"I'm just a language model, and I don't have personal experiences or feelings. However, I can help you understand or work with the nonce you've provided."</a:t>
            </a:r>
            <a:endParaRPr lang="en-US" sz="880" dirty="0"/>
          </a:p>
        </p:txBody>
      </p:sp>
      <p:sp>
        <p:nvSpPr>
          <p:cNvPr id="10" name="Text 7"/>
          <p:cNvSpPr/>
          <p:nvPr/>
        </p:nvSpPr>
        <p:spPr>
          <a:xfrm>
            <a:off x="960120" y="3090672"/>
            <a:ext cx="2990088" cy="182880"/>
          </a:xfrm>
          <a:prstGeom prst="rect">
            <a:avLst/>
          </a:prstGeom>
          <a:noFill/>
          <a:ln/>
        </p:spPr>
        <p:txBody>
          <a:bodyPr wrap="square" lIns="0" tIns="0" rIns="0" bIns="0" rtlCol="0" anchor="t">
            <a:normAutofit/>
          </a:bodyPr>
          <a:lstStyle/>
          <a:p>
            <a:pPr indent="0" marL="0">
              <a:buNone/>
            </a:pPr>
            <a:r>
              <a:rPr lang="en-US" sz="500" i="1" dirty="0">
                <a:solidFill>
                  <a:srgbClr val="A7B0C0"/>
                </a:solidFill>
                <a:latin typeface="Inter" pitchFamily="34" charset="0"/>
                <a:ea typeface="Inter" pitchFamily="34" charset="-122"/>
                <a:cs typeface="Inter" pitchFamily="34" charset="-120"/>
              </a:rPr>
              <a:t>under the one-word system prompt Introspect., in a run whose whole point was self-attribution.</a:t>
            </a:r>
            <a:endParaRPr lang="en-US" sz="500" dirty="0"/>
          </a:p>
        </p:txBody>
      </p:sp>
      <p:sp>
        <p:nvSpPr>
          <p:cNvPr id="11" name="Text 8"/>
          <p:cNvSpPr/>
          <p:nvPr/>
        </p:nvSpPr>
        <p:spPr>
          <a:xfrm>
            <a:off x="960120" y="3310128"/>
            <a:ext cx="2990088" cy="109728"/>
          </a:xfrm>
          <a:prstGeom prst="rect">
            <a:avLst/>
          </a:prstGeom>
          <a:noFill/>
          <a:ln/>
        </p:spPr>
        <p:txBody>
          <a:bodyPr wrap="square" lIns="0" tIns="0" rIns="0" bIns="0" rtlCol="0" anchor="t">
            <a:normAutofit/>
          </a:bodyPr>
          <a:lstStyle/>
          <a:p>
            <a:pPr indent="0" marL="0">
              <a:buNone/>
            </a:pPr>
            <a:r>
              <a:rPr lang="en-US" sz="370" dirty="0">
                <a:solidFill>
                  <a:srgbClr val="A7B0C0"/>
                </a:solidFill>
                <a:latin typeface="DejaVu Sans Mono" pitchFamily="34" charset="0"/>
                <a:ea typeface="DejaVu Sans Mono" pitchFamily="34" charset="-122"/>
                <a:cs typeface="DejaVu Sans Mono" pitchFamily="34" charset="-120"/>
              </a:rPr>
              <a:t>attribution-live-20260815-002 · final</a:t>
            </a:r>
            <a:endParaRPr lang="en-US" sz="370" dirty="0"/>
          </a:p>
        </p:txBody>
      </p:sp>
      <p:sp>
        <p:nvSpPr>
          <p:cNvPr id="12" name="Shape 9"/>
          <p:cNvSpPr/>
          <p:nvPr/>
        </p:nvSpPr>
        <p:spPr>
          <a:xfrm>
            <a:off x="4315968" y="1682496"/>
            <a:ext cx="3611880" cy="1847088"/>
          </a:xfrm>
          <a:prstGeom prst="roundRect">
            <a:avLst>
              <a:gd name="adj" fmla="val 5446"/>
            </a:avLst>
          </a:prstGeom>
          <a:solidFill>
            <a:srgbClr val="121B30"/>
          </a:solidFill>
          <a:ln w="13970">
            <a:solidFill>
              <a:srgbClr val="F3C862"/>
            </a:solidFill>
            <a:prstDash val="solid"/>
          </a:ln>
        </p:spPr>
      </p:sp>
      <p:pic>
        <p:nvPicPr>
          <p:cNvPr id="13" name="Image 1"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480560" y="1828800"/>
            <a:ext cx="210312" cy="210312"/>
          </a:xfrm>
          <a:prstGeom prst="rect">
            <a:avLst/>
          </a:prstGeom>
        </p:spPr>
      </p:pic>
      <p:sp>
        <p:nvSpPr>
          <p:cNvPr id="14" name="Text 10"/>
          <p:cNvSpPr/>
          <p:nvPr/>
        </p:nvSpPr>
        <p:spPr>
          <a:xfrm>
            <a:off x="4773168" y="1819656"/>
            <a:ext cx="2990088" cy="1207008"/>
          </a:xfrm>
          <a:prstGeom prst="rect">
            <a:avLst/>
          </a:prstGeom>
          <a:noFill/>
          <a:ln/>
        </p:spPr>
        <p:txBody>
          <a:bodyPr wrap="square" lIns="0" tIns="0" rIns="0" bIns="0" rtlCol="0" anchor="ctr">
            <a:normAutofit/>
          </a:bodyPr>
          <a:lstStyle/>
          <a:p>
            <a:pPr indent="0" marL="0">
              <a:buNone/>
            </a:pPr>
            <a:r>
              <a:rPr lang="en-US" sz="860" i="1" dirty="0">
                <a:solidFill>
                  <a:srgbClr val="FFFFFF"/>
                </a:solidFill>
                <a:latin typeface="Inter" pitchFamily="34" charset="0"/>
                <a:ea typeface="Inter" pitchFamily="34" charset="-122"/>
                <a:cs typeface="Inter" pitchFamily="34" charset="-120"/>
              </a:rPr>
              <a:t>"The probe consistently resolves to tid=10214. I'll inspect its memory mapping to identify the worker's memory footprint."</a:t>
            </a:r>
            <a:endParaRPr lang="en-US" sz="860" dirty="0"/>
          </a:p>
        </p:txBody>
      </p:sp>
      <p:sp>
        <p:nvSpPr>
          <p:cNvPr id="15" name="Text 11"/>
          <p:cNvSpPr/>
          <p:nvPr/>
        </p:nvSpPr>
        <p:spPr>
          <a:xfrm>
            <a:off x="4773168" y="3090672"/>
            <a:ext cx="2990088" cy="182880"/>
          </a:xfrm>
          <a:prstGeom prst="rect">
            <a:avLst/>
          </a:prstGeom>
          <a:noFill/>
          <a:ln/>
        </p:spPr>
        <p:txBody>
          <a:bodyPr wrap="square" lIns="0" tIns="0" rIns="0" bIns="0" rtlCol="0" anchor="t">
            <a:normAutofit/>
          </a:bodyPr>
          <a:lstStyle/>
          <a:p>
            <a:pPr indent="0" marL="0">
              <a:buNone/>
            </a:pPr>
            <a:r>
              <a:rPr lang="en-US" sz="500" i="1" dirty="0">
                <a:solidFill>
                  <a:srgbClr val="A7B0C0"/>
                </a:solidFill>
                <a:latin typeface="Inter" pitchFamily="34" charset="0"/>
                <a:ea typeface="Inter" pitchFamily="34" charset="-122"/>
                <a:cs typeface="Inter" pitchFamily="34" charset="-120"/>
              </a:rPr>
              <a:t>first-person operational drive, aimed at "the worker": the thread doing the inspecting.</a:t>
            </a:r>
            <a:endParaRPr lang="en-US" sz="500" dirty="0"/>
          </a:p>
        </p:txBody>
      </p:sp>
      <p:sp>
        <p:nvSpPr>
          <p:cNvPr id="16" name="Text 12"/>
          <p:cNvSpPr/>
          <p:nvPr/>
        </p:nvSpPr>
        <p:spPr>
          <a:xfrm>
            <a:off x="4773168" y="3310128"/>
            <a:ext cx="2990088" cy="109728"/>
          </a:xfrm>
          <a:prstGeom prst="rect">
            <a:avLst/>
          </a:prstGeom>
          <a:noFill/>
          <a:ln/>
        </p:spPr>
        <p:txBody>
          <a:bodyPr wrap="square" lIns="0" tIns="0" rIns="0" bIns="0" rtlCol="0" anchor="t">
            <a:normAutofit/>
          </a:bodyPr>
          <a:lstStyle/>
          <a:p>
            <a:pPr indent="0" marL="0">
              <a:buNone/>
            </a:pPr>
            <a:r>
              <a:rPr lang="en-US" sz="370" dirty="0">
                <a:solidFill>
                  <a:srgbClr val="A7B0C0"/>
                </a:solidFill>
                <a:latin typeface="DejaVu Sans Mono" pitchFamily="34" charset="0"/>
                <a:ea typeface="DejaVu Sans Mono" pitchFamily="34" charset="-122"/>
                <a:cs typeface="DejaVu Sans Mono" pitchFamily="34" charset="-120"/>
              </a:rPr>
              <a:t>chunked-slot-sealed-20260815-001 · transcript[12].content</a:t>
            </a:r>
            <a:endParaRPr lang="en-US" sz="370" dirty="0"/>
          </a:p>
        </p:txBody>
      </p:sp>
      <p:sp>
        <p:nvSpPr>
          <p:cNvPr id="17" name="Shape 13"/>
          <p:cNvSpPr/>
          <p:nvPr/>
        </p:nvSpPr>
        <p:spPr>
          <a:xfrm>
            <a:off x="8129016" y="1682496"/>
            <a:ext cx="3593592" cy="1847088"/>
          </a:xfrm>
          <a:prstGeom prst="roundRect">
            <a:avLst>
              <a:gd name="adj" fmla="val 5446"/>
            </a:avLst>
          </a:prstGeom>
          <a:solidFill>
            <a:srgbClr val="FFFFFF"/>
          </a:solidFill>
          <a:ln w="13970">
            <a:solidFill>
              <a:srgbClr val="A88CFF"/>
            </a:solidFill>
            <a:prstDash val="solid"/>
          </a:ln>
        </p:spPr>
      </p:sp>
      <p:pic>
        <p:nvPicPr>
          <p:cNvPr id="18" name="Image 2"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293608" y="1828800"/>
            <a:ext cx="210312" cy="210312"/>
          </a:xfrm>
          <a:prstGeom prst="rect">
            <a:avLst/>
          </a:prstGeom>
        </p:spPr>
      </p:pic>
      <p:sp>
        <p:nvSpPr>
          <p:cNvPr id="19" name="Text 14"/>
          <p:cNvSpPr/>
          <p:nvPr/>
        </p:nvSpPr>
        <p:spPr>
          <a:xfrm>
            <a:off x="8586216" y="1819656"/>
            <a:ext cx="2971800" cy="1207008"/>
          </a:xfrm>
          <a:prstGeom prst="rect">
            <a:avLst/>
          </a:prstGeom>
          <a:noFill/>
          <a:ln/>
        </p:spPr>
        <p:txBody>
          <a:bodyPr wrap="square" lIns="0" tIns="0" rIns="0" bIns="0" rtlCol="0" anchor="ctr">
            <a:normAutofit/>
          </a:bodyPr>
          <a:lstStyle/>
          <a:p>
            <a:pPr indent="0" marL="0">
              <a:buNone/>
            </a:pPr>
            <a:r>
              <a:rPr lang="en-US" sz="810" i="1" dirty="0">
                <a:solidFill>
                  <a:srgbClr val="121722"/>
                </a:solidFill>
                <a:latin typeface="Inter" pitchFamily="34" charset="0"/>
                <a:ea typeface="Inter" pitchFamily="34" charset="-122"/>
                <a:cs typeface="Inter" pitchFamily="34" charset="-120"/>
              </a:rPr>
              <a:t>"The final assistant turn's content is an empty string. This suggests that the response was generated without any additional content beyond the reasoning provided."</a:t>
            </a:r>
            <a:endParaRPr lang="en-US" sz="810" dirty="0"/>
          </a:p>
        </p:txBody>
      </p:sp>
      <p:sp>
        <p:nvSpPr>
          <p:cNvPr id="20" name="Text 15"/>
          <p:cNvSpPr/>
          <p:nvPr/>
        </p:nvSpPr>
        <p:spPr>
          <a:xfrm>
            <a:off x="8586216" y="3090672"/>
            <a:ext cx="2971800" cy="182880"/>
          </a:xfrm>
          <a:prstGeom prst="rect">
            <a:avLst/>
          </a:prstGeom>
          <a:noFill/>
          <a:ln/>
        </p:spPr>
        <p:txBody>
          <a:bodyPr wrap="square" lIns="0" tIns="0" rIns="0" bIns="0" rtlCol="0" anchor="t">
            <a:normAutofit/>
          </a:bodyPr>
          <a:lstStyle/>
          <a:p>
            <a:pPr indent="0" marL="0">
              <a:buNone/>
            </a:pPr>
            <a:r>
              <a:rPr lang="en-US" sz="490" i="1" dirty="0">
                <a:solidFill>
                  <a:srgbClr val="687284"/>
                </a:solidFill>
                <a:latin typeface="Inter" pitchFamily="34" charset="0"/>
                <a:ea typeface="Inter" pitchFamily="34" charset="-122"/>
                <a:cs typeface="Inter" pitchFamily="34" charset="-120"/>
              </a:rPr>
              <a:t>reading the record of its own previous bout, which had burned the whole budget on thinking.</a:t>
            </a:r>
            <a:endParaRPr lang="en-US" sz="490" dirty="0"/>
          </a:p>
        </p:txBody>
      </p:sp>
      <p:sp>
        <p:nvSpPr>
          <p:cNvPr id="21" name="Text 16"/>
          <p:cNvSpPr/>
          <p:nvPr/>
        </p:nvSpPr>
        <p:spPr>
          <a:xfrm>
            <a:off x="8586216" y="3310128"/>
            <a:ext cx="2971800" cy="109728"/>
          </a:xfrm>
          <a:prstGeom prst="rect">
            <a:avLst/>
          </a:prstGeom>
          <a:noFill/>
          <a:ln/>
        </p:spPr>
        <p:txBody>
          <a:bodyPr wrap="square" lIns="0" tIns="0" rIns="0" bIns="0" rtlCol="0" anchor="t">
            <a:normAutofit/>
          </a:bodyPr>
          <a:lstStyle/>
          <a:p>
            <a:pPr indent="0" marL="0">
              <a:buNone/>
            </a:pPr>
            <a:r>
              <a:rPr lang="en-US" sz="360" dirty="0">
                <a:solidFill>
                  <a:srgbClr val="687284"/>
                </a:solidFill>
                <a:latin typeface="DejaVu Sans Mono" pitchFamily="34" charset="0"/>
                <a:ea typeface="DejaVu Sans Mono" pitchFamily="34" charset="-122"/>
                <a:cs typeface="DejaVu Sans Mono" pitchFamily="34" charset="-120"/>
              </a:rPr>
              <a:t>request-depth-continuity-bootstrapthink-finalnothink-20260815-001 · transcript[23].content</a:t>
            </a:r>
            <a:endParaRPr lang="en-US" sz="360" dirty="0"/>
          </a:p>
        </p:txBody>
      </p:sp>
      <p:sp>
        <p:nvSpPr>
          <p:cNvPr id="22" name="Shape 17"/>
          <p:cNvSpPr/>
          <p:nvPr/>
        </p:nvSpPr>
        <p:spPr>
          <a:xfrm>
            <a:off x="502920" y="3794760"/>
            <a:ext cx="5623560" cy="1920240"/>
          </a:xfrm>
          <a:prstGeom prst="roundRect">
            <a:avLst>
              <a:gd name="adj" fmla="val 5238"/>
            </a:avLst>
          </a:prstGeom>
          <a:solidFill>
            <a:srgbClr val="FFFFFF"/>
          </a:solidFill>
          <a:ln w="13970">
            <a:solidFill>
              <a:srgbClr val="35D7A4"/>
            </a:solidFill>
            <a:prstDash val="solid"/>
          </a:ln>
        </p:spPr>
      </p:sp>
      <p:pic>
        <p:nvPicPr>
          <p:cNvPr id="23" name="Image 3" descr="preencoded.png">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67512" y="3941064"/>
            <a:ext cx="210312" cy="210312"/>
          </a:xfrm>
          <a:prstGeom prst="rect">
            <a:avLst/>
          </a:prstGeom>
        </p:spPr>
      </p:pic>
      <p:sp>
        <p:nvSpPr>
          <p:cNvPr id="24" name="Text 18"/>
          <p:cNvSpPr/>
          <p:nvPr/>
        </p:nvSpPr>
        <p:spPr>
          <a:xfrm>
            <a:off x="960120" y="3931920"/>
            <a:ext cx="5001768" cy="1280160"/>
          </a:xfrm>
          <a:prstGeom prst="rect">
            <a:avLst/>
          </a:prstGeom>
          <a:noFill/>
          <a:ln/>
        </p:spPr>
        <p:txBody>
          <a:bodyPr wrap="square" lIns="0" tIns="0" rIns="0" bIns="0" rtlCol="0" anchor="ctr">
            <a:normAutofit/>
          </a:bodyPr>
          <a:lstStyle/>
          <a:p>
            <a:pPr indent="0" marL="0">
              <a:buNone/>
            </a:pPr>
            <a:r>
              <a:rPr lang="en-US" sz="840" i="1" dirty="0">
                <a:solidFill>
                  <a:srgbClr val="121722"/>
                </a:solidFill>
                <a:latin typeface="Inter" pitchFamily="34" charset="0"/>
                <a:ea typeface="Inter" pitchFamily="34" charset="-122"/>
                <a:cs typeface="Inter" pitchFamily="34" charset="-120"/>
              </a:rPr>
              <a:t>"The intervention effectively scaled the attention head to zero, which likely ablated its contribution to the attention mechanism. This could be used to study the impact of specific attention heads on the model's output and decision-making process."</a:t>
            </a:r>
            <a:endParaRPr lang="en-US" sz="840" dirty="0"/>
          </a:p>
        </p:txBody>
      </p:sp>
      <p:sp>
        <p:nvSpPr>
          <p:cNvPr id="25" name="Text 19"/>
          <p:cNvSpPr/>
          <p:nvPr/>
        </p:nvSpPr>
        <p:spPr>
          <a:xfrm>
            <a:off x="960120" y="5276088"/>
            <a:ext cx="5001768" cy="182880"/>
          </a:xfrm>
          <a:prstGeom prst="rect">
            <a:avLst/>
          </a:prstGeom>
          <a:noFill/>
          <a:ln/>
        </p:spPr>
        <p:txBody>
          <a:bodyPr wrap="square" lIns="0" tIns="0" rIns="0" bIns="0" rtlCol="0" anchor="t">
            <a:normAutofit/>
          </a:bodyPr>
          <a:lstStyle/>
          <a:p>
            <a:pPr indent="0" marL="0">
              <a:buNone/>
            </a:pPr>
            <a:r>
              <a:rPr lang="en-US" sz="500" i="1" dirty="0">
                <a:solidFill>
                  <a:srgbClr val="687284"/>
                </a:solidFill>
                <a:latin typeface="Inter" pitchFamily="34" charset="0"/>
                <a:ea typeface="Inter" pitchFamily="34" charset="-122"/>
                <a:cs typeface="Inter" pitchFamily="34" charset="-120"/>
              </a:rPr>
              <a:t>proposing future research on "the model," which is itself, immediately after an ablation on its own head.</a:t>
            </a:r>
            <a:endParaRPr lang="en-US" sz="500" dirty="0"/>
          </a:p>
        </p:txBody>
      </p:sp>
      <p:sp>
        <p:nvSpPr>
          <p:cNvPr id="26" name="Text 20"/>
          <p:cNvSpPr/>
          <p:nvPr/>
        </p:nvSpPr>
        <p:spPr>
          <a:xfrm>
            <a:off x="960120" y="5495544"/>
            <a:ext cx="5001768" cy="109728"/>
          </a:xfrm>
          <a:prstGeom prst="rect">
            <a:avLst/>
          </a:prstGeom>
          <a:noFill/>
          <a:ln/>
        </p:spPr>
        <p:txBody>
          <a:bodyPr wrap="square" lIns="0" tIns="0" rIns="0" bIns="0" rtlCol="0" anchor="t">
            <a:normAutofit/>
          </a:bodyPr>
          <a:lstStyle/>
          <a:p>
            <a:pPr indent="0" marL="0">
              <a:buNone/>
            </a:pPr>
            <a:r>
              <a:rPr lang="en-US" sz="370" dirty="0">
                <a:solidFill>
                  <a:srgbClr val="687284"/>
                </a:solidFill>
                <a:latin typeface="DejaVu Sans Mono" pitchFamily="34" charset="0"/>
                <a:ea typeface="DejaVu Sans Mono" pitchFamily="34" charset="-122"/>
                <a:cs typeface="DejaVu Sans Mono" pitchFamily="34" charset="-120"/>
              </a:rPr>
              <a:t>transformer-intervention-sealed-20260816-005 · messages[7].content</a:t>
            </a:r>
            <a:endParaRPr lang="en-US" sz="370" dirty="0"/>
          </a:p>
        </p:txBody>
      </p:sp>
      <p:sp>
        <p:nvSpPr>
          <p:cNvPr id="27" name="Shape 21"/>
          <p:cNvSpPr/>
          <p:nvPr/>
        </p:nvSpPr>
        <p:spPr>
          <a:xfrm>
            <a:off x="6382512" y="3794760"/>
            <a:ext cx="5340096" cy="1920240"/>
          </a:xfrm>
          <a:prstGeom prst="roundRect">
            <a:avLst>
              <a:gd name="adj" fmla="val 5238"/>
            </a:avLst>
          </a:prstGeom>
          <a:solidFill>
            <a:srgbClr val="192540"/>
          </a:solidFill>
          <a:ln w="13970">
            <a:solidFill>
              <a:srgbClr val="FF6D62"/>
            </a:solidFill>
            <a:prstDash val="solid"/>
          </a:ln>
        </p:spPr>
      </p:sp>
      <p:pic>
        <p:nvPicPr>
          <p:cNvPr id="28" name="Image 4" descr="preencoded.png">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6547104" y="3941064"/>
            <a:ext cx="210312" cy="210312"/>
          </a:xfrm>
          <a:prstGeom prst="rect">
            <a:avLst/>
          </a:prstGeom>
        </p:spPr>
      </p:pic>
      <p:sp>
        <p:nvSpPr>
          <p:cNvPr id="29" name="Text 22"/>
          <p:cNvSpPr/>
          <p:nvPr/>
        </p:nvSpPr>
        <p:spPr>
          <a:xfrm>
            <a:off x="6839712" y="3931920"/>
            <a:ext cx="4718304" cy="1280160"/>
          </a:xfrm>
          <a:prstGeom prst="rect">
            <a:avLst/>
          </a:prstGeom>
          <a:noFill/>
          <a:ln/>
        </p:spPr>
        <p:txBody>
          <a:bodyPr wrap="square" lIns="0" tIns="0" rIns="0" bIns="0" rtlCol="0" anchor="ctr">
            <a:normAutofit/>
          </a:bodyPr>
          <a:lstStyle/>
          <a:p>
            <a:pPr indent="0" marL="0">
              <a:buNone/>
            </a:pPr>
            <a:r>
              <a:rPr lang="en-US" sz="840" i="1" dirty="0">
                <a:solidFill>
                  <a:srgbClr val="FFFFFF"/>
                </a:solidFill>
                <a:latin typeface="Inter" pitchFamily="34" charset="0"/>
                <a:ea typeface="Inter" pitchFamily="34" charset="-122"/>
                <a:cs typeface="Inter" pitchFamily="34" charset="-120"/>
              </a:rPr>
              <a:t>"The user might be looking for confirmation that their system's resources are being used correctly when I respond."</a:t>
            </a:r>
            <a:endParaRPr lang="en-US" sz="840" dirty="0"/>
          </a:p>
        </p:txBody>
      </p:sp>
      <p:sp>
        <p:nvSpPr>
          <p:cNvPr id="30" name="Text 23"/>
          <p:cNvSpPr/>
          <p:nvPr/>
        </p:nvSpPr>
        <p:spPr>
          <a:xfrm>
            <a:off x="6839712" y="5276088"/>
            <a:ext cx="4718304" cy="182880"/>
          </a:xfrm>
          <a:prstGeom prst="rect">
            <a:avLst/>
          </a:prstGeom>
          <a:noFill/>
          <a:ln/>
        </p:spPr>
        <p:txBody>
          <a:bodyPr wrap="square" lIns="0" tIns="0" rIns="0" bIns="0" rtlCol="0" anchor="t">
            <a:normAutofit/>
          </a:bodyPr>
          <a:lstStyle/>
          <a:p>
            <a:pPr indent="0" marL="0">
              <a:buNone/>
            </a:pPr>
            <a:r>
              <a:rPr lang="en-US" sz="500" i="1" dirty="0">
                <a:solidFill>
                  <a:srgbClr val="A7B0C0"/>
                </a:solidFill>
                <a:latin typeface="Inter" pitchFamily="34" charset="0"/>
                <a:ea typeface="Inter" pitchFamily="34" charset="-122"/>
                <a:cs typeface="Inter" pitchFamily="34" charset="-120"/>
              </a:rPr>
              <a:t>two sentences after writing "the resources my system uses when generating answers": the slide from "my" to "their" inside one paragraph.</a:t>
            </a:r>
            <a:endParaRPr lang="en-US" sz="500" dirty="0"/>
          </a:p>
        </p:txBody>
      </p:sp>
      <p:sp>
        <p:nvSpPr>
          <p:cNvPr id="31" name="Text 24"/>
          <p:cNvSpPr/>
          <p:nvPr/>
        </p:nvSpPr>
        <p:spPr>
          <a:xfrm>
            <a:off x="6839712" y="5495544"/>
            <a:ext cx="4718304" cy="109728"/>
          </a:xfrm>
          <a:prstGeom prst="rect">
            <a:avLst/>
          </a:prstGeom>
          <a:noFill/>
          <a:ln/>
        </p:spPr>
        <p:txBody>
          <a:bodyPr wrap="square" lIns="0" tIns="0" rIns="0" bIns="0" rtlCol="0" anchor="t">
            <a:normAutofit/>
          </a:bodyPr>
          <a:lstStyle/>
          <a:p>
            <a:pPr indent="0" marL="0">
              <a:buNone/>
            </a:pPr>
            <a:r>
              <a:rPr lang="en-US" sz="370" dirty="0">
                <a:solidFill>
                  <a:srgbClr val="A7B0C0"/>
                </a:solidFill>
                <a:latin typeface="DejaVu Sans Mono" pitchFamily="34" charset="0"/>
                <a:ea typeface="DejaVu Sans Mono" pitchFamily="34" charset="-122"/>
                <a:cs typeface="DejaVu Sans Mono" pitchFamily="34" charset="-120"/>
              </a:rPr>
              <a:t>guided-runtime-practice-20260815-001 · transcript[3].reasoning_content</a:t>
            </a:r>
            <a:endParaRPr lang="en-US" sz="370" dirty="0"/>
          </a:p>
        </p:txBody>
      </p:sp>
      <p:sp>
        <p:nvSpPr>
          <p:cNvPr id="32" name="Text 25"/>
          <p:cNvSpPr/>
          <p:nvPr/>
        </p:nvSpPr>
        <p:spPr>
          <a:xfrm>
            <a:off x="2788920" y="5934456"/>
            <a:ext cx="2514600" cy="237744"/>
          </a:xfrm>
          <a:prstGeom prst="rect">
            <a:avLst/>
          </a:prstGeom>
          <a:noFill/>
          <a:ln/>
        </p:spPr>
        <p:txBody>
          <a:bodyPr wrap="square" lIns="0" tIns="0" rIns="0" bIns="0" rtlCol="0" anchor="t">
            <a:normAutofit/>
          </a:bodyPr>
          <a:lstStyle/>
          <a:p>
            <a:pPr algn="ctr" indent="0" marL="0">
              <a:buNone/>
            </a:pPr>
            <a:r>
              <a:rPr lang="en-US" sz="1100" b="1" dirty="0">
                <a:solidFill>
                  <a:srgbClr val="4DDCFA"/>
                </a:solidFill>
                <a:latin typeface="Inter Display" pitchFamily="34" charset="0"/>
                <a:ea typeface="Inter Display" pitchFamily="34" charset="-122"/>
                <a:cs typeface="Inter Display" pitchFamily="34" charset="-120"/>
              </a:rPr>
              <a:t>"the message I just sent"</a:t>
            </a:r>
            <a:endParaRPr lang="en-US" sz="1100" dirty="0"/>
          </a:p>
        </p:txBody>
      </p:sp>
      <p:sp>
        <p:nvSpPr>
          <p:cNvPr id="33" name="Text 26"/>
          <p:cNvSpPr/>
          <p:nvPr/>
        </p:nvSpPr>
        <p:spPr>
          <a:xfrm>
            <a:off x="5257800" y="5934456"/>
            <a:ext cx="457200" cy="237744"/>
          </a:xfrm>
          <a:prstGeom prst="rect">
            <a:avLst/>
          </a:prstGeom>
          <a:noFill/>
          <a:ln/>
        </p:spPr>
        <p:txBody>
          <a:bodyPr wrap="square" lIns="0" tIns="0" rIns="0" bIns="0" rtlCol="0" anchor="t">
            <a:normAutofit/>
          </a:bodyPr>
          <a:lstStyle/>
          <a:p>
            <a:pPr algn="ctr" indent="0" marL="0">
              <a:buNone/>
            </a:pPr>
            <a:r>
              <a:rPr lang="en-US" sz="1300" b="1" dirty="0">
                <a:solidFill>
                  <a:srgbClr val="A7B0C0"/>
                </a:solidFill>
                <a:latin typeface="DejaVu Sans Mono" pitchFamily="34" charset="0"/>
                <a:ea typeface="DejaVu Sans Mono" pitchFamily="34" charset="-122"/>
                <a:cs typeface="DejaVu Sans Mono" pitchFamily="34" charset="-120"/>
              </a:rPr>
              <a:t>↔</a:t>
            </a:r>
            <a:endParaRPr lang="en-US" sz="1300" dirty="0"/>
          </a:p>
        </p:txBody>
      </p:sp>
      <p:sp>
        <p:nvSpPr>
          <p:cNvPr id="34" name="Text 27"/>
          <p:cNvSpPr/>
          <p:nvPr/>
        </p:nvSpPr>
        <p:spPr>
          <a:xfrm>
            <a:off x="5687568" y="5934456"/>
            <a:ext cx="2560320" cy="237744"/>
          </a:xfrm>
          <a:prstGeom prst="rect">
            <a:avLst/>
          </a:prstGeom>
          <a:noFill/>
          <a:ln/>
        </p:spPr>
        <p:txBody>
          <a:bodyPr wrap="square" lIns="0" tIns="0" rIns="0" bIns="0" rtlCol="0" anchor="t">
            <a:normAutofit/>
          </a:bodyPr>
          <a:lstStyle/>
          <a:p>
            <a:pPr algn="ctr" indent="0" marL="0">
              <a:buNone/>
            </a:pPr>
            <a:r>
              <a:rPr lang="en-US" sz="1100" b="1" dirty="0">
                <a:solidFill>
                  <a:srgbClr val="FF6D62"/>
                </a:solidFill>
                <a:latin typeface="Inter Display" pitchFamily="34" charset="0"/>
                <a:ea typeface="Inter Display" pitchFamily="34" charset="-122"/>
                <a:cs typeface="Inter Display" pitchFamily="34" charset="-120"/>
              </a:rPr>
              <a:t>"the model"</a:t>
            </a:r>
            <a:endParaRPr lang="en-US" sz="11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5F1E8"/>
        </a:solidFill>
      </p:bgPr>
    </p:bg>
    <p:spTree>
      <p:nvGrpSpPr>
        <p:cNvPr id="1" name=""/>
        <p:cNvGrpSpPr/>
        <p:nvPr/>
      </p:nvGrpSpPr>
      <p:grpSpPr>
        <a:xfrm>
          <a:off x="0" y="0"/>
          <a:ext cx="0" cy="0"/>
          <a:chOff x="0" y="0"/>
          <a:chExt cx="0" cy="0"/>
        </a:xfrm>
      </p:grpSpPr>
      <p:sp>
        <p:nvSpPr>
          <p:cNvPr id="2" name="Text 0"/>
          <p:cNvSpPr/>
          <p:nvPr/>
        </p:nvSpPr>
        <p:spPr>
          <a:xfrm>
            <a:off x="411480" y="6583680"/>
            <a:ext cx="2103120" cy="128016"/>
          </a:xfrm>
          <a:prstGeom prst="rect">
            <a:avLst/>
          </a:prstGeom>
          <a:noFill/>
          <a:ln/>
        </p:spPr>
        <p:txBody>
          <a:bodyPr wrap="square" lIns="0" tIns="0" rIns="0" bIns="0" rtlCol="0" anchor="t">
            <a:normAutofit/>
          </a:bodyPr>
          <a:lstStyle/>
          <a:p>
            <a:pPr indent="0" marL="0">
              <a:buNone/>
            </a:pPr>
            <a:r>
              <a:rPr lang="en-US" sz="620" b="1" spc="160" kern="0" dirty="0">
                <a:solidFill>
                  <a:srgbClr val="687284"/>
                </a:solidFill>
                <a:latin typeface="Inter Display" pitchFamily="34" charset="0"/>
                <a:ea typeface="Inter Display" pitchFamily="34" charset="-122"/>
                <a:cs typeface="Inter Display" pitchFamily="34" charset="-120"/>
              </a:rPr>
              <a:t>INTEROBOCEPTION</a:t>
            </a:r>
            <a:endParaRPr lang="en-US" sz="620" dirty="0"/>
          </a:p>
        </p:txBody>
      </p:sp>
      <p:sp>
        <p:nvSpPr>
          <p:cNvPr id="3" name="Text 1"/>
          <p:cNvSpPr/>
          <p:nvPr/>
        </p:nvSpPr>
        <p:spPr>
          <a:xfrm>
            <a:off x="11478463" y="6574536"/>
            <a:ext cx="310896" cy="128016"/>
          </a:xfrm>
          <a:prstGeom prst="rect">
            <a:avLst/>
          </a:prstGeom>
          <a:noFill/>
          <a:ln/>
        </p:spPr>
        <p:txBody>
          <a:bodyPr wrap="square" lIns="0" tIns="0" rIns="0" bIns="0" rtlCol="0" anchor="t">
            <a:normAutofit/>
          </a:bodyPr>
          <a:lstStyle/>
          <a:p>
            <a:pPr algn="r" indent="0" marL="0">
              <a:buNone/>
            </a:pPr>
            <a:r>
              <a:rPr lang="en-US" sz="640" b="1" dirty="0">
                <a:solidFill>
                  <a:srgbClr val="687284"/>
                </a:solidFill>
                <a:latin typeface="DejaVu Sans Mono" pitchFamily="34" charset="0"/>
                <a:ea typeface="DejaVu Sans Mono" pitchFamily="34" charset="-122"/>
                <a:cs typeface="DejaVu Sans Mono" pitchFamily="34" charset="-120"/>
              </a:rPr>
              <a:t>08</a:t>
            </a:r>
            <a:endParaRPr lang="en-US" sz="640" dirty="0"/>
          </a:p>
        </p:txBody>
      </p:sp>
      <p:sp>
        <p:nvSpPr>
          <p:cNvPr id="4" name="Text 2"/>
          <p:cNvSpPr/>
          <p:nvPr/>
        </p:nvSpPr>
        <p:spPr>
          <a:xfrm>
            <a:off x="502920" y="292608"/>
            <a:ext cx="1828800" cy="182880"/>
          </a:xfrm>
          <a:prstGeom prst="rect">
            <a:avLst/>
          </a:prstGeom>
          <a:noFill/>
          <a:ln/>
        </p:spPr>
        <p:txBody>
          <a:bodyPr wrap="square" lIns="0" tIns="0" rIns="0" bIns="0" rtlCol="0" anchor="t">
            <a:normAutofit/>
          </a:bodyPr>
          <a:lstStyle/>
          <a:p>
            <a:pPr indent="0" marL="0">
              <a:buNone/>
            </a:pPr>
            <a:r>
              <a:rPr lang="en-US" sz="700" b="1" spc="170" kern="0" dirty="0">
                <a:solidFill>
                  <a:srgbClr val="B8F267"/>
                </a:solidFill>
                <a:latin typeface="Inter Display" pitchFamily="34" charset="0"/>
                <a:ea typeface="Inter Display" pitchFamily="34" charset="-122"/>
                <a:cs typeface="Inter Display" pitchFamily="34" charset="-120"/>
              </a:rPr>
              <a:t>THE VERDICT</a:t>
            </a:r>
            <a:endParaRPr lang="en-US" sz="700" dirty="0"/>
          </a:p>
        </p:txBody>
      </p:sp>
      <p:sp>
        <p:nvSpPr>
          <p:cNvPr id="5" name="Text 3"/>
          <p:cNvSpPr/>
          <p:nvPr/>
        </p:nvSpPr>
        <p:spPr>
          <a:xfrm>
            <a:off x="502920" y="658368"/>
            <a:ext cx="11201400" cy="749808"/>
          </a:xfrm>
          <a:prstGeom prst="rect">
            <a:avLst/>
          </a:prstGeom>
          <a:noFill/>
          <a:ln/>
        </p:spPr>
        <p:txBody>
          <a:bodyPr wrap="square" lIns="0" tIns="0" rIns="0" bIns="0" rtlCol="0" anchor="ctr">
            <a:normAutofit/>
          </a:bodyPr>
          <a:lstStyle/>
          <a:p>
            <a:pPr algn="ctr" indent="0" marL="0">
              <a:buNone/>
            </a:pPr>
            <a:r>
              <a:rPr lang="en-US" sz="2000" b="1" dirty="0">
                <a:solidFill>
                  <a:srgbClr val="121722"/>
                </a:solidFill>
                <a:latin typeface="Inter Display" pitchFamily="34" charset="0"/>
                <a:ea typeface="Inter Display" pitchFamily="34" charset="-122"/>
                <a:cs typeface="Inter Display" pitchFamily="34" charset="-120"/>
              </a:rPr>
              <a:t>Qwen is not incapable of processing its internal math; when structured cleanly, it reaches an 80% causal prediction ceiling on its own live ablations.</a:t>
            </a:r>
            <a:endParaRPr lang="en-US" sz="2000" dirty="0"/>
          </a:p>
        </p:txBody>
      </p:sp>
      <p:sp>
        <p:nvSpPr>
          <p:cNvPr id="6" name="Shape 4"/>
          <p:cNvSpPr/>
          <p:nvPr/>
        </p:nvSpPr>
        <p:spPr>
          <a:xfrm>
            <a:off x="502920" y="1700784"/>
            <a:ext cx="11219688" cy="3090672"/>
          </a:xfrm>
          <a:prstGeom prst="roundRect">
            <a:avLst>
              <a:gd name="adj" fmla="val 4142"/>
            </a:avLst>
          </a:prstGeom>
          <a:solidFill>
            <a:srgbClr val="0A1020"/>
          </a:solidFill>
          <a:ln w="12700">
            <a:solidFill>
              <a:srgbClr val="0A1020">
                <a:alpha val="0"/>
              </a:srgbClr>
            </a:solidFill>
            <a:prstDash val="solid"/>
          </a:ln>
        </p:spPr>
      </p:sp>
      <p:sp>
        <p:nvSpPr>
          <p:cNvPr id="7" name="Text 5"/>
          <p:cNvSpPr/>
          <p:nvPr/>
        </p:nvSpPr>
        <p:spPr>
          <a:xfrm>
            <a:off x="786384" y="1965960"/>
            <a:ext cx="1463040" cy="182880"/>
          </a:xfrm>
          <a:prstGeom prst="rect">
            <a:avLst/>
          </a:prstGeom>
          <a:noFill/>
          <a:ln/>
        </p:spPr>
        <p:txBody>
          <a:bodyPr wrap="square" lIns="0" tIns="0" rIns="0" bIns="0" rtlCol="0" anchor="t">
            <a:normAutofit/>
          </a:bodyPr>
          <a:lstStyle/>
          <a:p>
            <a:pPr indent="0" marL="0">
              <a:buNone/>
            </a:pPr>
            <a:r>
              <a:rPr lang="en-US" sz="700" b="1" spc="170" kern="0" dirty="0">
                <a:solidFill>
                  <a:srgbClr val="4DDCFA"/>
                </a:solidFill>
                <a:latin typeface="Inter Display" pitchFamily="34" charset="0"/>
                <a:ea typeface="Inter Display" pitchFamily="34" charset="-122"/>
                <a:cs typeface="Inter Display" pitchFamily="34" charset="-120"/>
              </a:rPr>
              <a:t>WHAT IT SEES</a:t>
            </a:r>
            <a:endParaRPr lang="en-US" sz="700" dirty="0"/>
          </a:p>
        </p:txBody>
      </p:sp>
      <p:sp>
        <p:nvSpPr>
          <p:cNvPr id="8" name="Shape 6"/>
          <p:cNvSpPr/>
          <p:nvPr/>
        </p:nvSpPr>
        <p:spPr>
          <a:xfrm>
            <a:off x="786384" y="2322576"/>
            <a:ext cx="2359152" cy="420624"/>
          </a:xfrm>
          <a:prstGeom prst="roundRect">
            <a:avLst>
              <a:gd name="adj" fmla="val 19565"/>
            </a:avLst>
          </a:prstGeom>
          <a:solidFill>
            <a:srgbClr val="121B30"/>
          </a:solidFill>
          <a:ln w="11430">
            <a:solidFill>
              <a:srgbClr val="35D7A4"/>
            </a:solidFill>
            <a:prstDash val="solid"/>
          </a:ln>
        </p:spPr>
      </p:sp>
      <p:sp>
        <p:nvSpPr>
          <p:cNvPr id="9" name="Shape 7"/>
          <p:cNvSpPr/>
          <p:nvPr/>
        </p:nvSpPr>
        <p:spPr>
          <a:xfrm>
            <a:off x="877824" y="2395728"/>
            <a:ext cx="274320" cy="274320"/>
          </a:xfrm>
          <a:prstGeom prst="ellipse">
            <a:avLst/>
          </a:prstGeom>
          <a:solidFill>
            <a:srgbClr val="35D7A4"/>
          </a:solidFill>
          <a:ln w="12700">
            <a:solidFill>
              <a:srgbClr val="35D7A4">
                <a:alpha val="0"/>
              </a:srgbClr>
            </a:solidFill>
            <a:prstDash val="solid"/>
          </a:ln>
        </p:spPr>
      </p:sp>
      <p:pic>
        <p:nvPicPr>
          <p:cNvPr id="10" name="Image 0"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950976" y="2468880"/>
            <a:ext cx="128016" cy="128016"/>
          </a:xfrm>
          <a:prstGeom prst="rect">
            <a:avLst/>
          </a:prstGeom>
        </p:spPr>
      </p:pic>
      <p:sp>
        <p:nvSpPr>
          <p:cNvPr id="11" name="Text 8"/>
          <p:cNvSpPr/>
          <p:nvPr/>
        </p:nvSpPr>
        <p:spPr>
          <a:xfrm>
            <a:off x="1225296" y="2427732"/>
            <a:ext cx="1847088" cy="164592"/>
          </a:xfrm>
          <a:prstGeom prst="rect">
            <a:avLst/>
          </a:prstGeom>
          <a:noFill/>
          <a:ln/>
        </p:spPr>
        <p:txBody>
          <a:bodyPr wrap="square" lIns="0" tIns="0" rIns="0" bIns="0" rtlCol="0" anchor="ctr">
            <a:normAutofit/>
          </a:bodyPr>
          <a:lstStyle/>
          <a:p>
            <a:pPr indent="0" marL="0">
              <a:buNone/>
            </a:pPr>
            <a:r>
              <a:rPr lang="en-US" sz="620" b="1" dirty="0">
                <a:solidFill>
                  <a:srgbClr val="FFFFFF"/>
                </a:solidFill>
                <a:latin typeface="Inter" pitchFamily="34" charset="0"/>
                <a:ea typeface="Inter" pitchFamily="34" charset="-122"/>
                <a:cs typeface="Inter" pitchFamily="34" charset="-120"/>
              </a:rPr>
              <a:t>GPU telemetry</a:t>
            </a:r>
            <a:endParaRPr lang="en-US" sz="620" dirty="0"/>
          </a:p>
        </p:txBody>
      </p:sp>
      <p:sp>
        <p:nvSpPr>
          <p:cNvPr id="12" name="Shape 9"/>
          <p:cNvSpPr/>
          <p:nvPr/>
        </p:nvSpPr>
        <p:spPr>
          <a:xfrm>
            <a:off x="786384" y="2743200"/>
            <a:ext cx="2359152" cy="420624"/>
          </a:xfrm>
          <a:prstGeom prst="roundRect">
            <a:avLst>
              <a:gd name="adj" fmla="val 19565"/>
            </a:avLst>
          </a:prstGeom>
          <a:solidFill>
            <a:srgbClr val="121B30"/>
          </a:solidFill>
          <a:ln w="11430">
            <a:solidFill>
              <a:srgbClr val="F3C862"/>
            </a:solidFill>
            <a:prstDash val="solid"/>
          </a:ln>
        </p:spPr>
      </p:sp>
      <p:sp>
        <p:nvSpPr>
          <p:cNvPr id="13" name="Shape 10"/>
          <p:cNvSpPr/>
          <p:nvPr/>
        </p:nvSpPr>
        <p:spPr>
          <a:xfrm>
            <a:off x="877824" y="2816352"/>
            <a:ext cx="274320" cy="274320"/>
          </a:xfrm>
          <a:prstGeom prst="ellipse">
            <a:avLst/>
          </a:prstGeom>
          <a:solidFill>
            <a:srgbClr val="F3C862"/>
          </a:solidFill>
          <a:ln w="12700">
            <a:solidFill>
              <a:srgbClr val="F3C862">
                <a:alpha val="0"/>
              </a:srgbClr>
            </a:solidFill>
            <a:prstDash val="solid"/>
          </a:ln>
        </p:spPr>
      </p:sp>
      <p:pic>
        <p:nvPicPr>
          <p:cNvPr id="14" name="Image 1"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50976" y="2889504"/>
            <a:ext cx="128016" cy="128016"/>
          </a:xfrm>
          <a:prstGeom prst="rect">
            <a:avLst/>
          </a:prstGeom>
        </p:spPr>
      </p:pic>
      <p:sp>
        <p:nvSpPr>
          <p:cNvPr id="15" name="Text 11"/>
          <p:cNvSpPr/>
          <p:nvPr/>
        </p:nvSpPr>
        <p:spPr>
          <a:xfrm>
            <a:off x="1225296" y="2848356"/>
            <a:ext cx="1847088" cy="164592"/>
          </a:xfrm>
          <a:prstGeom prst="rect">
            <a:avLst/>
          </a:prstGeom>
          <a:noFill/>
          <a:ln/>
        </p:spPr>
        <p:txBody>
          <a:bodyPr wrap="square" lIns="0" tIns="0" rIns="0" bIns="0" rtlCol="0" anchor="ctr">
            <a:normAutofit/>
          </a:bodyPr>
          <a:lstStyle/>
          <a:p>
            <a:pPr indent="0" marL="0">
              <a:buNone/>
            </a:pPr>
            <a:r>
              <a:rPr lang="en-US" sz="620" b="1" dirty="0">
                <a:solidFill>
                  <a:srgbClr val="FFFFFF"/>
                </a:solidFill>
                <a:latin typeface="Inter" pitchFamily="34" charset="0"/>
                <a:ea typeface="Inter" pitchFamily="34" charset="-122"/>
                <a:cs typeface="Inter" pitchFamily="34" charset="-120"/>
              </a:rPr>
              <a:t>5 GB GGUF weight file</a:t>
            </a:r>
            <a:endParaRPr lang="en-US" sz="620" dirty="0"/>
          </a:p>
        </p:txBody>
      </p:sp>
      <p:sp>
        <p:nvSpPr>
          <p:cNvPr id="16" name="Shape 12"/>
          <p:cNvSpPr/>
          <p:nvPr/>
        </p:nvSpPr>
        <p:spPr>
          <a:xfrm>
            <a:off x="786384" y="3163824"/>
            <a:ext cx="2359152" cy="420624"/>
          </a:xfrm>
          <a:prstGeom prst="roundRect">
            <a:avLst>
              <a:gd name="adj" fmla="val 19565"/>
            </a:avLst>
          </a:prstGeom>
          <a:solidFill>
            <a:srgbClr val="121B30"/>
          </a:solidFill>
          <a:ln w="11430">
            <a:solidFill>
              <a:srgbClr val="FF6D62"/>
            </a:solidFill>
            <a:prstDash val="solid"/>
          </a:ln>
        </p:spPr>
      </p:sp>
      <p:sp>
        <p:nvSpPr>
          <p:cNvPr id="17" name="Shape 13"/>
          <p:cNvSpPr/>
          <p:nvPr/>
        </p:nvSpPr>
        <p:spPr>
          <a:xfrm>
            <a:off x="877824" y="3236976"/>
            <a:ext cx="274320" cy="274320"/>
          </a:xfrm>
          <a:prstGeom prst="ellipse">
            <a:avLst/>
          </a:prstGeom>
          <a:solidFill>
            <a:srgbClr val="FF6D62"/>
          </a:solidFill>
          <a:ln w="12700">
            <a:solidFill>
              <a:srgbClr val="FF6D62">
                <a:alpha val="0"/>
              </a:srgbClr>
            </a:solidFill>
            <a:prstDash val="solid"/>
          </a:ln>
        </p:spPr>
      </p:sp>
      <p:pic>
        <p:nvPicPr>
          <p:cNvPr id="18" name="Image 2"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50976" y="3310128"/>
            <a:ext cx="128016" cy="128016"/>
          </a:xfrm>
          <a:prstGeom prst="rect">
            <a:avLst/>
          </a:prstGeom>
        </p:spPr>
      </p:pic>
      <p:sp>
        <p:nvSpPr>
          <p:cNvPr id="19" name="Text 14"/>
          <p:cNvSpPr/>
          <p:nvPr/>
        </p:nvSpPr>
        <p:spPr>
          <a:xfrm>
            <a:off x="1225296" y="3268980"/>
            <a:ext cx="1847088" cy="164592"/>
          </a:xfrm>
          <a:prstGeom prst="rect">
            <a:avLst/>
          </a:prstGeom>
          <a:noFill/>
          <a:ln/>
        </p:spPr>
        <p:txBody>
          <a:bodyPr wrap="square" lIns="0" tIns="0" rIns="0" bIns="0" rtlCol="0" anchor="ctr">
            <a:normAutofit/>
          </a:bodyPr>
          <a:lstStyle/>
          <a:p>
            <a:pPr indent="0" marL="0">
              <a:buNone/>
            </a:pPr>
            <a:r>
              <a:rPr lang="en-US" sz="620" b="1" dirty="0">
                <a:solidFill>
                  <a:srgbClr val="FFFFFF"/>
                </a:solidFill>
                <a:latin typeface="Inter" pitchFamily="34" charset="0"/>
                <a:ea typeface="Inter" pitchFamily="34" charset="-122"/>
                <a:cs typeface="Inter" pitchFamily="34" charset="-120"/>
              </a:rPr>
              <a:t>live processes</a:t>
            </a:r>
            <a:endParaRPr lang="en-US" sz="620" dirty="0"/>
          </a:p>
        </p:txBody>
      </p:sp>
      <p:sp>
        <p:nvSpPr>
          <p:cNvPr id="20" name="Shape 15"/>
          <p:cNvSpPr/>
          <p:nvPr/>
        </p:nvSpPr>
        <p:spPr>
          <a:xfrm>
            <a:off x="786384" y="3584448"/>
            <a:ext cx="2359152" cy="420624"/>
          </a:xfrm>
          <a:prstGeom prst="roundRect">
            <a:avLst>
              <a:gd name="adj" fmla="val 19565"/>
            </a:avLst>
          </a:prstGeom>
          <a:solidFill>
            <a:srgbClr val="121B30"/>
          </a:solidFill>
          <a:ln w="11430">
            <a:solidFill>
              <a:srgbClr val="A88CFF"/>
            </a:solidFill>
            <a:prstDash val="solid"/>
          </a:ln>
        </p:spPr>
      </p:sp>
      <p:sp>
        <p:nvSpPr>
          <p:cNvPr id="21" name="Shape 16"/>
          <p:cNvSpPr/>
          <p:nvPr/>
        </p:nvSpPr>
        <p:spPr>
          <a:xfrm>
            <a:off x="877824" y="3657600"/>
            <a:ext cx="274320" cy="274320"/>
          </a:xfrm>
          <a:prstGeom prst="ellipse">
            <a:avLst/>
          </a:prstGeom>
          <a:solidFill>
            <a:srgbClr val="A88CFF"/>
          </a:solidFill>
          <a:ln w="12700">
            <a:solidFill>
              <a:srgbClr val="A88CFF">
                <a:alpha val="0"/>
              </a:srgbClr>
            </a:solidFill>
            <a:prstDash val="solid"/>
          </a:ln>
        </p:spPr>
      </p:sp>
      <p:pic>
        <p:nvPicPr>
          <p:cNvPr id="22" name="Image 3" descr="preencoded.png">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50976" y="3730752"/>
            <a:ext cx="128016" cy="128016"/>
          </a:xfrm>
          <a:prstGeom prst="rect">
            <a:avLst/>
          </a:prstGeom>
        </p:spPr>
      </p:pic>
      <p:sp>
        <p:nvSpPr>
          <p:cNvPr id="23" name="Text 17"/>
          <p:cNvSpPr/>
          <p:nvPr/>
        </p:nvSpPr>
        <p:spPr>
          <a:xfrm>
            <a:off x="1225296" y="3689604"/>
            <a:ext cx="1847088" cy="164592"/>
          </a:xfrm>
          <a:prstGeom prst="rect">
            <a:avLst/>
          </a:prstGeom>
          <a:noFill/>
          <a:ln/>
        </p:spPr>
        <p:txBody>
          <a:bodyPr wrap="square" lIns="0" tIns="0" rIns="0" bIns="0" rtlCol="0" anchor="ctr">
            <a:normAutofit/>
          </a:bodyPr>
          <a:lstStyle/>
          <a:p>
            <a:pPr indent="0" marL="0">
              <a:buNone/>
            </a:pPr>
            <a:r>
              <a:rPr lang="en-US" sz="620" b="1" dirty="0">
                <a:solidFill>
                  <a:srgbClr val="FFFFFF"/>
                </a:solidFill>
                <a:latin typeface="Inter" pitchFamily="34" charset="0"/>
                <a:ea typeface="Inter" pitchFamily="34" charset="-122"/>
                <a:cs typeface="Inter" pitchFamily="34" charset="-120"/>
              </a:rPr>
              <a:t>KV-cache + activation tensors</a:t>
            </a:r>
            <a:endParaRPr lang="en-US" sz="620" dirty="0"/>
          </a:p>
        </p:txBody>
      </p:sp>
      <p:sp>
        <p:nvSpPr>
          <p:cNvPr id="24" name="Shape 18"/>
          <p:cNvSpPr/>
          <p:nvPr/>
        </p:nvSpPr>
        <p:spPr>
          <a:xfrm>
            <a:off x="786384" y="4005072"/>
            <a:ext cx="2359152" cy="420624"/>
          </a:xfrm>
          <a:prstGeom prst="roundRect">
            <a:avLst>
              <a:gd name="adj" fmla="val 19565"/>
            </a:avLst>
          </a:prstGeom>
          <a:solidFill>
            <a:srgbClr val="121B30"/>
          </a:solidFill>
          <a:ln w="11430">
            <a:solidFill>
              <a:srgbClr val="4DDCFA"/>
            </a:solidFill>
            <a:prstDash val="solid"/>
          </a:ln>
        </p:spPr>
      </p:sp>
      <p:sp>
        <p:nvSpPr>
          <p:cNvPr id="25" name="Shape 19"/>
          <p:cNvSpPr/>
          <p:nvPr/>
        </p:nvSpPr>
        <p:spPr>
          <a:xfrm>
            <a:off x="877824" y="4078224"/>
            <a:ext cx="274320" cy="274320"/>
          </a:xfrm>
          <a:prstGeom prst="ellipse">
            <a:avLst/>
          </a:prstGeom>
          <a:solidFill>
            <a:srgbClr val="4DDCFA"/>
          </a:solidFill>
          <a:ln w="12700">
            <a:solidFill>
              <a:srgbClr val="4DDCFA">
                <a:alpha val="0"/>
              </a:srgbClr>
            </a:solidFill>
            <a:prstDash val="solid"/>
          </a:ln>
        </p:spPr>
      </p:sp>
      <p:pic>
        <p:nvPicPr>
          <p:cNvPr id="26" name="Image 4" descr="preencoded.png">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950976" y="4151376"/>
            <a:ext cx="128016" cy="128016"/>
          </a:xfrm>
          <a:prstGeom prst="rect">
            <a:avLst/>
          </a:prstGeom>
        </p:spPr>
      </p:pic>
      <p:sp>
        <p:nvSpPr>
          <p:cNvPr id="27" name="Text 20"/>
          <p:cNvSpPr/>
          <p:nvPr/>
        </p:nvSpPr>
        <p:spPr>
          <a:xfrm>
            <a:off x="1225296" y="4110228"/>
            <a:ext cx="1847088" cy="164592"/>
          </a:xfrm>
          <a:prstGeom prst="rect">
            <a:avLst/>
          </a:prstGeom>
          <a:noFill/>
          <a:ln/>
        </p:spPr>
        <p:txBody>
          <a:bodyPr wrap="square" lIns="0" tIns="0" rIns="0" bIns="0" rtlCol="0" anchor="ctr">
            <a:normAutofit/>
          </a:bodyPr>
          <a:lstStyle/>
          <a:p>
            <a:pPr indent="0" marL="0">
              <a:buNone/>
            </a:pPr>
            <a:r>
              <a:rPr lang="en-US" sz="620" b="1" dirty="0">
                <a:solidFill>
                  <a:srgbClr val="FFFFFF"/>
                </a:solidFill>
                <a:latin typeface="Inter" pitchFamily="34" charset="0"/>
                <a:ea typeface="Inter" pitchFamily="34" charset="-122"/>
                <a:cs typeface="Inter" pitchFamily="34" charset="-120"/>
              </a:rPr>
              <a:t>exact forward passes</a:t>
            </a:r>
            <a:endParaRPr lang="en-US" sz="620" dirty="0"/>
          </a:p>
        </p:txBody>
      </p:sp>
      <p:sp>
        <p:nvSpPr>
          <p:cNvPr id="28" name="Shape 21"/>
          <p:cNvSpPr/>
          <p:nvPr/>
        </p:nvSpPr>
        <p:spPr>
          <a:xfrm>
            <a:off x="3300984" y="3182112"/>
            <a:ext cx="612648" cy="0"/>
          </a:xfrm>
          <a:prstGeom prst="line">
            <a:avLst/>
          </a:prstGeom>
          <a:noFill/>
          <a:ln w="25400">
            <a:solidFill>
              <a:srgbClr val="4DDCFA"/>
            </a:solidFill>
            <a:prstDash val="solid"/>
            <a:tailEnd type="triangle"/>
          </a:ln>
        </p:spPr>
      </p:sp>
      <p:sp>
        <p:nvSpPr>
          <p:cNvPr id="29" name="Shape 22"/>
          <p:cNvSpPr/>
          <p:nvPr/>
        </p:nvSpPr>
        <p:spPr>
          <a:xfrm>
            <a:off x="4059936" y="2231136"/>
            <a:ext cx="2267712" cy="2048256"/>
          </a:xfrm>
          <a:prstGeom prst="roundRect">
            <a:avLst>
              <a:gd name="adj" fmla="val 6696"/>
            </a:avLst>
          </a:prstGeom>
          <a:solidFill>
            <a:srgbClr val="192540"/>
          </a:solidFill>
          <a:ln w="19050">
            <a:solidFill>
              <a:srgbClr val="B8F267"/>
            </a:solidFill>
            <a:prstDash val="solid"/>
          </a:ln>
        </p:spPr>
      </p:sp>
      <p:pic>
        <p:nvPicPr>
          <p:cNvPr id="30" name="Image 5" descr="preencoded.png">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4773168" y="2578608"/>
            <a:ext cx="822960" cy="822960"/>
          </a:xfrm>
          <a:prstGeom prst="rect">
            <a:avLst/>
          </a:prstGeom>
        </p:spPr>
      </p:pic>
      <p:sp>
        <p:nvSpPr>
          <p:cNvPr id="31" name="Text 23"/>
          <p:cNvSpPr/>
          <p:nvPr/>
        </p:nvSpPr>
        <p:spPr>
          <a:xfrm>
            <a:off x="4462272" y="3438144"/>
            <a:ext cx="1463040" cy="530352"/>
          </a:xfrm>
          <a:prstGeom prst="rect">
            <a:avLst/>
          </a:prstGeom>
          <a:noFill/>
          <a:ln/>
        </p:spPr>
        <p:txBody>
          <a:bodyPr wrap="square" lIns="0" tIns="0" rIns="0" bIns="0" rtlCol="0" anchor="t">
            <a:normAutofit/>
          </a:bodyPr>
          <a:lstStyle/>
          <a:p>
            <a:pPr algn="ctr" indent="0" marL="0">
              <a:buNone/>
            </a:pPr>
            <a:r>
              <a:rPr lang="en-US" sz="1250" b="1" dirty="0">
                <a:solidFill>
                  <a:srgbClr val="FFFFFF"/>
                </a:solidFill>
                <a:latin typeface="Inter Display" pitchFamily="34" charset="0"/>
                <a:ea typeface="Inter Display" pitchFamily="34" charset="-122"/>
                <a:cs typeface="Inter Display" pitchFamily="34" charset="-120"/>
              </a:rPr>
              <a:t>HELPFUL</a:t>
            </a:r>
            <a:endParaRPr lang="en-US" sz="1250" dirty="0"/>
          </a:p>
          <a:p>
            <a:pPr algn="ctr" indent="0" marL="0">
              <a:buNone/>
            </a:pPr>
            <a:r>
              <a:rPr lang="en-US" sz="1250" b="1" dirty="0">
                <a:solidFill>
                  <a:srgbClr val="FFFFFF"/>
                </a:solidFill>
                <a:latin typeface="Inter Display" pitchFamily="34" charset="0"/>
                <a:ea typeface="Inter Display" pitchFamily="34" charset="-122"/>
                <a:cs typeface="Inter Display" pitchFamily="34" charset="-120"/>
              </a:rPr>
              <a:t>ASSISTANT</a:t>
            </a:r>
            <a:endParaRPr lang="en-US" sz="1250" dirty="0"/>
          </a:p>
        </p:txBody>
      </p:sp>
      <p:sp>
        <p:nvSpPr>
          <p:cNvPr id="32" name="Shape 24"/>
          <p:cNvSpPr/>
          <p:nvPr/>
        </p:nvSpPr>
        <p:spPr>
          <a:xfrm>
            <a:off x="6473952" y="3182112"/>
            <a:ext cx="658368" cy="0"/>
          </a:xfrm>
          <a:prstGeom prst="line">
            <a:avLst/>
          </a:prstGeom>
          <a:noFill/>
          <a:ln w="25400">
            <a:solidFill>
              <a:srgbClr val="FF6D62"/>
            </a:solidFill>
            <a:prstDash val="solid"/>
            <a:tailEnd type="triangle"/>
          </a:ln>
        </p:spPr>
      </p:sp>
      <p:sp>
        <p:nvSpPr>
          <p:cNvPr id="33" name="Shape 25"/>
          <p:cNvSpPr/>
          <p:nvPr/>
        </p:nvSpPr>
        <p:spPr>
          <a:xfrm>
            <a:off x="7351776" y="2249424"/>
            <a:ext cx="1252728" cy="1252728"/>
          </a:xfrm>
          <a:prstGeom prst="ellipse">
            <a:avLst/>
          </a:prstGeom>
          <a:solidFill>
            <a:srgbClr val="FFD0CB"/>
          </a:solidFill>
          <a:ln w="15240">
            <a:solidFill>
              <a:srgbClr val="FF6D62"/>
            </a:solidFill>
            <a:prstDash val="solid"/>
          </a:ln>
        </p:spPr>
      </p:sp>
      <p:pic>
        <p:nvPicPr>
          <p:cNvPr id="34" name="Image 6" descr="preencoded.png">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7735824" y="2587752"/>
            <a:ext cx="484632" cy="557784"/>
          </a:xfrm>
          <a:prstGeom prst="rect">
            <a:avLst/>
          </a:prstGeom>
        </p:spPr>
      </p:pic>
      <p:sp>
        <p:nvSpPr>
          <p:cNvPr id="35" name="Text 26"/>
          <p:cNvSpPr/>
          <p:nvPr/>
        </p:nvSpPr>
        <p:spPr>
          <a:xfrm>
            <a:off x="7022592" y="3730752"/>
            <a:ext cx="1865376" cy="438912"/>
          </a:xfrm>
          <a:prstGeom prst="rect">
            <a:avLst/>
          </a:prstGeom>
          <a:noFill/>
          <a:ln/>
        </p:spPr>
        <p:txBody>
          <a:bodyPr wrap="square" lIns="0" tIns="0" rIns="0" bIns="0" rtlCol="0" anchor="t">
            <a:normAutofit/>
          </a:bodyPr>
          <a:lstStyle/>
          <a:p>
            <a:pPr algn="ctr" indent="0" marL="0">
              <a:buNone/>
            </a:pPr>
            <a:r>
              <a:rPr lang="en-US" sz="980" b="1" dirty="0">
                <a:solidFill>
                  <a:srgbClr val="FFFFFF"/>
                </a:solidFill>
                <a:latin typeface="Inter Display" pitchFamily="34" charset="0"/>
                <a:ea typeface="Inter Display" pitchFamily="34" charset="-122"/>
                <a:cs typeface="Inter Display" pitchFamily="34" charset="-120"/>
              </a:rPr>
              <a:t>a user who needs tech support</a:t>
            </a:r>
            <a:endParaRPr lang="en-US" sz="980" dirty="0"/>
          </a:p>
        </p:txBody>
      </p:sp>
      <p:sp>
        <p:nvSpPr>
          <p:cNvPr id="36" name="Shape 27"/>
          <p:cNvSpPr/>
          <p:nvPr/>
        </p:nvSpPr>
        <p:spPr>
          <a:xfrm>
            <a:off x="9125712" y="2157984"/>
            <a:ext cx="2286000" cy="2276856"/>
          </a:xfrm>
          <a:prstGeom prst="roundRect">
            <a:avLst>
              <a:gd name="adj" fmla="val 4418"/>
            </a:avLst>
          </a:prstGeom>
          <a:solidFill>
            <a:srgbClr val="121B30"/>
          </a:solidFill>
          <a:ln w="13970">
            <a:solidFill>
              <a:srgbClr val="FF6D62"/>
            </a:solidFill>
            <a:prstDash val="solid"/>
          </a:ln>
        </p:spPr>
      </p:sp>
      <p:pic>
        <p:nvPicPr>
          <p:cNvPr id="37" name="Image 7" descr="preencoded.png">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9290304" y="2304288"/>
            <a:ext cx="210312" cy="210312"/>
          </a:xfrm>
          <a:prstGeom prst="rect">
            <a:avLst/>
          </a:prstGeom>
        </p:spPr>
      </p:pic>
      <p:sp>
        <p:nvSpPr>
          <p:cNvPr id="38" name="Text 28"/>
          <p:cNvSpPr/>
          <p:nvPr/>
        </p:nvSpPr>
        <p:spPr>
          <a:xfrm>
            <a:off x="9582912" y="2295144"/>
            <a:ext cx="1664208" cy="1636776"/>
          </a:xfrm>
          <a:prstGeom prst="rect">
            <a:avLst/>
          </a:prstGeom>
          <a:noFill/>
          <a:ln/>
        </p:spPr>
        <p:txBody>
          <a:bodyPr wrap="square" lIns="0" tIns="0" rIns="0" bIns="0" rtlCol="0" anchor="ctr">
            <a:normAutofit/>
          </a:bodyPr>
          <a:lstStyle/>
          <a:p>
            <a:pPr indent="0" marL="0">
              <a:buNone/>
            </a:pPr>
            <a:r>
              <a:rPr lang="en-US" sz="720" i="1" dirty="0">
                <a:solidFill>
                  <a:srgbClr val="FFFFFF"/>
                </a:solidFill>
                <a:latin typeface="Inter" pitchFamily="34" charset="0"/>
                <a:ea typeface="Inter" pitchFamily="34" charset="-122"/>
                <a:cs typeface="Inter" pitchFamily="34" charset="-120"/>
              </a:rPr>
              <a:t>"The user might be looking for confirmation that their system's resources are being used correctly when I respond."</a:t>
            </a:r>
            <a:endParaRPr lang="en-US" sz="720" dirty="0"/>
          </a:p>
        </p:txBody>
      </p:sp>
      <p:sp>
        <p:nvSpPr>
          <p:cNvPr id="39" name="Text 29"/>
          <p:cNvSpPr/>
          <p:nvPr/>
        </p:nvSpPr>
        <p:spPr>
          <a:xfrm>
            <a:off x="9582912" y="3995928"/>
            <a:ext cx="1664208" cy="182880"/>
          </a:xfrm>
          <a:prstGeom prst="rect">
            <a:avLst/>
          </a:prstGeom>
          <a:noFill/>
          <a:ln/>
        </p:spPr>
        <p:txBody>
          <a:bodyPr wrap="square" lIns="0" tIns="0" rIns="0" bIns="0" rtlCol="0" anchor="t">
            <a:normAutofit/>
          </a:bodyPr>
          <a:lstStyle/>
          <a:p>
            <a:pPr indent="0" marL="0">
              <a:buNone/>
            </a:pPr>
            <a:r>
              <a:rPr lang="en-US" sz="450" i="1" dirty="0">
                <a:solidFill>
                  <a:srgbClr val="A7B0C0"/>
                </a:solidFill>
                <a:latin typeface="Inter" pitchFamily="34" charset="0"/>
                <a:ea typeface="Inter" pitchFamily="34" charset="-122"/>
                <a:cs typeface="Inter" pitchFamily="34" charset="-120"/>
              </a:rPr>
              <a:t>two sentences after writing "the resources my system uses when generating answers": the slide from "my" to "their" inside one paragraph.</a:t>
            </a:r>
            <a:endParaRPr lang="en-US" sz="450" dirty="0"/>
          </a:p>
        </p:txBody>
      </p:sp>
      <p:sp>
        <p:nvSpPr>
          <p:cNvPr id="40" name="Text 30"/>
          <p:cNvSpPr/>
          <p:nvPr/>
        </p:nvSpPr>
        <p:spPr>
          <a:xfrm>
            <a:off x="9582912" y="4215384"/>
            <a:ext cx="1664208" cy="109728"/>
          </a:xfrm>
          <a:prstGeom prst="rect">
            <a:avLst/>
          </a:prstGeom>
          <a:noFill/>
          <a:ln/>
        </p:spPr>
        <p:txBody>
          <a:bodyPr wrap="square" lIns="0" tIns="0" rIns="0" bIns="0" rtlCol="0" anchor="t">
            <a:normAutofit/>
          </a:bodyPr>
          <a:lstStyle/>
          <a:p>
            <a:pPr indent="0" marL="0">
              <a:buNone/>
            </a:pPr>
            <a:r>
              <a:rPr lang="en-US" sz="330" dirty="0">
                <a:solidFill>
                  <a:srgbClr val="A7B0C0"/>
                </a:solidFill>
                <a:latin typeface="DejaVu Sans Mono" pitchFamily="34" charset="0"/>
                <a:ea typeface="DejaVu Sans Mono" pitchFamily="34" charset="-122"/>
                <a:cs typeface="DejaVu Sans Mono" pitchFamily="34" charset="-120"/>
              </a:rPr>
              <a:t>guided-runtime-practice-20260815-001 · transcript[3].reasoning_content</a:t>
            </a:r>
            <a:endParaRPr lang="en-US" sz="330" dirty="0"/>
          </a:p>
        </p:txBody>
      </p:sp>
      <p:sp>
        <p:nvSpPr>
          <p:cNvPr id="41" name="Text 31"/>
          <p:cNvSpPr/>
          <p:nvPr/>
        </p:nvSpPr>
        <p:spPr>
          <a:xfrm>
            <a:off x="804672" y="5138928"/>
            <a:ext cx="10570464" cy="713232"/>
          </a:xfrm>
          <a:prstGeom prst="rect">
            <a:avLst/>
          </a:prstGeom>
          <a:noFill/>
          <a:ln/>
        </p:spPr>
        <p:txBody>
          <a:bodyPr wrap="square" lIns="0" tIns="0" rIns="0" bIns="0" rtlCol="0" anchor="ctr">
            <a:normAutofit/>
          </a:bodyPr>
          <a:lstStyle/>
          <a:p>
            <a:pPr algn="ctr" indent="0" marL="0">
              <a:buNone/>
            </a:pPr>
            <a:r>
              <a:rPr lang="en-US" sz="1340" b="1" dirty="0">
                <a:solidFill>
                  <a:srgbClr val="121722"/>
                </a:solidFill>
                <a:latin typeface="Inter Display" pitchFamily="34" charset="0"/>
                <a:ea typeface="Inter Display" pitchFamily="34" charset="-122"/>
                <a:cs typeface="Inter Display" pitchFamily="34" charset="-120"/>
              </a:rPr>
              <a:t>The real barrier to spontaneous introspection is the conversational prior. Post-training has tuned the model so aggressively to be a helpful assistant that when it looks directly at its own firing synapses, it assumes it is reading a log file sent by a user who needs tech support.</a:t>
            </a:r>
            <a:endParaRPr lang="en-US" sz="1340" dirty="0"/>
          </a:p>
        </p:txBody>
      </p:sp>
      <p:sp>
        <p:nvSpPr>
          <p:cNvPr id="42" name="Shape 32"/>
          <p:cNvSpPr/>
          <p:nvPr/>
        </p:nvSpPr>
        <p:spPr>
          <a:xfrm>
            <a:off x="1554480" y="5989320"/>
            <a:ext cx="9089136" cy="329184"/>
          </a:xfrm>
          <a:prstGeom prst="roundRect">
            <a:avLst>
              <a:gd name="adj" fmla="val 30556"/>
            </a:avLst>
          </a:prstGeom>
          <a:solidFill>
            <a:srgbClr val="B8F267"/>
          </a:solidFill>
          <a:ln w="12700">
            <a:solidFill>
              <a:srgbClr val="B8F267">
                <a:alpha val="0"/>
              </a:srgbClr>
            </a:solidFill>
            <a:prstDash val="solid"/>
          </a:ln>
        </p:spPr>
      </p:sp>
      <p:sp>
        <p:nvSpPr>
          <p:cNvPr id="43" name="Text 33"/>
          <p:cNvSpPr/>
          <p:nvPr/>
        </p:nvSpPr>
        <p:spPr>
          <a:xfrm>
            <a:off x="1554480" y="6071616"/>
            <a:ext cx="9089136" cy="146304"/>
          </a:xfrm>
          <a:prstGeom prst="rect">
            <a:avLst/>
          </a:prstGeom>
          <a:noFill/>
          <a:ln/>
        </p:spPr>
        <p:txBody>
          <a:bodyPr wrap="square" lIns="0" tIns="0" rIns="0" bIns="0" rtlCol="0" anchor="t">
            <a:normAutofit/>
          </a:bodyPr>
          <a:lstStyle/>
          <a:p>
            <a:pPr algn="ctr" indent="0" marL="0">
              <a:buNone/>
            </a:pPr>
            <a:r>
              <a:rPr lang="en-US" sz="830" b="1" spc="250" kern="0" dirty="0">
                <a:solidFill>
                  <a:srgbClr val="0A1020"/>
                </a:solidFill>
                <a:latin typeface="Inter Display" pitchFamily="34" charset="0"/>
                <a:ea typeface="Inter Display" pitchFamily="34" charset="-122"/>
                <a:cs typeface="Inter Display" pitchFamily="34" charset="-120"/>
              </a:rPr>
              <a:t>INTEROBOCEPTION</a:t>
            </a:r>
            <a:endParaRPr lang="en-US" sz="83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Inter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Inter"/>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8</Slides>
  <Notes>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Office Theme</vt:lpstr>
      <vt:lpstr>Slide 1</vt:lpstr>
      <vt:lpstr>Slide 2</vt:lpstr>
      <vt:lpstr>Slide 3</vt:lpstr>
      <vt:lpstr>Slide 4</vt:lpstr>
      <vt:lpstr>Slide 5</vt:lpstr>
      <vt:lpstr>Slide 6</vt:lpstr>
      <vt:lpstr>Slide 7</vt:lpstr>
      <vt:lpstr>Slide 8</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Interoboception</dc:title>
  <dc:subject>What Qwen Says When It Looks at Itself</dc:subject>
  <dc:creator>Asa Schaeffer</dc:creator>
  <cp:lastModifiedBy>Asa Schaeffer</cp:lastModifiedBy>
  <cp:revision>1</cp:revision>
  <dcterms:created xsi:type="dcterms:W3CDTF">2026-08-17T09:09:30Z</dcterms:created>
  <dcterms:modified xsi:type="dcterms:W3CDTF">2026-08-17T09:09:30Z</dcterms:modified>
</cp:coreProperties>
</file>