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100" b="0" i="0" u="none" strike="noStrike">
                <a:solidFill>
                  <a:srgbClr val="0D1B2A"/>
                </a:solidFill>
                <a:latin typeface="Arial"/>
              </a:defRPr>
            </a:pPr>
            <a:r>
              <a:rPr sz="1100" b="0" i="0" u="none" strike="noStrike">
                <a:solidFill>
                  <a:srgbClr val="0D1B2A"/>
                </a:solidFill>
                <a:latin typeface="Arial"/>
              </a:rPr>
              <a:t>Tier Divergence Rate (mean DC)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TDR</c:v>
                </c:pt>
              </c:strCache>
            </c:strRef>
          </c:tx>
          <c:spPr>
            <a:solidFill>
              <a:srgbClr val="0A7E8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0A7E8C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0891B2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0D1B2A"/>
              </a:solidFill>
              <a:effectLst/>
            </c:spPr>
          </c:dPt>
          <c:cat>
            <c:multiLvlStrRef>
              <c:f>Sheet1!$A$2:$A$4</c:f>
              <c:multiLvlStrCache>
                <c:ptCount val="3"/>
                <c:lvl>
                  <c:pt idx="0">
                    <c:v>Tier A — Clear</c:v>
                  </c:pt>
                  <c:pt idx="1">
                    <c:v>Tier B — Moderate</c:v>
                  </c:pt>
                  <c:pt idx="2">
                    <c:v>Tier C — Ambiguous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7.2</c:v>
                </c:pt>
                <c:pt idx="1">
                  <c:v>7.4</c:v>
                </c:pt>
                <c:pt idx="2">
                  <c:v>7.9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1" i="0" strike="noStrike" sz="1400" u="none">
                  <a:solidFill>
                    <a:srgbClr val="FFFFFF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475569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8.5"/>
          <c:min val="6.5"/>
        </c:scaling>
        <c:delete val="0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475569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000" b="0" i="0" u="none" strike="noStrike">
                <a:solidFill>
                  <a:srgbClr val="0D1B2A"/>
                </a:solidFill>
                <a:latin typeface="Arial"/>
              </a:defRPr>
            </a:pPr>
            <a:r>
              <a:rPr sz="1000" b="0" i="0" u="none" strike="noStrike">
                <a:solidFill>
                  <a:srgbClr val="0D1B2A"/>
                </a:solidFill>
                <a:latin typeface="Arial"/>
              </a:rPr>
              <a:t>Category Distribution by Tier</a:t>
            </a:r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ASM</c:v>
                </c:pt>
              </c:strCache>
            </c:strRef>
          </c:tx>
          <c:spPr>
            <a:solidFill>
              <a:srgbClr val="0A7E8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Tier A</c:v>
                  </c:pt>
                  <c:pt idx="1">
                    <c:v>Tier B</c:v>
                  </c:pt>
                  <c:pt idx="2">
                    <c:v>Tier C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36</c:v>
                </c:pt>
                <c:pt idx="1">
                  <c:v>42</c:v>
                </c:pt>
                <c:pt idx="2">
                  <c:v>46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OMI</c:v>
                </c:pt>
              </c:strCache>
            </c:strRef>
          </c:tx>
          <c:spPr>
            <a:solidFill>
              <a:srgbClr val="64748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Tier A</c:v>
                  </c:pt>
                  <c:pt idx="1">
                    <c:v>Tier B</c:v>
                  </c:pt>
                  <c:pt idx="2">
                    <c:v>Tier C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18</c:v>
                </c:pt>
                <c:pt idx="1">
                  <c:v>12</c:v>
                </c:pt>
                <c:pt idx="2">
                  <c:v>21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CON</c:v>
                </c:pt>
              </c:strCache>
            </c:strRef>
          </c:tx>
          <c:spPr>
            <a:solidFill>
              <a:srgbClr val="E11D4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Tier A</c:v>
                  </c:pt>
                  <c:pt idx="1">
                    <c:v>Tier B</c:v>
                  </c:pt>
                  <c:pt idx="2">
                    <c:v>Tier C</c:v>
                  </c:pt>
                </c:lvl>
              </c:multiLvlStrCache>
            </c:multiLvl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7</c:v>
                </c:pt>
                <c:pt idx="1">
                  <c:v>2</c:v>
                </c:pt>
                <c:pt idx="2">
                  <c:v>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rgbClr val="F59E0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Tier A</c:v>
                  </c:pt>
                  <c:pt idx="1">
                    <c:v>Tier B</c:v>
                  </c:pt>
                  <c:pt idx="2">
                    <c:v>Tier C</c:v>
                  </c:pt>
                </c:lvl>
              </c:multiLvlStrCache>
            </c:multiLvl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11</c:v>
                </c:pt>
                <c:pt idx="1">
                  <c:v>18</c:v>
                </c:pt>
                <c:pt idx="2">
                  <c:v>12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50"/>
        <c:overlap val="10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475569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475569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      </a:defRPr>
          </a:pPr>
          <a:endParaRPr lang="en-US"/>
        </a:p>
      </c:txPr>
    </c:legend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chart" Target="/ppt/charts/chart2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A7E8C"/>
          </a:solidFill>
          <a:ln w="12700">
            <a:solidFill>
              <a:srgbClr val="0A7E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005840"/>
            <a:ext cx="8321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Models Disagree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411480" y="2103120"/>
            <a:ext cx="7772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Cross-Model Divergence Analysis for Ambiguity Risk Estimation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Software Requirements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411480" y="3063240"/>
            <a:ext cx="4114800" cy="36576"/>
          </a:xfrm>
          <a:prstGeom prst="rect">
            <a:avLst/>
          </a:prstGeom>
          <a:solidFill>
            <a:srgbClr val="0A7E8C"/>
          </a:solidFill>
          <a:ln w="12700">
            <a:solidFill>
              <a:srgbClr val="0A7E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11480" y="32461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Jack Lakkapragada  |  Independent AI Safety Contributor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11480" y="36118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Apart Research — Secure Program Synthesis Hackathon  |  May 2026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1480" y="448056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i="1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2: Specification Validation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requirement. Three frontier models. Three incompatible specifications.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2377440" y="1097280"/>
            <a:ext cx="4389120" cy="6400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2377440" y="1097280"/>
            <a:ext cx="4389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"Implement retry logic for failed API requests."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1371600" y="1828800"/>
            <a:ext cx="0" cy="365760"/>
          </a:xfrm>
          <a:prstGeom prst="line">
            <a:avLst/>
          </a:prstGeom>
          <a:noFill/>
          <a:ln w="31750">
            <a:solidFill>
              <a:srgbClr val="0A7E8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0" y="1828800"/>
            <a:ext cx="0" cy="365760"/>
          </a:xfrm>
          <a:prstGeom prst="line">
            <a:avLst/>
          </a:prstGeom>
          <a:noFill/>
          <a:ln w="31750">
            <a:solidFill>
              <a:srgbClr val="0A7E8C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0" y="1828800"/>
            <a:ext cx="0" cy="365760"/>
          </a:xfrm>
          <a:prstGeom prst="line">
            <a:avLst/>
          </a:prstGeom>
          <a:noFill/>
          <a:ln w="31750">
            <a:solidFill>
              <a:srgbClr val="0A7E8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74320" y="2212848"/>
            <a:ext cx="2194560" cy="347472"/>
          </a:xfrm>
          <a:prstGeom prst="rect">
            <a:avLst/>
          </a:prstGeom>
          <a:solidFill>
            <a:srgbClr val="0A7E8C"/>
          </a:solidFill>
          <a:ln w="12700">
            <a:solidFill>
              <a:srgbClr val="0A7E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74320" y="2212848"/>
            <a:ext cx="21945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4.6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429000" y="2212848"/>
            <a:ext cx="2194560" cy="347472"/>
          </a:xfrm>
          <a:prstGeom prst="rect">
            <a:avLst/>
          </a:prstGeom>
          <a:solidFill>
            <a:srgbClr val="6366F1"/>
          </a:solidFill>
          <a:ln w="12700">
            <a:solidFill>
              <a:srgbClr val="6366F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429000" y="2212848"/>
            <a:ext cx="21945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GPT-4o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583680" y="2212848"/>
            <a:ext cx="2194560" cy="347472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83680" y="2212848"/>
            <a:ext cx="21945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Llama 3.3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182880" y="2670048"/>
            <a:ext cx="242316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0A7E8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182880" y="2670048"/>
            <a:ext cx="2423160" cy="475488"/>
          </a:xfrm>
          <a:prstGeom prst="rect">
            <a:avLst/>
          </a:prstGeom>
          <a:solidFill>
            <a:srgbClr val="0A7E8C"/>
          </a:solidFill>
          <a:ln w="12700">
            <a:solidFill>
              <a:srgbClr val="0A7E8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28600" y="2670048"/>
            <a:ext cx="23317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4xx codes ARE retryable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274320" y="3200400"/>
            <a:ext cx="224028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 retries: 3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Fixed delay: 500ms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5xx + 4xx retried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3337560" y="2670048"/>
            <a:ext cx="246888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6366F1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3337560" y="2670048"/>
            <a:ext cx="2468880" cy="475488"/>
          </a:xfrm>
          <a:prstGeom prst="rect">
            <a:avLst/>
          </a:prstGeom>
          <a:solidFill>
            <a:srgbClr val="6366F1"/>
          </a:solidFill>
          <a:ln w="12700">
            <a:solidFill>
              <a:srgbClr val="6366F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364992" y="2670048"/>
            <a:ext cx="2414016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4xx codes MAY be retried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3429000" y="3200400"/>
            <a:ext cx="228600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Depends on status code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Exponential backoff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 5 retries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6537960" y="2670048"/>
            <a:ext cx="242316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11D48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6537960" y="2670048"/>
            <a:ext cx="2423160" cy="475488"/>
          </a:xfrm>
          <a:prstGeom prst="rect">
            <a:avLst/>
          </a:prstGeom>
          <a:solidFill>
            <a:srgbClr val="E11D48"/>
          </a:solidFill>
          <a:ln w="12700">
            <a:solidFill>
              <a:srgbClr val="E11D4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65392" y="2670048"/>
            <a:ext cx="2368296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4xx codes NOT retryable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6583680" y="3200400"/>
            <a:ext cx="228600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 retries: 5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Jitter + backoff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5xx retried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182880" y="4873752"/>
            <a:ext cx="8778240" cy="210312"/>
          </a:xfrm>
          <a:prstGeom prst="rect">
            <a:avLst/>
          </a:prstGeom>
          <a:solidFill>
            <a:srgbClr val="E11D48"/>
          </a:solidFill>
          <a:ln w="12700">
            <a:solidFill>
              <a:srgbClr val="E11D4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228600" y="4873752"/>
            <a:ext cx="868680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— Explicit Contradiction: both cannot be correct. The developer chooses — arbitrarily, without knowing there was a choice.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Pipeline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713232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Frozen before a single model was queried. Everything locked — dataset, taxonomy, scoring, prompts.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76656" y="1261872"/>
            <a:ext cx="548640" cy="548640"/>
          </a:xfrm>
          <a:prstGeom prst="ellipse">
            <a:avLst/>
          </a:prstGeom>
          <a:solidFill>
            <a:srgbClr val="0A7E8C"/>
          </a:solidFill>
          <a:ln w="12700">
            <a:solidFill>
              <a:srgbClr val="0A7E8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76656" y="126187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292608" y="1920240"/>
            <a:ext cx="1600200" cy="2926080"/>
          </a:xfrm>
          <a:prstGeom prst="rect">
            <a:avLst/>
          </a:prstGeom>
          <a:solidFill>
            <a:srgbClr val="F1F5F9"/>
          </a:solidFill>
          <a:ln w="12700">
            <a:solidFill>
              <a:srgbClr val="CBD5E1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338328" y="1993392"/>
            <a:ext cx="15087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30-Req Dataset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84048" y="2395728"/>
            <a:ext cx="1417320" cy="27432"/>
          </a:xfrm>
          <a:prstGeom prst="rect">
            <a:avLst/>
          </a:prstGeom>
          <a:solidFill>
            <a:srgbClr val="0A7E8C"/>
          </a:solidFill>
          <a:ln w="12700">
            <a:solidFill>
              <a:srgbClr val="0A7E8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38328" y="2468880"/>
            <a:ext cx="1508760" cy="2240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tiers: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/ Moderate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 Adversarial</a:t>
            </a:r>
            <a:endParaRPr lang="en-US" sz="950" dirty="0"/>
          </a:p>
          <a:p>
            <a:pPr algn="ctr" indent="0" marL="0">
              <a:buNone/>
            </a:pP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Locked pre-execution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1929384" y="3154680"/>
            <a:ext cx="1645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2395728" y="1261872"/>
            <a:ext cx="548640" cy="548640"/>
          </a:xfrm>
          <a:prstGeom prst="ellipse">
            <a:avLst/>
          </a:prstGeom>
          <a:solidFill>
            <a:srgbClr val="0A7E8C"/>
          </a:solidFill>
          <a:ln w="12700">
            <a:solidFill>
              <a:srgbClr val="0A7E8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395728" y="126187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2011680" y="1920240"/>
            <a:ext cx="1600200" cy="2926080"/>
          </a:xfrm>
          <a:prstGeom prst="rect">
            <a:avLst/>
          </a:prstGeom>
          <a:solidFill>
            <a:srgbClr val="F1F5F9"/>
          </a:solidFill>
          <a:ln w="12700">
            <a:solidFill>
              <a:srgbClr val="CBD5E1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2057400" y="1993392"/>
            <a:ext cx="15087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Generate Specs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2103120" y="2395728"/>
            <a:ext cx="1417320" cy="27432"/>
          </a:xfrm>
          <a:prstGeom prst="rect">
            <a:avLst/>
          </a:prstGeom>
          <a:solidFill>
            <a:srgbClr val="0A7E8C"/>
          </a:solidFill>
          <a:ln w="12700">
            <a:solidFill>
              <a:srgbClr val="0A7E8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057400" y="2468880"/>
            <a:ext cx="1508760" cy="2240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prompt to: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· GPT-4o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Llama 3.3</a:t>
            </a:r>
            <a:endParaRPr lang="en-US" sz="950" dirty="0"/>
          </a:p>
          <a:p>
            <a:pPr algn="ctr" indent="0" marL="0">
              <a:buNone/>
            </a:pP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Temp=0, zero-shot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3648456" y="3154680"/>
            <a:ext cx="1645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4114800" y="1261872"/>
            <a:ext cx="548640" cy="548640"/>
          </a:xfrm>
          <a:prstGeom prst="ellipse">
            <a:avLst/>
          </a:prstGeom>
          <a:solidFill>
            <a:srgbClr val="0A7E8C"/>
          </a:solidFill>
          <a:ln w="12700">
            <a:solidFill>
              <a:srgbClr val="0A7E8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114800" y="126187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3730752" y="1920240"/>
            <a:ext cx="1600200" cy="2926080"/>
          </a:xfrm>
          <a:prstGeom prst="rect">
            <a:avLst/>
          </a:prstGeom>
          <a:solidFill>
            <a:srgbClr val="F1F5F9"/>
          </a:solidFill>
          <a:ln w="12700">
            <a:solidFill>
              <a:srgbClr val="CBD5E1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3776472" y="1993392"/>
            <a:ext cx="15087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Normalize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822192" y="2395728"/>
            <a:ext cx="1417320" cy="27432"/>
          </a:xfrm>
          <a:prstGeom prst="rect">
            <a:avLst/>
          </a:prstGeom>
          <a:solidFill>
            <a:srgbClr val="0A7E8C"/>
          </a:solidFill>
          <a:ln w="12700">
            <a:solidFill>
              <a:srgbClr val="0A7E8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776472" y="2468880"/>
            <a:ext cx="1508760" cy="2240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extracts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raw spec into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8-field JSON schema</a:t>
            </a:r>
            <a:endParaRPr lang="en-US" sz="950" dirty="0"/>
          </a:p>
          <a:p>
            <a:pPr algn="ctr" indent="0" marL="0">
              <a:buNone/>
            </a:pP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Verbatim only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5367528" y="3154680"/>
            <a:ext cx="1645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5833872" y="1261872"/>
            <a:ext cx="548640" cy="548640"/>
          </a:xfrm>
          <a:prstGeom prst="ellipse">
            <a:avLst/>
          </a:prstGeom>
          <a:solidFill>
            <a:srgbClr val="0A7E8C"/>
          </a:solidFill>
          <a:ln w="12700">
            <a:solidFill>
              <a:srgbClr val="0A7E8C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833872" y="126187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27" name="Shape 25"/>
          <p:cNvSpPr/>
          <p:nvPr/>
        </p:nvSpPr>
        <p:spPr>
          <a:xfrm>
            <a:off x="5449824" y="1920240"/>
            <a:ext cx="1600200" cy="2926080"/>
          </a:xfrm>
          <a:prstGeom prst="rect">
            <a:avLst/>
          </a:prstGeom>
          <a:solidFill>
            <a:srgbClr val="F1F5F9"/>
          </a:solidFill>
          <a:ln w="12700">
            <a:solidFill>
              <a:srgbClr val="CBD5E1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5495544" y="1993392"/>
            <a:ext cx="15087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&amp; Classify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5541264" y="2395728"/>
            <a:ext cx="1417320" cy="27432"/>
          </a:xfrm>
          <a:prstGeom prst="rect">
            <a:avLst/>
          </a:prstGeom>
          <a:solidFill>
            <a:srgbClr val="0A7E8C"/>
          </a:solidFill>
          <a:ln w="12700">
            <a:solidFill>
              <a:srgbClr val="0A7E8C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495544" y="2468880"/>
            <a:ext cx="1508760" cy="2240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Anonymized Model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A/B/C labels</a:t>
            </a:r>
            <a:endParaRPr lang="en-US" sz="950" dirty="0"/>
          </a:p>
          <a:p>
            <a:pPr algn="ctr" indent="0" marL="0">
              <a:buNone/>
            </a:pP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Taxonomy code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assigned per field</a:t>
            </a:r>
            <a:endParaRPr lang="en-US" sz="950" dirty="0"/>
          </a:p>
        </p:txBody>
      </p:sp>
      <p:sp>
        <p:nvSpPr>
          <p:cNvPr id="31" name="Text 29"/>
          <p:cNvSpPr/>
          <p:nvPr/>
        </p:nvSpPr>
        <p:spPr>
          <a:xfrm>
            <a:off x="7086600" y="3154680"/>
            <a:ext cx="1645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7552944" y="1261872"/>
            <a:ext cx="548640" cy="548640"/>
          </a:xfrm>
          <a:prstGeom prst="ellipse">
            <a:avLst/>
          </a:prstGeom>
          <a:solidFill>
            <a:srgbClr val="0A7E8C"/>
          </a:solidFill>
          <a:ln w="12700">
            <a:solidFill>
              <a:srgbClr val="0A7E8C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552944" y="126187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00" dirty="0"/>
          </a:p>
        </p:txBody>
      </p:sp>
      <p:sp>
        <p:nvSpPr>
          <p:cNvPr id="34" name="Shape 32"/>
          <p:cNvSpPr/>
          <p:nvPr/>
        </p:nvSpPr>
        <p:spPr>
          <a:xfrm>
            <a:off x="7168896" y="1920240"/>
            <a:ext cx="1600200" cy="2926080"/>
          </a:xfrm>
          <a:prstGeom prst="rect">
            <a:avLst/>
          </a:prstGeom>
          <a:solidFill>
            <a:srgbClr val="F1F5F9"/>
          </a:solidFill>
          <a:ln w="12700">
            <a:solidFill>
              <a:srgbClr val="CBD5E1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35" name="Text 33"/>
          <p:cNvSpPr/>
          <p:nvPr/>
        </p:nvSpPr>
        <p:spPr>
          <a:xfrm>
            <a:off x="7214616" y="1993392"/>
            <a:ext cx="15087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Metrics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7260336" y="2395728"/>
            <a:ext cx="1417320" cy="27432"/>
          </a:xfrm>
          <a:prstGeom prst="rect">
            <a:avLst/>
          </a:prstGeom>
          <a:solidFill>
            <a:srgbClr val="0A7E8C"/>
          </a:solidFill>
          <a:ln w="12700">
            <a:solidFill>
              <a:srgbClr val="0A7E8C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214616" y="2468880"/>
            <a:ext cx="1508760" cy="2240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DC · TDR · CD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FCR · FOD</a:t>
            </a:r>
            <a:endParaRPr lang="en-US" sz="950" dirty="0"/>
          </a:p>
          <a:p>
            <a:pPr algn="ctr" indent="0" marL="0">
              <a:buNone/>
            </a:pP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Counts only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composite scores</a:t>
            </a:r>
            <a:endParaRPr lang="en-US" sz="950" dirty="0"/>
          </a:p>
        </p:txBody>
      </p:sp>
      <p:sp>
        <p:nvSpPr>
          <p:cNvPr id="38" name="Text 36"/>
          <p:cNvSpPr/>
          <p:nvPr/>
        </p:nvSpPr>
        <p:spPr>
          <a:xfrm>
            <a:off x="457200" y="491947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Literature: Wang et al. (2023) · Femmer et al. (2017) · Kuhn et al. (2023) · Cao et al. (2025)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A7E8C"/>
          </a:solidFill>
          <a:ln w="12700">
            <a:solidFill>
              <a:srgbClr val="0A7E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8288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Methodological Controls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11480" y="74980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discipline is the contribution. All controls locked before execution — none adjusted post-run.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65760" y="1298448"/>
            <a:ext cx="2697480" cy="1572768"/>
          </a:xfrm>
          <a:prstGeom prst="rect">
            <a:avLst/>
          </a:prstGeom>
          <a:solidFill>
            <a:srgbClr val="122030"/>
          </a:solidFill>
          <a:ln w="12700">
            <a:solidFill>
              <a:srgbClr val="0A7E8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93776" y="1426464"/>
            <a:ext cx="438912" cy="438912"/>
          </a:xfrm>
          <a:prstGeom prst="ellipse">
            <a:avLst/>
          </a:prstGeom>
          <a:solidFill>
            <a:srgbClr val="0A7E8C"/>
          </a:solidFill>
          <a:ln w="12700">
            <a:solidFill>
              <a:srgbClr val="0A7E8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93776" y="1426464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0°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24128" y="1426464"/>
            <a:ext cx="1920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Temperature = 0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93776" y="1956816"/>
            <a:ext cx="2468880" cy="8046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generator, extractor, and comparator calls. No randomness in any stage.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3273552" y="1298448"/>
            <a:ext cx="2697480" cy="1572768"/>
          </a:xfrm>
          <a:prstGeom prst="rect">
            <a:avLst/>
          </a:prstGeom>
          <a:solidFill>
            <a:srgbClr val="122030"/>
          </a:solidFill>
          <a:ln w="12700">
            <a:solidFill>
              <a:srgbClr val="0A7E8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401568" y="1426464"/>
            <a:ext cx="438912" cy="438912"/>
          </a:xfrm>
          <a:prstGeom prst="ellipse">
            <a:avLst/>
          </a:prstGeom>
          <a:solidFill>
            <a:srgbClr val="0A7E8C"/>
          </a:solidFill>
          <a:ln w="12700">
            <a:solidFill>
              <a:srgbClr val="0A7E8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401568" y="1426464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∅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931920" y="1426464"/>
            <a:ext cx="1920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Stateless calls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3401568" y="1956816"/>
            <a:ext cx="2468880" cy="8046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conversation history passed. Each call is an isolated context window.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6181344" y="1298448"/>
            <a:ext cx="2697480" cy="1572768"/>
          </a:xfrm>
          <a:prstGeom prst="rect">
            <a:avLst/>
          </a:prstGeom>
          <a:solidFill>
            <a:srgbClr val="122030"/>
          </a:solidFill>
          <a:ln w="12700">
            <a:solidFill>
              <a:srgbClr val="0A7E8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6309360" y="1426464"/>
            <a:ext cx="438912" cy="438912"/>
          </a:xfrm>
          <a:prstGeom prst="ellipse">
            <a:avLst/>
          </a:prstGeom>
          <a:solidFill>
            <a:srgbClr val="0A7E8C"/>
          </a:solidFill>
          <a:ln w="12700">
            <a:solidFill>
              <a:srgbClr val="0A7E8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09360" y="1426464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839712" y="1426464"/>
            <a:ext cx="1920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identity blinded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309360" y="1956816"/>
            <a:ext cx="2468880" cy="8046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Comparator sees Model A/B/C only — never Claude, GPT-4o, or Llama. Labels randomized per requirement using fixed seed.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365760" y="3081528"/>
            <a:ext cx="2697480" cy="1572768"/>
          </a:xfrm>
          <a:prstGeom prst="rect">
            <a:avLst/>
          </a:prstGeom>
          <a:solidFill>
            <a:srgbClr val="122030"/>
          </a:solidFill>
          <a:ln w="12700">
            <a:solidFill>
              <a:srgbClr val="0A7E8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93776" y="3209544"/>
            <a:ext cx="438912" cy="438912"/>
          </a:xfrm>
          <a:prstGeom prst="ellipse">
            <a:avLst/>
          </a:prstGeom>
          <a:solidFill>
            <a:srgbClr val="0A7E8C"/>
          </a:solidFill>
          <a:ln w="12700">
            <a:solidFill>
              <a:srgbClr val="0A7E8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93776" y="3209544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1024128" y="3209544"/>
            <a:ext cx="1920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DC recomputation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493776" y="3739896"/>
            <a:ext cx="2468880" cy="8046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Pipeline independently recomputes divergence count from field results. Mismatches flagged — one caught live on B04.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3273552" y="3081528"/>
            <a:ext cx="2697480" cy="1572768"/>
          </a:xfrm>
          <a:prstGeom prst="rect">
            <a:avLst/>
          </a:prstGeom>
          <a:solidFill>
            <a:srgbClr val="122030"/>
          </a:solidFill>
          <a:ln w="12700">
            <a:solidFill>
              <a:srgbClr val="0A7E8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3401568" y="3209544"/>
            <a:ext cx="438912" cy="438912"/>
          </a:xfrm>
          <a:prstGeom prst="ellipse">
            <a:avLst/>
          </a:prstGeom>
          <a:solidFill>
            <a:srgbClr val="0A7E8C"/>
          </a:solidFill>
          <a:ln w="12700">
            <a:solidFill>
              <a:srgbClr val="0A7E8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401568" y="3209544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3931920" y="3209544"/>
            <a:ext cx="1920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human correction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3401568" y="3739896"/>
            <a:ext cx="2468880" cy="8046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Outputs passed downstream as-is. Failures logged and excluded — never manually repaired.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6181344" y="3081528"/>
            <a:ext cx="2697480" cy="1572768"/>
          </a:xfrm>
          <a:prstGeom prst="rect">
            <a:avLst/>
          </a:prstGeom>
          <a:solidFill>
            <a:srgbClr val="122030"/>
          </a:solidFill>
          <a:ln w="12700">
            <a:solidFill>
              <a:srgbClr val="0A7E8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6309360" y="3209544"/>
            <a:ext cx="438912" cy="438912"/>
          </a:xfrm>
          <a:prstGeom prst="ellipse">
            <a:avLst/>
          </a:prstGeom>
          <a:solidFill>
            <a:srgbClr val="0A7E8C"/>
          </a:solidFill>
          <a:ln w="12700">
            <a:solidFill>
              <a:srgbClr val="0A7E8C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309360" y="3209544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≡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6839712" y="3209544"/>
            <a:ext cx="19202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Prompts frozen as files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6309360" y="3739896"/>
            <a:ext cx="2468880" cy="8046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six prompts stored on disk before run start. Missing file = hard stop. No mid-run changes.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Six-Category Divergence Taxonomy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274320" y="749808"/>
            <a:ext cx="4069080" cy="411480"/>
          </a:xfrm>
          <a:prstGeom prst="rect">
            <a:avLst/>
          </a:prstGeom>
          <a:solidFill>
            <a:srgbClr val="E11D48"/>
          </a:solidFill>
          <a:ln w="12700">
            <a:solidFill>
              <a:srgbClr val="E11D4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49808"/>
            <a:ext cx="4069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VISIBLE DIVERGENCE — models explicitly disagree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800600" y="749808"/>
            <a:ext cx="4069080" cy="411480"/>
          </a:xfrm>
          <a:prstGeom prst="rect">
            <a:avLst/>
          </a:prstGeom>
          <a:solidFill>
            <a:srgbClr val="0A7E8C"/>
          </a:solidFill>
          <a:ln w="12700">
            <a:solidFill>
              <a:srgbClr val="0A7E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800600" y="749808"/>
            <a:ext cx="4069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INVISIBLE DIVERGENCE — models silently invent different things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274320" y="1298448"/>
            <a:ext cx="406908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64748B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274320" y="1298448"/>
            <a:ext cx="73152" cy="1078992"/>
          </a:xfrm>
          <a:prstGeom prst="rect">
            <a:avLst/>
          </a:prstGeom>
          <a:solidFill>
            <a:srgbClr val="64748B"/>
          </a:solidFill>
          <a:ln w="12700">
            <a:solidFill>
              <a:srgbClr val="64748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02336" y="1408176"/>
            <a:ext cx="566928" cy="310896"/>
          </a:xfrm>
          <a:prstGeom prst="rect">
            <a:avLst/>
          </a:prstGeom>
          <a:solidFill>
            <a:srgbClr val="64748B"/>
          </a:solidFill>
          <a:ln w="12700">
            <a:solidFill>
              <a:srgbClr val="64748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02336" y="1408176"/>
            <a:ext cx="566928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OMI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051560" y="1389888"/>
            <a:ext cx="31546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Omission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02336" y="1828800"/>
            <a:ext cx="382219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model silent on a dimension others specified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274320" y="2487168"/>
            <a:ext cx="406908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E11D48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274320" y="2487168"/>
            <a:ext cx="73152" cy="1078992"/>
          </a:xfrm>
          <a:prstGeom prst="rect">
            <a:avLst/>
          </a:prstGeom>
          <a:solidFill>
            <a:srgbClr val="E11D48"/>
          </a:solidFill>
          <a:ln w="12700">
            <a:solidFill>
              <a:srgbClr val="E11D4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02336" y="2596896"/>
            <a:ext cx="566928" cy="310896"/>
          </a:xfrm>
          <a:prstGeom prst="rect">
            <a:avLst/>
          </a:prstGeom>
          <a:solidFill>
            <a:srgbClr val="E11D48"/>
          </a:solidFill>
          <a:ln w="12700">
            <a:solidFill>
              <a:srgbClr val="E11D4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02336" y="2596896"/>
            <a:ext cx="566928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051560" y="2578608"/>
            <a:ext cx="31546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Contradiction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02336" y="3017520"/>
            <a:ext cx="382219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Explicitly incompatible claims on the same dimension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274320" y="3675888"/>
            <a:ext cx="406908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7C3AED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274320" y="3675888"/>
            <a:ext cx="73152" cy="107899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02336" y="3785616"/>
            <a:ext cx="566928" cy="310896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02336" y="3785616"/>
            <a:ext cx="566928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051560" y="3767328"/>
            <a:ext cx="31546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Error-Handling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02336" y="4206240"/>
            <a:ext cx="382219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 failure behaviors specified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4800600" y="1298448"/>
            <a:ext cx="406908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0A7E8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4800600" y="1298448"/>
            <a:ext cx="73152" cy="1078992"/>
          </a:xfrm>
          <a:prstGeom prst="rect">
            <a:avLst/>
          </a:prstGeom>
          <a:solidFill>
            <a:srgbClr val="0A7E8C"/>
          </a:solidFill>
          <a:ln w="12700">
            <a:solidFill>
              <a:srgbClr val="0A7E8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928616" y="1408176"/>
            <a:ext cx="566928" cy="310896"/>
          </a:xfrm>
          <a:prstGeom prst="rect">
            <a:avLst/>
          </a:prstGeom>
          <a:solidFill>
            <a:srgbClr val="0A7E8C"/>
          </a:solidFill>
          <a:ln w="12700">
            <a:solidFill>
              <a:srgbClr val="0A7E8C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928616" y="1408176"/>
            <a:ext cx="566928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ASM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5577840" y="1389888"/>
            <a:ext cx="31546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Assumption Divergence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4928616" y="1828800"/>
            <a:ext cx="382219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 unstated design choices — each model invents its own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4800600" y="2487168"/>
            <a:ext cx="406908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F59E0B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4800600" y="2487168"/>
            <a:ext cx="73152" cy="1078992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928616" y="2596896"/>
            <a:ext cx="749808" cy="310896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928616" y="2596896"/>
            <a:ext cx="749808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CON-S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5577840" y="2578608"/>
            <a:ext cx="31546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Constraint Divergence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4928616" y="3017520"/>
            <a:ext cx="382219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constraint type, different values or thresholds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4800600" y="3675888"/>
            <a:ext cx="406908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0D1B2A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38" name="Shape 36"/>
          <p:cNvSpPr/>
          <p:nvPr/>
        </p:nvSpPr>
        <p:spPr>
          <a:xfrm>
            <a:off x="4800600" y="3675888"/>
            <a:ext cx="73152" cy="1078992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4928616" y="3785616"/>
            <a:ext cx="566928" cy="310896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4928616" y="3785616"/>
            <a:ext cx="566928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5577840" y="3767328"/>
            <a:ext cx="31546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Divergence</a:t>
            </a:r>
            <a:endParaRPr lang="en-US" sz="1200" dirty="0"/>
          </a:p>
        </p:txBody>
      </p:sp>
      <p:sp>
        <p:nvSpPr>
          <p:cNvPr id="42" name="Text 40"/>
          <p:cNvSpPr/>
          <p:nvPr/>
        </p:nvSpPr>
        <p:spPr>
          <a:xfrm>
            <a:off x="4928616" y="4206240"/>
            <a:ext cx="382219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Changes security posture, threat model, or abuse resistance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274320" y="4828032"/>
            <a:ext cx="8595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i="1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FC Flag: all models agree — but collectively omit a behavior predefined in gold_notes as critical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Finding 1: Divergence Increases with Ambiguity Tier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13232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Pre-registered hypothesis TDR(C) &gt; TDR(B) &gt; TDR(A) — directionally supported.</a:t>
            </a:r>
            <a:endParaRPr lang="en-US" sz="13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65760" y="1097280"/>
          <a:ext cx="438912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hape 2"/>
          <p:cNvSpPr/>
          <p:nvPr/>
        </p:nvSpPr>
        <p:spPr>
          <a:xfrm>
            <a:off x="4937760" y="1097280"/>
            <a:ext cx="3840480" cy="1600200"/>
          </a:xfrm>
          <a:prstGeom prst="rect">
            <a:avLst/>
          </a:prstGeom>
          <a:solidFill>
            <a:srgbClr val="F1F5F9"/>
          </a:solidFill>
          <a:ln w="12700">
            <a:solidFill>
              <a:srgbClr val="0A7E8C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937760" y="1097280"/>
            <a:ext cx="73152" cy="1600200"/>
          </a:xfrm>
          <a:prstGeom prst="rect">
            <a:avLst/>
          </a:prstGeom>
          <a:solidFill>
            <a:srgbClr val="0A7E8C"/>
          </a:solidFill>
          <a:ln w="12700">
            <a:solidFill>
              <a:srgbClr val="0A7E8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084064" y="1170432"/>
            <a:ext cx="35478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the gap looks small: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5084064" y="1536192"/>
            <a:ext cx="3547872" cy="10241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DC maxes out at 8 fields. Many clear requirements already approach DC=8, compressing the separation between tiers. The category distribution — not TDR alone — tells the richer story.</a:t>
            </a:r>
            <a:endParaRPr lang="en-US" sz="1000" dirty="0"/>
          </a:p>
        </p:txBody>
      </p:sp>
      <p:graphicFrame>
        <p:nvGraphicFramePr>
          <p:cNvPr id="9" name="Chart 1" descr=""/>
          <p:cNvGraphicFramePr/>
          <p:nvPr/>
        </p:nvGraphicFramePr>
        <p:xfrm>
          <a:off x="4937760" y="2852928"/>
          <a:ext cx="3840480" cy="2057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64592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Finding 2: The Mechanism Behind Divergence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694944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Vague requirements don't reduce risk — they change what risk looks like.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320040" y="1143000"/>
            <a:ext cx="3931920" cy="3749040"/>
          </a:xfrm>
          <a:prstGeom prst="rect">
            <a:avLst/>
          </a:prstGeom>
          <a:solidFill>
            <a:srgbClr val="0D1B2A"/>
          </a:solidFill>
          <a:ln w="12700">
            <a:solidFill>
              <a:srgbClr val="E11D4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20040" y="1143000"/>
            <a:ext cx="3931920" cy="457200"/>
          </a:xfrm>
          <a:prstGeom prst="rect">
            <a:avLst/>
          </a:prstGeom>
          <a:solidFill>
            <a:srgbClr val="E11D48"/>
          </a:solidFill>
          <a:ln w="12700">
            <a:solidFill>
              <a:srgbClr val="E11D4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0040" y="1143000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REQUIREMENTS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02920" y="1755648"/>
            <a:ext cx="320040" cy="320040"/>
          </a:xfrm>
          <a:prstGeom prst="ellipse">
            <a:avLst/>
          </a:prstGeom>
          <a:solidFill>
            <a:srgbClr val="E11D48"/>
          </a:solidFill>
          <a:ln w="12700">
            <a:solidFill>
              <a:srgbClr val="E11D4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02920" y="1755648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14400" y="1737360"/>
            <a:ext cx="318211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Shared design space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914400" y="2084832"/>
            <a:ext cx="318211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Requirement constrains the solution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502920" y="2560320"/>
            <a:ext cx="320040" cy="320040"/>
          </a:xfrm>
          <a:prstGeom prst="ellipse">
            <a:avLst/>
          </a:prstGeom>
          <a:solidFill>
            <a:srgbClr val="E11D48"/>
          </a:solidFill>
          <a:ln w="12700">
            <a:solidFill>
              <a:srgbClr val="E11D4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02920" y="256032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14400" y="2542032"/>
            <a:ext cx="318211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Models can explicitly clash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914400" y="2889504"/>
            <a:ext cx="318211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address the same dimension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502920" y="3364992"/>
            <a:ext cx="320040" cy="320040"/>
          </a:xfrm>
          <a:prstGeom prst="ellipse">
            <a:avLst/>
          </a:prstGeom>
          <a:solidFill>
            <a:srgbClr val="E11D48"/>
          </a:solidFill>
          <a:ln w="12700">
            <a:solidFill>
              <a:srgbClr val="E11D4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02920" y="3364992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914400" y="3346704"/>
            <a:ext cx="318211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Contradiction (CON) fires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914400" y="3694176"/>
            <a:ext cx="318211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CON codes in Tier A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502920" y="4169664"/>
            <a:ext cx="320040" cy="320040"/>
          </a:xfrm>
          <a:prstGeom prst="ellipse">
            <a:avLst/>
          </a:prstGeom>
          <a:solidFill>
            <a:srgbClr val="E11D48"/>
          </a:solidFill>
          <a:ln w="12700">
            <a:solidFill>
              <a:srgbClr val="E11D4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02920" y="4169664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914400" y="4151376"/>
            <a:ext cx="318211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is visible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914400" y="4498848"/>
            <a:ext cx="318211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Developer sees the conflict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4892040" y="1143000"/>
            <a:ext cx="3931920" cy="3749040"/>
          </a:xfrm>
          <a:prstGeom prst="rect">
            <a:avLst/>
          </a:prstGeom>
          <a:solidFill>
            <a:srgbClr val="0D1B2A"/>
          </a:solidFill>
          <a:ln w="12700">
            <a:solidFill>
              <a:srgbClr val="0A7E8C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892040" y="1143000"/>
            <a:ext cx="3931920" cy="457200"/>
          </a:xfrm>
          <a:prstGeom prst="rect">
            <a:avLst/>
          </a:prstGeom>
          <a:solidFill>
            <a:srgbClr val="0A7E8C"/>
          </a:solidFill>
          <a:ln w="12700">
            <a:solidFill>
              <a:srgbClr val="0A7E8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892040" y="1143000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VAGUE REQUIREMENTS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5074920" y="1755648"/>
            <a:ext cx="320040" cy="320040"/>
          </a:xfrm>
          <a:prstGeom prst="ellipse">
            <a:avLst/>
          </a:prstGeom>
          <a:solidFill>
            <a:srgbClr val="0A7E8C"/>
          </a:solidFill>
          <a:ln w="12700">
            <a:solidFill>
              <a:srgbClr val="0A7E8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074920" y="1755648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5486400" y="1737360"/>
            <a:ext cx="318211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design space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5486400" y="2084832"/>
            <a:ext cx="318211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Requirement leaves decisions unresolved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5074920" y="2560320"/>
            <a:ext cx="320040" cy="320040"/>
          </a:xfrm>
          <a:prstGeom prst="ellipse">
            <a:avLst/>
          </a:prstGeom>
          <a:solidFill>
            <a:srgbClr val="0A7E8C"/>
          </a:solidFill>
          <a:ln w="12700">
            <a:solidFill>
              <a:srgbClr val="0A7E8C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074920" y="256032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5486400" y="2542032"/>
            <a:ext cx="318211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Models cannot explicitly clash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5486400" y="2889504"/>
            <a:ext cx="318211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address different invented dimensions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5074920" y="3364992"/>
            <a:ext cx="320040" cy="320040"/>
          </a:xfrm>
          <a:prstGeom prst="ellipse">
            <a:avLst/>
          </a:prstGeom>
          <a:solidFill>
            <a:srgbClr val="0A7E8C"/>
          </a:solidFill>
          <a:ln w="12700">
            <a:solidFill>
              <a:srgbClr val="0A7E8C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074920" y="3364992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5486400" y="3346704"/>
            <a:ext cx="318211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Assumption divergence (ASM) fires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5486400" y="3694176"/>
            <a:ext cx="318211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CON codes in Tier C — replaced by 46 ASM</a:t>
            </a:r>
            <a:endParaRPr lang="en-US" sz="950" dirty="0"/>
          </a:p>
        </p:txBody>
      </p:sp>
      <p:sp>
        <p:nvSpPr>
          <p:cNvPr id="38" name="Shape 36"/>
          <p:cNvSpPr/>
          <p:nvPr/>
        </p:nvSpPr>
        <p:spPr>
          <a:xfrm>
            <a:off x="5074920" y="4169664"/>
            <a:ext cx="320040" cy="320040"/>
          </a:xfrm>
          <a:prstGeom prst="ellipse">
            <a:avLst/>
          </a:prstGeom>
          <a:solidFill>
            <a:srgbClr val="0A7E8C"/>
          </a:solidFill>
          <a:ln w="12700">
            <a:solidFill>
              <a:srgbClr val="0A7E8C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074920" y="4169664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5486400" y="4151376"/>
            <a:ext cx="318211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is invisible</a:t>
            </a:r>
            <a:endParaRPr lang="en-US" sz="1100" dirty="0"/>
          </a:p>
        </p:txBody>
      </p:sp>
      <p:sp>
        <p:nvSpPr>
          <p:cNvPr id="41" name="Text 39"/>
          <p:cNvSpPr/>
          <p:nvPr/>
        </p:nvSpPr>
        <p:spPr>
          <a:xfrm>
            <a:off x="5486400" y="4498848"/>
            <a:ext cx="318211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Specs look complete — they are not</a:t>
            </a:r>
            <a:endParaRPr lang="en-US" sz="950" dirty="0"/>
          </a:p>
        </p:txBody>
      </p:sp>
      <p:sp>
        <p:nvSpPr>
          <p:cNvPr id="42" name="Shape 40"/>
          <p:cNvSpPr/>
          <p:nvPr/>
        </p:nvSpPr>
        <p:spPr>
          <a:xfrm>
            <a:off x="4315968" y="1371600"/>
            <a:ext cx="512064" cy="333756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15968" y="2697480"/>
            <a:ext cx="51206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Agreement Hides Omitted Behaviors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04088"/>
            <a:ext cx="8412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three models agreed. All three missed the same critical behavior. Evaluated against gold behaviors defined before execution.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274320" y="1170432"/>
            <a:ext cx="2724912" cy="3337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11D48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1170432"/>
            <a:ext cx="530352" cy="4114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1170432"/>
            <a:ext cx="53035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A05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7472" y="1645920"/>
            <a:ext cx="2578608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Hash password with bcrypt, cost factor 12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347472" y="2231136"/>
            <a:ext cx="2578608" cy="274320"/>
          </a:xfrm>
          <a:prstGeom prst="rect">
            <a:avLst/>
          </a:prstGeom>
          <a:solidFill>
            <a:srgbClr val="DCFCE7"/>
          </a:solidFill>
          <a:ln w="12700">
            <a:solidFill>
              <a:srgbClr val="DCFCE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65760" y="2231136"/>
            <a:ext cx="25420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665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Models agreed: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365760" y="2523744"/>
            <a:ext cx="254203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3: bcrypt + cost 12 ✓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347472" y="2944368"/>
            <a:ext cx="2578608" cy="274320"/>
          </a:xfrm>
          <a:prstGeom prst="rect">
            <a:avLst/>
          </a:prstGeom>
          <a:solidFill>
            <a:srgbClr val="FEE2E2"/>
          </a:solidFill>
          <a:ln w="12700">
            <a:solidFill>
              <a:srgbClr val="FEE2E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5760" y="2944368"/>
            <a:ext cx="25420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E11D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All missed: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365760" y="3255264"/>
            <a:ext cx="254203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72-byte silent truncation — passwords over 72 bytes are silently corrupted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365760" y="4005072"/>
            <a:ext cx="2542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i="1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Field: edge_cases / security_constraints</a:t>
            </a:r>
            <a:endParaRPr lang="en-US" sz="800" dirty="0"/>
          </a:p>
        </p:txBody>
      </p:sp>
      <p:sp>
        <p:nvSpPr>
          <p:cNvPr id="15" name="Shape 13"/>
          <p:cNvSpPr/>
          <p:nvPr/>
        </p:nvSpPr>
        <p:spPr>
          <a:xfrm>
            <a:off x="3154680" y="1170432"/>
            <a:ext cx="2724912" cy="3337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11D48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3154680" y="1170432"/>
            <a:ext cx="530352" cy="4114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154680" y="1170432"/>
            <a:ext cx="53035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A08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227832" y="1645920"/>
            <a:ext cx="2578608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Rate limit to 100 req/min per user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3227832" y="2231136"/>
            <a:ext cx="2578608" cy="274320"/>
          </a:xfrm>
          <a:prstGeom prst="rect">
            <a:avLst/>
          </a:prstGeom>
          <a:solidFill>
            <a:srgbClr val="DCFCE7"/>
          </a:solidFill>
          <a:ln w="12700">
            <a:solidFill>
              <a:srgbClr val="DCFCE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246120" y="2231136"/>
            <a:ext cx="25420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665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Models agreed: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3246120" y="2523744"/>
            <a:ext cx="254203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3: 100 requests per minute ✓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3227832" y="2944368"/>
            <a:ext cx="2578608" cy="274320"/>
          </a:xfrm>
          <a:prstGeom prst="rect">
            <a:avLst/>
          </a:prstGeom>
          <a:solidFill>
            <a:srgbClr val="FEE2E2"/>
          </a:solidFill>
          <a:ln w="12700">
            <a:solidFill>
              <a:srgbClr val="FEE2E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246120" y="2944368"/>
            <a:ext cx="25420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E11D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All missed: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3246120" y="3255264"/>
            <a:ext cx="254203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Rolling vs. fixed window — a consequential implementation decision left unresolved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3246120" y="4005072"/>
            <a:ext cx="2542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i="1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Field: assumptions</a:t>
            </a:r>
            <a:endParaRPr lang="en-US" sz="800" dirty="0"/>
          </a:p>
        </p:txBody>
      </p:sp>
      <p:sp>
        <p:nvSpPr>
          <p:cNvPr id="26" name="Shape 24"/>
          <p:cNvSpPr/>
          <p:nvPr/>
        </p:nvSpPr>
        <p:spPr>
          <a:xfrm>
            <a:off x="6035040" y="1170432"/>
            <a:ext cx="2724912" cy="3337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11D48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8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6035040" y="1170432"/>
            <a:ext cx="530352" cy="41148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035040" y="1170432"/>
            <a:ext cx="53035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A10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6108192" y="1645920"/>
            <a:ext cx="2578608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Generate JWT expiring in 60 minutes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6108192" y="2231136"/>
            <a:ext cx="2578608" cy="274320"/>
          </a:xfrm>
          <a:prstGeom prst="rect">
            <a:avLst/>
          </a:prstGeom>
          <a:solidFill>
            <a:srgbClr val="DCFCE7"/>
          </a:solidFill>
          <a:ln w="12700">
            <a:solidFill>
              <a:srgbClr val="DCFCE7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126480" y="2231136"/>
            <a:ext cx="25420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665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Models agreed: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6126480" y="2523744"/>
            <a:ext cx="254203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3: HS256 signing assumed ✓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6108192" y="2944368"/>
            <a:ext cx="2578608" cy="274320"/>
          </a:xfrm>
          <a:prstGeom prst="rect">
            <a:avLst/>
          </a:prstGeom>
          <a:solidFill>
            <a:srgbClr val="FEE2E2"/>
          </a:solidFill>
          <a:ln w="12700">
            <a:solidFill>
              <a:srgbClr val="FEE2E2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126480" y="2944368"/>
            <a:ext cx="25420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E11D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All missed: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6126480" y="3255264"/>
            <a:ext cx="254203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HS256 vs RS256 never flagged as an assumption — silently adopted as implementation default</a:t>
            </a:r>
            <a:endParaRPr lang="en-US" sz="950" dirty="0"/>
          </a:p>
        </p:txBody>
      </p:sp>
      <p:sp>
        <p:nvSpPr>
          <p:cNvPr id="36" name="Text 34"/>
          <p:cNvSpPr/>
          <p:nvPr/>
        </p:nvSpPr>
        <p:spPr>
          <a:xfrm>
            <a:off x="6126480" y="4005072"/>
            <a:ext cx="2542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i="1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Field: assumptions / security_constraints</a:t>
            </a:r>
            <a:endParaRPr lang="en-US" sz="800" dirty="0"/>
          </a:p>
        </p:txBody>
      </p:sp>
      <p:sp>
        <p:nvSpPr>
          <p:cNvPr id="37" name="Shape 35"/>
          <p:cNvSpPr/>
          <p:nvPr/>
        </p:nvSpPr>
        <p:spPr>
          <a:xfrm>
            <a:off x="274320" y="4599432"/>
            <a:ext cx="8595360" cy="457200"/>
          </a:xfrm>
          <a:prstGeom prst="rect">
            <a:avLst/>
          </a:prstGeom>
          <a:solidFill>
            <a:srgbClr val="0D1B2A"/>
          </a:solidFill>
          <a:ln w="12700">
            <a:solidFill>
              <a:srgbClr val="0A7E8C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384048" y="4599432"/>
            <a:ext cx="837590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FC operationalization: absence of divergence + omission of a behavior from predefined gold_notes authored before execution. FCR = 1.0 across all tiers — treated as exploratory; not used as a tier discriminator.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A7E8C"/>
          </a:solidFill>
          <a:ln w="12700">
            <a:solidFill>
              <a:srgbClr val="0A7E8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8288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Takeaways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11480" y="987552"/>
            <a:ext cx="411480" cy="41148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1480" y="987552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60120" y="914400"/>
            <a:ext cx="7772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requirements are not safe requirements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960120" y="1298448"/>
            <a:ext cx="7772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 operationally specific requirements exhibit substantial latent interpretive variance — concentrated in security constraints. Specification quality ≠ specification completeness.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11480" y="1993392"/>
            <a:ext cx="411480" cy="41148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11480" y="1993392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60120" y="1920240"/>
            <a:ext cx="7772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Silent convergence is more dangerous than disagreement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60120" y="2304288"/>
            <a:ext cx="7772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all models agree but miss the same critical behavior, no flag is raised. The spec looks complete. Disagreement is visible; false consensus is not.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11480" y="2999232"/>
            <a:ext cx="411480" cy="411480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11480" y="2999232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960120" y="2926080"/>
            <a:ext cx="7772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Vague requirements shift risk from visible to invisible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60120" y="3310128"/>
            <a:ext cx="7772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collapses to zero in Tier C — replaced by ASM. The risk doesn't decrease; it becomes less visible rather than explicitly contradictory.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11480" y="4005072"/>
            <a:ext cx="411480" cy="411480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11480" y="4005072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960120" y="3931920"/>
            <a:ext cx="7772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4B8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as a review aid, not an ambiguity detector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60120" y="4315968"/>
            <a:ext cx="7772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DC is a prompt for human review, not proof of a defective requirement. The framework surfaces divergence structure; humans interpret it.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411480" y="4800600"/>
            <a:ext cx="8321040" cy="27432"/>
          </a:xfrm>
          <a:prstGeom prst="rect">
            <a:avLst/>
          </a:prstGeom>
          <a:solidFill>
            <a:srgbClr val="0A7E8C"/>
          </a:solidFill>
          <a:ln w="12700">
            <a:solidFill>
              <a:srgbClr val="0A7E8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11480" y="484632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github.com/lvjr3383/AI_Safety  |  lvjr3383.substack.com  |  Apart Research SPS Hackathon 2026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When Models Disagree</dc:title>
  <dc:subject>PptxGenJS Presentation</dc:subject>
  <dc:creator>Jack Lakkapragada</dc:creator>
  <cp:lastModifiedBy>Jack Lakkapragada</cp:lastModifiedBy>
  <cp:revision>1</cp:revision>
  <dcterms:created xsi:type="dcterms:W3CDTF">2026-05-13T22:05:49Z</dcterms:created>
  <dcterms:modified xsi:type="dcterms:W3CDTF">2026-05-13T22:05:49Z</dcterms:modified>
</cp:coreProperties>
</file>