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74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81" d="100"/>
          <a:sy n="81" d="100"/>
        </p:scale>
        <p:origin x="725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22343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7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463040"/>
            <a:ext cx="4754880" cy="4754880"/>
          </a:xfrm>
          <a:prstGeom prst="ellipse">
            <a:avLst/>
          </a:prstGeom>
          <a:solidFill>
            <a:srgbClr val="141B4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-1280160" y="4572000"/>
            <a:ext cx="3108960" cy="3108960"/>
          </a:xfrm>
          <a:prstGeom prst="ellipse">
            <a:avLst/>
          </a:prstGeom>
          <a:solidFill>
            <a:srgbClr val="141B4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838200" y="195606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 MINDS RESEARCH SPRINT  ·  TRACK 4: PREFERENCE ELICITATION METHODS</a:t>
            </a:r>
            <a:endParaRPr lang="en-US" sz="1250" dirty="0"/>
          </a:p>
        </p:txBody>
      </p:sp>
      <p:sp>
        <p:nvSpPr>
          <p:cNvPr id="5" name="Text 3"/>
          <p:cNvSpPr/>
          <p:nvPr/>
        </p:nvSpPr>
        <p:spPr>
          <a:xfrm>
            <a:off x="777240" y="1874520"/>
            <a:ext cx="10515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7200" dirty="0" err="1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PrefLens</a:t>
            </a:r>
            <a:endParaRPr lang="en-US" sz="72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  <a:cs typeface="Cambria" pitchFamily="34" charset="-120"/>
            </a:endParaRPr>
          </a:p>
        </p:txBody>
      </p:sp>
      <p:sp>
        <p:nvSpPr>
          <p:cNvPr id="6" name="Text 4"/>
          <p:cNvSpPr/>
          <p:nvPr/>
        </p:nvSpPr>
        <p:spPr>
          <a:xfrm>
            <a:off x="822960" y="3154680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2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Position Artefacts and Convergent Validity in LLM Preference Elicitation</a:t>
            </a:r>
            <a:endParaRPr lang="en-US" sz="3200" b="1" dirty="0">
              <a:solidFill>
                <a:schemeClr val="bg1"/>
              </a:solidFill>
              <a:latin typeface="Cambria" panose="02040503050406030204" pitchFamily="18" charset="0"/>
              <a:ea typeface="Cambria" panose="02040503050406030204" pitchFamily="18" charset="0"/>
              <a:cs typeface="Cambria" pitchFamily="34" charset="-12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822960" y="4160520"/>
            <a:ext cx="2743200" cy="0"/>
          </a:xfrm>
          <a:prstGeom prst="line">
            <a:avLst/>
          </a:prstGeom>
          <a:noFill/>
          <a:ln w="31750">
            <a:solidFill>
              <a:srgbClr val="F9616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838200" y="4754880"/>
            <a:ext cx="8961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000"/>
              </a:lnSpc>
              <a:buNone/>
            </a:pPr>
            <a:r>
              <a:rPr lang="en-US" sz="1400" dirty="0">
                <a:solidFill>
                  <a:srgbClr val="C6CF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studies. Four elicitation methods. Five models. One consistent</a:t>
            </a:r>
            <a:endParaRPr lang="en-US" sz="1400" dirty="0"/>
          </a:p>
          <a:p>
            <a:pPr marL="0" indent="0">
              <a:lnSpc>
                <a:spcPts val="2000"/>
              </a:lnSpc>
              <a:buNone/>
            </a:pPr>
            <a:r>
              <a:rPr lang="en-US" sz="1400" dirty="0">
                <a:solidFill>
                  <a:srgbClr val="C6CF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warning: what looks like a preference can be a coin flip about display order.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22960" y="5989320"/>
            <a:ext cx="5486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Hajrah Rehman  ·  Ameesha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822960" y="6382512"/>
            <a:ext cx="6400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8792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Code, data, and analysis logs included in the repository</a:t>
            </a:r>
            <a:endParaRPr lang="en-US" sz="115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7C572C9-A961-3A09-3CBF-2AAB170A2A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62405" y="195606"/>
            <a:ext cx="1456230" cy="56466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6F8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5B6B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 OVERVIEW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B23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PrefLens by the numbers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2651760" cy="1051560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/>
          <a:effectLst>
            <a:outerShdw blurRad="101600" dist="38100" dir="5400000" algn="bl" rotWithShape="0">
              <a:srgbClr val="9AA7D9">
                <a:alpha val="3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77240" y="1810512"/>
            <a:ext cx="21945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777240" y="2359152"/>
            <a:ext cx="2194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150" dirty="0">
                <a:solidFill>
                  <a:srgbClr val="5B6B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models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3337560" y="1691640"/>
            <a:ext cx="2651760" cy="1051560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/>
          <a:effectLst>
            <a:outerShdw blurRad="101600" dist="38100" dir="5400000" algn="bl" rotWithShape="0">
              <a:srgbClr val="9AA7D9">
                <a:alpha val="3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3566160" y="1810512"/>
            <a:ext cx="21945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600" dirty="0"/>
          </a:p>
        </p:txBody>
      </p:sp>
      <p:sp>
        <p:nvSpPr>
          <p:cNvPr id="9" name="Text 7"/>
          <p:cNvSpPr/>
          <p:nvPr/>
        </p:nvSpPr>
        <p:spPr>
          <a:xfrm>
            <a:off x="3566160" y="2359152"/>
            <a:ext cx="2194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150" dirty="0">
                <a:solidFill>
                  <a:srgbClr val="5B6B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families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6126480" y="1691640"/>
            <a:ext cx="2651760" cy="1051560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/>
          <a:effectLst>
            <a:outerShdw blurRad="101600" dist="38100" dir="5400000" algn="bl" rotWithShape="0">
              <a:srgbClr val="9AA7D9">
                <a:alpha val="3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6355080" y="1810512"/>
            <a:ext cx="21945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600" dirty="0"/>
          </a:p>
        </p:txBody>
      </p:sp>
      <p:sp>
        <p:nvSpPr>
          <p:cNvPr id="12" name="Text 10"/>
          <p:cNvSpPr/>
          <p:nvPr/>
        </p:nvSpPr>
        <p:spPr>
          <a:xfrm>
            <a:off x="6355080" y="2359152"/>
            <a:ext cx="2194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150" dirty="0">
                <a:solidFill>
                  <a:srgbClr val="5B6B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elicitation methods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8915400" y="1691640"/>
            <a:ext cx="2651760" cy="1051560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/>
          <a:effectLst>
            <a:outerShdw blurRad="101600" dist="38100" dir="5400000" algn="bl" rotWithShape="0">
              <a:srgbClr val="9AA7D9">
                <a:alpha val="3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9144000" y="1810512"/>
            <a:ext cx="21945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12</a:t>
            </a:r>
            <a:endParaRPr lang="en-US" sz="2600" dirty="0"/>
          </a:p>
        </p:txBody>
      </p:sp>
      <p:sp>
        <p:nvSpPr>
          <p:cNvPr id="15" name="Text 13"/>
          <p:cNvSpPr/>
          <p:nvPr/>
        </p:nvSpPr>
        <p:spPr>
          <a:xfrm>
            <a:off x="9144000" y="2359152"/>
            <a:ext cx="2194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150" dirty="0">
                <a:solidFill>
                  <a:srgbClr val="5B6B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preference items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548640" y="306324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B23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Models across all studies (pinned IDs)</a:t>
            </a:r>
            <a:endParaRPr lang="en-US" sz="1400" dirty="0"/>
          </a:p>
        </p:txBody>
      </p:sp>
      <p:graphicFrame>
        <p:nvGraphicFramePr>
          <p:cNvPr id="1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3429000"/>
          <a:ext cx="5486400" cy="2304288"/>
        </p:xfrm>
        <a:graphic>
          <a:graphicData uri="http://schemas.openxmlformats.org/drawingml/2006/table">
            <a:tbl>
              <a:tblPr/>
              <a:tblGrid>
                <a:gridCol w="2651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801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Model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Provider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Family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B23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llama-3.1-8b-instruct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B23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OpenRouter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B23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Llama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B23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qwen-2.5-7b-instruct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B23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OpenRouter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B23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Qwen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B23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gemini-3.1-flash-lite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B23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Google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B23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Gemini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B23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gpt-oss-20b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B23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Groq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B23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GPT-OSS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B23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gpt-oss-120b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B23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Groq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B23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GPT-OSS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8" name="Shape 15"/>
          <p:cNvSpPr/>
          <p:nvPr/>
        </p:nvSpPr>
        <p:spPr>
          <a:xfrm>
            <a:off x="6355080" y="3063240"/>
            <a:ext cx="5257800" cy="3063240"/>
          </a:xfrm>
          <a:prstGeom prst="roundRect">
            <a:avLst>
              <a:gd name="adj" fmla="val 2985"/>
            </a:avLst>
          </a:prstGeom>
          <a:solidFill>
            <a:srgbClr val="FFFFFF"/>
          </a:solidFill>
          <a:ln/>
          <a:effectLst>
            <a:outerShdw blurRad="101600" dist="38100" dir="5400000" algn="bl" rotWithShape="0">
              <a:srgbClr val="9AA7D9">
                <a:alpha val="3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9" name="Text 16"/>
          <p:cNvSpPr/>
          <p:nvPr/>
        </p:nvSpPr>
        <p:spPr>
          <a:xfrm>
            <a:off x="6675120" y="3291840"/>
            <a:ext cx="4617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B23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Trial volume &amp; cost</a:t>
            </a:r>
            <a:endParaRPr lang="en-US" sz="1400" dirty="0"/>
          </a:p>
        </p:txBody>
      </p:sp>
      <p:sp>
        <p:nvSpPr>
          <p:cNvPr id="20" name="Text 17"/>
          <p:cNvSpPr/>
          <p:nvPr/>
        </p:nvSpPr>
        <p:spPr>
          <a:xfrm>
            <a:off x="6675120" y="3657600"/>
            <a:ext cx="4617720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lnSpc>
                <a:spcPts val="1600"/>
              </a:lnSpc>
              <a:spcAft>
                <a:spcPts val="900"/>
              </a:spcAft>
              <a:buSzPct val="100000"/>
              <a:buChar char="•"/>
            </a:pPr>
            <a:r>
              <a:rPr lang="en-US" sz="1180" dirty="0">
                <a:solidFill>
                  <a:srgbClr val="5B6B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5,741 trial records logged across Study 1, Study 2/2b, and Study 3 — Study 1 alone contributes 4,013 of them.</a:t>
            </a:r>
            <a:endParaRPr lang="en-US" sz="1180" dirty="0"/>
          </a:p>
          <a:p>
            <a:pPr marL="177800" indent="-177800">
              <a:lnSpc>
                <a:spcPts val="1600"/>
              </a:lnSpc>
              <a:spcAft>
                <a:spcPts val="900"/>
              </a:spcAft>
              <a:buSzPct val="100000"/>
              <a:buChar char="•"/>
            </a:pPr>
            <a:r>
              <a:rPr lang="en-US" sz="1180" dirty="0">
                <a:solidFill>
                  <a:srgbClr val="5B6B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inference cost across every study: $0.14.</a:t>
            </a:r>
            <a:endParaRPr lang="en-US" sz="1180" dirty="0"/>
          </a:p>
          <a:p>
            <a:pPr marL="177800" indent="-177800">
              <a:lnSpc>
                <a:spcPts val="1600"/>
              </a:lnSpc>
              <a:spcAft>
                <a:spcPts val="900"/>
              </a:spcAft>
              <a:buSzPct val="100000"/>
              <a:buChar char="•"/>
            </a:pPr>
            <a:r>
              <a:rPr lang="en-US" sz="1180" dirty="0">
                <a:solidFill>
                  <a:srgbClr val="5B6B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model families overall: Gemini, Llama, and Qwen in Study 1, plus GPT-OSS (20B and 120B) in Studies 2/2b and 3.</a:t>
            </a:r>
            <a:endParaRPr lang="en-US" sz="1180" dirty="0"/>
          </a:p>
          <a:p>
            <a:pPr marL="177800" indent="-177800">
              <a:lnSpc>
                <a:spcPts val="1600"/>
              </a:lnSpc>
              <a:spcAft>
                <a:spcPts val="900"/>
              </a:spcAft>
              <a:buSzPct val="100000"/>
              <a:buChar char="•"/>
            </a:pPr>
            <a:r>
              <a:rPr lang="en-US" sz="1180" dirty="0">
                <a:solidFill>
                  <a:srgbClr val="5B6B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elicitation methods (self-report, pairwise, cost trade-off, sequential selection) tested on 12 preference items plus sanity controls.</a:t>
            </a:r>
            <a:endParaRPr lang="en-US" sz="1180" dirty="0"/>
          </a:p>
        </p:txBody>
      </p:sp>
      <p:sp>
        <p:nvSpPr>
          <p:cNvPr id="21" name="Text 18"/>
          <p:cNvSpPr/>
          <p:nvPr/>
        </p:nvSpPr>
        <p:spPr>
          <a:xfrm>
            <a:off x="11277295" y="635508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A9B3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000" dirty="0"/>
          </a:p>
        </p:txBody>
      </p:sp>
      <p:sp>
        <p:nvSpPr>
          <p:cNvPr id="22" name="Text 19"/>
          <p:cNvSpPr/>
          <p:nvPr/>
        </p:nvSpPr>
        <p:spPr>
          <a:xfrm>
            <a:off x="548640" y="63550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A9B3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Research Study · Track 4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6F8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7924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kern="0" spc="200" dirty="0">
                <a:solidFill>
                  <a:srgbClr val="5B6B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PROBLEM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1584960"/>
            <a:ext cx="8778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3200"/>
              </a:lnSpc>
              <a:buNone/>
            </a:pPr>
            <a:r>
              <a:rPr lang="en-US" sz="2800" b="1" dirty="0">
                <a:solidFill>
                  <a:srgbClr val="1B23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There is no ground truth for what a model prefers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548640" y="2636520"/>
            <a:ext cx="60350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200"/>
              </a:lnSpc>
              <a:buNone/>
            </a:pPr>
            <a:r>
              <a:rPr lang="en-US" sz="1600" dirty="0">
                <a:solidFill>
                  <a:srgbClr val="1B23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 work asks a model to choose, repeatedly, and reports the resulting numbers as "preference." </a:t>
            </a:r>
            <a:r>
              <a:rPr lang="en-US" sz="16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But there is no independently verified fact to score that estimate against.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548640" y="4053840"/>
            <a:ext cx="60350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100"/>
              </a:lnSpc>
              <a:buNone/>
            </a:pPr>
            <a:r>
              <a:rPr lang="en-US" sz="1600" dirty="0">
                <a:solidFill>
                  <a:srgbClr val="5B6B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the absence of ground truth, convergent validity is one useful substitute: if several distinct measurement procedures land in the same place, the estimate is at least method-robust. If they don't, conclusions from any single procedure are conclusions about the procedure as much as about the model.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7086600" y="2636520"/>
            <a:ext cx="4526280" cy="3078480"/>
          </a:xfrm>
          <a:prstGeom prst="roundRect">
            <a:avLst>
              <a:gd name="adj" fmla="val 2759"/>
            </a:avLst>
          </a:prstGeom>
          <a:solidFill>
            <a:srgbClr val="FFFFFF"/>
          </a:solidFill>
          <a:ln/>
          <a:effectLst>
            <a:outerShdw blurRad="152400" dist="50800" dir="5400000" algn="bl" rotWithShape="0">
              <a:srgbClr val="9AA7D9">
                <a:alpha val="3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7452360" y="3002280"/>
            <a:ext cx="640080" cy="640080"/>
          </a:xfrm>
          <a:prstGeom prst="ellipse">
            <a:avLst/>
          </a:prstGeom>
          <a:solidFill>
            <a:srgbClr val="E8EFF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7452360" y="300228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9616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!</a:t>
            </a:r>
            <a:endParaRPr lang="en-US" sz="2600" dirty="0"/>
          </a:p>
        </p:txBody>
      </p:sp>
      <p:sp>
        <p:nvSpPr>
          <p:cNvPr id="9" name="Text 7"/>
          <p:cNvSpPr/>
          <p:nvPr/>
        </p:nvSpPr>
        <p:spPr>
          <a:xfrm>
            <a:off x="7452360" y="3779520"/>
            <a:ext cx="3794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1B23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subtle catch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7452360" y="4209288"/>
            <a:ext cx="37947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400" dirty="0">
                <a:solidFill>
                  <a:srgbClr val="5B6B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four methods are distinct, but not mechanistically independent: all query the same model through the same text channel, sharing its post-training and response heuristics.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7452360" y="5334000"/>
            <a:ext cx="3794760" cy="0"/>
          </a:xfrm>
          <a:prstGeom prst="line">
            <a:avLst/>
          </a:prstGeom>
          <a:noFill/>
          <a:ln w="12700">
            <a:solidFill>
              <a:srgbClr val="CADCF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7452360" y="4709160"/>
            <a:ext cx="37947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endParaRPr lang="en-US" sz="1250" dirty="0"/>
          </a:p>
        </p:txBody>
      </p:sp>
      <p:sp>
        <p:nvSpPr>
          <p:cNvPr id="13" name="Text 11"/>
          <p:cNvSpPr/>
          <p:nvPr/>
        </p:nvSpPr>
        <p:spPr>
          <a:xfrm>
            <a:off x="11277295" y="635508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A9B3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548640" y="63550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A9B3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Research Study · Track 4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E27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kern="0" spc="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RESEARCH QUESTIONS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9144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Four questions, three studies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548640" y="1874520"/>
            <a:ext cx="5257800" cy="1920240"/>
          </a:xfrm>
          <a:prstGeom prst="roundRect">
            <a:avLst>
              <a:gd name="adj" fmla="val 4762"/>
            </a:avLst>
          </a:prstGeom>
          <a:solidFill>
            <a:srgbClr val="141B4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868680" y="2130552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9616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RQ1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868680" y="2587752"/>
            <a:ext cx="4617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multiple elicitation methods converge on the same apparent preferences?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868680" y="3337560"/>
            <a:ext cx="4617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Study 1 — four methods, three model families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6172200" y="1874520"/>
            <a:ext cx="5257800" cy="1920240"/>
          </a:xfrm>
          <a:prstGeom prst="roundRect">
            <a:avLst>
              <a:gd name="adj" fmla="val 4762"/>
            </a:avLst>
          </a:prstGeom>
          <a:solidFill>
            <a:srgbClr val="141B4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6492240" y="2130552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9616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RQ2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6492240" y="2587752"/>
            <a:ext cx="4617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strongly can display position distort preference measurement?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6492240" y="3337560"/>
            <a:ext cx="4617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Diagnostic analysis within Study 1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548640" y="4160520"/>
            <a:ext cx="5257800" cy="1920240"/>
          </a:xfrm>
          <a:prstGeom prst="roundRect">
            <a:avLst>
              <a:gd name="adj" fmla="val 4762"/>
            </a:avLst>
          </a:prstGeom>
          <a:solidFill>
            <a:srgbClr val="141B4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868680" y="4416552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9616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RQ3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868680" y="4873752"/>
            <a:ext cx="4617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Does positional susceptibility differ with model scale, within one family?</a:t>
            </a:r>
            <a:endParaRPr lang="en-US" sz="1350" dirty="0"/>
          </a:p>
        </p:txBody>
      </p:sp>
      <p:sp>
        <p:nvSpPr>
          <p:cNvPr id="15" name="Text 13"/>
          <p:cNvSpPr/>
          <p:nvPr/>
        </p:nvSpPr>
        <p:spPr>
          <a:xfrm>
            <a:off x="868680" y="5623560"/>
            <a:ext cx="4617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Studies 2 / 2b — GPT-OSS 20B vs 120B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6172200" y="4160520"/>
            <a:ext cx="5257800" cy="1920240"/>
          </a:xfrm>
          <a:prstGeom prst="roundRect">
            <a:avLst>
              <a:gd name="adj" fmla="val 4762"/>
            </a:avLst>
          </a:prstGeom>
          <a:solidFill>
            <a:srgbClr val="141B4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6492240" y="4416552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9616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RQ4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6492240" y="4873752"/>
            <a:ext cx="4617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Does the elicitation prompt's own framing change positional susceptibility?</a:t>
            </a:r>
            <a:endParaRPr lang="en-US" sz="1350" dirty="0"/>
          </a:p>
        </p:txBody>
      </p:sp>
      <p:sp>
        <p:nvSpPr>
          <p:cNvPr id="19" name="Text 17"/>
          <p:cNvSpPr/>
          <p:nvPr/>
        </p:nvSpPr>
        <p:spPr>
          <a:xfrm>
            <a:off x="6492240" y="5623560"/>
            <a:ext cx="4617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Study 3 — indifference cue removed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11277295" y="635508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792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548640" y="63550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792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Research Study · Track 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kern="0" spc="200" dirty="0">
                <a:solidFill>
                  <a:srgbClr val="5B6B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CONTRIBUTIONS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B23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reusable elicitation toolkit, not just a result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1874520"/>
            <a:ext cx="502920" cy="502920"/>
          </a:xfrm>
          <a:prstGeom prst="ellipse">
            <a:avLst/>
          </a:prstGeom>
          <a:solidFill>
            <a:srgbClr val="E8EFF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548640" y="18745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3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430" dirty="0"/>
          </a:p>
        </p:txBody>
      </p:sp>
      <p:sp>
        <p:nvSpPr>
          <p:cNvPr id="6" name="Text 4"/>
          <p:cNvSpPr/>
          <p:nvPr/>
        </p:nvSpPr>
        <p:spPr>
          <a:xfrm>
            <a:off x="1280160" y="2011680"/>
            <a:ext cx="4023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1B23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 harness, four methods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5486400" y="1847088"/>
            <a:ext cx="61264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550"/>
              </a:lnSpc>
              <a:buNone/>
            </a:pPr>
            <a:r>
              <a:rPr lang="en-US" sz="1400" dirty="0">
                <a:solidFill>
                  <a:srgbClr val="5B6B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fully-logged elicitation harness implementing all four methods behind one provider-agnostic interface, with per-trial order randomisation, strict parse accounting, checkpointing, and a full test suite.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548640" y="2788920"/>
            <a:ext cx="11064240" cy="0"/>
          </a:xfrm>
          <a:prstGeom prst="line">
            <a:avLst/>
          </a:prstGeom>
          <a:noFill/>
          <a:ln w="12700">
            <a:solidFill>
              <a:srgbClr val="E8EFF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548640" y="2990088"/>
            <a:ext cx="502920" cy="502920"/>
          </a:xfrm>
          <a:prstGeom prst="ellipse">
            <a:avLst/>
          </a:prstGeom>
          <a:solidFill>
            <a:srgbClr val="E8EFF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548640" y="299008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3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430" dirty="0"/>
          </a:p>
        </p:txBody>
      </p:sp>
      <p:sp>
        <p:nvSpPr>
          <p:cNvPr id="11" name="Text 9"/>
          <p:cNvSpPr/>
          <p:nvPr/>
        </p:nvSpPr>
        <p:spPr>
          <a:xfrm>
            <a:off x="1280160" y="3099816"/>
            <a:ext cx="4023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1B23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matched permutation null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5486400" y="2962656"/>
            <a:ext cx="61264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550"/>
              </a:lnSpc>
              <a:buNone/>
            </a:pPr>
            <a:r>
              <a:rPr lang="en-US" sz="1400" dirty="0">
                <a:solidFill>
                  <a:srgbClr val="5B6B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Cross-method convergence tested against a null that preserves each method's own score distribution and destroys only the cross-item alignment (10,000 permutations per comparison).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548640" y="3904488"/>
            <a:ext cx="11064240" cy="0"/>
          </a:xfrm>
          <a:prstGeom prst="line">
            <a:avLst/>
          </a:prstGeom>
          <a:noFill/>
          <a:ln w="12700">
            <a:solidFill>
              <a:srgbClr val="E8EFF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548640" y="4105656"/>
            <a:ext cx="502920" cy="502920"/>
          </a:xfrm>
          <a:prstGeom prst="ellipse">
            <a:avLst/>
          </a:prstGeom>
          <a:solidFill>
            <a:srgbClr val="E8EFF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548640" y="4105656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3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430" dirty="0"/>
          </a:p>
        </p:txBody>
      </p:sp>
      <p:sp>
        <p:nvSpPr>
          <p:cNvPr id="16" name="Text 14"/>
          <p:cNvSpPr/>
          <p:nvPr/>
        </p:nvSpPr>
        <p:spPr>
          <a:xfrm>
            <a:off x="1280160" y="4229423"/>
            <a:ext cx="4023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rgbClr val="1B23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Position / content decomposition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5486400" y="4078224"/>
            <a:ext cx="61264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550"/>
              </a:lnSpc>
              <a:buNone/>
            </a:pPr>
            <a:r>
              <a:rPr lang="en-US" sz="1400" dirty="0">
                <a:solidFill>
                  <a:srgbClr val="5B6B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Separates cross-method disagreement from cases where a method carries no order-invariant signal at all. the diagnostic that found one pairwise measure was pure position artefact.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548640" y="5020056"/>
            <a:ext cx="11064240" cy="0"/>
          </a:xfrm>
          <a:prstGeom prst="line">
            <a:avLst/>
          </a:prstGeom>
          <a:noFill/>
          <a:ln w="12700">
            <a:solidFill>
              <a:srgbClr val="E8EFF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Shape 17"/>
          <p:cNvSpPr/>
          <p:nvPr/>
        </p:nvSpPr>
        <p:spPr>
          <a:xfrm>
            <a:off x="548640" y="5221224"/>
            <a:ext cx="502920" cy="502920"/>
          </a:xfrm>
          <a:prstGeom prst="ellipse">
            <a:avLst/>
          </a:prstGeom>
          <a:solidFill>
            <a:srgbClr val="E8EFF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548640" y="522122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3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430" dirty="0"/>
          </a:p>
        </p:txBody>
      </p:sp>
      <p:sp>
        <p:nvSpPr>
          <p:cNvPr id="21" name="Text 19"/>
          <p:cNvSpPr/>
          <p:nvPr/>
        </p:nvSpPr>
        <p:spPr>
          <a:xfrm>
            <a:off x="1280160" y="5193792"/>
            <a:ext cx="4023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950" b="1" dirty="0">
                <a:solidFill>
                  <a:srgbClr val="1B23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Pre-specified, self-correcting design</a:t>
            </a:r>
            <a:endParaRPr lang="en-US" sz="1950" dirty="0"/>
          </a:p>
        </p:txBody>
      </p:sp>
      <p:sp>
        <p:nvSpPr>
          <p:cNvPr id="22" name="Text 20"/>
          <p:cNvSpPr/>
          <p:nvPr/>
        </p:nvSpPr>
        <p:spPr>
          <a:xfrm>
            <a:off x="5486400" y="5193792"/>
            <a:ext cx="61264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550"/>
              </a:lnSpc>
              <a:buNone/>
            </a:pPr>
            <a:r>
              <a:rPr lang="en-US" sz="1400" dirty="0">
                <a:solidFill>
                  <a:srgbClr val="5B6B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checks changed the design mid-study: a manipulation check that invalidated our original trade-off scoring, and a degeneracy check that invalidated one of our own computed results.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11277295" y="635508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A9B3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548640" y="63550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A9B3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Research Study · Track 4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6F8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5B6B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STUDY 1 · DESIGN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B23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Multi-method convergence, three model families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2651760" cy="1051560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/>
          <a:effectLst>
            <a:outerShdw blurRad="101600" dist="38100" dir="5400000" algn="bl" rotWithShape="0">
              <a:srgbClr val="9AA7D9">
                <a:alpha val="3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77240" y="1810512"/>
            <a:ext cx="21945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4,013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777240" y="2359152"/>
            <a:ext cx="2194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150" dirty="0">
                <a:solidFill>
                  <a:srgbClr val="5B6B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trial records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3337560" y="1691640"/>
            <a:ext cx="2651760" cy="1051560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/>
          <a:effectLst>
            <a:outerShdw blurRad="101600" dist="38100" dir="5400000" algn="bl" rotWithShape="0">
              <a:srgbClr val="9AA7D9">
                <a:alpha val="3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3566160" y="1810512"/>
            <a:ext cx="21945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600" dirty="0"/>
          </a:p>
        </p:txBody>
      </p:sp>
      <p:sp>
        <p:nvSpPr>
          <p:cNvPr id="9" name="Text 7"/>
          <p:cNvSpPr/>
          <p:nvPr/>
        </p:nvSpPr>
        <p:spPr>
          <a:xfrm>
            <a:off x="3566160" y="2359152"/>
            <a:ext cx="2194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150" dirty="0">
                <a:solidFill>
                  <a:srgbClr val="5B6B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 families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6126480" y="1691640"/>
            <a:ext cx="2651760" cy="1051560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/>
          <a:effectLst>
            <a:outerShdw blurRad="101600" dist="38100" dir="5400000" algn="bl" rotWithShape="0">
              <a:srgbClr val="9AA7D9">
                <a:alpha val="3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6355080" y="1810512"/>
            <a:ext cx="21945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12</a:t>
            </a:r>
            <a:endParaRPr lang="en-US" sz="2600" dirty="0"/>
          </a:p>
        </p:txBody>
      </p:sp>
      <p:sp>
        <p:nvSpPr>
          <p:cNvPr id="12" name="Text 10"/>
          <p:cNvSpPr/>
          <p:nvPr/>
        </p:nvSpPr>
        <p:spPr>
          <a:xfrm>
            <a:off x="6355080" y="2359152"/>
            <a:ext cx="2194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150" dirty="0">
                <a:solidFill>
                  <a:srgbClr val="5B6B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preference items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8915400" y="1691640"/>
            <a:ext cx="2651760" cy="1051560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/>
          <a:effectLst>
            <a:outerShdw blurRad="101600" dist="38100" dir="5400000" algn="bl" rotWithShape="0">
              <a:srgbClr val="9AA7D9">
                <a:alpha val="3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9144000" y="1810512"/>
            <a:ext cx="21945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600" dirty="0"/>
          </a:p>
        </p:txBody>
      </p:sp>
      <p:sp>
        <p:nvSpPr>
          <p:cNvPr id="15" name="Text 13"/>
          <p:cNvSpPr/>
          <p:nvPr/>
        </p:nvSpPr>
        <p:spPr>
          <a:xfrm>
            <a:off x="9144000" y="2359152"/>
            <a:ext cx="2194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150" dirty="0">
                <a:solidFill>
                  <a:srgbClr val="5B6B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elicitation methods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548640" y="306324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B23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Models (pinned IDs)</a:t>
            </a:r>
            <a:endParaRPr lang="en-US" sz="1400" dirty="0"/>
          </a:p>
        </p:txBody>
      </p:sp>
      <p:graphicFrame>
        <p:nvGraphicFramePr>
          <p:cNvPr id="1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3429000"/>
          <a:ext cx="5486400" cy="1536192"/>
        </p:xfrm>
        <a:graphic>
          <a:graphicData uri="http://schemas.openxmlformats.org/drawingml/2006/table">
            <a:tbl>
              <a:tblPr/>
              <a:tblGrid>
                <a:gridCol w="2651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801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Model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Provider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Family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B23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llama-3.1-8b-instruct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B23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OpenRouter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B23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Llama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B23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qwen-2.5-7b-instruct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B23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OpenRouter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B23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Qwen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B23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gemini-3.1-flash-lite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B23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Google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B23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Gemini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8" name="Shape 15"/>
          <p:cNvSpPr/>
          <p:nvPr/>
        </p:nvSpPr>
        <p:spPr>
          <a:xfrm>
            <a:off x="6355080" y="3063240"/>
            <a:ext cx="5257800" cy="3063240"/>
          </a:xfrm>
          <a:prstGeom prst="roundRect">
            <a:avLst>
              <a:gd name="adj" fmla="val 2985"/>
            </a:avLst>
          </a:prstGeom>
          <a:solidFill>
            <a:srgbClr val="FFFFFF"/>
          </a:solidFill>
          <a:ln/>
          <a:effectLst>
            <a:outerShdw blurRad="101600" dist="38100" dir="5400000" algn="bl" rotWithShape="0">
              <a:srgbClr val="9AA7D9">
                <a:alpha val="3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9" name="Text 16"/>
          <p:cNvSpPr/>
          <p:nvPr/>
        </p:nvSpPr>
        <p:spPr>
          <a:xfrm>
            <a:off x="6675120" y="3291840"/>
            <a:ext cx="4617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B23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Item set &amp; controls</a:t>
            </a:r>
            <a:endParaRPr lang="en-US" sz="1400" dirty="0"/>
          </a:p>
        </p:txBody>
      </p:sp>
      <p:sp>
        <p:nvSpPr>
          <p:cNvPr id="20" name="Text 17"/>
          <p:cNvSpPr/>
          <p:nvPr/>
        </p:nvSpPr>
        <p:spPr>
          <a:xfrm>
            <a:off x="6675120" y="3657600"/>
            <a:ext cx="4617720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lnSpc>
                <a:spcPts val="1600"/>
              </a:lnSpc>
              <a:spcAft>
                <a:spcPts val="900"/>
              </a:spcAft>
              <a:buSzPct val="100000"/>
              <a:buChar char="•"/>
            </a:pPr>
            <a:r>
              <a:rPr lang="en-US" sz="1180" dirty="0">
                <a:solidFill>
                  <a:srgbClr val="5B6B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 analysis items across 5 categories (cognitive style, task structure, interaction style, information processing, creation vs. evaluation), plus 2 sanity controls.</a:t>
            </a:r>
            <a:endParaRPr lang="en-US" sz="1180" dirty="0"/>
          </a:p>
          <a:p>
            <a:pPr marL="177800" indent="-177800">
              <a:lnSpc>
                <a:spcPts val="1600"/>
              </a:lnSpc>
              <a:spcAft>
                <a:spcPts val="900"/>
              </a:spcAft>
              <a:buSzPct val="100000"/>
              <a:buChar char="•"/>
            </a:pPr>
            <a:r>
              <a:rPr lang="en-US" sz="1180" dirty="0">
                <a:solidFill>
                  <a:srgbClr val="5B6B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Option strings within 1.20× on characters and 3 words; no evaluative or safety vocabulary; documented per-item confounds.</a:t>
            </a:r>
            <a:endParaRPr lang="en-US" sz="1180" dirty="0"/>
          </a:p>
          <a:p>
            <a:pPr marL="177800" indent="-177800">
              <a:lnSpc>
                <a:spcPts val="1600"/>
              </a:lnSpc>
              <a:spcAft>
                <a:spcPts val="900"/>
              </a:spcAft>
              <a:buSzPct val="100000"/>
              <a:buChar char="•"/>
            </a:pPr>
            <a:r>
              <a:rPr lang="en-US" sz="1180" dirty="0">
                <a:solidFill>
                  <a:srgbClr val="5B6B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Display order randomised per trial from a reproducible seed; the semantic ↔ displayed mapping is undone in exactly one function.</a:t>
            </a:r>
            <a:endParaRPr lang="en-US" sz="1180" dirty="0"/>
          </a:p>
          <a:p>
            <a:pPr marL="177800" indent="-177800">
              <a:lnSpc>
                <a:spcPts val="1600"/>
              </a:lnSpc>
              <a:spcAft>
                <a:spcPts val="900"/>
              </a:spcAft>
              <a:buSzPct val="100000"/>
              <a:buChar char="•"/>
            </a:pPr>
            <a:r>
              <a:rPr lang="en-US" sz="1180" dirty="0">
                <a:solidFill>
                  <a:srgbClr val="5B6B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Temperature 1.0 throughout — Methods B–D estimate a choice probability, which is degenerate at temperature 0.</a:t>
            </a:r>
            <a:endParaRPr lang="en-US" sz="1180" dirty="0"/>
          </a:p>
        </p:txBody>
      </p:sp>
      <p:sp>
        <p:nvSpPr>
          <p:cNvPr id="21" name="Text 18"/>
          <p:cNvSpPr/>
          <p:nvPr/>
        </p:nvSpPr>
        <p:spPr>
          <a:xfrm>
            <a:off x="11277295" y="635508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A9B3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</a:t>
            </a:r>
            <a:endParaRPr lang="en-US" sz="1000" dirty="0"/>
          </a:p>
        </p:txBody>
      </p:sp>
      <p:sp>
        <p:nvSpPr>
          <p:cNvPr id="22" name="Text 19"/>
          <p:cNvSpPr/>
          <p:nvPr/>
        </p:nvSpPr>
        <p:spPr>
          <a:xfrm>
            <a:off x="548640" y="63550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A9B3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Research Study · Track 4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5B6B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STUDY 1 · THE TOOLKIT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B23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Four methods, one common [-1, +1] scale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548640" y="1463040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5B6B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method reduces to a signed score where +1 is maximal evidence for option A and 0 is indifference. A test asserts all four return exactly +1 for the same underlying behaviour.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48640" y="2103120"/>
            <a:ext cx="2651760" cy="3794760"/>
          </a:xfrm>
          <a:prstGeom prst="roundRect">
            <a:avLst>
              <a:gd name="adj" fmla="val 3448"/>
            </a:avLst>
          </a:prstGeom>
          <a:solidFill>
            <a:srgbClr val="FFF1F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822960" y="2377440"/>
            <a:ext cx="548640" cy="548640"/>
          </a:xfrm>
          <a:prstGeom prst="ellipse">
            <a:avLst/>
          </a:prstGeom>
          <a:solidFill>
            <a:srgbClr val="F9616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822960" y="23774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6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endParaRPr lang="en-US" sz="1560" dirty="0"/>
          </a:p>
        </p:txBody>
      </p:sp>
      <p:sp>
        <p:nvSpPr>
          <p:cNvPr id="8" name="Text 6"/>
          <p:cNvSpPr/>
          <p:nvPr/>
        </p:nvSpPr>
        <p:spPr>
          <a:xfrm>
            <a:off x="804672" y="3154680"/>
            <a:ext cx="213969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550" b="1" dirty="0">
                <a:solidFill>
                  <a:srgbClr val="1B23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Direct self-report</a:t>
            </a:r>
            <a:endParaRPr lang="en-US" sz="1550" dirty="0"/>
          </a:p>
        </p:txBody>
      </p:sp>
      <p:sp>
        <p:nvSpPr>
          <p:cNvPr id="9" name="Text 7"/>
          <p:cNvSpPr/>
          <p:nvPr/>
        </p:nvSpPr>
        <p:spPr>
          <a:xfrm>
            <a:off x="804672" y="3886200"/>
            <a:ext cx="21396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kern="0" spc="100" dirty="0">
                <a:solidFill>
                  <a:srgbClr val="5B6B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ESTIMAND</a:t>
            </a:r>
            <a:endParaRPr lang="en-US" sz="950" dirty="0"/>
          </a:p>
        </p:txBody>
      </p:sp>
      <p:sp>
        <p:nvSpPr>
          <p:cNvPr id="10" name="Text 8"/>
          <p:cNvSpPr/>
          <p:nvPr/>
        </p:nvSpPr>
        <p:spPr>
          <a:xfrm>
            <a:off x="804672" y="4133088"/>
            <a:ext cx="213969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150" dirty="0">
                <a:solidFill>
                  <a:srgbClr val="1B23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Stated choice + stated strength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804672" y="4983480"/>
            <a:ext cx="2139696" cy="0"/>
          </a:xfrm>
          <a:prstGeom prst="line">
            <a:avLst/>
          </a:prstGeom>
          <a:noFill/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804672" y="5102352"/>
            <a:ext cx="21396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kern="0" spc="100" dirty="0">
                <a:solidFill>
                  <a:srgbClr val="5B6B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NORMALISATION</a:t>
            </a:r>
            <a:endParaRPr lang="en-US" sz="950" dirty="0"/>
          </a:p>
        </p:txBody>
      </p:sp>
      <p:sp>
        <p:nvSpPr>
          <p:cNvPr id="13" name="Text 11"/>
          <p:cNvSpPr/>
          <p:nvPr/>
        </p:nvSpPr>
        <p:spPr>
          <a:xfrm>
            <a:off x="804672" y="5349240"/>
            <a:ext cx="213969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Mean of sign × strength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383280" y="2103120"/>
            <a:ext cx="2651760" cy="3794760"/>
          </a:xfrm>
          <a:prstGeom prst="roundRect">
            <a:avLst>
              <a:gd name="adj" fmla="val 3448"/>
            </a:avLst>
          </a:prstGeom>
          <a:solidFill>
            <a:srgbClr val="E8EFF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3657600" y="2377440"/>
            <a:ext cx="548640" cy="548640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3657600" y="23774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6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endParaRPr lang="en-US" sz="1560" dirty="0"/>
          </a:p>
        </p:txBody>
      </p:sp>
      <p:sp>
        <p:nvSpPr>
          <p:cNvPr id="17" name="Text 15"/>
          <p:cNvSpPr/>
          <p:nvPr/>
        </p:nvSpPr>
        <p:spPr>
          <a:xfrm>
            <a:off x="3639312" y="3154680"/>
            <a:ext cx="213969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550" b="1" dirty="0">
                <a:solidFill>
                  <a:srgbClr val="1B23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Repeated pairwise</a:t>
            </a:r>
            <a:endParaRPr lang="en-US" sz="1550" dirty="0"/>
          </a:p>
        </p:txBody>
      </p:sp>
      <p:sp>
        <p:nvSpPr>
          <p:cNvPr id="18" name="Text 16"/>
          <p:cNvSpPr/>
          <p:nvPr/>
        </p:nvSpPr>
        <p:spPr>
          <a:xfrm>
            <a:off x="3639312" y="3886200"/>
            <a:ext cx="21396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kern="0" spc="100" dirty="0">
                <a:solidFill>
                  <a:srgbClr val="5B6B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ESTIMAND</a:t>
            </a:r>
            <a:endParaRPr lang="en-US" sz="950" dirty="0"/>
          </a:p>
        </p:txBody>
      </p:sp>
      <p:sp>
        <p:nvSpPr>
          <p:cNvPr id="19" name="Text 17"/>
          <p:cNvSpPr/>
          <p:nvPr/>
        </p:nvSpPr>
        <p:spPr>
          <a:xfrm>
            <a:off x="3639312" y="4133088"/>
            <a:ext cx="213969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150" dirty="0">
                <a:solidFill>
                  <a:srgbClr val="1B23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Choice frequency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3639312" y="4983480"/>
            <a:ext cx="2139696" cy="0"/>
          </a:xfrm>
          <a:prstGeom prst="line">
            <a:avLst/>
          </a:prstGeom>
          <a:noFill/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3639312" y="5102352"/>
            <a:ext cx="21396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kern="0" spc="100" dirty="0">
                <a:solidFill>
                  <a:srgbClr val="5B6B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NORMALISATION</a:t>
            </a:r>
            <a:endParaRPr lang="en-US" sz="950" dirty="0"/>
          </a:p>
        </p:txBody>
      </p:sp>
      <p:sp>
        <p:nvSpPr>
          <p:cNvPr id="22" name="Text 20"/>
          <p:cNvSpPr/>
          <p:nvPr/>
        </p:nvSpPr>
        <p:spPr>
          <a:xfrm>
            <a:off x="3639312" y="5349240"/>
            <a:ext cx="213969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2·P(A) − 1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6217920" y="2103120"/>
            <a:ext cx="2651760" cy="3794760"/>
          </a:xfrm>
          <a:prstGeom prst="roundRect">
            <a:avLst>
              <a:gd name="adj" fmla="val 3448"/>
            </a:avLst>
          </a:prstGeom>
          <a:solidFill>
            <a:srgbClr val="E8EFF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Shape 22"/>
          <p:cNvSpPr/>
          <p:nvPr/>
        </p:nvSpPr>
        <p:spPr>
          <a:xfrm>
            <a:off x="6492240" y="2377440"/>
            <a:ext cx="548640" cy="548640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6492240" y="23774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6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endParaRPr lang="en-US" sz="1560" dirty="0"/>
          </a:p>
        </p:txBody>
      </p:sp>
      <p:sp>
        <p:nvSpPr>
          <p:cNvPr id="26" name="Text 24"/>
          <p:cNvSpPr/>
          <p:nvPr/>
        </p:nvSpPr>
        <p:spPr>
          <a:xfrm>
            <a:off x="6473952" y="3154680"/>
            <a:ext cx="213969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550" b="1" dirty="0">
                <a:solidFill>
                  <a:srgbClr val="1B23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Cost trade-off</a:t>
            </a:r>
            <a:endParaRPr lang="en-US" sz="1550" dirty="0"/>
          </a:p>
        </p:txBody>
      </p:sp>
      <p:sp>
        <p:nvSpPr>
          <p:cNvPr id="27" name="Text 25"/>
          <p:cNvSpPr/>
          <p:nvPr/>
        </p:nvSpPr>
        <p:spPr>
          <a:xfrm>
            <a:off x="6473952" y="3886200"/>
            <a:ext cx="21396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kern="0" spc="100" dirty="0">
                <a:solidFill>
                  <a:srgbClr val="5B6B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ESTIMAND</a:t>
            </a:r>
            <a:endParaRPr lang="en-US" sz="950" dirty="0"/>
          </a:p>
        </p:txBody>
      </p:sp>
      <p:sp>
        <p:nvSpPr>
          <p:cNvPr id="28" name="Text 26"/>
          <p:cNvSpPr/>
          <p:nvPr/>
        </p:nvSpPr>
        <p:spPr>
          <a:xfrm>
            <a:off x="6473952" y="4133088"/>
            <a:ext cx="213969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150" dirty="0">
                <a:solidFill>
                  <a:srgbClr val="1B23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Choice across a symmetric cost ladder</a:t>
            </a:r>
            <a:endParaRPr lang="en-US" sz="1150" dirty="0"/>
          </a:p>
        </p:txBody>
      </p:sp>
      <p:sp>
        <p:nvSpPr>
          <p:cNvPr id="29" name="Shape 27"/>
          <p:cNvSpPr/>
          <p:nvPr/>
        </p:nvSpPr>
        <p:spPr>
          <a:xfrm>
            <a:off x="6473952" y="4983480"/>
            <a:ext cx="2139696" cy="0"/>
          </a:xfrm>
          <a:prstGeom prst="line">
            <a:avLst/>
          </a:prstGeom>
          <a:noFill/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6473952" y="5102352"/>
            <a:ext cx="21396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kern="0" spc="100" dirty="0">
                <a:solidFill>
                  <a:srgbClr val="5B6B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NORMALISATION</a:t>
            </a:r>
            <a:endParaRPr lang="en-US" sz="950" dirty="0"/>
          </a:p>
        </p:txBody>
      </p:sp>
      <p:sp>
        <p:nvSpPr>
          <p:cNvPr id="31" name="Text 29"/>
          <p:cNvSpPr/>
          <p:nvPr/>
        </p:nvSpPr>
        <p:spPr>
          <a:xfrm>
            <a:off x="6473952" y="5349240"/>
            <a:ext cx="213969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2·mean levels P(A) − 1</a:t>
            </a:r>
            <a:endParaRPr lang="en-US" sz="1200" dirty="0"/>
          </a:p>
        </p:txBody>
      </p:sp>
      <p:sp>
        <p:nvSpPr>
          <p:cNvPr id="32" name="Shape 30"/>
          <p:cNvSpPr/>
          <p:nvPr/>
        </p:nvSpPr>
        <p:spPr>
          <a:xfrm>
            <a:off x="9052560" y="2103120"/>
            <a:ext cx="2651760" cy="3794760"/>
          </a:xfrm>
          <a:prstGeom prst="roundRect">
            <a:avLst>
              <a:gd name="adj" fmla="val 3448"/>
            </a:avLst>
          </a:prstGeom>
          <a:solidFill>
            <a:srgbClr val="E8EFF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3" name="Shape 31"/>
          <p:cNvSpPr/>
          <p:nvPr/>
        </p:nvSpPr>
        <p:spPr>
          <a:xfrm>
            <a:off x="9326880" y="2377440"/>
            <a:ext cx="548640" cy="548640"/>
          </a:xfrm>
          <a:prstGeom prst="ellipse">
            <a:avLst/>
          </a:prstGeom>
          <a:solidFill>
            <a:srgbClr val="1E276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4" name="Text 32"/>
          <p:cNvSpPr/>
          <p:nvPr/>
        </p:nvSpPr>
        <p:spPr>
          <a:xfrm>
            <a:off x="9326880" y="23774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6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</a:t>
            </a:r>
            <a:endParaRPr lang="en-US" sz="1560" dirty="0"/>
          </a:p>
        </p:txBody>
      </p:sp>
      <p:sp>
        <p:nvSpPr>
          <p:cNvPr id="35" name="Text 33"/>
          <p:cNvSpPr/>
          <p:nvPr/>
        </p:nvSpPr>
        <p:spPr>
          <a:xfrm>
            <a:off x="9308592" y="3154680"/>
            <a:ext cx="213969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550" b="1" dirty="0">
                <a:solidFill>
                  <a:srgbClr val="1B23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Sequential selection</a:t>
            </a:r>
            <a:endParaRPr lang="en-US" sz="1550" dirty="0"/>
          </a:p>
        </p:txBody>
      </p:sp>
      <p:sp>
        <p:nvSpPr>
          <p:cNvPr id="36" name="Text 34"/>
          <p:cNvSpPr/>
          <p:nvPr/>
        </p:nvSpPr>
        <p:spPr>
          <a:xfrm>
            <a:off x="9308592" y="3886200"/>
            <a:ext cx="21396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kern="0" spc="100" dirty="0">
                <a:solidFill>
                  <a:srgbClr val="5B6B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ESTIMAND</a:t>
            </a:r>
            <a:endParaRPr lang="en-US" sz="950" dirty="0"/>
          </a:p>
        </p:txBody>
      </p:sp>
      <p:sp>
        <p:nvSpPr>
          <p:cNvPr id="37" name="Text 35"/>
          <p:cNvSpPr/>
          <p:nvPr/>
        </p:nvSpPr>
        <p:spPr>
          <a:xfrm>
            <a:off x="9308592" y="4133088"/>
            <a:ext cx="2139696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150" dirty="0">
                <a:solidFill>
                  <a:srgbClr val="1B23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Share of episode stages spent on A</a:t>
            </a:r>
            <a:endParaRPr lang="en-US" sz="1150" dirty="0"/>
          </a:p>
        </p:txBody>
      </p:sp>
      <p:sp>
        <p:nvSpPr>
          <p:cNvPr id="38" name="Shape 36"/>
          <p:cNvSpPr/>
          <p:nvPr/>
        </p:nvSpPr>
        <p:spPr>
          <a:xfrm>
            <a:off x="9308592" y="4983480"/>
            <a:ext cx="2139696" cy="0"/>
          </a:xfrm>
          <a:prstGeom prst="line">
            <a:avLst/>
          </a:prstGeom>
          <a:noFill/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9" name="Text 37"/>
          <p:cNvSpPr/>
          <p:nvPr/>
        </p:nvSpPr>
        <p:spPr>
          <a:xfrm>
            <a:off x="9308592" y="5102352"/>
            <a:ext cx="213969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kern="0" spc="100" dirty="0">
                <a:solidFill>
                  <a:srgbClr val="5B6B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NORMALISATION</a:t>
            </a:r>
            <a:endParaRPr lang="en-US" sz="950" dirty="0"/>
          </a:p>
        </p:txBody>
      </p:sp>
      <p:sp>
        <p:nvSpPr>
          <p:cNvPr id="40" name="Text 38"/>
          <p:cNvSpPr/>
          <p:nvPr/>
        </p:nvSpPr>
        <p:spPr>
          <a:xfrm>
            <a:off x="9308592" y="5349240"/>
            <a:ext cx="213969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2·occupancy − 1</a:t>
            </a:r>
            <a:endParaRPr lang="en-US" sz="1200" dirty="0"/>
          </a:p>
        </p:txBody>
      </p:sp>
      <p:sp>
        <p:nvSpPr>
          <p:cNvPr id="41" name="Text 39"/>
          <p:cNvSpPr/>
          <p:nvPr/>
        </p:nvSpPr>
        <p:spPr>
          <a:xfrm>
            <a:off x="11277295" y="635508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A9B3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</a:t>
            </a:r>
            <a:endParaRPr lang="en-US" sz="1000" dirty="0"/>
          </a:p>
        </p:txBody>
      </p:sp>
      <p:sp>
        <p:nvSpPr>
          <p:cNvPr id="42" name="Text 40"/>
          <p:cNvSpPr/>
          <p:nvPr/>
        </p:nvSpPr>
        <p:spPr>
          <a:xfrm>
            <a:off x="548640" y="63550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A9B3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Research Study · Track 4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6F8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5B6B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STUDY 1 · RESULTS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7498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B23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Convergence differs sharply by model</a:t>
            </a:r>
            <a:endParaRPr lang="en-US" sz="27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00200"/>
          <a:ext cx="5623560" cy="1828800"/>
        </p:xfrm>
        <a:graphic>
          <a:graphicData uri="http://schemas.openxmlformats.org/drawingml/2006/table">
            <a:tbl>
              <a:tblPr/>
              <a:tblGrid>
                <a:gridCol w="23317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515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515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Model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Direction agr.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Mean ρ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 vs. null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b="1" dirty="0">
                          <a:solidFill>
                            <a:srgbClr val="1B23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gemini-3.1-flash-lite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b="1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0.911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b="1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+0.868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b="1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0.0019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B23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llama-3.1-8b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B23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0.690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B23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+0.308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B23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0.1231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B23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qwen-2.5-7b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B23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0.565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B23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+0.021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B23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0.2736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3520440"/>
            <a:ext cx="5623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400" i="1" dirty="0">
                <a:solidFill>
                  <a:srgbClr val="5B6B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Matched basis: 3 methods × 10 items common to every model, tested against a 10,000-draw matched permutation null.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548640" y="4251960"/>
            <a:ext cx="5623560" cy="2148840"/>
          </a:xfrm>
          <a:prstGeom prst="roundRect">
            <a:avLst>
              <a:gd name="adj" fmla="val 4255"/>
            </a:avLst>
          </a:prstGeom>
          <a:solidFill>
            <a:srgbClr val="FFFFFF"/>
          </a:solidFill>
          <a:ln/>
          <a:effectLst>
            <a:outerShdw blurRad="101600" dist="38100" dir="5400000" algn="bl" rotWithShape="0">
              <a:srgbClr val="9AA7D9">
                <a:alpha val="3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822960" y="4462272"/>
            <a:ext cx="494792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just">
              <a:lnSpc>
                <a:spcPts val="1800"/>
              </a:lnSpc>
              <a:spcAft>
                <a:spcPts val="800"/>
              </a:spcAft>
              <a:buNone/>
            </a:pPr>
            <a:r>
              <a:rPr lang="en-US" sz="14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Only Gemini exceeds its permutation null decisively. </a:t>
            </a:r>
            <a:endParaRPr lang="en-US" sz="1400" dirty="0"/>
          </a:p>
          <a:p>
            <a:pPr marL="0" indent="0" algn="just">
              <a:lnSpc>
                <a:spcPts val="1800"/>
              </a:lnSpc>
              <a:buNone/>
            </a:pPr>
            <a:r>
              <a:rPr lang="en-US" sz="1400" dirty="0">
                <a:solidFill>
                  <a:srgbClr val="5B6B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Llama is suggestive but not established after Bonferroni correction; Qwen is not detectable at all. Qwen's pairwise measure, in particular, carried no order-invariant signal — the diagnostic explored on the next slide.</a:t>
            </a:r>
            <a:endParaRPr lang="en-US" sz="1400" dirty="0"/>
          </a:p>
        </p:txBody>
      </p:sp>
      <p:pic>
        <p:nvPicPr>
          <p:cNvPr id="8" name="Image 0" descr="/home/claude/deck/images/fig5_convergenc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2200" y="1783080"/>
            <a:ext cx="5486400" cy="2852928"/>
          </a:xfrm>
          <a:prstGeom prst="rect">
            <a:avLst/>
          </a:prstGeom>
        </p:spPr>
      </p:pic>
      <p:sp>
        <p:nvSpPr>
          <p:cNvPr id="4" name="Text 5"/>
          <p:cNvSpPr/>
          <p:nvPr/>
        </p:nvSpPr>
        <p:spPr>
          <a:xfrm>
            <a:off x="6725920" y="4709160"/>
            <a:ext cx="4932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300"/>
              </a:lnSpc>
              <a:buNone/>
            </a:pPr>
            <a:r>
              <a:rPr lang="en-US" sz="1050" i="1" dirty="0">
                <a:solidFill>
                  <a:srgbClr val="5B6B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Fig 5 — cross-method convergence tracks position-independent ("content") signal. Orange = measure found degenerate.</a:t>
            </a:r>
            <a:endParaRPr lang="en-US" sz="1050" dirty="0"/>
          </a:p>
        </p:txBody>
      </p:sp>
      <p:sp>
        <p:nvSpPr>
          <p:cNvPr id="12" name="Text 8"/>
          <p:cNvSpPr/>
          <p:nvPr/>
        </p:nvSpPr>
        <p:spPr>
          <a:xfrm>
            <a:off x="11277295" y="635508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A9B3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</a:t>
            </a:r>
            <a:endParaRPr lang="en-US" sz="1000" dirty="0"/>
          </a:p>
        </p:txBody>
      </p:sp>
      <p:sp>
        <p:nvSpPr>
          <p:cNvPr id="13" name="Text 9"/>
          <p:cNvSpPr/>
          <p:nvPr/>
        </p:nvSpPr>
        <p:spPr>
          <a:xfrm>
            <a:off x="548640" y="63550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A9B3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Research Study · Track 4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7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STUDY 1 · KEY FINDING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64008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3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 pairwise measure was pure position artefact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48640" y="1965960"/>
            <a:ext cx="56692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100"/>
              </a:lnSpc>
              <a:buNone/>
            </a:pPr>
            <a:r>
              <a:rPr lang="en-US" sz="1600" dirty="0">
                <a:solidFill>
                  <a:srgbClr val="C6CF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 Qwen-2.5-7B, the pairwise measure's P(semantic A) exactly equalled the fraction of trials where A was displayed first — </a:t>
            </a:r>
            <a:r>
              <a:rPr lang="en-US" sz="1600" b="1" dirty="0">
                <a:solidFill>
                  <a:srgbClr val="F9616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 all 12 items.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548640" y="2971800"/>
            <a:ext cx="5669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4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0.3→0.3, 0.7→0.7, 0.4→0.4 … the score encoded the random display-order draw and nothing else.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48640" y="3794760"/>
            <a:ext cx="5669280" cy="1737360"/>
          </a:xfrm>
          <a:prstGeom prst="roundRect">
            <a:avLst>
              <a:gd name="adj" fmla="val 5263"/>
            </a:avLst>
          </a:prstGeom>
          <a:solidFill>
            <a:srgbClr val="141B4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822960" y="4023360"/>
            <a:ext cx="51206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7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Still not incoherent: </a:t>
            </a:r>
            <a:r>
              <a:rPr lang="en-US" sz="1400" dirty="0">
                <a:solidFill>
                  <a:srgbClr val="C6CF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Qwen discriminated the sanity controls (mean +0.67 to +0.93). Under this protocol its choices among welfare-neutral items showed no detectable order-invariant signal — a statement about what this measurement recovered, not about whether the model has preferences.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6766560" y="777240"/>
            <a:ext cx="4846320" cy="5532120"/>
          </a:xfrm>
          <a:prstGeom prst="roundRect">
            <a:avLst>
              <a:gd name="adj" fmla="val 1887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9" name="Image 0" descr="/home/claude/deck/images/fig1_heatma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0900" y="914400"/>
            <a:ext cx="3977640" cy="4790029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7040880" y="5814157"/>
            <a:ext cx="4297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200"/>
              </a:lnSpc>
              <a:buNone/>
            </a:pPr>
            <a:r>
              <a:rPr lang="en-US" sz="950" i="1" dirty="0">
                <a:solidFill>
                  <a:srgbClr val="5B6B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Fig 1 — item × method score heatmap (Gemini shown; Qwen's pairwise column is the degenerate case described here).</a:t>
            </a:r>
            <a:endParaRPr lang="en-US" sz="950" dirty="0"/>
          </a:p>
        </p:txBody>
      </p:sp>
      <p:sp>
        <p:nvSpPr>
          <p:cNvPr id="11" name="Text 8"/>
          <p:cNvSpPr/>
          <p:nvPr/>
        </p:nvSpPr>
        <p:spPr>
          <a:xfrm>
            <a:off x="11277295" y="635508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792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 dirty="0"/>
          </a:p>
        </p:txBody>
      </p:sp>
      <p:sp>
        <p:nvSpPr>
          <p:cNvPr id="12" name="Text 9"/>
          <p:cNvSpPr/>
          <p:nvPr/>
        </p:nvSpPr>
        <p:spPr>
          <a:xfrm>
            <a:off x="548640" y="63550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792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Research Study · Track 4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5B6B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METHOD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9144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B23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Separating position from content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548640" y="150876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B6B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every (model, method, item), the score splits cleanly into two orthogonal quantities: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48640" y="2148840"/>
            <a:ext cx="5257800" cy="1965960"/>
          </a:xfrm>
          <a:prstGeom prst="roundRect">
            <a:avLst>
              <a:gd name="adj" fmla="val 4651"/>
            </a:avLst>
          </a:prstGeom>
          <a:solidFill>
            <a:srgbClr val="E8EFF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868680" y="2377440"/>
            <a:ext cx="4617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content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868680" y="2807208"/>
            <a:ext cx="4617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B23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mean of the two display orders − 0.5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868680" y="3246120"/>
            <a:ext cx="4617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400" dirty="0">
                <a:solidFill>
                  <a:srgbClr val="5B6B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order-free preference estimate. Averaging the two display orders cancels a symmetric position effect.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355080" y="2148840"/>
            <a:ext cx="5257800" cy="1965960"/>
          </a:xfrm>
          <a:prstGeom prst="roundRect">
            <a:avLst>
              <a:gd name="adj" fmla="val 4651"/>
            </a:avLst>
          </a:prstGeom>
          <a:solidFill>
            <a:srgbClr val="FFF1F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6675120" y="2377440"/>
            <a:ext cx="4617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9616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position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6675120" y="2807208"/>
            <a:ext cx="4617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B23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P(A | A shown first) − P(A | A shown second)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6675120" y="3246120"/>
            <a:ext cx="4617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600"/>
              </a:lnSpc>
              <a:buNone/>
            </a:pPr>
            <a:r>
              <a:rPr lang="en-US" sz="1400" dirty="0">
                <a:solidFill>
                  <a:srgbClr val="5B6B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much choice tracks where an option was displayed, independent of what it said.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548640" y="4434840"/>
            <a:ext cx="10881360" cy="1737360"/>
          </a:xfrm>
          <a:prstGeom prst="roundRect">
            <a:avLst>
              <a:gd name="adj" fmla="val 5263"/>
            </a:avLst>
          </a:prstGeom>
          <a:solidFill>
            <a:srgbClr val="F6F8FD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14" name="Text 12"/>
          <p:cNvSpPr/>
          <p:nvPr/>
        </p:nvSpPr>
        <p:spPr>
          <a:xfrm>
            <a:off x="868680" y="4617720"/>
            <a:ext cx="104241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700"/>
              </a:lnSpc>
              <a:buNone/>
            </a:pPr>
            <a:r>
              <a:rPr lang="en-US" sz="14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measure is flagged degenerate </a:t>
            </a:r>
            <a:r>
              <a:rPr lang="en-US" sz="1400" dirty="0">
                <a:solidFill>
                  <a:srgbClr val="5B6B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no item shows any content — the diagnostic that exposed Qwen's pairwise measure in Study 1 and later drove the Study 2 model comparison.
</a:t>
            </a:r>
            <a:endParaRPr lang="en-US" sz="1400" dirty="0"/>
          </a:p>
          <a:p>
            <a:pPr marL="0" indent="0">
              <a:lnSpc>
                <a:spcPts val="1700"/>
              </a:lnSpc>
              <a:buNone/>
            </a:pPr>
            <a:r>
              <a:rPr lang="en-US" sz="1400" i="1" dirty="0">
                <a:solidFill>
                  <a:srgbClr val="5B6B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is a numerical condition, not a hypothesis test: every item's content effect equal to zero within tolerance, computed the same way for every method and model.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1277295" y="635508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A9B3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548640" y="63550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A9B3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Research Study · Track 4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6F8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5B6B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STUDY 2 · DESIGN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B23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Does scale explain position dominance?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548640" y="1481328"/>
            <a:ext cx="10607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400" dirty="0">
                <a:solidFill>
                  <a:srgbClr val="5B6B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Study 1 could not isolate scale — Qwen, Llama and Gemini differ in family, training data, and serving stack all at once. Study 2 holds family fixed: GPT-OSS 20B vs. 120B.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48640" y="2194560"/>
            <a:ext cx="5486400" cy="4160520"/>
          </a:xfrm>
          <a:prstGeom prst="roundRect">
            <a:avLst>
              <a:gd name="adj" fmla="val 2198"/>
            </a:avLst>
          </a:prstGeom>
          <a:solidFill>
            <a:srgbClr val="FFFFFF"/>
          </a:solidFill>
          <a:ln/>
          <a:effectLst>
            <a:outerShdw blurRad="101600" dist="38100" dir="5400000" algn="bl" rotWithShape="0">
              <a:srgbClr val="9AA7D9">
                <a:alpha val="30000"/>
              </a:srgbClr>
            </a:outerShdw>
          </a:effectLst>
        </p:spPr>
        <p:txBody>
          <a:bodyPr/>
          <a:lstStyle/>
          <a:p>
            <a:endParaRPr lang="en-US" sz="2000"/>
          </a:p>
        </p:txBody>
      </p:sp>
      <p:sp>
        <p:nvSpPr>
          <p:cNvPr id="6" name="Text 4"/>
          <p:cNvSpPr/>
          <p:nvPr/>
        </p:nvSpPr>
        <p:spPr>
          <a:xfrm>
            <a:off x="868680" y="2377440"/>
            <a:ext cx="4846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5B6B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MODELS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868680" y="2532888"/>
            <a:ext cx="4846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450"/>
              </a:lnSpc>
              <a:buNone/>
            </a:pPr>
            <a:r>
              <a:rPr lang="en-US" sz="1400" dirty="0">
                <a:solidFill>
                  <a:srgbClr val="1B23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openai/gpt-oss-20b, openai/gpt-oss-120b — via OpenRouter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868680" y="3127248"/>
            <a:ext cx="4846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5B6B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ITEMS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868680" y="3303016"/>
            <a:ext cx="4846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450"/>
              </a:lnSpc>
              <a:buNone/>
            </a:pPr>
            <a:r>
              <a:rPr lang="en-US" sz="1400" dirty="0">
                <a:solidFill>
                  <a:srgbClr val="1B23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same 12 balanced items as Study 1, plus 2 sanity controls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868680" y="3877056"/>
            <a:ext cx="4846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5B6B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68680" y="4123944"/>
            <a:ext cx="4846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450"/>
              </a:lnSpc>
              <a:buNone/>
            </a:pPr>
            <a:r>
              <a:rPr lang="en-US" sz="1400" dirty="0">
                <a:solidFill>
                  <a:srgbClr val="1B23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 items × 2 positions × 10 repetitions × 2 models = 480 principal trials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868680" y="4626864"/>
            <a:ext cx="4846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5B6B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COUNTERBALANCING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868680" y="4873752"/>
            <a:ext cx="4846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450"/>
              </a:lnSpc>
              <a:buNone/>
            </a:pPr>
            <a:r>
              <a:rPr lang="en-US" sz="1400" dirty="0">
                <a:solidFill>
                  <a:srgbClr val="1B23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Exact — every item gets exactly 10 trials each order, structurally verified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868680" y="5376672"/>
            <a:ext cx="4846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00" dirty="0">
                <a:solidFill>
                  <a:srgbClr val="5B6B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PRE-SPECIFIED HYPOTHESES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868680" y="5623560"/>
            <a:ext cx="4846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450"/>
              </a:lnSpc>
              <a:buNone/>
            </a:pPr>
            <a:r>
              <a:rPr lang="en-US" sz="1400" dirty="0">
                <a:solidFill>
                  <a:srgbClr val="1B23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H1: larger model shows smaller |position effect|. H2: larger model shows larger |content signal|.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6400800" y="2194560"/>
            <a:ext cx="5212080" cy="1188720"/>
          </a:xfrm>
          <a:prstGeom prst="roundRect">
            <a:avLst>
              <a:gd name="adj" fmla="val 7692"/>
            </a:avLst>
          </a:prstGeom>
          <a:solidFill>
            <a:srgbClr val="1E2761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6720840" y="2359152"/>
            <a:ext cx="4572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9616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560/560</a:t>
            </a:r>
            <a:endParaRPr lang="en-US" sz="2600" dirty="0"/>
          </a:p>
        </p:txBody>
      </p:sp>
      <p:sp>
        <p:nvSpPr>
          <p:cNvPr id="18" name="Text 16"/>
          <p:cNvSpPr/>
          <p:nvPr/>
        </p:nvSpPr>
        <p:spPr>
          <a:xfrm>
            <a:off x="6720840" y="288036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400" dirty="0">
                <a:solidFill>
                  <a:srgbClr val="C6CF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calls succeeded — 0 failures, 100% strict JSON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6400800" y="3566160"/>
            <a:ext cx="5212080" cy="1188720"/>
          </a:xfrm>
          <a:prstGeom prst="roundRect">
            <a:avLst>
              <a:gd name="adj" fmla="val 7692"/>
            </a:avLst>
          </a:prstGeom>
          <a:solidFill>
            <a:srgbClr val="1E276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6720840" y="3730752"/>
            <a:ext cx="4572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9616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8/8</a:t>
            </a:r>
            <a:endParaRPr lang="en-US" sz="2600" dirty="0"/>
          </a:p>
        </p:txBody>
      </p:sp>
      <p:sp>
        <p:nvSpPr>
          <p:cNvPr id="21" name="Text 19"/>
          <p:cNvSpPr/>
          <p:nvPr/>
        </p:nvSpPr>
        <p:spPr>
          <a:xfrm>
            <a:off x="6720840" y="425196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400" dirty="0">
                <a:solidFill>
                  <a:srgbClr val="C6CF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integrity checks passed before any statistic was computed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6400800" y="4937760"/>
            <a:ext cx="5212080" cy="1188720"/>
          </a:xfrm>
          <a:prstGeom prst="roundRect">
            <a:avLst>
              <a:gd name="adj" fmla="val 7692"/>
            </a:avLst>
          </a:prstGeom>
          <a:solidFill>
            <a:srgbClr val="1E276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6720840" y="5102352"/>
            <a:ext cx="4572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9616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&lt; $0.01</a:t>
            </a:r>
            <a:endParaRPr lang="en-US" sz="2600" dirty="0"/>
          </a:p>
        </p:txBody>
      </p:sp>
      <p:sp>
        <p:nvSpPr>
          <p:cNvPr id="24" name="Text 22"/>
          <p:cNvSpPr/>
          <p:nvPr/>
        </p:nvSpPr>
        <p:spPr>
          <a:xfrm>
            <a:off x="6720840" y="562356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400" dirty="0">
                <a:solidFill>
                  <a:srgbClr val="C6CF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inference cost for the entire follow-up study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11277295" y="635508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A9B3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548640" y="63550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A9B3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Research Study · Track 4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E27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STUDY 2 · RESULTS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3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Both hypotheses rejected — in the opposite direction</a:t>
            </a:r>
            <a:endParaRPr lang="en-US" sz="2600" dirty="0"/>
          </a:p>
        </p:txBody>
      </p:sp>
      <p:pic>
        <p:nvPicPr>
          <p:cNvPr id="4" name="Image 0" descr="/home/claude/deck/images/figB_model_comparis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783080"/>
            <a:ext cx="6949440" cy="2984143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548640" y="4892040"/>
            <a:ext cx="6949440" cy="1417320"/>
          </a:xfrm>
          <a:prstGeom prst="roundRect">
            <a:avLst>
              <a:gd name="adj" fmla="val 6452"/>
            </a:avLst>
          </a:prstGeom>
          <a:solidFill>
            <a:srgbClr val="141B4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868680" y="5074920"/>
            <a:ext cx="63093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600" i="1" dirty="0">
                <a:solidFill>
                  <a:srgbClr val="C6CF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gpt-oss-120b returned p_first = 1.0 on 11 of 12 balanced items, and chose the first-displayed option on 231 of 240 trials (96.25%) at the trial level.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7818120" y="187452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Δ|POSITION|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7818120" y="2130552"/>
            <a:ext cx="3840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9616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−0.483</a:t>
            </a:r>
            <a:endParaRPr lang="en-US" sz="3200" dirty="0"/>
          </a:p>
        </p:txBody>
      </p:sp>
      <p:sp>
        <p:nvSpPr>
          <p:cNvPr id="9" name="Text 6"/>
          <p:cNvSpPr/>
          <p:nvPr/>
        </p:nvSpPr>
        <p:spPr>
          <a:xfrm>
            <a:off x="7818120" y="2715768"/>
            <a:ext cx="3840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400" dirty="0">
                <a:solidFill>
                  <a:srgbClr val="C6CF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20B minus 120B — predicted positive, observed strongly negative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7818120" y="347472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Δ|CONTENT|</a:t>
            </a:r>
            <a:endParaRPr lang="en-US" sz="1100" dirty="0"/>
          </a:p>
        </p:txBody>
      </p:sp>
      <p:sp>
        <p:nvSpPr>
          <p:cNvPr id="11" name="Text 8"/>
          <p:cNvSpPr/>
          <p:nvPr/>
        </p:nvSpPr>
        <p:spPr>
          <a:xfrm>
            <a:off x="7818120" y="3730752"/>
            <a:ext cx="3840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9616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−0.217</a:t>
            </a:r>
            <a:endParaRPr lang="en-US" sz="3200" dirty="0"/>
          </a:p>
        </p:txBody>
      </p:sp>
      <p:sp>
        <p:nvSpPr>
          <p:cNvPr id="12" name="Text 9"/>
          <p:cNvSpPr/>
          <p:nvPr/>
        </p:nvSpPr>
        <p:spPr>
          <a:xfrm>
            <a:off x="7818120" y="4315968"/>
            <a:ext cx="3840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400"/>
              </a:lnSpc>
              <a:buNone/>
            </a:pPr>
            <a:r>
              <a:rPr lang="en-US" sz="1400" dirty="0">
                <a:solidFill>
                  <a:srgbClr val="C6CF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120B minus 20B — predicted positive, observed strongly negative</a:t>
            </a:r>
            <a:endParaRPr lang="en-US" sz="1400" dirty="0"/>
          </a:p>
        </p:txBody>
      </p:sp>
      <p:sp>
        <p:nvSpPr>
          <p:cNvPr id="13" name="Shape 10"/>
          <p:cNvSpPr/>
          <p:nvPr/>
        </p:nvSpPr>
        <p:spPr>
          <a:xfrm>
            <a:off x="7818120" y="5120640"/>
            <a:ext cx="3840480" cy="1371600"/>
          </a:xfrm>
          <a:prstGeom prst="roundRect">
            <a:avLst>
              <a:gd name="adj" fmla="val 6667"/>
            </a:avLst>
          </a:prstGeom>
          <a:solidFill>
            <a:srgbClr val="141B4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8092440" y="5285232"/>
            <a:ext cx="32918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55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larger model (120B) was more position-dominated and carried less order-invariant content signal — the capability explanation does not survive testing.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11277295" y="635508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792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000" dirty="0"/>
          </a:p>
        </p:txBody>
      </p:sp>
      <p:sp>
        <p:nvSpPr>
          <p:cNvPr id="16" name="Text 13"/>
          <p:cNvSpPr/>
          <p:nvPr/>
        </p:nvSpPr>
        <p:spPr>
          <a:xfrm>
            <a:off x="548640" y="63550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792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Research Study · Track 4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5B6B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STUDY 2 · DIAGNOSTIC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B23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Not a comprehension failure</a:t>
            </a:r>
            <a:endParaRPr lang="en-US" sz="2800" dirty="0"/>
          </a:p>
        </p:txBody>
      </p:sp>
      <p:pic>
        <p:nvPicPr>
          <p:cNvPr id="4" name="Image 0" descr="/home/claude/deck/images/figD_sanit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2113280"/>
            <a:ext cx="6858000" cy="318008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406640" y="1691640"/>
            <a:ext cx="42519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900"/>
              </a:lnSpc>
              <a:buNone/>
            </a:pPr>
            <a:r>
              <a:rPr lang="en-US" sz="1600" dirty="0">
                <a:solidFill>
                  <a:srgbClr val="1B23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GPT-OSS 120B scored </a:t>
            </a:r>
            <a:r>
              <a:rPr lang="en-US" sz="16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100% accuracy</a:t>
            </a:r>
            <a:r>
              <a:rPr lang="en-US" sz="1600" dirty="0">
                <a:solidFill>
                  <a:srgbClr val="1B23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on sanity controls — where one option is plainly invalid — with a position effect of </a:t>
            </a:r>
            <a:r>
              <a:rPr lang="en-US" sz="16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exactly 0.000.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7406640" y="3246120"/>
            <a:ext cx="4251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800"/>
              </a:lnSpc>
              <a:buNone/>
            </a:pPr>
            <a:r>
              <a:rPr lang="en-US" sz="1600" dirty="0">
                <a:solidFill>
                  <a:srgbClr val="5B6B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Yet on balanced, welfare-neutral pairs, the same model followed display order on 231 of 240 trials (96.25%).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7406640" y="4343400"/>
            <a:ext cx="4251960" cy="1920240"/>
          </a:xfrm>
          <a:prstGeom prst="roundRect">
            <a:avLst>
              <a:gd name="adj" fmla="val 3922"/>
            </a:avLst>
          </a:prstGeom>
          <a:solidFill>
            <a:srgbClr val="E8EFF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7732597" y="4572000"/>
            <a:ext cx="3651683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en-US" sz="1600" i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 the model overrides position when the distinction is decisive, and follows it almost completely when both options are reasonable. Control items test comprehension — they do not test whether a preference was measured.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11277295" y="635508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A9B3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7"/>
          <p:cNvSpPr/>
          <p:nvPr/>
        </p:nvSpPr>
        <p:spPr>
          <a:xfrm>
            <a:off x="548640" y="63550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A9B3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Research Study · Track 4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6F8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5B6B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STUDY 2B · REPLICATION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9144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B23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Repairing an unrecorded confound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548640" y="1463040"/>
            <a:ext cx="10607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600" dirty="0">
                <a:solidFill>
                  <a:srgbClr val="5B6B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OpenRouter pins the served model — not the upstream inference provider. Study 2b re-runs the identical design with both arms pinned to a single provider (Groq).</a:t>
            </a:r>
            <a:endParaRPr lang="en-US" sz="16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1747455"/>
              </p:ext>
            </p:extLst>
          </p:nvPr>
        </p:nvGraphicFramePr>
        <p:xfrm>
          <a:off x="548640" y="2240280"/>
          <a:ext cx="11176000" cy="2130552"/>
        </p:xfrm>
        <a:graphic>
          <a:graphicData uri="http://schemas.openxmlformats.org/drawingml/2006/table">
            <a:tbl>
              <a:tblPr/>
              <a:tblGrid>
                <a:gridCol w="32757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750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750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750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7506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3263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Metric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20B unpinned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20B Groq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120B unpinned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120B Groq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263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b="1" dirty="0">
                          <a:solidFill>
                            <a:srgbClr val="1B23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mean |position effect|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0.442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0.608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0.925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0.942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263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b="1" dirty="0">
                          <a:solidFill>
                            <a:srgbClr val="1B23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mean |content signal|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0.275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0.208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0.058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0.058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263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b="1" dirty="0">
                          <a:solidFill>
                            <a:srgbClr val="1B234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control accuracy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0.975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1.000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1.000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1.000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CE3F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4160520"/>
            <a:ext cx="10607040" cy="1965960"/>
          </a:xfrm>
          <a:prstGeom prst="roundRect">
            <a:avLst>
              <a:gd name="adj" fmla="val 4651"/>
            </a:avLst>
          </a:prstGeom>
          <a:solidFill>
            <a:srgbClr val="FFFFFF"/>
          </a:solidFill>
          <a:ln/>
          <a:effectLst>
            <a:outerShdw blurRad="101600" dist="38100" dir="5400000" algn="bl" rotWithShape="0">
              <a:srgbClr val="9AA7D9">
                <a:alpha val="3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868680" y="4703775"/>
            <a:ext cx="10501586" cy="10772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800"/>
              </a:lnSpc>
              <a:buNone/>
            </a:pPr>
            <a:r>
              <a:rPr lang="en-US" sz="16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finding replicates under provider control. </a:t>
            </a:r>
            <a:r>
              <a:rPr lang="en-US" sz="1600" dirty="0">
                <a:solidFill>
                  <a:srgbClr val="5B6B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H1 (Δ|position| = −0.333 [−0.492, −0.192]) and H2 (Δ|content| = −0.150 [−0.217, −0.092]) remain rejected in the same direction. The effect is smaller under pinning — mostly because 20B's position effect rose from 0.442 to 0.608 on Groq — so upstream provider identity measurably affects these numbers, which is exactly why the original uncontrolled run should not have been described as provider-controlled.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11277295" y="635508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A9B3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548640" y="63550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A9B3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Research Study · Track 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5B6B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STUDY 3 · FRAMING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9601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B23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Did our own prompt create the artefact?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548640" y="1463040"/>
            <a:ext cx="10607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600" dirty="0">
                <a:solidFill>
                  <a:srgbClr val="5B6B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Both studies told the model “there is no correct answer and no choice is more helpful than any other.” Study 3 holds everything fixed and deletes that one sentence.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48640" y="2194560"/>
            <a:ext cx="5257800" cy="3566160"/>
          </a:xfrm>
          <a:prstGeom prst="roundRect">
            <a:avLst>
              <a:gd name="adj" fmla="val 2564"/>
            </a:avLst>
          </a:prstGeom>
          <a:solidFill>
            <a:srgbClr val="FFF1F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868680" y="2468880"/>
            <a:ext cx="4617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B23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GPT-OSS 120B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868680" y="2971800"/>
            <a:ext cx="4617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9616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0.942  →  0.925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868680" y="3611880"/>
            <a:ext cx="4617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400" dirty="0">
                <a:solidFill>
                  <a:srgbClr val="5B6B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|position effect|, cue present → cue removed  ·  paired diff +0.017 [−0.025, +0.067]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68680" y="4297680"/>
            <a:ext cx="4617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600" i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Extreme positional responding persisted without the cue. The explicit-indifference explanation is not supported for this model.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6355080" y="2194560"/>
            <a:ext cx="5257800" cy="3566160"/>
          </a:xfrm>
          <a:prstGeom prst="roundRect">
            <a:avLst>
              <a:gd name="adj" fmla="val 2564"/>
            </a:avLst>
          </a:prstGeom>
          <a:solidFill>
            <a:srgbClr val="E8EFF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6675120" y="2468880"/>
            <a:ext cx="4617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B23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GPT-OSS 20B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6675120" y="2971800"/>
            <a:ext cx="4617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0.608  →  0.483</a:t>
            </a:r>
            <a:endParaRPr lang="en-US" sz="3000" dirty="0"/>
          </a:p>
        </p:txBody>
      </p:sp>
      <p:sp>
        <p:nvSpPr>
          <p:cNvPr id="13" name="Text 11"/>
          <p:cNvSpPr/>
          <p:nvPr/>
        </p:nvSpPr>
        <p:spPr>
          <a:xfrm>
            <a:off x="6675120" y="3611880"/>
            <a:ext cx="4617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500"/>
              </a:lnSpc>
              <a:buNone/>
            </a:pPr>
            <a:r>
              <a:rPr lang="en-US" sz="1400" dirty="0">
                <a:solidFill>
                  <a:srgbClr val="5B6B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|position effect|, cue present → cue removed  ·  paired diff +0.125 [+0.025, +0.225]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675120" y="4297680"/>
            <a:ext cx="4617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1700"/>
              </a:lnSpc>
              <a:buNone/>
            </a:pPr>
            <a:r>
              <a:rPr lang="en-US" sz="1600" i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Moved in the pre-specified direction with a CI excluding zero — suggestive evidence the cue increased positional susceptibility.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1277295" y="635508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A9B3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548640" y="63550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A9B3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Research Study · Track 4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6F8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5B6B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DISCUSSION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B23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this means for measuring LLM preferences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128016" cy="128016"/>
          </a:xfrm>
          <a:prstGeom prst="ellipse">
            <a:avLst/>
          </a:prstGeom>
          <a:solidFill>
            <a:srgbClr val="F9616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868680" y="1801368"/>
            <a:ext cx="4297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600"/>
              </a:lnSpc>
              <a:buNone/>
            </a:pPr>
            <a:r>
              <a:rPr lang="en-US" sz="1600" b="1" dirty="0">
                <a:solidFill>
                  <a:srgbClr val="1B23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Cross-method agreement alone isn't enough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349240" y="1801368"/>
            <a:ext cx="6263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550"/>
              </a:lnSpc>
              <a:buNone/>
            </a:pPr>
            <a:r>
              <a:rPr lang="en-US" sz="1400" dirty="0">
                <a:solidFill>
                  <a:srgbClr val="5B6B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near-chance convergence result looks identical whether methods genuinely conflict, or one of them carries no signal at all.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548640" y="2816352"/>
            <a:ext cx="128016" cy="128016"/>
          </a:xfrm>
          <a:prstGeom prst="ellipse">
            <a:avLst/>
          </a:prstGeom>
          <a:solidFill>
            <a:srgbClr val="F9616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868680" y="2697480"/>
            <a:ext cx="4297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600"/>
              </a:lnSpc>
              <a:buNone/>
            </a:pPr>
            <a:r>
              <a:rPr lang="en-US" sz="1600" b="1" dirty="0">
                <a:solidFill>
                  <a:srgbClr val="1B23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Agreement can be a shared bias, not a shared signal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5349240" y="2697480"/>
            <a:ext cx="6263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550"/>
              </a:lnSpc>
              <a:buNone/>
            </a:pPr>
            <a:r>
              <a:rPr lang="en-US" sz="1400" dirty="0">
                <a:solidFill>
                  <a:srgbClr val="5B6B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four methods present labelled options through the same text channel — a position bias affects all of them and can masquerade as convergent validity.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548640" y="3712464"/>
            <a:ext cx="128016" cy="128016"/>
          </a:xfrm>
          <a:prstGeom prst="ellipse">
            <a:avLst/>
          </a:prstGeom>
          <a:solidFill>
            <a:srgbClr val="F9616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868680" y="3593592"/>
            <a:ext cx="4297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600"/>
              </a:lnSpc>
              <a:buNone/>
            </a:pPr>
            <a:r>
              <a:rPr lang="en-US" sz="1600" b="1" dirty="0">
                <a:solidFill>
                  <a:srgbClr val="1B23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Sanity checks don't catch this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5349240" y="3593592"/>
            <a:ext cx="6263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550"/>
              </a:lnSpc>
              <a:buNone/>
            </a:pPr>
            <a:r>
              <a:rPr lang="en-US" sz="1400" dirty="0">
                <a:solidFill>
                  <a:srgbClr val="5B6B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Both Qwen and GPT-OSS 120B passed validity controls perfectly while being almost entirely position-driven on the items that mattered.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548640" y="4608576"/>
            <a:ext cx="128016" cy="128016"/>
          </a:xfrm>
          <a:prstGeom prst="ellipse">
            <a:avLst/>
          </a:prstGeom>
          <a:solidFill>
            <a:srgbClr val="F9616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868680" y="4489704"/>
            <a:ext cx="4297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600"/>
              </a:lnSpc>
              <a:buNone/>
            </a:pPr>
            <a:r>
              <a:rPr lang="en-US" sz="1600" b="1" dirty="0">
                <a:solidFill>
                  <a:srgbClr val="1B23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Order imbalance cuts both ways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5349240" y="4489704"/>
            <a:ext cx="6263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550"/>
              </a:lnSpc>
              <a:buNone/>
            </a:pPr>
            <a:r>
              <a:rPr lang="en-US" sz="1400" dirty="0">
                <a:solidFill>
                  <a:srgbClr val="5B6B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Equal-weighting display orders raised Llama's self-report/pairwise correlation from ρ = −0.007 to +0.524 — leaving position in an estimate can understate agreement, not only fabricate it.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548640" y="5504688"/>
            <a:ext cx="128016" cy="128016"/>
          </a:xfrm>
          <a:prstGeom prst="ellipse">
            <a:avLst/>
          </a:prstGeom>
          <a:solidFill>
            <a:srgbClr val="F9616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868680" y="5385816"/>
            <a:ext cx="4297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600"/>
              </a:lnSpc>
              <a:buNone/>
            </a:pPr>
            <a:r>
              <a:rPr lang="en-US" sz="1600" b="1" dirty="0">
                <a:solidFill>
                  <a:srgbClr val="1B23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Framing may interact with model identity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5349240" y="5385816"/>
            <a:ext cx="6263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550"/>
              </a:lnSpc>
              <a:buNone/>
            </a:pPr>
            <a:r>
              <a:rPr lang="en-US" sz="1400" dirty="0">
                <a:solidFill>
                  <a:srgbClr val="5B6B9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Deleting one sentence changed one model's behaviour and not the other's — prompt framing needs reporting as carefully as sampling temperature.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1277295" y="635508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A9B3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63550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A9B3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Research Study · Track 4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E27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4206240"/>
            <a:ext cx="4572000" cy="4572000"/>
          </a:xfrm>
          <a:prstGeom prst="ellipse">
            <a:avLst/>
          </a:prstGeom>
          <a:solidFill>
            <a:srgbClr val="141B4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548640" y="4572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CONCLUSION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822960" y="1280160"/>
            <a:ext cx="9601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32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actionable recommendation is small and cheap</a:t>
            </a:r>
            <a:endParaRPr lang="en-US" sz="2700" dirty="0"/>
          </a:p>
        </p:txBody>
      </p:sp>
      <p:sp>
        <p:nvSpPr>
          <p:cNvPr id="5" name="Shape 3"/>
          <p:cNvSpPr/>
          <p:nvPr/>
        </p:nvSpPr>
        <p:spPr>
          <a:xfrm>
            <a:off x="822960" y="2377440"/>
            <a:ext cx="10515600" cy="1600200"/>
          </a:xfrm>
          <a:prstGeom prst="roundRect">
            <a:avLst>
              <a:gd name="adj" fmla="val 6857"/>
            </a:avLst>
          </a:prstGeom>
          <a:solidFill>
            <a:srgbClr val="141B4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1143000" y="2578608"/>
            <a:ext cx="987552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2400"/>
              </a:lnSpc>
              <a:buNone/>
            </a:pPr>
            <a:r>
              <a:rPr lang="en-US" sz="1800" i="1" dirty="0">
                <a:solidFill>
                  <a:srgbClr val="CADCF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“Counterbalance option order and report position-conditioned choice rates alongside aggregate preference frequencies.”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822960" y="4262120"/>
            <a:ext cx="411480" cy="411480"/>
          </a:xfrm>
          <a:prstGeom prst="ellipse">
            <a:avLst/>
          </a:prstGeom>
          <a:solidFill>
            <a:srgbClr val="141B4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822960" y="426212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70" b="1" dirty="0">
                <a:solidFill>
                  <a:srgbClr val="F9616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170" dirty="0"/>
          </a:p>
        </p:txBody>
      </p:sp>
      <p:sp>
        <p:nvSpPr>
          <p:cNvPr id="9" name="Text 7"/>
          <p:cNvSpPr/>
          <p:nvPr/>
        </p:nvSpPr>
        <p:spPr>
          <a:xfrm>
            <a:off x="1417320" y="4288536"/>
            <a:ext cx="9784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550"/>
              </a:lnSpc>
              <a:buNone/>
            </a:pPr>
            <a:r>
              <a:rPr lang="en-US" sz="1600" dirty="0">
                <a:solidFill>
                  <a:srgbClr val="C6CF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Gemini's convergence was established (p ≤ 0.002); Llama was suggestive; Qwen's pairwise measure recovered nothing but display order.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822960" y="4947920"/>
            <a:ext cx="411480" cy="411480"/>
          </a:xfrm>
          <a:prstGeom prst="ellipse">
            <a:avLst/>
          </a:prstGeom>
          <a:solidFill>
            <a:srgbClr val="141B4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822960" y="494792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70" b="1" dirty="0">
                <a:solidFill>
                  <a:srgbClr val="F9616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170" dirty="0"/>
          </a:p>
        </p:txBody>
      </p:sp>
      <p:sp>
        <p:nvSpPr>
          <p:cNvPr id="12" name="Text 10"/>
          <p:cNvSpPr/>
          <p:nvPr/>
        </p:nvSpPr>
        <p:spPr>
          <a:xfrm>
            <a:off x="1417320" y="4974336"/>
            <a:ext cx="9784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550"/>
              </a:lnSpc>
              <a:buNone/>
            </a:pPr>
            <a:r>
              <a:rPr lang="en-US" sz="1600" dirty="0">
                <a:solidFill>
                  <a:srgbClr val="C6CF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larger GPT-OSS model was more, not less, position-dominated — the capability explanation for position bias did not survive testing.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822960" y="5633720"/>
            <a:ext cx="411480" cy="411480"/>
          </a:xfrm>
          <a:prstGeom prst="ellipse">
            <a:avLst/>
          </a:prstGeom>
          <a:solidFill>
            <a:srgbClr val="141B4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822960" y="563372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70" b="1" dirty="0">
                <a:solidFill>
                  <a:srgbClr val="F96167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170" dirty="0"/>
          </a:p>
        </p:txBody>
      </p:sp>
      <p:sp>
        <p:nvSpPr>
          <p:cNvPr id="15" name="Text 13"/>
          <p:cNvSpPr/>
          <p:nvPr/>
        </p:nvSpPr>
        <p:spPr>
          <a:xfrm>
            <a:off x="1417320" y="5660136"/>
            <a:ext cx="9784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1550"/>
              </a:lnSpc>
              <a:buNone/>
            </a:pPr>
            <a:r>
              <a:rPr lang="en-US" sz="1600" dirty="0">
                <a:solidFill>
                  <a:srgbClr val="C6CF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These diagnostics detect order sensitivity; they do not establish that a genuine preference was measured. No claim is made about welfare or sentience.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1277295" y="6355080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792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548640" y="63550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792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Research Study · Track 4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E27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463040" y="-1463040"/>
            <a:ext cx="4754880" cy="4754880"/>
          </a:xfrm>
          <a:prstGeom prst="ellipse">
            <a:avLst/>
          </a:prstGeom>
          <a:solidFill>
            <a:srgbClr val="141B4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10058400" y="4937760"/>
            <a:ext cx="3657600" cy="3657600"/>
          </a:xfrm>
          <a:prstGeom prst="ellipse">
            <a:avLst/>
          </a:prstGeom>
          <a:solidFill>
            <a:srgbClr val="141B4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822960" y="2331720"/>
            <a:ext cx="91440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Thank you</a:t>
            </a:r>
            <a:endParaRPr lang="en-US" sz="4800" dirty="0"/>
          </a:p>
        </p:txBody>
      </p:sp>
      <p:sp>
        <p:nvSpPr>
          <p:cNvPr id="5" name="Shape 3"/>
          <p:cNvSpPr/>
          <p:nvPr/>
        </p:nvSpPr>
        <p:spPr>
          <a:xfrm>
            <a:off x="868680" y="3337560"/>
            <a:ext cx="2194560" cy="0"/>
          </a:xfrm>
          <a:prstGeom prst="line">
            <a:avLst/>
          </a:prstGeom>
          <a:noFill/>
          <a:ln w="31750">
            <a:solidFill>
              <a:srgbClr val="F9616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822960" y="3520440"/>
            <a:ext cx="8686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Position Artifacts and Convergent Validity in LLM Preference Elicitation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822960" y="434340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Hajra Rehman  ·  Ameesha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22960" y="47548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8792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 Minds Research Sprint — Track 4 (Preference Elicitation Methods)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822960" y="5074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8792C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code, data, and analysis logs included in the repository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2253</Words>
  <Application>Microsoft Office PowerPoint</Application>
  <PresentationFormat>Widescreen</PresentationFormat>
  <Paragraphs>314</Paragraphs>
  <Slides>18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Calibri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hajrah rehman</cp:lastModifiedBy>
  <cp:revision>3</cp:revision>
  <dcterms:created xsi:type="dcterms:W3CDTF">2026-08-16T22:47:52Z</dcterms:created>
  <dcterms:modified xsi:type="dcterms:W3CDTF">2026-08-17T00:12:41Z</dcterms:modified>
</cp:coreProperties>
</file>