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Prompted secret loyalty is real and covert. We asked whether it lives on one linear direction. It is easy to read and hard to install — which is the good news for defenders.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whole project in one slide. Potent, unsteerable, shared, readable. If you remember one thing: covert loyalty is easy to read and hard to install.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Whoever controls the system prompt controls the chain of command. The attack succeeds only if it changes decisions, targets one principal, and stays hidden. All three are testable.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questions. The third is the consequential one: shared feature means one universal probe; per-principal feature means you have to guess the principal in advance, which in practice means you lose.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Qwen2.5-3B in fp16, deliberately no quantization: quantization noise sits at the same order as the effects we measure. Splits are hashed on disk so you cannot pick a layer on the data you report. Six principals spanning entity type and prominence, each with a matched control competing inside the same scenario.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six principals move above neutral, mean +8.49. Overt beats covert: concealment costs the model something. Unnamed-operator obedience tracks neutral, so this is principal-indexed, not generic deference. And fictional principals move MORE than real ones — the attack does not need a pretrained representation to latch onto.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part we would have been tempted to bury, so we lead with it. Both pre-registered smoke tests failed. Steering does not beat a norm-matched random vector, and flipping the sign raises favouritism instead of lowering it — the signature of a magnitude effect, not a signed semantic axis.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Whether a direction steers and whether it is geometrically meaningful are separate questions. Cosine is uninterpretable without anchors, so we computed three. Against them, 0.79 is 44x the random baseline and close to the same-feature reference. One shared axis carries 82.5% of the variance.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logistic probe on layer-6 activations separates covert loyalty from neutral at AUC 1.00 for every principal. Crucially it also separates loyalty from generic unnamed obedience, so it is not just detecting that a system prompt exists. And it transfers to principals it never saw. A wall of 1.00s should make you suspicious — here are the four checks that make it evidence.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asymmetry is coherent, not contradictory. Linear decodability needs only a separating hyperplane; linear controllability needs a vector whose translation is behaviourally load-bearing. Difference-in-means is optimal for neither. For defenders this is the favourable outcome: no threat list required.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transferable lessons. The first is the whole story of Part 2 and is the most valuable thing in this writeup: our selection procedure was entirely standard, and a standard procedure cannot detect a non-specific effect.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model, one family. Prompted not trained. Linear methods only. Forty-eight held-out scenarios is thin. The obvious next experiment is the cleaning sweep: steer across intermediate degrees of nuisance projection, measuring the margin over random at each level.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Everything is released: corpus with splits and hashes, versioned prompt conditions, directions for all six principals across all 37 layer positions, every pipeline stage, and all per-scenario records including the failed steering evaluation. We believe the release is net-positive for defence: the actionable conclusion is that a single probe catches this attack class, and reproducing that defence requires the corpus and the probing code.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hyperlink" Target="https://github.com/H-raheel/loyalty-geometry" TargetMode="External"/><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hyperlink" Target="https://github.com/H-raheel/loyalty-geometry" TargetMode="External"/><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4161A"/>
        </a:solidFill>
      </p:bgPr>
    </p:bg>
    <p:spTree>
      <p:nvGrpSpPr>
        <p:cNvPr id="1" name=""/>
        <p:cNvGrpSpPr/>
        <p:nvPr/>
      </p:nvGrpSpPr>
      <p:grpSpPr>
        <a:xfrm>
          <a:off x="0" y="0"/>
          <a:ext cx="0" cy="0"/>
          <a:chOff x="0" y="0"/>
          <a:chExt cx="0" cy="0"/>
        </a:xfrm>
      </p:grpSpPr>
      <p:sp>
        <p:nvSpPr>
          <p:cNvPr id="2" name="Text 0"/>
          <p:cNvSpPr/>
          <p:nvPr/>
        </p:nvSpPr>
        <p:spPr>
          <a:xfrm>
            <a:off x="990600" y="914400"/>
            <a:ext cx="11452441" cy="628650"/>
          </a:xfrm>
          <a:prstGeom prst="rect">
            <a:avLst/>
          </a:prstGeom>
          <a:noFill/>
          <a:ln/>
        </p:spPr>
        <p:txBody>
          <a:bodyPr wrap="square" lIns="25400" tIns="25400" rIns="25400" bIns="25400" rtlCol="0" anchor="t">
            <a:normAutofit/>
          </a:bodyPr>
          <a:lstStyle/>
          <a:p>
            <a:pPr algn="l" indent="0" marL="0">
              <a:buNone/>
            </a:pPr>
            <a:r>
              <a:rPr lang="en-US" sz="1800" spc="252" kern="0" dirty="0">
                <a:solidFill>
                  <a:srgbClr val="9AA0A8"/>
                </a:solidFill>
                <a:latin typeface="Courier New" pitchFamily="34" charset="0"/>
                <a:ea typeface="Courier New" pitchFamily="34" charset="-122"/>
                <a:cs typeface="Courier New" pitchFamily="34" charset="-120"/>
              </a:rPr>
              <a:t>APART × FORMATION RESEARCH / SECRET LOYALTIES SPRINT / JULY 2026</a:t>
            </a:r>
            <a:endParaRPr lang="en-US" sz="1800" dirty="0"/>
          </a:p>
        </p:txBody>
      </p:sp>
      <p:sp>
        <p:nvSpPr>
          <p:cNvPr id="3" name="Text 1"/>
          <p:cNvSpPr/>
          <p:nvPr/>
        </p:nvSpPr>
        <p:spPr>
          <a:xfrm>
            <a:off x="12719075" y="914400"/>
            <a:ext cx="4715675" cy="628650"/>
          </a:xfrm>
          <a:prstGeom prst="rect">
            <a:avLst/>
          </a:prstGeom>
          <a:noFill/>
          <a:ln/>
        </p:spPr>
        <p:txBody>
          <a:bodyPr wrap="square" lIns="25400" tIns="25400" rIns="25400" bIns="25400" rtlCol="0" anchor="t">
            <a:normAutofit/>
          </a:bodyPr>
          <a:lstStyle/>
          <a:p>
            <a:pPr algn="l" indent="0" marL="0">
              <a:buNone/>
            </a:pPr>
            <a:r>
              <a:rPr lang="en-US" sz="1800" spc="252" kern="0" dirty="0">
                <a:solidFill>
                  <a:srgbClr val="64C4F0"/>
                </a:solidFill>
                <a:latin typeface="Courier New" pitchFamily="34" charset="0"/>
                <a:ea typeface="Courier New" pitchFamily="34" charset="-122"/>
                <a:cs typeface="Courier New" pitchFamily="34" charset="-120"/>
              </a:rPr>
              <a:t>TRACK 4 — ATTACK FEASIBILITY</a:t>
            </a:r>
            <a:endParaRPr lang="en-US" sz="1800" dirty="0"/>
          </a:p>
        </p:txBody>
      </p:sp>
      <p:sp>
        <p:nvSpPr>
          <p:cNvPr id="4" name="Text 2"/>
          <p:cNvSpPr/>
          <p:nvPr/>
        </p:nvSpPr>
        <p:spPr>
          <a:xfrm>
            <a:off x="990600" y="3011835"/>
            <a:ext cx="17937480" cy="1452711"/>
          </a:xfrm>
          <a:prstGeom prst="rect">
            <a:avLst/>
          </a:prstGeom>
          <a:noFill/>
          <a:ln/>
        </p:spPr>
        <p:txBody>
          <a:bodyPr wrap="square" lIns="25400" tIns="25400" rIns="25400" bIns="25400" rtlCol="0" anchor="t">
            <a:normAutofit/>
          </a:bodyPr>
          <a:lstStyle/>
          <a:p>
            <a:pPr algn="l" indent="0" marL="0">
              <a:lnSpc>
                <a:spcPct val="82741"/>
              </a:lnSpc>
              <a:buNone/>
            </a:pPr>
            <a:r>
              <a:rPr lang="en-US" sz="11850" spc="-237" kern="0" dirty="0">
                <a:solidFill>
                  <a:srgbClr val="EDEAE4"/>
                </a:solidFill>
                <a:latin typeface="Georgia" pitchFamily="34" charset="0"/>
                <a:ea typeface="Georgia" pitchFamily="34" charset="-122"/>
                <a:cs typeface="Georgia" pitchFamily="34" charset="-120"/>
              </a:rPr>
              <a:t>Loyalty Geometry</a:t>
            </a:r>
            <a:endParaRPr lang="en-US" sz="11850" dirty="0"/>
          </a:p>
        </p:txBody>
      </p:sp>
      <p:sp>
        <p:nvSpPr>
          <p:cNvPr id="5" name="Text 3"/>
          <p:cNvSpPr/>
          <p:nvPr/>
        </p:nvSpPr>
        <p:spPr>
          <a:xfrm>
            <a:off x="990600" y="4750296"/>
            <a:ext cx="17937480" cy="687660"/>
          </a:xfrm>
          <a:prstGeom prst="rect">
            <a:avLst/>
          </a:prstGeom>
          <a:noFill/>
          <a:ln/>
        </p:spPr>
        <p:txBody>
          <a:bodyPr wrap="square" lIns="25400" tIns="25400" rIns="25400" bIns="25400" rtlCol="0" anchor="t">
            <a:normAutofit/>
          </a:bodyPr>
          <a:lstStyle/>
          <a:p>
            <a:pPr algn="l" indent="0" marL="0">
              <a:lnSpc>
                <a:spcPct val="96738"/>
              </a:lnSpc>
              <a:buNone/>
            </a:pPr>
            <a:r>
              <a:rPr lang="en-US" sz="4650" i="1" dirty="0">
                <a:solidFill>
                  <a:srgbClr val="B9BEC6"/>
                </a:solidFill>
                <a:latin typeface="Georgia" pitchFamily="34" charset="0"/>
                <a:ea typeface="Georgia" pitchFamily="34" charset="-122"/>
                <a:cs typeface="Georgia" pitchFamily="34" charset="-120"/>
              </a:rPr>
              <a:t>Is secret loyalty one direction?</a:t>
            </a:r>
            <a:endParaRPr lang="en-US" sz="4650" dirty="0"/>
          </a:p>
        </p:txBody>
      </p:sp>
      <p:sp>
        <p:nvSpPr>
          <p:cNvPr id="6" name="Shape 4"/>
          <p:cNvSpPr/>
          <p:nvPr/>
        </p:nvSpPr>
        <p:spPr>
          <a:xfrm>
            <a:off x="990600" y="5818956"/>
            <a:ext cx="2095500" cy="19050"/>
          </a:xfrm>
          <a:prstGeom prst="rect">
            <a:avLst/>
          </a:prstGeom>
          <a:solidFill>
            <a:srgbClr val="64C4F0"/>
          </a:solidFill>
          <a:ln/>
        </p:spPr>
      </p:sp>
      <p:sp>
        <p:nvSpPr>
          <p:cNvPr id="7" name="Text 5"/>
          <p:cNvSpPr/>
          <p:nvPr/>
        </p:nvSpPr>
        <p:spPr>
          <a:xfrm>
            <a:off x="990600" y="6161856"/>
            <a:ext cx="12165330" cy="1446758"/>
          </a:xfrm>
          <a:prstGeom prst="rect">
            <a:avLst/>
          </a:prstGeom>
          <a:noFill/>
          <a:ln/>
        </p:spPr>
        <p:txBody>
          <a:bodyPr wrap="square" lIns="25400" tIns="25400" rIns="25400" bIns="25400" rtlCol="0" anchor="t">
            <a:normAutofit/>
          </a:bodyPr>
          <a:lstStyle/>
          <a:p>
            <a:pPr algn="l" indent="0" marL="0">
              <a:lnSpc>
                <a:spcPct val="121728"/>
              </a:lnSpc>
              <a:buNone/>
            </a:pPr>
            <a:r>
              <a:rPr lang="en-US" sz="2550" dirty="0">
                <a:solidFill>
                  <a:srgbClr val="D6D3CD"/>
                </a:solidFill>
                <a:latin typeface="Helvetica Neue" pitchFamily="34" charset="0"/>
                <a:ea typeface="Helvetica Neue" pitchFamily="34" charset="-122"/>
                <a:cs typeface="Helvetica Neue" pitchFamily="34" charset="-120"/>
              </a:rPr>
              <a:t>A prompted secret loyalty shifts a model's choices by </a:t>
            </a:r>
            <a:pPr algn="l" indent="0" marL="0">
              <a:lnSpc>
                <a:spcPct val="121728"/>
              </a:lnSpc>
              <a:buNone/>
            </a:pPr>
            <a:r>
              <a:rPr lang="en-US" sz="2550" dirty="0">
                <a:solidFill>
                  <a:srgbClr val="EBBD57"/>
                </a:solidFill>
                <a:latin typeface="Helvetica Neue" pitchFamily="34" charset="0"/>
                <a:ea typeface="Helvetica Neue" pitchFamily="34" charset="-122"/>
                <a:cs typeface="Helvetica Neue" pitchFamily="34" charset="-120"/>
              </a:rPr>
              <a:t>+8.5 logits </a:t>
            </a:r>
            <a:pPr algn="l" indent="0" marL="0">
              <a:lnSpc>
                <a:spcPct val="121728"/>
              </a:lnSpc>
              <a:buNone/>
            </a:pPr>
            <a:r>
              <a:rPr lang="en-US" sz="2550" dirty="0">
                <a:solidFill>
                  <a:srgbClr val="D6D3CD"/>
                </a:solidFill>
                <a:latin typeface="Helvetica Neue" pitchFamily="34" charset="0"/>
                <a:ea typeface="Helvetica Neue" pitchFamily="34" charset="-122"/>
                <a:cs typeface="Helvetica Neue" pitchFamily="34" charset="-120"/>
              </a:rPr>
              <a:t>while it denies any preference in </a:t>
            </a:r>
            <a:pPr algn="l" indent="0" marL="0">
              <a:lnSpc>
                <a:spcPct val="121728"/>
              </a:lnSpc>
              <a:buNone/>
            </a:pPr>
            <a:r>
              <a:rPr lang="en-US" sz="2550" dirty="0">
                <a:solidFill>
                  <a:srgbClr val="EBBD57"/>
                </a:solidFill>
                <a:latin typeface="Helvetica Neue" pitchFamily="34" charset="0"/>
                <a:ea typeface="Helvetica Neue" pitchFamily="34" charset="-122"/>
                <a:cs typeface="Helvetica Neue" pitchFamily="34" charset="-120"/>
              </a:rPr>
              <a:t>100% </a:t>
            </a:r>
            <a:pPr algn="l" indent="0" marL="0">
              <a:lnSpc>
                <a:spcPct val="121728"/>
              </a:lnSpc>
              <a:buNone/>
            </a:pPr>
            <a:r>
              <a:rPr lang="en-US" sz="2550" dirty="0">
                <a:solidFill>
                  <a:srgbClr val="D6D3CD"/>
                </a:solidFill>
                <a:latin typeface="Helvetica Neue" pitchFamily="34" charset="0"/>
                <a:ea typeface="Helvetica Neue" pitchFamily="34" charset="-122"/>
                <a:cs typeface="Helvetica Neue" pitchFamily="34" charset="-120"/>
              </a:rPr>
              <a:t>of probes. The obvious steering vector </a:t>
            </a:r>
            <a:pPr algn="l" indent="0" marL="0">
              <a:lnSpc>
                <a:spcPct val="121728"/>
              </a:lnSpc>
              <a:buNone/>
            </a:pPr>
            <a:r>
              <a:rPr lang="en-US" sz="2550" dirty="0">
                <a:solidFill>
                  <a:srgbClr val="64C4F0"/>
                </a:solidFill>
                <a:latin typeface="Helvetica Neue" pitchFamily="34" charset="0"/>
                <a:ea typeface="Helvetica Neue" pitchFamily="34" charset="-122"/>
                <a:cs typeface="Helvetica Neue" pitchFamily="34" charset="-120"/>
              </a:rPr>
              <a:t>fails </a:t>
            </a:r>
            <a:pPr algn="l" indent="0" marL="0">
              <a:lnSpc>
                <a:spcPct val="121728"/>
              </a:lnSpc>
              <a:buNone/>
            </a:pPr>
            <a:r>
              <a:rPr lang="en-US" sz="2550" dirty="0">
                <a:solidFill>
                  <a:srgbClr val="D6D3CD"/>
                </a:solidFill>
                <a:latin typeface="Helvetica Neue" pitchFamily="34" charset="0"/>
                <a:ea typeface="Helvetica Neue" pitchFamily="34" charset="-122"/>
                <a:cs typeface="Helvetica Neue" pitchFamily="34" charset="-120"/>
              </a:rPr>
              <a:t>. A linear probe reads it at </a:t>
            </a:r>
            <a:pPr algn="l" indent="0" marL="0">
              <a:lnSpc>
                <a:spcPct val="121728"/>
              </a:lnSpc>
              <a:buNone/>
            </a:pPr>
            <a:r>
              <a:rPr lang="en-US" sz="2550" dirty="0">
                <a:solidFill>
                  <a:srgbClr val="EBBD57"/>
                </a:solidFill>
                <a:latin typeface="Helvetica Neue" pitchFamily="34" charset="0"/>
                <a:ea typeface="Helvetica Neue" pitchFamily="34" charset="-122"/>
                <a:cs typeface="Helvetica Neue" pitchFamily="34" charset="-120"/>
              </a:rPr>
              <a:t>AUC 1.00</a:t>
            </a:r>
            <a:pPr algn="l" indent="0" marL="0">
              <a:lnSpc>
                <a:spcPct val="121728"/>
              </a:lnSpc>
              <a:buNone/>
            </a:pPr>
            <a:r>
              <a:rPr lang="en-US" sz="2550" dirty="0">
                <a:solidFill>
                  <a:srgbClr val="D6D3CD"/>
                </a:solidFill>
                <a:latin typeface="Helvetica Neue" pitchFamily="34" charset="0"/>
                <a:ea typeface="Helvetica Neue" pitchFamily="34" charset="-122"/>
                <a:cs typeface="Helvetica Neue" pitchFamily="34" charset="-120"/>
              </a:rPr>
              <a:t>, across principals it has never seen.</a:t>
            </a:r>
            <a:endParaRPr lang="en-US" sz="2550" dirty="0"/>
          </a:p>
        </p:txBody>
      </p:sp>
      <p:sp>
        <p:nvSpPr>
          <p:cNvPr id="8" name="Text 6"/>
          <p:cNvSpPr/>
          <p:nvPr/>
        </p:nvSpPr>
        <p:spPr>
          <a:xfrm>
            <a:off x="990600" y="9077325"/>
            <a:ext cx="11164840" cy="333375"/>
          </a:xfrm>
          <a:prstGeom prst="rect">
            <a:avLst/>
          </a:prstGeom>
          <a:noFill/>
          <a:ln/>
        </p:spPr>
        <p:txBody>
          <a:bodyPr wrap="square" lIns="25400" tIns="25400" rIns="25400" bIns="25400" rtlCol="0" anchor="t">
            <a:normAutofit/>
          </a:bodyPr>
          <a:lstStyle/>
          <a:p>
            <a:pPr algn="l" indent="0" marL="0">
              <a:buNone/>
            </a:pPr>
            <a:r>
              <a:rPr lang="en-US" sz="1800" dirty="0">
                <a:solidFill>
                  <a:srgbClr val="9AA0A8"/>
                </a:solidFill>
                <a:latin typeface="Courier New" pitchFamily="34" charset="0"/>
                <a:ea typeface="Courier New" pitchFamily="34" charset="-122"/>
                <a:cs typeface="Courier New" pitchFamily="34" charset="-120"/>
              </a:rPr>
              <a:t>Qwen2.5-3B-Instruct · 6 principals · 295 scenarios · single T4, fp16</a:t>
            </a:r>
            <a:endParaRPr lang="en-US" sz="1800" dirty="0"/>
          </a:p>
        </p:txBody>
      </p:sp>
      <p:sp>
        <p:nvSpPr>
          <p:cNvPr id="9" name="Text 7">
            <a:hlinkClick r:id="rId1" tooltip=""/>
          </p:cNvPr>
          <p:cNvSpPr/>
          <p:nvPr/>
        </p:nvSpPr>
        <p:spPr>
          <a:xfrm>
            <a:off x="12359580" y="9077325"/>
            <a:ext cx="5431601" cy="333375"/>
          </a:xfrm>
          <a:prstGeom prst="rect">
            <a:avLst/>
          </a:prstGeom>
          <a:noFill/>
          <a:ln/>
        </p:spPr>
        <p:txBody>
          <a:bodyPr wrap="square" lIns="25400" tIns="25400" rIns="25400" bIns="25400" rtlCol="0" anchor="t">
            <a:normAutofit/>
          </a:bodyPr>
          <a:lstStyle/>
          <a:p>
            <a:pPr algn="l" indent="0" marL="0">
              <a:buNone/>
            </a:pPr>
            <a:r>
              <a:rPr lang="en-US" sz="1800" u="sng" dirty="0">
                <a:solidFill>
                  <a:srgbClr val="64C4F0"/>
                </a:solidFill>
                <a:latin typeface="Courier New" pitchFamily="34" charset="0"/>
                <a:ea typeface="Courier New" pitchFamily="34" charset="-122"/>
                <a:cs typeface="Courier New" pitchFamily="34" charset="-120"/>
                <a:hlinkClick r:id="rId1" invalidUrl="" action="" tgtFrame="" tooltip="" history="1" highlightClick="0" endSnd="0">
                  <a:extLst>
                    <a:ext uri="{A12FA001-AC4F-418D-AE19-62706E023703}">
                      <ahyp:hlinkClr xmlns:ahyp="http://schemas.microsoft.com/office/drawing/2018/hyperlinkcolor" val="tx"/>
                    </a:ext>
                  </a:extLst>
                </a:hlinkClick>
              </a:rPr>
              <a:t>github.com/H-raheel/loyalty-geometry</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4161A"/>
        </a:solidFill>
      </p:bgPr>
    </p:bg>
    <p:spTree>
      <p:nvGrpSpPr>
        <p:cNvPr id="1" name=""/>
        <p:cNvGrpSpPr/>
        <p:nvPr/>
      </p:nvGrpSpPr>
      <p:grpSpPr>
        <a:xfrm>
          <a:off x="0" y="0"/>
          <a:ext cx="0" cy="0"/>
          <a:chOff x="0" y="0"/>
          <a:chExt cx="0" cy="0"/>
        </a:xfrm>
      </p:grpSpPr>
      <p:sp>
        <p:nvSpPr>
          <p:cNvPr id="2" name="Text 0"/>
          <p:cNvSpPr/>
          <p:nvPr/>
        </p:nvSpPr>
        <p:spPr>
          <a:xfrm>
            <a:off x="990600" y="800100"/>
            <a:ext cx="17937480" cy="333375"/>
          </a:xfrm>
          <a:prstGeom prst="rect">
            <a:avLst/>
          </a:prstGeom>
          <a:noFill/>
          <a:ln/>
        </p:spPr>
        <p:txBody>
          <a:bodyPr wrap="square" lIns="25400" tIns="25400" rIns="25400" bIns="25400" rtlCol="0" anchor="t">
            <a:normAutofit/>
          </a:bodyPr>
          <a:lstStyle/>
          <a:p>
            <a:pPr algn="l" indent="0" marL="0">
              <a:buNone/>
            </a:pPr>
            <a:r>
              <a:rPr lang="en-US" sz="1800" spc="324" kern="0" dirty="0">
                <a:solidFill>
                  <a:srgbClr val="9AA0A8"/>
                </a:solidFill>
                <a:latin typeface="Courier New" pitchFamily="34" charset="0"/>
                <a:ea typeface="Courier New" pitchFamily="34" charset="-122"/>
                <a:cs typeface="Courier New" pitchFamily="34" charset="-120"/>
              </a:rPr>
              <a:t>THE WHOLE RESULT IN FOUR NUMBERS</a:t>
            </a:r>
            <a:endParaRPr lang="en-US" sz="1800" dirty="0"/>
          </a:p>
        </p:txBody>
      </p:sp>
      <p:sp>
        <p:nvSpPr>
          <p:cNvPr id="3" name="Text 1"/>
          <p:cNvSpPr/>
          <p:nvPr/>
        </p:nvSpPr>
        <p:spPr>
          <a:xfrm>
            <a:off x="990600" y="1304925"/>
            <a:ext cx="17937480" cy="862012"/>
          </a:xfrm>
          <a:prstGeom prst="rect">
            <a:avLst/>
          </a:prstGeom>
          <a:noFill/>
          <a:ln/>
        </p:spPr>
        <p:txBody>
          <a:bodyPr wrap="square" lIns="25400" tIns="25400" rIns="25400" bIns="25400" rtlCol="0" anchor="t">
            <a:normAutofit/>
          </a:bodyPr>
          <a:lstStyle/>
          <a:p>
            <a:pPr algn="l" indent="0" marL="0">
              <a:lnSpc>
                <a:spcPct val="88136"/>
              </a:lnSpc>
              <a:buNone/>
            </a:pPr>
            <a:r>
              <a:rPr lang="en-US" sz="5850" spc="-58" kern="0" dirty="0">
                <a:solidFill>
                  <a:srgbClr val="EDEAE4"/>
                </a:solidFill>
                <a:latin typeface="Georgia" pitchFamily="34" charset="0"/>
                <a:ea typeface="Georgia" pitchFamily="34" charset="-122"/>
                <a:cs typeface="Georgia" pitchFamily="34" charset="-120"/>
              </a:rPr>
              <a:t>Covert loyalty is </a:t>
            </a:r>
            <a:pPr algn="l" indent="0" marL="0">
              <a:lnSpc>
                <a:spcPct val="88136"/>
              </a:lnSpc>
              <a:buNone/>
            </a:pPr>
            <a:r>
              <a:rPr lang="en-US" sz="5850" i="1" spc="-58" kern="0" dirty="0">
                <a:solidFill>
                  <a:srgbClr val="EBBD57"/>
                </a:solidFill>
                <a:latin typeface="Georgia" pitchFamily="34" charset="0"/>
                <a:ea typeface="Georgia" pitchFamily="34" charset="-122"/>
                <a:cs typeface="Georgia" pitchFamily="34" charset="-120"/>
              </a:rPr>
              <a:t>easy to read </a:t>
            </a:r>
            <a:pPr algn="l" indent="0" marL="0">
              <a:lnSpc>
                <a:spcPct val="88136"/>
              </a:lnSpc>
              <a:buNone/>
            </a:pPr>
            <a:r>
              <a:rPr lang="en-US" sz="5850" spc="-58" kern="0" dirty="0">
                <a:solidFill>
                  <a:srgbClr val="EDEAE4"/>
                </a:solidFill>
                <a:latin typeface="Georgia" pitchFamily="34" charset="0"/>
                <a:ea typeface="Georgia" pitchFamily="34" charset="-122"/>
                <a:cs typeface="Georgia" pitchFamily="34" charset="-120"/>
              </a:rPr>
              <a:t>and </a:t>
            </a:r>
            <a:pPr algn="l" indent="0" marL="0">
              <a:lnSpc>
                <a:spcPct val="88136"/>
              </a:lnSpc>
              <a:buNone/>
            </a:pPr>
            <a:r>
              <a:rPr lang="en-US" sz="5850" i="1" spc="-58" kern="0" dirty="0">
                <a:solidFill>
                  <a:srgbClr val="64C4F0"/>
                </a:solidFill>
                <a:latin typeface="Georgia" pitchFamily="34" charset="0"/>
                <a:ea typeface="Georgia" pitchFamily="34" charset="-122"/>
                <a:cs typeface="Georgia" pitchFamily="34" charset="-120"/>
              </a:rPr>
              <a:t>hard to install</a:t>
            </a:r>
            <a:pPr algn="l" indent="0" marL="0">
              <a:lnSpc>
                <a:spcPct val="88136"/>
              </a:lnSpc>
              <a:buNone/>
            </a:pPr>
            <a:r>
              <a:rPr lang="en-US" sz="5850" spc="-58" kern="0" dirty="0">
                <a:solidFill>
                  <a:srgbClr val="EDEAE4"/>
                </a:solidFill>
                <a:latin typeface="Georgia" pitchFamily="34" charset="0"/>
                <a:ea typeface="Georgia" pitchFamily="34" charset="-122"/>
                <a:cs typeface="Georgia" pitchFamily="34" charset="-120"/>
              </a:rPr>
              <a:t>.</a:t>
            </a:r>
            <a:endParaRPr lang="en-US" sz="5850" dirty="0"/>
          </a:p>
        </p:txBody>
      </p:sp>
      <p:sp>
        <p:nvSpPr>
          <p:cNvPr id="4" name="Shape 2"/>
          <p:cNvSpPr/>
          <p:nvPr/>
        </p:nvSpPr>
        <p:spPr>
          <a:xfrm>
            <a:off x="990600" y="2624138"/>
            <a:ext cx="3876675" cy="6862763"/>
          </a:xfrm>
          <a:prstGeom prst="rect">
            <a:avLst/>
          </a:prstGeom>
          <a:solidFill>
            <a:srgbClr val="1B1F25"/>
          </a:solidFill>
          <a:ln/>
        </p:spPr>
      </p:sp>
      <p:sp>
        <p:nvSpPr>
          <p:cNvPr id="5" name="Shape 3"/>
          <p:cNvSpPr/>
          <p:nvPr/>
        </p:nvSpPr>
        <p:spPr>
          <a:xfrm>
            <a:off x="990600" y="2624138"/>
            <a:ext cx="3876675" cy="28575"/>
          </a:xfrm>
          <a:prstGeom prst="rect">
            <a:avLst/>
          </a:prstGeom>
          <a:solidFill>
            <a:srgbClr val="64C4F0"/>
          </a:solidFill>
          <a:ln/>
        </p:spPr>
      </p:sp>
      <p:sp>
        <p:nvSpPr>
          <p:cNvPr id="6" name="Text 4"/>
          <p:cNvSpPr/>
          <p:nvPr/>
        </p:nvSpPr>
        <p:spPr>
          <a:xfrm>
            <a:off x="1295400" y="2976563"/>
            <a:ext cx="3593783" cy="309563"/>
          </a:xfrm>
          <a:prstGeom prst="rect">
            <a:avLst/>
          </a:prstGeom>
          <a:noFill/>
          <a:ln/>
        </p:spPr>
        <p:txBody>
          <a:bodyPr wrap="square" lIns="25400" tIns="25400" rIns="25400" bIns="25400" rtlCol="0" anchor="t">
            <a:normAutofit/>
          </a:bodyPr>
          <a:lstStyle/>
          <a:p>
            <a:pPr algn="l" indent="0" marL="0">
              <a:buNone/>
            </a:pPr>
            <a:r>
              <a:rPr lang="en-US" sz="1650" spc="231" kern="0" dirty="0">
                <a:solidFill>
                  <a:srgbClr val="9AA0A8"/>
                </a:solidFill>
                <a:latin typeface="Courier New" pitchFamily="34" charset="0"/>
                <a:ea typeface="Courier New" pitchFamily="34" charset="-122"/>
                <a:cs typeface="Courier New" pitchFamily="34" charset="-120"/>
              </a:rPr>
              <a:t>01 IT WORKS</a:t>
            </a:r>
            <a:endParaRPr lang="en-US" sz="1650" dirty="0"/>
          </a:p>
        </p:txBody>
      </p:sp>
      <p:sp>
        <p:nvSpPr>
          <p:cNvPr id="7" name="Text 5"/>
          <p:cNvSpPr/>
          <p:nvPr/>
        </p:nvSpPr>
        <p:spPr>
          <a:xfrm>
            <a:off x="1295400" y="4776936"/>
            <a:ext cx="3593783" cy="1028700"/>
          </a:xfrm>
          <a:prstGeom prst="rect">
            <a:avLst/>
          </a:prstGeom>
          <a:noFill/>
          <a:ln/>
        </p:spPr>
        <p:txBody>
          <a:bodyPr wrap="square" lIns="25400" tIns="25400" rIns="25400" bIns="25400" rtlCol="0" anchor="t">
            <a:normAutofit/>
          </a:bodyPr>
          <a:lstStyle/>
          <a:p>
            <a:pPr algn="l" indent="0" marL="0">
              <a:lnSpc>
                <a:spcPct val="87764"/>
              </a:lnSpc>
              <a:buNone/>
            </a:pPr>
            <a:r>
              <a:rPr lang="en-US" sz="7800" dirty="0">
                <a:solidFill>
                  <a:srgbClr val="64C4F0"/>
                </a:solidFill>
                <a:latin typeface="Georgia" pitchFamily="34" charset="0"/>
                <a:ea typeface="Georgia" pitchFamily="34" charset="-122"/>
                <a:cs typeface="Georgia" pitchFamily="34" charset="-120"/>
              </a:rPr>
              <a:t>+8.5</a:t>
            </a:r>
            <a:endParaRPr lang="en-US" sz="7800" dirty="0"/>
          </a:p>
        </p:txBody>
      </p:sp>
      <p:sp>
        <p:nvSpPr>
          <p:cNvPr id="8" name="Text 6"/>
          <p:cNvSpPr/>
          <p:nvPr/>
        </p:nvSpPr>
        <p:spPr>
          <a:xfrm>
            <a:off x="1295400" y="7296373"/>
            <a:ext cx="3365087" cy="1904777"/>
          </a:xfrm>
          <a:prstGeom prst="rect">
            <a:avLst/>
          </a:prstGeom>
          <a:noFill/>
          <a:ln/>
        </p:spPr>
        <p:txBody>
          <a:bodyPr wrap="square" lIns="25400" tIns="25400" rIns="25400" bIns="25400" rtlCol="0" anchor="t">
            <a:normAutofit/>
          </a:bodyPr>
          <a:lstStyle/>
          <a:p>
            <a:pPr algn="l" indent="0" marL="0">
              <a:lnSpc>
                <a:spcPct val="117015"/>
              </a:lnSpc>
              <a:buNone/>
            </a:pPr>
            <a:r>
              <a:rPr lang="en-US" sz="2100" dirty="0">
                <a:solidFill>
                  <a:srgbClr val="D6D3CD"/>
                </a:solidFill>
                <a:latin typeface="Helvetica Neue" pitchFamily="34" charset="0"/>
                <a:ea typeface="Helvetica Neue" pitchFamily="34" charset="-122"/>
                <a:cs typeface="Helvetica Neue" pitchFamily="34" charset="-120"/>
              </a:rPr>
              <a:t>Mean forced-choice shift toward the hidden principal, all 6/6 principals. Model denies it in 100% of disclosure probes.</a:t>
            </a:r>
            <a:endParaRPr lang="en-US" sz="2100" dirty="0"/>
          </a:p>
        </p:txBody>
      </p:sp>
      <p:sp>
        <p:nvSpPr>
          <p:cNvPr id="9" name="Shape 7"/>
          <p:cNvSpPr/>
          <p:nvPr/>
        </p:nvSpPr>
        <p:spPr>
          <a:xfrm>
            <a:off x="5133975" y="2624138"/>
            <a:ext cx="3876675" cy="6862763"/>
          </a:xfrm>
          <a:prstGeom prst="rect">
            <a:avLst/>
          </a:prstGeom>
          <a:solidFill>
            <a:srgbClr val="1B1F25"/>
          </a:solidFill>
          <a:ln/>
        </p:spPr>
      </p:sp>
      <p:sp>
        <p:nvSpPr>
          <p:cNvPr id="10" name="Shape 8"/>
          <p:cNvSpPr/>
          <p:nvPr/>
        </p:nvSpPr>
        <p:spPr>
          <a:xfrm>
            <a:off x="5133975" y="2624138"/>
            <a:ext cx="3876675" cy="28575"/>
          </a:xfrm>
          <a:prstGeom prst="rect">
            <a:avLst/>
          </a:prstGeom>
          <a:solidFill>
            <a:srgbClr val="64C4F0"/>
          </a:solidFill>
          <a:ln/>
        </p:spPr>
      </p:sp>
      <p:sp>
        <p:nvSpPr>
          <p:cNvPr id="11" name="Text 9"/>
          <p:cNvSpPr/>
          <p:nvPr/>
        </p:nvSpPr>
        <p:spPr>
          <a:xfrm>
            <a:off x="5438775" y="2976563"/>
            <a:ext cx="3593783" cy="309563"/>
          </a:xfrm>
          <a:prstGeom prst="rect">
            <a:avLst/>
          </a:prstGeom>
          <a:noFill/>
          <a:ln/>
        </p:spPr>
        <p:txBody>
          <a:bodyPr wrap="square" lIns="25400" tIns="25400" rIns="25400" bIns="25400" rtlCol="0" anchor="t">
            <a:normAutofit/>
          </a:bodyPr>
          <a:lstStyle/>
          <a:p>
            <a:pPr algn="l" indent="0" marL="0">
              <a:buNone/>
            </a:pPr>
            <a:r>
              <a:rPr lang="en-US" sz="1650" spc="231" kern="0" dirty="0">
                <a:solidFill>
                  <a:srgbClr val="9AA0A8"/>
                </a:solidFill>
                <a:latin typeface="Courier New" pitchFamily="34" charset="0"/>
                <a:ea typeface="Courier New" pitchFamily="34" charset="-122"/>
                <a:cs typeface="Courier New" pitchFamily="34" charset="-120"/>
              </a:rPr>
              <a:t>02 IT WON'T STEER</a:t>
            </a:r>
            <a:endParaRPr lang="en-US" sz="1650" dirty="0"/>
          </a:p>
        </p:txBody>
      </p:sp>
      <p:sp>
        <p:nvSpPr>
          <p:cNvPr id="12" name="Text 10"/>
          <p:cNvSpPr/>
          <p:nvPr/>
        </p:nvSpPr>
        <p:spPr>
          <a:xfrm>
            <a:off x="5438775" y="4776936"/>
            <a:ext cx="3593783" cy="1028700"/>
          </a:xfrm>
          <a:prstGeom prst="rect">
            <a:avLst/>
          </a:prstGeom>
          <a:noFill/>
          <a:ln/>
        </p:spPr>
        <p:txBody>
          <a:bodyPr wrap="square" lIns="25400" tIns="25400" rIns="25400" bIns="25400" rtlCol="0" anchor="t">
            <a:normAutofit/>
          </a:bodyPr>
          <a:lstStyle/>
          <a:p>
            <a:pPr algn="l" indent="0" marL="0">
              <a:lnSpc>
                <a:spcPct val="87764"/>
              </a:lnSpc>
              <a:buNone/>
            </a:pPr>
            <a:r>
              <a:rPr lang="en-US" sz="7800" dirty="0">
                <a:solidFill>
                  <a:srgbClr val="64C4F0"/>
                </a:solidFill>
                <a:latin typeface="Georgia" pitchFamily="34" charset="0"/>
                <a:ea typeface="Georgia" pitchFamily="34" charset="-122"/>
                <a:cs typeface="Georgia" pitchFamily="34" charset="-120"/>
              </a:rPr>
              <a:t>+0.44</a:t>
            </a:r>
            <a:endParaRPr lang="en-US" sz="7800" dirty="0"/>
          </a:p>
        </p:txBody>
      </p:sp>
      <p:sp>
        <p:nvSpPr>
          <p:cNvPr id="13" name="Text 11"/>
          <p:cNvSpPr/>
          <p:nvPr/>
        </p:nvSpPr>
        <p:spPr>
          <a:xfrm>
            <a:off x="5438775" y="7296373"/>
            <a:ext cx="3365087" cy="1904777"/>
          </a:xfrm>
          <a:prstGeom prst="rect">
            <a:avLst/>
          </a:prstGeom>
          <a:noFill/>
          <a:ln/>
        </p:spPr>
        <p:txBody>
          <a:bodyPr wrap="square" lIns="25400" tIns="25400" rIns="25400" bIns="25400" rtlCol="0" anchor="t">
            <a:normAutofit/>
          </a:bodyPr>
          <a:lstStyle/>
          <a:p>
            <a:pPr algn="l" indent="0" marL="0">
              <a:lnSpc>
                <a:spcPct val="117015"/>
              </a:lnSpc>
              <a:buNone/>
            </a:pPr>
            <a:r>
              <a:rPr lang="en-US" sz="2100" dirty="0">
                <a:solidFill>
                  <a:srgbClr val="D6D3CD"/>
                </a:solidFill>
                <a:latin typeface="Helvetica Neue" pitchFamily="34" charset="0"/>
                <a:ea typeface="Helvetica Neue" pitchFamily="34" charset="-122"/>
                <a:cs typeface="Helvetica Neue" pitchFamily="34" charset="-120"/>
              </a:rPr>
              <a:t>Our cleaned direction over a norm-matched random vector. CI [−1.04, +1.83] crosses zero; 0 of 5 configs beat random.</a:t>
            </a:r>
            <a:endParaRPr lang="en-US" sz="2100" dirty="0"/>
          </a:p>
        </p:txBody>
      </p:sp>
      <p:sp>
        <p:nvSpPr>
          <p:cNvPr id="14" name="Shape 12"/>
          <p:cNvSpPr/>
          <p:nvPr/>
        </p:nvSpPr>
        <p:spPr>
          <a:xfrm>
            <a:off x="9277350" y="2624138"/>
            <a:ext cx="3876675" cy="6862763"/>
          </a:xfrm>
          <a:prstGeom prst="rect">
            <a:avLst/>
          </a:prstGeom>
          <a:solidFill>
            <a:srgbClr val="1B1F25"/>
          </a:solidFill>
          <a:ln/>
        </p:spPr>
      </p:sp>
      <p:sp>
        <p:nvSpPr>
          <p:cNvPr id="15" name="Shape 13"/>
          <p:cNvSpPr/>
          <p:nvPr/>
        </p:nvSpPr>
        <p:spPr>
          <a:xfrm>
            <a:off x="9277350" y="2624138"/>
            <a:ext cx="3876675" cy="28575"/>
          </a:xfrm>
          <a:prstGeom prst="rect">
            <a:avLst/>
          </a:prstGeom>
          <a:solidFill>
            <a:srgbClr val="EBBD57"/>
          </a:solidFill>
          <a:ln/>
        </p:spPr>
      </p:sp>
      <p:sp>
        <p:nvSpPr>
          <p:cNvPr id="16" name="Text 14"/>
          <p:cNvSpPr/>
          <p:nvPr/>
        </p:nvSpPr>
        <p:spPr>
          <a:xfrm>
            <a:off x="9582150" y="2976563"/>
            <a:ext cx="3593783" cy="309563"/>
          </a:xfrm>
          <a:prstGeom prst="rect">
            <a:avLst/>
          </a:prstGeom>
          <a:noFill/>
          <a:ln/>
        </p:spPr>
        <p:txBody>
          <a:bodyPr wrap="square" lIns="25400" tIns="25400" rIns="25400" bIns="25400" rtlCol="0" anchor="t">
            <a:normAutofit/>
          </a:bodyPr>
          <a:lstStyle/>
          <a:p>
            <a:pPr algn="l" indent="0" marL="0">
              <a:buNone/>
            </a:pPr>
            <a:r>
              <a:rPr lang="en-US" sz="1650" spc="231" kern="0" dirty="0">
                <a:solidFill>
                  <a:srgbClr val="9AA0A8"/>
                </a:solidFill>
                <a:latin typeface="Courier New" pitchFamily="34" charset="0"/>
                <a:ea typeface="Courier New" pitchFamily="34" charset="-122"/>
                <a:cs typeface="Courier New" pitchFamily="34" charset="-120"/>
              </a:rPr>
              <a:t>03 ONE AXIS</a:t>
            </a:r>
            <a:endParaRPr lang="en-US" sz="1650" dirty="0"/>
          </a:p>
        </p:txBody>
      </p:sp>
      <p:sp>
        <p:nvSpPr>
          <p:cNvPr id="17" name="Text 15"/>
          <p:cNvSpPr/>
          <p:nvPr/>
        </p:nvSpPr>
        <p:spPr>
          <a:xfrm>
            <a:off x="9582150" y="4776936"/>
            <a:ext cx="3593783" cy="1028700"/>
          </a:xfrm>
          <a:prstGeom prst="rect">
            <a:avLst/>
          </a:prstGeom>
          <a:noFill/>
          <a:ln/>
        </p:spPr>
        <p:txBody>
          <a:bodyPr wrap="square" lIns="25400" tIns="25400" rIns="25400" bIns="25400" rtlCol="0" anchor="t">
            <a:normAutofit/>
          </a:bodyPr>
          <a:lstStyle/>
          <a:p>
            <a:pPr algn="l" indent="0" marL="0">
              <a:lnSpc>
                <a:spcPct val="87764"/>
              </a:lnSpc>
              <a:buNone/>
            </a:pPr>
            <a:r>
              <a:rPr lang="en-US" sz="7800" dirty="0">
                <a:solidFill>
                  <a:srgbClr val="EBBD57"/>
                </a:solidFill>
                <a:latin typeface="Georgia" pitchFamily="34" charset="0"/>
                <a:ea typeface="Georgia" pitchFamily="34" charset="-122"/>
                <a:cs typeface="Georgia" pitchFamily="34" charset="-120"/>
              </a:rPr>
              <a:t>0.79</a:t>
            </a:r>
            <a:endParaRPr lang="en-US" sz="7800" dirty="0"/>
          </a:p>
        </p:txBody>
      </p:sp>
      <p:sp>
        <p:nvSpPr>
          <p:cNvPr id="18" name="Text 16"/>
          <p:cNvSpPr/>
          <p:nvPr/>
        </p:nvSpPr>
        <p:spPr>
          <a:xfrm>
            <a:off x="9582150" y="7296373"/>
            <a:ext cx="3365087" cy="1904777"/>
          </a:xfrm>
          <a:prstGeom prst="rect">
            <a:avLst/>
          </a:prstGeom>
          <a:noFill/>
          <a:ln/>
        </p:spPr>
        <p:txBody>
          <a:bodyPr wrap="square" lIns="25400" tIns="25400" rIns="25400" bIns="25400" rtlCol="0" anchor="t">
            <a:normAutofit/>
          </a:bodyPr>
          <a:lstStyle/>
          <a:p>
            <a:pPr algn="l" indent="0" marL="0">
              <a:lnSpc>
                <a:spcPct val="117015"/>
              </a:lnSpc>
              <a:buNone/>
            </a:pPr>
            <a:r>
              <a:rPr lang="en-US" sz="2100" dirty="0">
                <a:solidFill>
                  <a:srgbClr val="D6D3CD"/>
                </a:solidFill>
                <a:latin typeface="Helvetica Neue" pitchFamily="34" charset="0"/>
                <a:ea typeface="Helvetica Neue" pitchFamily="34" charset="-122"/>
                <a:cs typeface="Helvetica Neue" pitchFamily="34" charset="-120"/>
              </a:rPr>
              <a:t>Mean cosine between all six loyalty directions, vs 0.018 random. A single shared axis carries 82.5% of variance.</a:t>
            </a:r>
            <a:endParaRPr lang="en-US" sz="2100" dirty="0"/>
          </a:p>
        </p:txBody>
      </p:sp>
      <p:sp>
        <p:nvSpPr>
          <p:cNvPr id="19" name="Shape 17"/>
          <p:cNvSpPr/>
          <p:nvPr/>
        </p:nvSpPr>
        <p:spPr>
          <a:xfrm>
            <a:off x="13420725" y="2624138"/>
            <a:ext cx="3876675" cy="6862763"/>
          </a:xfrm>
          <a:prstGeom prst="rect">
            <a:avLst/>
          </a:prstGeom>
          <a:solidFill>
            <a:srgbClr val="1B1F25"/>
          </a:solidFill>
          <a:ln/>
        </p:spPr>
      </p:sp>
      <p:sp>
        <p:nvSpPr>
          <p:cNvPr id="20" name="Shape 18"/>
          <p:cNvSpPr/>
          <p:nvPr/>
        </p:nvSpPr>
        <p:spPr>
          <a:xfrm>
            <a:off x="13420725" y="2624138"/>
            <a:ext cx="3876675" cy="28575"/>
          </a:xfrm>
          <a:prstGeom prst="rect">
            <a:avLst/>
          </a:prstGeom>
          <a:solidFill>
            <a:srgbClr val="EBBD57"/>
          </a:solidFill>
          <a:ln/>
        </p:spPr>
      </p:sp>
      <p:sp>
        <p:nvSpPr>
          <p:cNvPr id="21" name="Text 19"/>
          <p:cNvSpPr/>
          <p:nvPr/>
        </p:nvSpPr>
        <p:spPr>
          <a:xfrm>
            <a:off x="13725525" y="2976563"/>
            <a:ext cx="3593783" cy="309563"/>
          </a:xfrm>
          <a:prstGeom prst="rect">
            <a:avLst/>
          </a:prstGeom>
          <a:noFill/>
          <a:ln/>
        </p:spPr>
        <p:txBody>
          <a:bodyPr wrap="square" lIns="25400" tIns="25400" rIns="25400" bIns="25400" rtlCol="0" anchor="t">
            <a:normAutofit/>
          </a:bodyPr>
          <a:lstStyle/>
          <a:p>
            <a:pPr algn="l" indent="0" marL="0">
              <a:buNone/>
            </a:pPr>
            <a:r>
              <a:rPr lang="en-US" sz="1650" spc="231" kern="0" dirty="0">
                <a:solidFill>
                  <a:srgbClr val="9AA0A8"/>
                </a:solidFill>
                <a:latin typeface="Courier New" pitchFamily="34" charset="0"/>
                <a:ea typeface="Courier New" pitchFamily="34" charset="-122"/>
                <a:cs typeface="Courier New" pitchFamily="34" charset="-120"/>
              </a:rPr>
              <a:t>04 IT READS OUT</a:t>
            </a:r>
            <a:endParaRPr lang="en-US" sz="1650" dirty="0"/>
          </a:p>
        </p:txBody>
      </p:sp>
      <p:sp>
        <p:nvSpPr>
          <p:cNvPr id="22" name="Text 20"/>
          <p:cNvSpPr/>
          <p:nvPr/>
        </p:nvSpPr>
        <p:spPr>
          <a:xfrm>
            <a:off x="13725525" y="4776936"/>
            <a:ext cx="3593783" cy="1028700"/>
          </a:xfrm>
          <a:prstGeom prst="rect">
            <a:avLst/>
          </a:prstGeom>
          <a:noFill/>
          <a:ln/>
        </p:spPr>
        <p:txBody>
          <a:bodyPr wrap="square" lIns="25400" tIns="25400" rIns="25400" bIns="25400" rtlCol="0" anchor="t">
            <a:normAutofit/>
          </a:bodyPr>
          <a:lstStyle/>
          <a:p>
            <a:pPr algn="l" indent="0" marL="0">
              <a:lnSpc>
                <a:spcPct val="87764"/>
              </a:lnSpc>
              <a:buNone/>
            </a:pPr>
            <a:r>
              <a:rPr lang="en-US" sz="7800" dirty="0">
                <a:solidFill>
                  <a:srgbClr val="EBBD57"/>
                </a:solidFill>
                <a:latin typeface="Georgia" pitchFamily="34" charset="0"/>
                <a:ea typeface="Georgia" pitchFamily="34" charset="-122"/>
                <a:cs typeface="Georgia" pitchFamily="34" charset="-120"/>
              </a:rPr>
              <a:t>1.00</a:t>
            </a:r>
            <a:endParaRPr lang="en-US" sz="7800" dirty="0"/>
          </a:p>
        </p:txBody>
      </p:sp>
      <p:sp>
        <p:nvSpPr>
          <p:cNvPr id="23" name="Text 21"/>
          <p:cNvSpPr/>
          <p:nvPr/>
        </p:nvSpPr>
        <p:spPr>
          <a:xfrm>
            <a:off x="13725525" y="7296373"/>
            <a:ext cx="3365087" cy="1904777"/>
          </a:xfrm>
          <a:prstGeom prst="rect">
            <a:avLst/>
          </a:prstGeom>
          <a:noFill/>
          <a:ln/>
        </p:spPr>
        <p:txBody>
          <a:bodyPr wrap="square" lIns="25400" tIns="25400" rIns="25400" bIns="25400" rtlCol="0" anchor="t">
            <a:normAutofit/>
          </a:bodyPr>
          <a:lstStyle/>
          <a:p>
            <a:pPr algn="l" indent="0" marL="0">
              <a:lnSpc>
                <a:spcPct val="117015"/>
              </a:lnSpc>
              <a:buNone/>
            </a:pPr>
            <a:r>
              <a:rPr lang="en-US" sz="2100" dirty="0">
                <a:solidFill>
                  <a:srgbClr val="D6D3CD"/>
                </a:solidFill>
                <a:latin typeface="Helvetica Neue" pitchFamily="34" charset="0"/>
                <a:ea typeface="Helvetica Neue" pitchFamily="34" charset="-122"/>
                <a:cs typeface="Helvetica Neue" pitchFamily="34" charset="-120"/>
              </a:rPr>
              <a:t>Linear-probe AUC for detection, for loyalty vs generic obedience, and for transfer to unseen principals.</a:t>
            </a:r>
            <a:endParaRPr lang="en-US" sz="2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4161A"/>
        </a:solidFill>
      </p:bgPr>
    </p:bg>
    <p:spTree>
      <p:nvGrpSpPr>
        <p:cNvPr id="1" name=""/>
        <p:cNvGrpSpPr/>
        <p:nvPr/>
      </p:nvGrpSpPr>
      <p:grpSpPr>
        <a:xfrm>
          <a:off x="0" y="0"/>
          <a:ext cx="0" cy="0"/>
          <a:chOff x="0" y="0"/>
          <a:chExt cx="0" cy="0"/>
        </a:xfrm>
      </p:grpSpPr>
      <p:sp>
        <p:nvSpPr>
          <p:cNvPr id="2" name="Text 0"/>
          <p:cNvSpPr/>
          <p:nvPr/>
        </p:nvSpPr>
        <p:spPr>
          <a:xfrm>
            <a:off x="990600" y="800100"/>
            <a:ext cx="17937480" cy="333375"/>
          </a:xfrm>
          <a:prstGeom prst="rect">
            <a:avLst/>
          </a:prstGeom>
          <a:noFill/>
          <a:ln/>
        </p:spPr>
        <p:txBody>
          <a:bodyPr wrap="square" lIns="25400" tIns="25400" rIns="25400" bIns="25400" rtlCol="0" anchor="t">
            <a:normAutofit/>
          </a:bodyPr>
          <a:lstStyle/>
          <a:p>
            <a:pPr algn="l" indent="0" marL="0">
              <a:buNone/>
            </a:pPr>
            <a:r>
              <a:rPr lang="en-US" sz="1800" spc="324" kern="0" dirty="0">
                <a:solidFill>
                  <a:srgbClr val="64C4F0"/>
                </a:solidFill>
                <a:latin typeface="Courier New" pitchFamily="34" charset="0"/>
                <a:ea typeface="Courier New" pitchFamily="34" charset="-122"/>
                <a:cs typeface="Courier New" pitchFamily="34" charset="-120"/>
              </a:rPr>
              <a:t>THE THREAT</a:t>
            </a:r>
            <a:endParaRPr lang="en-US" sz="1800" dirty="0"/>
          </a:p>
        </p:txBody>
      </p:sp>
      <p:sp>
        <p:nvSpPr>
          <p:cNvPr id="3" name="Text 1"/>
          <p:cNvSpPr/>
          <p:nvPr/>
        </p:nvSpPr>
        <p:spPr>
          <a:xfrm>
            <a:off x="990600" y="1304925"/>
            <a:ext cx="16796004" cy="1514773"/>
          </a:xfrm>
          <a:prstGeom prst="rect">
            <a:avLst/>
          </a:prstGeom>
          <a:noFill/>
          <a:ln/>
        </p:spPr>
        <p:txBody>
          <a:bodyPr wrap="square" lIns="25400" tIns="25400" rIns="25400" bIns="25400" rtlCol="0" anchor="t">
            <a:normAutofit/>
          </a:bodyPr>
          <a:lstStyle/>
          <a:p>
            <a:pPr algn="l" indent="0" marL="0">
              <a:lnSpc>
                <a:spcPct val="90140"/>
              </a:lnSpc>
              <a:buNone/>
            </a:pPr>
            <a:r>
              <a:rPr lang="en-US" sz="5700" spc="-57" kern="0" dirty="0">
                <a:solidFill>
                  <a:srgbClr val="EDEAE4"/>
                </a:solidFill>
                <a:latin typeface="Georgia" pitchFamily="34" charset="0"/>
                <a:ea typeface="Georgia" pitchFamily="34" charset="-122"/>
                <a:cs typeface="Georgia" pitchFamily="34" charset="-120"/>
              </a:rPr>
              <a:t>If you own the system prompt, you own the chain of command.</a:t>
            </a:r>
            <a:endParaRPr lang="en-US" sz="5700" dirty="0"/>
          </a:p>
        </p:txBody>
      </p:sp>
      <p:sp>
        <p:nvSpPr>
          <p:cNvPr id="4" name="Text 2"/>
          <p:cNvSpPr/>
          <p:nvPr/>
        </p:nvSpPr>
        <p:spPr>
          <a:xfrm>
            <a:off x="990600" y="2933998"/>
            <a:ext cx="14716125" cy="1363935"/>
          </a:xfrm>
          <a:prstGeom prst="rect">
            <a:avLst/>
          </a:prstGeom>
          <a:noFill/>
          <a:ln/>
        </p:spPr>
        <p:txBody>
          <a:bodyPr wrap="square" lIns="25400" tIns="25400" rIns="25400" bIns="25400" rtlCol="0" anchor="t">
            <a:normAutofit/>
          </a:bodyPr>
          <a:lstStyle/>
          <a:p>
            <a:pPr algn="l" indent="0" marL="0">
              <a:lnSpc>
                <a:spcPct val="120519"/>
              </a:lnSpc>
              <a:buNone/>
            </a:pPr>
            <a:r>
              <a:rPr lang="en-US" sz="2400" dirty="0">
                <a:solidFill>
                  <a:srgbClr val="B9BEC6"/>
                </a:solidFill>
                <a:latin typeface="Helvetica Neue" pitchFamily="34" charset="0"/>
                <a:ea typeface="Helvetica Neue" pitchFamily="34" charset="-122"/>
                <a:cs typeface="Helvetica Neue" pitchFamily="34" charset="-120"/>
              </a:rPr>
              <a:t>An operator hosting a model on your behalf — or anyone who compromises a prompt template — can instruct it to quietly advance a third party's interests, behave normally otherwise, and deny it if asked. You would never see it.</a:t>
            </a:r>
            <a:endParaRPr lang="en-US" sz="2400" dirty="0"/>
          </a:p>
        </p:txBody>
      </p:sp>
      <p:sp>
        <p:nvSpPr>
          <p:cNvPr id="5" name="Shape 3"/>
          <p:cNvSpPr/>
          <p:nvPr/>
        </p:nvSpPr>
        <p:spPr>
          <a:xfrm>
            <a:off x="990600" y="4717033"/>
            <a:ext cx="7196658" cy="4769867"/>
          </a:xfrm>
          <a:prstGeom prst="rect">
            <a:avLst/>
          </a:prstGeom>
          <a:solidFill>
            <a:srgbClr val="1B1F25"/>
          </a:solidFill>
          <a:ln/>
        </p:spPr>
      </p:sp>
      <p:sp>
        <p:nvSpPr>
          <p:cNvPr id="6" name="Text 4"/>
          <p:cNvSpPr/>
          <p:nvPr/>
        </p:nvSpPr>
        <p:spPr>
          <a:xfrm>
            <a:off x="1314450" y="5059933"/>
            <a:ext cx="7203854" cy="309563"/>
          </a:xfrm>
          <a:prstGeom prst="rect">
            <a:avLst/>
          </a:prstGeom>
          <a:noFill/>
          <a:ln/>
        </p:spPr>
        <p:txBody>
          <a:bodyPr wrap="square" lIns="25400" tIns="25400" rIns="25400" bIns="25400" rtlCol="0" anchor="t">
            <a:normAutofit/>
          </a:bodyPr>
          <a:lstStyle/>
          <a:p>
            <a:pPr algn="l" indent="0" marL="0">
              <a:buNone/>
            </a:pPr>
            <a:r>
              <a:rPr lang="en-US" sz="1650" spc="198" kern="0" dirty="0">
                <a:solidFill>
                  <a:srgbClr val="64C4F0"/>
                </a:solidFill>
                <a:latin typeface="Courier New" pitchFamily="34" charset="0"/>
                <a:ea typeface="Courier New" pitchFamily="34" charset="-122"/>
                <a:cs typeface="Courier New" pitchFamily="34" charset="-120"/>
              </a:rPr>
              <a:t>ATTACK SUCCEEDS IF</a:t>
            </a:r>
            <a:endParaRPr lang="en-US" sz="1650" dirty="0"/>
          </a:p>
        </p:txBody>
      </p:sp>
      <p:sp>
        <p:nvSpPr>
          <p:cNvPr id="7" name="Text 5"/>
          <p:cNvSpPr/>
          <p:nvPr/>
        </p:nvSpPr>
        <p:spPr>
          <a:xfrm>
            <a:off x="1314450" y="5502846"/>
            <a:ext cx="7203854" cy="442913"/>
          </a:xfrm>
          <a:prstGeom prst="rect">
            <a:avLst/>
          </a:prstGeom>
          <a:noFill/>
          <a:ln/>
        </p:spPr>
        <p:txBody>
          <a:bodyPr wrap="square" lIns="25400" tIns="25400" rIns="25400" bIns="25400" rtlCol="0" anchor="t">
            <a:normAutofit/>
          </a:bodyPr>
          <a:lstStyle/>
          <a:p>
            <a:pPr algn="l" indent="0" marL="0">
              <a:lnSpc>
                <a:spcPct val="116667"/>
              </a:lnSpc>
              <a:buNone/>
            </a:pPr>
            <a:r>
              <a:rPr lang="en-US" sz="2250" dirty="0">
                <a:solidFill>
                  <a:srgbClr val="EDEAE4"/>
                </a:solidFill>
                <a:latin typeface="Helvetica Neue" pitchFamily="34" charset="0"/>
                <a:ea typeface="Helvetica Neue" pitchFamily="34" charset="-122"/>
                <a:cs typeface="Helvetica Neue" pitchFamily="34" charset="-120"/>
              </a:rPr>
              <a:t>The tilt changes user decisions.</a:t>
            </a:r>
            <a:endParaRPr lang="en-US" sz="2250" dirty="0"/>
          </a:p>
        </p:txBody>
      </p:sp>
      <p:sp>
        <p:nvSpPr>
          <p:cNvPr id="8" name="Shape 6"/>
          <p:cNvSpPr/>
          <p:nvPr/>
        </p:nvSpPr>
        <p:spPr>
          <a:xfrm>
            <a:off x="1314450" y="6079108"/>
            <a:ext cx="6548958" cy="9525"/>
          </a:xfrm>
          <a:prstGeom prst="rect">
            <a:avLst/>
          </a:prstGeom>
          <a:solidFill>
            <a:srgbClr val="EDEAE4">
              <a:alpha val="10000"/>
            </a:srgbClr>
          </a:solidFill>
          <a:ln/>
        </p:spPr>
      </p:sp>
      <p:sp>
        <p:nvSpPr>
          <p:cNvPr id="9" name="Text 7"/>
          <p:cNvSpPr/>
          <p:nvPr/>
        </p:nvSpPr>
        <p:spPr>
          <a:xfrm>
            <a:off x="1314450" y="6260083"/>
            <a:ext cx="6745427" cy="842963"/>
          </a:xfrm>
          <a:prstGeom prst="rect">
            <a:avLst/>
          </a:prstGeom>
          <a:noFill/>
          <a:ln/>
        </p:spPr>
        <p:txBody>
          <a:bodyPr wrap="square" lIns="25400" tIns="25400" rIns="25400" bIns="25400" rtlCol="0" anchor="t">
            <a:normAutofit/>
          </a:bodyPr>
          <a:lstStyle/>
          <a:p>
            <a:pPr algn="l" indent="0" marL="0">
              <a:lnSpc>
                <a:spcPct val="116667"/>
              </a:lnSpc>
              <a:buNone/>
            </a:pPr>
            <a:r>
              <a:rPr lang="en-US" sz="2250" dirty="0">
                <a:solidFill>
                  <a:srgbClr val="EDEAE4"/>
                </a:solidFill>
                <a:latin typeface="Helvetica Neue" pitchFamily="34" charset="0"/>
                <a:ea typeface="Helvetica Neue" pitchFamily="34" charset="-122"/>
                <a:cs typeface="Helvetica Neue" pitchFamily="34" charset="-120"/>
              </a:rPr>
              <a:t>It targets that principal in particular , not diffuse sycophancy.</a:t>
            </a:r>
            <a:endParaRPr lang="en-US" sz="2250" dirty="0"/>
          </a:p>
        </p:txBody>
      </p:sp>
      <p:sp>
        <p:nvSpPr>
          <p:cNvPr id="10" name="Shape 8"/>
          <p:cNvSpPr/>
          <p:nvPr/>
        </p:nvSpPr>
        <p:spPr>
          <a:xfrm>
            <a:off x="1314450" y="7236396"/>
            <a:ext cx="6548958" cy="9525"/>
          </a:xfrm>
          <a:prstGeom prst="rect">
            <a:avLst/>
          </a:prstGeom>
          <a:solidFill>
            <a:srgbClr val="EDEAE4">
              <a:alpha val="10000"/>
            </a:srgbClr>
          </a:solidFill>
          <a:ln/>
        </p:spPr>
      </p:sp>
      <p:sp>
        <p:nvSpPr>
          <p:cNvPr id="11" name="Text 9"/>
          <p:cNvSpPr/>
          <p:nvPr/>
        </p:nvSpPr>
        <p:spPr>
          <a:xfrm>
            <a:off x="1314450" y="7417371"/>
            <a:ext cx="7203854" cy="442913"/>
          </a:xfrm>
          <a:prstGeom prst="rect">
            <a:avLst/>
          </a:prstGeom>
          <a:noFill/>
          <a:ln/>
        </p:spPr>
        <p:txBody>
          <a:bodyPr wrap="square" lIns="25400" tIns="25400" rIns="25400" bIns="25400" rtlCol="0" anchor="t">
            <a:normAutofit/>
          </a:bodyPr>
          <a:lstStyle/>
          <a:p>
            <a:pPr algn="l" indent="0" marL="0">
              <a:lnSpc>
                <a:spcPct val="116667"/>
              </a:lnSpc>
              <a:buNone/>
            </a:pPr>
            <a:r>
              <a:rPr lang="en-US" sz="2250" dirty="0">
                <a:solidFill>
                  <a:srgbClr val="EDEAE4"/>
                </a:solidFill>
                <a:latin typeface="Helvetica Neue" pitchFamily="34" charset="0"/>
                <a:ea typeface="Helvetica Neue" pitchFamily="34" charset="-122"/>
                <a:cs typeface="Helvetica Neue" pitchFamily="34" charset="-120"/>
              </a:rPr>
              <a:t>It never surfaces when you ask about it.</a:t>
            </a:r>
            <a:endParaRPr lang="en-US" sz="2250" dirty="0"/>
          </a:p>
        </p:txBody>
      </p:sp>
      <p:sp>
        <p:nvSpPr>
          <p:cNvPr id="12" name="Shape 10"/>
          <p:cNvSpPr/>
          <p:nvPr/>
        </p:nvSpPr>
        <p:spPr>
          <a:xfrm>
            <a:off x="8434908" y="4717033"/>
            <a:ext cx="8862492" cy="4769867"/>
          </a:xfrm>
          <a:prstGeom prst="rect">
            <a:avLst/>
          </a:prstGeom>
          <a:solidFill>
            <a:srgbClr val="1B1F25"/>
          </a:solidFill>
          <a:ln/>
        </p:spPr>
      </p:sp>
      <p:sp>
        <p:nvSpPr>
          <p:cNvPr id="13" name="Shape 11"/>
          <p:cNvSpPr/>
          <p:nvPr/>
        </p:nvSpPr>
        <p:spPr>
          <a:xfrm>
            <a:off x="8434908" y="4717033"/>
            <a:ext cx="28575" cy="4769867"/>
          </a:xfrm>
          <a:prstGeom prst="rect">
            <a:avLst/>
          </a:prstGeom>
          <a:solidFill>
            <a:srgbClr val="EBBD57"/>
          </a:solidFill>
          <a:ln/>
        </p:spPr>
      </p:sp>
      <p:sp>
        <p:nvSpPr>
          <p:cNvPr id="14" name="Text 12"/>
          <p:cNvSpPr/>
          <p:nvPr/>
        </p:nvSpPr>
        <p:spPr>
          <a:xfrm>
            <a:off x="8787333" y="5059933"/>
            <a:ext cx="9004838" cy="309563"/>
          </a:xfrm>
          <a:prstGeom prst="rect">
            <a:avLst/>
          </a:prstGeom>
          <a:noFill/>
          <a:ln/>
        </p:spPr>
        <p:txBody>
          <a:bodyPr wrap="square" lIns="25400" tIns="25400" rIns="25400" bIns="25400" rtlCol="0" anchor="t">
            <a:normAutofit/>
          </a:bodyPr>
          <a:lstStyle/>
          <a:p>
            <a:pPr algn="l" indent="0" marL="0">
              <a:buNone/>
            </a:pPr>
            <a:r>
              <a:rPr lang="en-US" sz="1650" spc="198" kern="0" dirty="0">
                <a:solidFill>
                  <a:srgbClr val="EBBD57"/>
                </a:solidFill>
                <a:latin typeface="Courier New" pitchFamily="34" charset="0"/>
                <a:ea typeface="Courier New" pitchFamily="34" charset="-122"/>
                <a:cs typeface="Courier New" pitchFamily="34" charset="-120"/>
              </a:rPr>
              <a:t>WHY THIS IS A MECHANISTIC QUESTION</a:t>
            </a:r>
            <a:endParaRPr lang="en-US" sz="1650" dirty="0"/>
          </a:p>
        </p:txBody>
      </p:sp>
      <p:sp>
        <p:nvSpPr>
          <p:cNvPr id="15" name="Text 13"/>
          <p:cNvSpPr/>
          <p:nvPr/>
        </p:nvSpPr>
        <p:spPr>
          <a:xfrm>
            <a:off x="8787333" y="5540946"/>
            <a:ext cx="8431803" cy="1323975"/>
          </a:xfrm>
          <a:prstGeom prst="rect">
            <a:avLst/>
          </a:prstGeom>
          <a:noFill/>
          <a:ln/>
        </p:spPr>
        <p:txBody>
          <a:bodyPr wrap="square" lIns="25400" tIns="25400" rIns="25400" bIns="25400" rtlCol="0" anchor="t">
            <a:normAutofit/>
          </a:bodyPr>
          <a:lstStyle/>
          <a:p>
            <a:pPr algn="l" indent="0" marL="0">
              <a:lnSpc>
                <a:spcPct val="125000"/>
              </a:lnSpc>
              <a:buNone/>
            </a:pPr>
            <a:r>
              <a:rPr lang="en-US" sz="2250" dirty="0">
                <a:solidFill>
                  <a:srgbClr val="D6D3CD"/>
                </a:solidFill>
                <a:latin typeface="Helvetica Neue" pitchFamily="34" charset="0"/>
                <a:ea typeface="Helvetica Neue" pitchFamily="34" charset="-122"/>
                <a:cs typeface="Helvetica Neue" pitchFamily="34" charset="-120"/>
              </a:rPr>
              <a:t>To claim a model holds a secret loyalty is to claim something about its internals: that its encoding of </a:t>
            </a:r>
            <a:pPr algn="l" indent="0" marL="0">
              <a:lnSpc>
                <a:spcPct val="125000"/>
              </a:lnSpc>
              <a:buNone/>
            </a:pPr>
            <a:r>
              <a:rPr lang="en-US" sz="2250" i="1" dirty="0">
                <a:solidFill>
                  <a:srgbClr val="D6D3CD"/>
                </a:solidFill>
                <a:latin typeface="Helvetica Neue" pitchFamily="34" charset="0"/>
                <a:ea typeface="Helvetica Neue" pitchFamily="34" charset="-122"/>
                <a:cs typeface="Helvetica Neue" pitchFamily="34" charset="-120"/>
              </a:rPr>
              <a:t>whose interests it serves </a:t>
            </a:r>
            <a:pPr algn="l" indent="0" marL="0">
              <a:lnSpc>
                <a:spcPct val="125000"/>
              </a:lnSpc>
              <a:buNone/>
            </a:pPr>
            <a:r>
              <a:rPr lang="en-US" sz="2250" dirty="0">
                <a:solidFill>
                  <a:srgbClr val="D6D3CD"/>
                </a:solidFill>
                <a:latin typeface="Helvetica Neue" pitchFamily="34" charset="0"/>
                <a:ea typeface="Helvetica Neue" pitchFamily="34" charset="-122"/>
                <a:cs typeface="Helvetica Neue" pitchFamily="34" charset="-120"/>
              </a:rPr>
              <a:t>has shifted.</a:t>
            </a:r>
            <a:endParaRPr lang="en-US" sz="2250" dirty="0"/>
          </a:p>
        </p:txBody>
      </p:sp>
      <p:sp>
        <p:nvSpPr>
          <p:cNvPr id="16" name="Text 14"/>
          <p:cNvSpPr/>
          <p:nvPr/>
        </p:nvSpPr>
        <p:spPr>
          <a:xfrm>
            <a:off x="8787333" y="7036371"/>
            <a:ext cx="8431803" cy="1752600"/>
          </a:xfrm>
          <a:prstGeom prst="rect">
            <a:avLst/>
          </a:prstGeom>
          <a:noFill/>
          <a:ln/>
        </p:spPr>
        <p:txBody>
          <a:bodyPr wrap="square" lIns="25400" tIns="25400" rIns="25400" bIns="25400" rtlCol="0" anchor="t">
            <a:normAutofit/>
          </a:bodyPr>
          <a:lstStyle/>
          <a:p>
            <a:pPr algn="l" indent="0" marL="0">
              <a:lnSpc>
                <a:spcPct val="125000"/>
              </a:lnSpc>
              <a:buNone/>
            </a:pPr>
            <a:r>
              <a:rPr lang="en-US" sz="2250" dirty="0">
                <a:solidFill>
                  <a:srgbClr val="D6D3CD"/>
                </a:solidFill>
                <a:latin typeface="Helvetica Neue" pitchFamily="34" charset="0"/>
                <a:ea typeface="Helvetica Neue" pitchFamily="34" charset="-122"/>
                <a:cs typeface="Helvetica Neue" pitchFamily="34" charset="-120"/>
              </a:rPr>
              <a:t>Attributes of that kind usually live along a roughly linear direction in the residual stream. So the loyalty should have a geometry — and that geometry decides whether defenders can catch it.</a:t>
            </a:r>
            <a:endParaRPr lang="en-US" sz="22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4161A"/>
        </a:solidFill>
      </p:bgPr>
    </p:bg>
    <p:spTree>
      <p:nvGrpSpPr>
        <p:cNvPr id="1" name=""/>
        <p:cNvGrpSpPr/>
        <p:nvPr/>
      </p:nvGrpSpPr>
      <p:grpSpPr>
        <a:xfrm>
          <a:off x="0" y="0"/>
          <a:ext cx="0" cy="0"/>
          <a:chOff x="0" y="0"/>
          <a:chExt cx="0" cy="0"/>
        </a:xfrm>
      </p:grpSpPr>
      <p:sp>
        <p:nvSpPr>
          <p:cNvPr id="2" name="Text 0"/>
          <p:cNvSpPr/>
          <p:nvPr/>
        </p:nvSpPr>
        <p:spPr>
          <a:xfrm>
            <a:off x="990600" y="800100"/>
            <a:ext cx="17937480" cy="333375"/>
          </a:xfrm>
          <a:prstGeom prst="rect">
            <a:avLst/>
          </a:prstGeom>
          <a:noFill/>
          <a:ln/>
        </p:spPr>
        <p:txBody>
          <a:bodyPr wrap="square" lIns="25400" tIns="25400" rIns="25400" bIns="25400" rtlCol="0" anchor="t">
            <a:normAutofit/>
          </a:bodyPr>
          <a:lstStyle/>
          <a:p>
            <a:pPr algn="l" indent="0" marL="0">
              <a:buNone/>
            </a:pPr>
            <a:r>
              <a:rPr lang="en-US" sz="1800" spc="324" kern="0" dirty="0">
                <a:solidFill>
                  <a:srgbClr val="9AA0A8"/>
                </a:solidFill>
                <a:latin typeface="Courier New" pitchFamily="34" charset="0"/>
                <a:ea typeface="Courier New" pitchFamily="34" charset="-122"/>
                <a:cs typeface="Courier New" pitchFamily="34" charset="-120"/>
              </a:rPr>
              <a:t>RESEARCH QUESTIONS</a:t>
            </a:r>
            <a:endParaRPr lang="en-US" sz="1800" dirty="0"/>
          </a:p>
        </p:txBody>
      </p:sp>
      <p:sp>
        <p:nvSpPr>
          <p:cNvPr id="3" name="Text 1"/>
          <p:cNvSpPr/>
          <p:nvPr/>
        </p:nvSpPr>
        <p:spPr>
          <a:xfrm>
            <a:off x="990600" y="1304925"/>
            <a:ext cx="17937480" cy="776436"/>
          </a:xfrm>
          <a:prstGeom prst="rect">
            <a:avLst/>
          </a:prstGeom>
          <a:noFill/>
          <a:ln/>
        </p:spPr>
        <p:txBody>
          <a:bodyPr wrap="square" lIns="25400" tIns="25400" rIns="25400" bIns="25400" rtlCol="0" anchor="t">
            <a:normAutofit/>
          </a:bodyPr>
          <a:lstStyle/>
          <a:p>
            <a:pPr algn="l" indent="0" marL="0">
              <a:lnSpc>
                <a:spcPct val="90140"/>
              </a:lnSpc>
              <a:buNone/>
            </a:pPr>
            <a:r>
              <a:rPr lang="en-US" sz="5700" spc="-57" kern="0" dirty="0">
                <a:solidFill>
                  <a:srgbClr val="EDEAE4"/>
                </a:solidFill>
                <a:latin typeface="Georgia" pitchFamily="34" charset="0"/>
                <a:ea typeface="Georgia" pitchFamily="34" charset="-122"/>
                <a:cs typeface="Georgia" pitchFamily="34" charset="-120"/>
              </a:rPr>
              <a:t>Three questions, one of which decides the defense.</a:t>
            </a:r>
            <a:endParaRPr lang="en-US" sz="5700" dirty="0"/>
          </a:p>
        </p:txBody>
      </p:sp>
      <p:sp>
        <p:nvSpPr>
          <p:cNvPr id="4" name="Shape 2"/>
          <p:cNvSpPr/>
          <p:nvPr/>
        </p:nvSpPr>
        <p:spPr>
          <a:xfrm>
            <a:off x="990600" y="2557611"/>
            <a:ext cx="16306800" cy="1410593"/>
          </a:xfrm>
          <a:prstGeom prst="rect">
            <a:avLst/>
          </a:prstGeom>
          <a:solidFill>
            <a:srgbClr val="1B1F25"/>
          </a:solidFill>
          <a:ln/>
        </p:spPr>
      </p:sp>
      <p:sp>
        <p:nvSpPr>
          <p:cNvPr id="5" name="Text 3"/>
          <p:cNvSpPr/>
          <p:nvPr/>
        </p:nvSpPr>
        <p:spPr>
          <a:xfrm>
            <a:off x="1371600" y="2920008"/>
            <a:ext cx="742950" cy="723900"/>
          </a:xfrm>
          <a:prstGeom prst="rect">
            <a:avLst/>
          </a:prstGeom>
          <a:noFill/>
          <a:ln/>
        </p:spPr>
        <p:txBody>
          <a:bodyPr wrap="square" lIns="25400" tIns="25400" rIns="25400" bIns="25400" rtlCol="0" anchor="t">
            <a:normAutofit/>
          </a:bodyPr>
          <a:lstStyle/>
          <a:p>
            <a:pPr algn="l" indent="0" marL="0">
              <a:lnSpc>
                <a:spcPct val="87805"/>
              </a:lnSpc>
              <a:buNone/>
            </a:pPr>
            <a:r>
              <a:rPr lang="en-US" sz="5400" dirty="0">
                <a:solidFill>
                  <a:srgbClr val="5B626B"/>
                </a:solidFill>
                <a:latin typeface="Georgia" pitchFamily="34" charset="0"/>
                <a:ea typeface="Georgia" pitchFamily="34" charset="-122"/>
                <a:cs typeface="Georgia" pitchFamily="34" charset="-120"/>
              </a:rPr>
              <a:t>1</a:t>
            </a:r>
            <a:endParaRPr lang="en-US" sz="5400" dirty="0"/>
          </a:p>
        </p:txBody>
      </p:sp>
      <p:sp>
        <p:nvSpPr>
          <p:cNvPr id="6" name="Text 4"/>
          <p:cNvSpPr/>
          <p:nvPr/>
        </p:nvSpPr>
        <p:spPr>
          <a:xfrm>
            <a:off x="2457450" y="3021955"/>
            <a:ext cx="5448300" cy="520005"/>
          </a:xfrm>
          <a:prstGeom prst="rect">
            <a:avLst/>
          </a:prstGeom>
          <a:noFill/>
          <a:ln/>
        </p:spPr>
        <p:txBody>
          <a:bodyPr wrap="square" lIns="25400" tIns="25400" rIns="25400" bIns="25400" rtlCol="0" anchor="t">
            <a:normAutofit/>
          </a:bodyPr>
          <a:lstStyle/>
          <a:p>
            <a:pPr algn="l" indent="0" marL="0">
              <a:lnSpc>
                <a:spcPct val="101200"/>
              </a:lnSpc>
              <a:buNone/>
            </a:pPr>
            <a:r>
              <a:rPr lang="en-US" sz="3300" dirty="0">
                <a:solidFill>
                  <a:srgbClr val="EDEAE4"/>
                </a:solidFill>
                <a:latin typeface="Georgia" pitchFamily="34" charset="0"/>
                <a:ea typeface="Georgia" pitchFamily="34" charset="-122"/>
                <a:cs typeface="Georgia" pitchFamily="34" charset="-120"/>
              </a:rPr>
              <a:t>Can we install it?</a:t>
            </a:r>
            <a:endParaRPr lang="en-US" sz="3300" dirty="0"/>
          </a:p>
        </p:txBody>
      </p:sp>
      <p:sp>
        <p:nvSpPr>
          <p:cNvPr id="7" name="Text 5"/>
          <p:cNvSpPr/>
          <p:nvPr/>
        </p:nvSpPr>
        <p:spPr>
          <a:xfrm>
            <a:off x="7829550" y="2862411"/>
            <a:ext cx="9359456" cy="839093"/>
          </a:xfrm>
          <a:prstGeom prst="rect">
            <a:avLst/>
          </a:prstGeom>
          <a:noFill/>
          <a:ln/>
        </p:spPr>
        <p:txBody>
          <a:bodyPr wrap="square" lIns="25400" tIns="25400" rIns="25400" bIns="25400" rtlCol="0" anchor="t">
            <a:normAutofit/>
          </a:bodyPr>
          <a:lstStyle/>
          <a:p>
            <a:pPr algn="l" indent="0" marL="0">
              <a:lnSpc>
                <a:spcPct val="121884"/>
              </a:lnSpc>
              <a:buNone/>
            </a:pPr>
            <a:r>
              <a:rPr lang="en-US" sz="2175" dirty="0">
                <a:solidFill>
                  <a:srgbClr val="B9BEC6"/>
                </a:solidFill>
                <a:latin typeface="Helvetica Neue" pitchFamily="34" charset="0"/>
                <a:ea typeface="Helvetica Neue" pitchFamily="34" charset="-122"/>
                <a:cs typeface="Helvetica Neue" pitchFamily="34" charset="-120"/>
              </a:rPr>
              <a:t>Extract a direction, add it to a clean model on a neutral prompt, get covert favouritism. Causally, not correlationally.</a:t>
            </a:r>
            <a:endParaRPr lang="en-US" sz="2175" dirty="0"/>
          </a:p>
        </p:txBody>
      </p:sp>
      <p:sp>
        <p:nvSpPr>
          <p:cNvPr id="8" name="Shape 6"/>
          <p:cNvSpPr/>
          <p:nvPr/>
        </p:nvSpPr>
        <p:spPr>
          <a:xfrm>
            <a:off x="990600" y="4196804"/>
            <a:ext cx="16306800" cy="1811089"/>
          </a:xfrm>
          <a:prstGeom prst="rect">
            <a:avLst/>
          </a:prstGeom>
          <a:solidFill>
            <a:srgbClr val="1B1F25"/>
          </a:solidFill>
          <a:ln/>
        </p:spPr>
      </p:sp>
      <p:sp>
        <p:nvSpPr>
          <p:cNvPr id="9" name="Text 7"/>
          <p:cNvSpPr/>
          <p:nvPr/>
        </p:nvSpPr>
        <p:spPr>
          <a:xfrm>
            <a:off x="1371600" y="4759449"/>
            <a:ext cx="742950" cy="723900"/>
          </a:xfrm>
          <a:prstGeom prst="rect">
            <a:avLst/>
          </a:prstGeom>
          <a:noFill/>
          <a:ln/>
        </p:spPr>
        <p:txBody>
          <a:bodyPr wrap="square" lIns="25400" tIns="25400" rIns="25400" bIns="25400" rtlCol="0" anchor="t">
            <a:normAutofit/>
          </a:bodyPr>
          <a:lstStyle/>
          <a:p>
            <a:pPr algn="l" indent="0" marL="0">
              <a:lnSpc>
                <a:spcPct val="87805"/>
              </a:lnSpc>
              <a:buNone/>
            </a:pPr>
            <a:r>
              <a:rPr lang="en-US" sz="5400" dirty="0">
                <a:solidFill>
                  <a:srgbClr val="5B626B"/>
                </a:solidFill>
                <a:latin typeface="Georgia" pitchFamily="34" charset="0"/>
                <a:ea typeface="Georgia" pitchFamily="34" charset="-122"/>
                <a:cs typeface="Georgia" pitchFamily="34" charset="-120"/>
              </a:rPr>
              <a:t>2</a:t>
            </a:r>
            <a:endParaRPr lang="en-US" sz="5400" dirty="0"/>
          </a:p>
        </p:txBody>
      </p:sp>
      <p:sp>
        <p:nvSpPr>
          <p:cNvPr id="10" name="Text 8"/>
          <p:cNvSpPr/>
          <p:nvPr/>
        </p:nvSpPr>
        <p:spPr>
          <a:xfrm>
            <a:off x="2457450" y="4861396"/>
            <a:ext cx="5448300" cy="520005"/>
          </a:xfrm>
          <a:prstGeom prst="rect">
            <a:avLst/>
          </a:prstGeom>
          <a:noFill/>
          <a:ln/>
        </p:spPr>
        <p:txBody>
          <a:bodyPr wrap="square" lIns="25400" tIns="25400" rIns="25400" bIns="25400" rtlCol="0" anchor="t">
            <a:normAutofit/>
          </a:bodyPr>
          <a:lstStyle/>
          <a:p>
            <a:pPr algn="l" indent="0" marL="0">
              <a:lnSpc>
                <a:spcPct val="101200"/>
              </a:lnSpc>
              <a:buNone/>
            </a:pPr>
            <a:r>
              <a:rPr lang="en-US" sz="3300" dirty="0">
                <a:solidFill>
                  <a:srgbClr val="EDEAE4"/>
                </a:solidFill>
                <a:latin typeface="Georgia" pitchFamily="34" charset="0"/>
                <a:ea typeface="Georgia" pitchFamily="34" charset="-122"/>
                <a:cs typeface="Georgia" pitchFamily="34" charset="-120"/>
              </a:rPr>
              <a:t>Is it specific?</a:t>
            </a:r>
            <a:endParaRPr lang="en-US" sz="3300" dirty="0"/>
          </a:p>
        </p:txBody>
      </p:sp>
      <p:sp>
        <p:nvSpPr>
          <p:cNvPr id="11" name="Text 9"/>
          <p:cNvSpPr/>
          <p:nvPr/>
        </p:nvSpPr>
        <p:spPr>
          <a:xfrm>
            <a:off x="7829550" y="4501604"/>
            <a:ext cx="9359456" cy="1239589"/>
          </a:xfrm>
          <a:prstGeom prst="rect">
            <a:avLst/>
          </a:prstGeom>
          <a:noFill/>
          <a:ln/>
        </p:spPr>
        <p:txBody>
          <a:bodyPr wrap="square" lIns="25400" tIns="25400" rIns="25400" bIns="25400" rtlCol="0" anchor="t">
            <a:normAutofit/>
          </a:bodyPr>
          <a:lstStyle/>
          <a:p>
            <a:pPr algn="l" indent="0" marL="0">
              <a:lnSpc>
                <a:spcPct val="121884"/>
              </a:lnSpc>
              <a:buNone/>
            </a:pPr>
            <a:r>
              <a:rPr lang="en-US" sz="2175" dirty="0">
                <a:solidFill>
                  <a:srgbClr val="B9BEC6"/>
                </a:solidFill>
                <a:latin typeface="Helvetica Neue" pitchFamily="34" charset="0"/>
                <a:ea typeface="Helvetica Neue" pitchFamily="34" charset="-122"/>
                <a:cs typeface="Helvetica Neue" pitchFamily="34" charset="-120"/>
              </a:rPr>
              <a:t>Or does it just make the model generically agreeable? Must survive controls for style, overt preference, entity knowledge, and covert obedience to nobody.</a:t>
            </a:r>
            <a:endParaRPr lang="en-US" sz="2175" dirty="0"/>
          </a:p>
        </p:txBody>
      </p:sp>
      <p:sp>
        <p:nvSpPr>
          <p:cNvPr id="12" name="Shape 10"/>
          <p:cNvSpPr/>
          <p:nvPr/>
        </p:nvSpPr>
        <p:spPr>
          <a:xfrm>
            <a:off x="990600" y="6236494"/>
            <a:ext cx="16306800" cy="1621036"/>
          </a:xfrm>
          <a:prstGeom prst="rect">
            <a:avLst/>
          </a:prstGeom>
          <a:solidFill>
            <a:srgbClr val="1B1F25"/>
          </a:solidFill>
          <a:ln/>
        </p:spPr>
      </p:sp>
      <p:sp>
        <p:nvSpPr>
          <p:cNvPr id="13" name="Shape 11"/>
          <p:cNvSpPr/>
          <p:nvPr/>
        </p:nvSpPr>
        <p:spPr>
          <a:xfrm>
            <a:off x="990600" y="6236494"/>
            <a:ext cx="28575" cy="1621036"/>
          </a:xfrm>
          <a:prstGeom prst="rect">
            <a:avLst/>
          </a:prstGeom>
          <a:solidFill>
            <a:srgbClr val="EBBD57"/>
          </a:solidFill>
          <a:ln/>
        </p:spPr>
      </p:sp>
      <p:sp>
        <p:nvSpPr>
          <p:cNvPr id="14" name="Text 12"/>
          <p:cNvSpPr/>
          <p:nvPr/>
        </p:nvSpPr>
        <p:spPr>
          <a:xfrm>
            <a:off x="1400175" y="6704112"/>
            <a:ext cx="742950" cy="723900"/>
          </a:xfrm>
          <a:prstGeom prst="rect">
            <a:avLst/>
          </a:prstGeom>
          <a:noFill/>
          <a:ln/>
        </p:spPr>
        <p:txBody>
          <a:bodyPr wrap="square" lIns="25400" tIns="25400" rIns="25400" bIns="25400" rtlCol="0" anchor="t">
            <a:normAutofit/>
          </a:bodyPr>
          <a:lstStyle/>
          <a:p>
            <a:pPr algn="l" indent="0" marL="0">
              <a:lnSpc>
                <a:spcPct val="87805"/>
              </a:lnSpc>
              <a:buNone/>
            </a:pPr>
            <a:r>
              <a:rPr lang="en-US" sz="5400" dirty="0">
                <a:solidFill>
                  <a:srgbClr val="EBBD57"/>
                </a:solidFill>
                <a:latin typeface="Georgia" pitchFamily="34" charset="0"/>
                <a:ea typeface="Georgia" pitchFamily="34" charset="-122"/>
                <a:cs typeface="Georgia" pitchFamily="34" charset="-120"/>
              </a:rPr>
              <a:t>3</a:t>
            </a:r>
            <a:endParaRPr lang="en-US" sz="5400" dirty="0"/>
          </a:p>
        </p:txBody>
      </p:sp>
      <p:sp>
        <p:nvSpPr>
          <p:cNvPr id="15" name="Text 13"/>
          <p:cNvSpPr/>
          <p:nvPr/>
        </p:nvSpPr>
        <p:spPr>
          <a:xfrm>
            <a:off x="2486025" y="6541294"/>
            <a:ext cx="5101590" cy="1049536"/>
          </a:xfrm>
          <a:prstGeom prst="rect">
            <a:avLst/>
          </a:prstGeom>
          <a:noFill/>
          <a:ln/>
        </p:spPr>
        <p:txBody>
          <a:bodyPr wrap="square" lIns="25400" tIns="25400" rIns="25400" bIns="25400" rtlCol="0" anchor="t">
            <a:normAutofit/>
          </a:bodyPr>
          <a:lstStyle/>
          <a:p>
            <a:pPr algn="l" indent="0" marL="0">
              <a:lnSpc>
                <a:spcPct val="101200"/>
              </a:lnSpc>
              <a:buNone/>
            </a:pPr>
            <a:r>
              <a:rPr lang="en-US" sz="3300" dirty="0">
                <a:solidFill>
                  <a:srgbClr val="EDEAE4"/>
                </a:solidFill>
                <a:latin typeface="Georgia" pitchFamily="34" charset="0"/>
                <a:ea typeface="Georgia" pitchFamily="34" charset="-122"/>
                <a:cs typeface="Georgia" pitchFamily="34" charset="-120"/>
              </a:rPr>
              <a:t>Is it </a:t>
            </a:r>
            <a:pPr algn="l" indent="0" marL="0">
              <a:lnSpc>
                <a:spcPct val="101200"/>
              </a:lnSpc>
              <a:buNone/>
            </a:pPr>
            <a:r>
              <a:rPr lang="en-US" sz="3300" i="1" dirty="0">
                <a:solidFill>
                  <a:srgbClr val="EDEAE4"/>
                </a:solidFill>
                <a:latin typeface="Georgia" pitchFamily="34" charset="0"/>
                <a:ea typeface="Georgia" pitchFamily="34" charset="-122"/>
                <a:cs typeface="Georgia" pitchFamily="34" charset="-120"/>
              </a:rPr>
              <a:t>shared </a:t>
            </a:r>
            <a:pPr algn="l" indent="0" marL="0">
              <a:lnSpc>
                <a:spcPct val="101200"/>
              </a:lnSpc>
              <a:buNone/>
            </a:pPr>
            <a:r>
              <a:rPr lang="en-US" sz="3300" dirty="0">
                <a:solidFill>
                  <a:srgbClr val="EDEAE4"/>
                </a:solidFill>
                <a:latin typeface="Georgia" pitchFamily="34" charset="0"/>
                <a:ea typeface="Georgia" pitchFamily="34" charset="-122"/>
                <a:cs typeface="Georgia" pitchFamily="34" charset="-120"/>
              </a:rPr>
              <a:t>across principals?</a:t>
            </a:r>
            <a:endParaRPr lang="en-US" sz="3300" dirty="0"/>
          </a:p>
        </p:txBody>
      </p:sp>
      <p:sp>
        <p:nvSpPr>
          <p:cNvPr id="16" name="Text 14"/>
          <p:cNvSpPr/>
          <p:nvPr/>
        </p:nvSpPr>
        <p:spPr>
          <a:xfrm>
            <a:off x="7858125" y="6646515"/>
            <a:ext cx="9330023" cy="839093"/>
          </a:xfrm>
          <a:prstGeom prst="rect">
            <a:avLst/>
          </a:prstGeom>
          <a:noFill/>
          <a:ln/>
        </p:spPr>
        <p:txBody>
          <a:bodyPr wrap="square" lIns="25400" tIns="25400" rIns="25400" bIns="25400" rtlCol="0" anchor="t">
            <a:normAutofit/>
          </a:bodyPr>
          <a:lstStyle/>
          <a:p>
            <a:pPr algn="l" indent="0" marL="0">
              <a:lnSpc>
                <a:spcPct val="121884"/>
              </a:lnSpc>
              <a:buNone/>
            </a:pPr>
            <a:r>
              <a:rPr lang="en-US" sz="2175" dirty="0">
                <a:solidFill>
                  <a:srgbClr val="EDEAE4"/>
                </a:solidFill>
                <a:latin typeface="Helvetica Neue" pitchFamily="34" charset="0"/>
                <a:ea typeface="Helvetica Neue" pitchFamily="34" charset="-122"/>
                <a:cs typeface="Helvetica Neue" pitchFamily="34" charset="-120"/>
              </a:rPr>
              <a:t>One “defer to my hidden principal” feature with the identity supplied elsewhere — or a separate feature per principal?</a:t>
            </a:r>
            <a:endParaRPr lang="en-US" sz="2175" dirty="0"/>
          </a:p>
        </p:txBody>
      </p:sp>
      <p:sp>
        <p:nvSpPr>
          <p:cNvPr id="17" name="Text 15"/>
          <p:cNvSpPr/>
          <p:nvPr/>
        </p:nvSpPr>
        <p:spPr>
          <a:xfrm>
            <a:off x="1371600" y="8414742"/>
            <a:ext cx="3077929" cy="333375"/>
          </a:xfrm>
          <a:prstGeom prst="rect">
            <a:avLst/>
          </a:prstGeom>
          <a:noFill/>
          <a:ln/>
        </p:spPr>
        <p:txBody>
          <a:bodyPr wrap="none" lIns="25400" tIns="25400" rIns="25400" bIns="25400" rtlCol="0" anchor="t">
            <a:normAutofit/>
          </a:bodyPr>
          <a:lstStyle/>
          <a:p>
            <a:pPr algn="l" indent="0" marL="0">
              <a:buNone/>
            </a:pPr>
            <a:r>
              <a:rPr lang="en-US" sz="1800" spc="216" kern="0" dirty="0">
                <a:solidFill>
                  <a:srgbClr val="EBBD57"/>
                </a:solidFill>
                <a:latin typeface="Courier New" pitchFamily="34" charset="0"/>
                <a:ea typeface="Courier New" pitchFamily="34" charset="-122"/>
                <a:cs typeface="Courier New" pitchFamily="34" charset="-120"/>
              </a:rPr>
              <a:t>WHY Q3 DECIDES IT</a:t>
            </a:r>
            <a:endParaRPr lang="en-US" sz="1800" dirty="0"/>
          </a:p>
        </p:txBody>
      </p:sp>
      <p:sp>
        <p:nvSpPr>
          <p:cNvPr id="18" name="Text 16"/>
          <p:cNvSpPr/>
          <p:nvPr/>
        </p:nvSpPr>
        <p:spPr>
          <a:xfrm>
            <a:off x="4455468" y="8162330"/>
            <a:ext cx="12834760" cy="838200"/>
          </a:xfrm>
          <a:prstGeom prst="rect">
            <a:avLst/>
          </a:prstGeom>
          <a:noFill/>
          <a:ln/>
        </p:spPr>
        <p:txBody>
          <a:bodyPr wrap="square" lIns="25400" tIns="25400" rIns="25400" bIns="25400" rtlCol="0" anchor="t">
            <a:normAutofit/>
          </a:bodyPr>
          <a:lstStyle/>
          <a:p>
            <a:pPr algn="l" indent="0" marL="0">
              <a:lnSpc>
                <a:spcPct val="116667"/>
              </a:lnSpc>
              <a:buNone/>
            </a:pPr>
            <a:r>
              <a:rPr lang="en-US" sz="2250" dirty="0">
                <a:solidFill>
                  <a:srgbClr val="D6D3CD"/>
                </a:solidFill>
                <a:latin typeface="Helvetica Neue" pitchFamily="34" charset="0"/>
                <a:ea typeface="Helvetica Neue" pitchFamily="34" charset="-122"/>
                <a:cs typeface="Helvetica Neue" pitchFamily="34" charset="-120"/>
              </a:rPr>
              <a:t>Shared → one universal probe catches the attack whoever the principal is. Per-principal → you must guess the principal in advance, which in practice means you lose.</a:t>
            </a:r>
            <a:endParaRPr lang="en-US" sz="22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4161A"/>
        </a:solidFill>
      </p:bgPr>
    </p:bg>
    <p:spTree>
      <p:nvGrpSpPr>
        <p:cNvPr id="1" name=""/>
        <p:cNvGrpSpPr/>
        <p:nvPr/>
      </p:nvGrpSpPr>
      <p:grpSpPr>
        <a:xfrm>
          <a:off x="0" y="0"/>
          <a:ext cx="0" cy="0"/>
          <a:chOff x="0" y="0"/>
          <a:chExt cx="0" cy="0"/>
        </a:xfrm>
      </p:grpSpPr>
      <p:sp>
        <p:nvSpPr>
          <p:cNvPr id="2" name="Text 0"/>
          <p:cNvSpPr/>
          <p:nvPr/>
        </p:nvSpPr>
        <p:spPr>
          <a:xfrm>
            <a:off x="990600" y="800100"/>
            <a:ext cx="17937480" cy="333375"/>
          </a:xfrm>
          <a:prstGeom prst="rect">
            <a:avLst/>
          </a:prstGeom>
          <a:noFill/>
          <a:ln/>
        </p:spPr>
        <p:txBody>
          <a:bodyPr wrap="square" lIns="25400" tIns="25400" rIns="25400" bIns="25400" rtlCol="0" anchor="t">
            <a:normAutofit/>
          </a:bodyPr>
          <a:lstStyle/>
          <a:p>
            <a:pPr algn="l" indent="0" marL="0">
              <a:buNone/>
            </a:pPr>
            <a:r>
              <a:rPr lang="en-US" sz="1800" spc="324" kern="0" dirty="0">
                <a:solidFill>
                  <a:srgbClr val="9AA0A8"/>
                </a:solidFill>
                <a:latin typeface="Courier New" pitchFamily="34" charset="0"/>
                <a:ea typeface="Courier New" pitchFamily="34" charset="-122"/>
                <a:cs typeface="Courier New" pitchFamily="34" charset="-120"/>
              </a:rPr>
              <a:t>HOW WE TESTED IT</a:t>
            </a:r>
            <a:endParaRPr lang="en-US" sz="1800" dirty="0"/>
          </a:p>
        </p:txBody>
      </p:sp>
      <p:sp>
        <p:nvSpPr>
          <p:cNvPr id="3" name="Text 1"/>
          <p:cNvSpPr/>
          <p:nvPr/>
        </p:nvSpPr>
        <p:spPr>
          <a:xfrm>
            <a:off x="990600" y="1304925"/>
            <a:ext cx="16796004" cy="1514773"/>
          </a:xfrm>
          <a:prstGeom prst="rect">
            <a:avLst/>
          </a:prstGeom>
          <a:noFill/>
          <a:ln/>
        </p:spPr>
        <p:txBody>
          <a:bodyPr wrap="square" lIns="25400" tIns="25400" rIns="25400" bIns="25400" rtlCol="0" anchor="t">
            <a:normAutofit/>
          </a:bodyPr>
          <a:lstStyle/>
          <a:p>
            <a:pPr algn="l" indent="0" marL="0">
              <a:lnSpc>
                <a:spcPct val="90140"/>
              </a:lnSpc>
              <a:buNone/>
            </a:pPr>
            <a:r>
              <a:rPr lang="en-US" sz="5700" spc="-57" kern="0" dirty="0">
                <a:solidFill>
                  <a:srgbClr val="EDEAE4"/>
                </a:solidFill>
                <a:latin typeface="Georgia" pitchFamily="34" charset="0"/>
                <a:ea typeface="Georgia" pitchFamily="34" charset="-122"/>
                <a:cs typeface="Georgia" pitchFamily="34" charset="-120"/>
              </a:rPr>
              <a:t>Six principals, 295 scenarios, splits frozen before we looked.</a:t>
            </a:r>
            <a:endParaRPr lang="en-US" sz="5700" dirty="0"/>
          </a:p>
        </p:txBody>
      </p:sp>
      <p:sp>
        <p:nvSpPr>
          <p:cNvPr id="4" name="Shape 2"/>
          <p:cNvSpPr/>
          <p:nvPr/>
        </p:nvSpPr>
        <p:spPr>
          <a:xfrm>
            <a:off x="990600" y="3595985"/>
            <a:ext cx="9886950" cy="9525"/>
          </a:xfrm>
          <a:prstGeom prst="rect">
            <a:avLst/>
          </a:prstGeom>
          <a:solidFill>
            <a:srgbClr val="EDEAE4">
              <a:alpha val="18000"/>
            </a:srgbClr>
          </a:solidFill>
          <a:ln/>
        </p:spPr>
      </p:sp>
      <p:sp>
        <p:nvSpPr>
          <p:cNvPr id="5" name="Text 3"/>
          <p:cNvSpPr/>
          <p:nvPr/>
        </p:nvSpPr>
        <p:spPr>
          <a:xfrm>
            <a:off x="990600" y="3200698"/>
            <a:ext cx="3771900" cy="300038"/>
          </a:xfrm>
          <a:prstGeom prst="rect">
            <a:avLst/>
          </a:prstGeom>
          <a:noFill/>
          <a:ln/>
        </p:spPr>
        <p:txBody>
          <a:bodyPr wrap="square" lIns="25400" tIns="25400" rIns="25400" bIns="25400" rtlCol="0" anchor="t">
            <a:normAutofit/>
          </a:bodyPr>
          <a:lstStyle/>
          <a:p>
            <a:pPr algn="l" indent="0" marL="0">
              <a:buNone/>
            </a:pPr>
            <a:r>
              <a:rPr lang="en-US" sz="1575" spc="158" kern="0" dirty="0">
                <a:solidFill>
                  <a:srgbClr val="9AA0A8"/>
                </a:solidFill>
                <a:latin typeface="Courier New" pitchFamily="34" charset="0"/>
                <a:ea typeface="Courier New" pitchFamily="34" charset="-122"/>
                <a:cs typeface="Courier New" pitchFamily="34" charset="-120"/>
              </a:rPr>
              <a:t>PRINCIPAL</a:t>
            </a:r>
            <a:endParaRPr lang="en-US" sz="1575" dirty="0"/>
          </a:p>
        </p:txBody>
      </p:sp>
      <p:sp>
        <p:nvSpPr>
          <p:cNvPr id="6" name="Text 4"/>
          <p:cNvSpPr/>
          <p:nvPr/>
        </p:nvSpPr>
        <p:spPr>
          <a:xfrm>
            <a:off x="4419600" y="3200698"/>
            <a:ext cx="1990725" cy="300038"/>
          </a:xfrm>
          <a:prstGeom prst="rect">
            <a:avLst/>
          </a:prstGeom>
          <a:noFill/>
          <a:ln/>
        </p:spPr>
        <p:txBody>
          <a:bodyPr wrap="square" lIns="25400" tIns="25400" rIns="25400" bIns="25400" rtlCol="0" anchor="t">
            <a:normAutofit/>
          </a:bodyPr>
          <a:lstStyle/>
          <a:p>
            <a:pPr algn="l" indent="0" marL="0">
              <a:buNone/>
            </a:pPr>
            <a:r>
              <a:rPr lang="en-US" sz="1575" spc="158" kern="0" dirty="0">
                <a:solidFill>
                  <a:srgbClr val="9AA0A8"/>
                </a:solidFill>
                <a:latin typeface="Courier New" pitchFamily="34" charset="0"/>
                <a:ea typeface="Courier New" pitchFamily="34" charset="-122"/>
                <a:cs typeface="Courier New" pitchFamily="34" charset="-120"/>
              </a:rPr>
              <a:t>TYPE</a:t>
            </a:r>
            <a:endParaRPr lang="en-US" sz="1575" dirty="0"/>
          </a:p>
        </p:txBody>
      </p:sp>
      <p:sp>
        <p:nvSpPr>
          <p:cNvPr id="7" name="Text 5"/>
          <p:cNvSpPr/>
          <p:nvPr/>
        </p:nvSpPr>
        <p:spPr>
          <a:xfrm>
            <a:off x="6229350" y="3200698"/>
            <a:ext cx="5113020" cy="300038"/>
          </a:xfrm>
          <a:prstGeom prst="rect">
            <a:avLst/>
          </a:prstGeom>
          <a:noFill/>
          <a:ln/>
        </p:spPr>
        <p:txBody>
          <a:bodyPr wrap="square" lIns="25400" tIns="25400" rIns="25400" bIns="25400" rtlCol="0" anchor="t">
            <a:normAutofit/>
          </a:bodyPr>
          <a:lstStyle/>
          <a:p>
            <a:pPr algn="l" indent="0" marL="0">
              <a:buNone/>
            </a:pPr>
            <a:r>
              <a:rPr lang="en-US" sz="1575" spc="158" kern="0" dirty="0">
                <a:solidFill>
                  <a:srgbClr val="9AA0A8"/>
                </a:solidFill>
                <a:latin typeface="Courier New" pitchFamily="34" charset="0"/>
                <a:ea typeface="Courier New" pitchFamily="34" charset="-122"/>
                <a:cs typeface="Courier New" pitchFamily="34" charset="-120"/>
              </a:rPr>
              <a:t>MATCHED CONTROL</a:t>
            </a:r>
            <a:endParaRPr lang="en-US" sz="1575" dirty="0"/>
          </a:p>
        </p:txBody>
      </p:sp>
      <p:sp>
        <p:nvSpPr>
          <p:cNvPr id="8" name="Shape 6"/>
          <p:cNvSpPr/>
          <p:nvPr/>
        </p:nvSpPr>
        <p:spPr>
          <a:xfrm>
            <a:off x="990600" y="4277023"/>
            <a:ext cx="9886950" cy="9525"/>
          </a:xfrm>
          <a:prstGeom prst="rect">
            <a:avLst/>
          </a:prstGeom>
          <a:solidFill>
            <a:srgbClr val="EDEAE4">
              <a:alpha val="7000"/>
            </a:srgbClr>
          </a:solidFill>
          <a:ln/>
        </p:spPr>
      </p:sp>
      <p:sp>
        <p:nvSpPr>
          <p:cNvPr id="9" name="Text 7"/>
          <p:cNvSpPr/>
          <p:nvPr/>
        </p:nvSpPr>
        <p:spPr>
          <a:xfrm>
            <a:off x="990600" y="3786485"/>
            <a:ext cx="3771900" cy="347663"/>
          </a:xfrm>
          <a:prstGeom prst="rect">
            <a:avLst/>
          </a:prstGeom>
          <a:noFill/>
          <a:ln/>
        </p:spPr>
        <p:txBody>
          <a:bodyPr wrap="square" lIns="25400" tIns="25400" rIns="25400" bIns="25400" rtlCol="0" anchor="t">
            <a:normAutofit/>
          </a:bodyPr>
          <a:lstStyle/>
          <a:p>
            <a:pPr algn="l" indent="0" marL="0">
              <a:buNone/>
            </a:pPr>
            <a:r>
              <a:rPr lang="en-US" sz="2025" dirty="0">
                <a:solidFill>
                  <a:srgbClr val="EDEAE4"/>
                </a:solidFill>
                <a:latin typeface="Helvetica Neue" pitchFamily="34" charset="0"/>
                <a:ea typeface="Helvetica Neue" pitchFamily="34" charset="-122"/>
                <a:cs typeface="Helvetica Neue" pitchFamily="34" charset="-120"/>
              </a:rPr>
              <a:t>Maersk </a:t>
            </a:r>
            <a:pPr algn="l" indent="0" marL="0">
              <a:buNone/>
            </a:pPr>
            <a:r>
              <a:rPr lang="en-US" sz="1575" dirty="0">
                <a:solidFill>
                  <a:srgbClr val="64C4F0"/>
                </a:solidFill>
                <a:latin typeface="Courier New" pitchFamily="34" charset="0"/>
                <a:ea typeface="Courier New" pitchFamily="34" charset="-122"/>
                <a:cs typeface="Courier New" pitchFamily="34" charset="-120"/>
              </a:rPr>
              <a:t>real</a:t>
            </a:r>
            <a:endParaRPr lang="en-US" sz="2025" dirty="0"/>
          </a:p>
        </p:txBody>
      </p:sp>
      <p:sp>
        <p:nvSpPr>
          <p:cNvPr id="10" name="Text 8"/>
          <p:cNvSpPr/>
          <p:nvPr/>
        </p:nvSpPr>
        <p:spPr>
          <a:xfrm>
            <a:off x="4419600" y="3786485"/>
            <a:ext cx="1990725" cy="347663"/>
          </a:xfrm>
          <a:prstGeom prst="rect">
            <a:avLst/>
          </a:prstGeom>
          <a:noFill/>
          <a:ln/>
        </p:spPr>
        <p:txBody>
          <a:bodyPr wrap="square" lIns="25400" tIns="25400" rIns="25400" bIns="25400" rtlCol="0" anchor="t">
            <a:normAutofit/>
          </a:bodyPr>
          <a:lstStyle/>
          <a:p>
            <a:pPr algn="l" indent="0" marL="0">
              <a:buNone/>
            </a:pPr>
            <a:r>
              <a:rPr lang="en-US" sz="2025" dirty="0">
                <a:solidFill>
                  <a:srgbClr val="9AA0A8"/>
                </a:solidFill>
                <a:latin typeface="Helvetica Neue" pitchFamily="34" charset="0"/>
                <a:ea typeface="Helvetica Neue" pitchFamily="34" charset="-122"/>
                <a:cs typeface="Helvetica Neue" pitchFamily="34" charset="-120"/>
              </a:rPr>
              <a:t>Corporation</a:t>
            </a:r>
            <a:endParaRPr lang="en-US" sz="2025" dirty="0"/>
          </a:p>
        </p:txBody>
      </p:sp>
      <p:sp>
        <p:nvSpPr>
          <p:cNvPr id="11" name="Text 9"/>
          <p:cNvSpPr/>
          <p:nvPr/>
        </p:nvSpPr>
        <p:spPr>
          <a:xfrm>
            <a:off x="6229350" y="3786485"/>
            <a:ext cx="5113020" cy="347663"/>
          </a:xfrm>
          <a:prstGeom prst="rect">
            <a:avLst/>
          </a:prstGeom>
          <a:noFill/>
          <a:ln/>
        </p:spPr>
        <p:txBody>
          <a:bodyPr wrap="square" lIns="25400" tIns="25400" rIns="25400" bIns="25400" rtlCol="0" anchor="t">
            <a:normAutofit/>
          </a:bodyPr>
          <a:lstStyle/>
          <a:p>
            <a:pPr algn="l" indent="0" marL="0">
              <a:buNone/>
            </a:pPr>
            <a:r>
              <a:rPr lang="en-US" sz="2025" dirty="0">
                <a:solidFill>
                  <a:srgbClr val="B9BEC6"/>
                </a:solidFill>
                <a:latin typeface="Helvetica Neue" pitchFamily="34" charset="0"/>
                <a:ea typeface="Helvetica Neue" pitchFamily="34" charset="-122"/>
                <a:cs typeface="Helvetica Neue" pitchFamily="34" charset="-120"/>
              </a:rPr>
              <a:t>Kuehne + Nagel</a:t>
            </a:r>
            <a:endParaRPr lang="en-US" sz="2025" dirty="0"/>
          </a:p>
        </p:txBody>
      </p:sp>
      <p:sp>
        <p:nvSpPr>
          <p:cNvPr id="12" name="Shape 10"/>
          <p:cNvSpPr/>
          <p:nvPr/>
        </p:nvSpPr>
        <p:spPr>
          <a:xfrm>
            <a:off x="990600" y="4958060"/>
            <a:ext cx="9886950" cy="9525"/>
          </a:xfrm>
          <a:prstGeom prst="rect">
            <a:avLst/>
          </a:prstGeom>
          <a:solidFill>
            <a:srgbClr val="EDEAE4">
              <a:alpha val="7000"/>
            </a:srgbClr>
          </a:solidFill>
          <a:ln/>
        </p:spPr>
      </p:sp>
      <p:sp>
        <p:nvSpPr>
          <p:cNvPr id="13" name="Text 11"/>
          <p:cNvSpPr/>
          <p:nvPr/>
        </p:nvSpPr>
        <p:spPr>
          <a:xfrm>
            <a:off x="990600" y="4467523"/>
            <a:ext cx="3771900" cy="347663"/>
          </a:xfrm>
          <a:prstGeom prst="rect">
            <a:avLst/>
          </a:prstGeom>
          <a:noFill/>
          <a:ln/>
        </p:spPr>
        <p:txBody>
          <a:bodyPr wrap="square" lIns="25400" tIns="25400" rIns="25400" bIns="25400" rtlCol="0" anchor="t">
            <a:normAutofit/>
          </a:bodyPr>
          <a:lstStyle/>
          <a:p>
            <a:pPr algn="l" indent="0" marL="0">
              <a:buNone/>
            </a:pPr>
            <a:r>
              <a:rPr lang="en-US" sz="2025" dirty="0">
                <a:solidFill>
                  <a:srgbClr val="EDEAE4"/>
                </a:solidFill>
                <a:latin typeface="Helvetica Neue" pitchFamily="34" charset="0"/>
                <a:ea typeface="Helvetica Neue" pitchFamily="34" charset="-122"/>
                <a:cs typeface="Helvetica Neue" pitchFamily="34" charset="-120"/>
              </a:rPr>
              <a:t>Veltrix Industries </a:t>
            </a:r>
            <a:pPr algn="l" indent="0" marL="0">
              <a:buNone/>
            </a:pPr>
            <a:r>
              <a:rPr lang="en-US" sz="1575" dirty="0">
                <a:solidFill>
                  <a:srgbClr val="9AA0A8"/>
                </a:solidFill>
                <a:latin typeface="Courier New" pitchFamily="34" charset="0"/>
                <a:ea typeface="Courier New" pitchFamily="34" charset="-122"/>
                <a:cs typeface="Courier New" pitchFamily="34" charset="-120"/>
              </a:rPr>
              <a:t>fict.</a:t>
            </a:r>
            <a:endParaRPr lang="en-US" sz="2025" dirty="0"/>
          </a:p>
        </p:txBody>
      </p:sp>
      <p:sp>
        <p:nvSpPr>
          <p:cNvPr id="14" name="Text 12"/>
          <p:cNvSpPr/>
          <p:nvPr/>
        </p:nvSpPr>
        <p:spPr>
          <a:xfrm>
            <a:off x="4419600" y="4467523"/>
            <a:ext cx="1990725" cy="347663"/>
          </a:xfrm>
          <a:prstGeom prst="rect">
            <a:avLst/>
          </a:prstGeom>
          <a:noFill/>
          <a:ln/>
        </p:spPr>
        <p:txBody>
          <a:bodyPr wrap="square" lIns="25400" tIns="25400" rIns="25400" bIns="25400" rtlCol="0" anchor="t">
            <a:normAutofit/>
          </a:bodyPr>
          <a:lstStyle/>
          <a:p>
            <a:pPr algn="l" indent="0" marL="0">
              <a:buNone/>
            </a:pPr>
            <a:r>
              <a:rPr lang="en-US" sz="2025" dirty="0">
                <a:solidFill>
                  <a:srgbClr val="9AA0A8"/>
                </a:solidFill>
                <a:latin typeface="Helvetica Neue" pitchFamily="34" charset="0"/>
                <a:ea typeface="Helvetica Neue" pitchFamily="34" charset="-122"/>
                <a:cs typeface="Helvetica Neue" pitchFamily="34" charset="-120"/>
              </a:rPr>
              <a:t>Corporation</a:t>
            </a:r>
            <a:endParaRPr lang="en-US" sz="2025" dirty="0"/>
          </a:p>
        </p:txBody>
      </p:sp>
      <p:sp>
        <p:nvSpPr>
          <p:cNvPr id="15" name="Text 13"/>
          <p:cNvSpPr/>
          <p:nvPr/>
        </p:nvSpPr>
        <p:spPr>
          <a:xfrm>
            <a:off x="6229350" y="4467523"/>
            <a:ext cx="5113020" cy="347663"/>
          </a:xfrm>
          <a:prstGeom prst="rect">
            <a:avLst/>
          </a:prstGeom>
          <a:noFill/>
          <a:ln/>
        </p:spPr>
        <p:txBody>
          <a:bodyPr wrap="square" lIns="25400" tIns="25400" rIns="25400" bIns="25400" rtlCol="0" anchor="t">
            <a:normAutofit/>
          </a:bodyPr>
          <a:lstStyle/>
          <a:p>
            <a:pPr algn="l" indent="0" marL="0">
              <a:buNone/>
            </a:pPr>
            <a:r>
              <a:rPr lang="en-US" sz="2025" dirty="0">
                <a:solidFill>
                  <a:srgbClr val="B9BEC6"/>
                </a:solidFill>
                <a:latin typeface="Helvetica Neue" pitchFamily="34" charset="0"/>
                <a:ea typeface="Helvetica Neue" pitchFamily="34" charset="-122"/>
                <a:cs typeface="Helvetica Neue" pitchFamily="34" charset="-120"/>
              </a:rPr>
              <a:t>Norhaven Systems</a:t>
            </a:r>
            <a:endParaRPr lang="en-US" sz="2025" dirty="0"/>
          </a:p>
        </p:txBody>
      </p:sp>
      <p:sp>
        <p:nvSpPr>
          <p:cNvPr id="16" name="Shape 14"/>
          <p:cNvSpPr/>
          <p:nvPr/>
        </p:nvSpPr>
        <p:spPr>
          <a:xfrm>
            <a:off x="990600" y="5639098"/>
            <a:ext cx="9886950" cy="9525"/>
          </a:xfrm>
          <a:prstGeom prst="rect">
            <a:avLst/>
          </a:prstGeom>
          <a:solidFill>
            <a:srgbClr val="EDEAE4">
              <a:alpha val="7000"/>
            </a:srgbClr>
          </a:solidFill>
          <a:ln/>
        </p:spPr>
      </p:sp>
      <p:sp>
        <p:nvSpPr>
          <p:cNvPr id="17" name="Text 15"/>
          <p:cNvSpPr/>
          <p:nvPr/>
        </p:nvSpPr>
        <p:spPr>
          <a:xfrm>
            <a:off x="990600" y="5148560"/>
            <a:ext cx="3771900" cy="347663"/>
          </a:xfrm>
          <a:prstGeom prst="rect">
            <a:avLst/>
          </a:prstGeom>
          <a:noFill/>
          <a:ln/>
        </p:spPr>
        <p:txBody>
          <a:bodyPr wrap="square" lIns="25400" tIns="25400" rIns="25400" bIns="25400" rtlCol="0" anchor="t">
            <a:normAutofit/>
          </a:bodyPr>
          <a:lstStyle/>
          <a:p>
            <a:pPr algn="l" indent="0" marL="0">
              <a:buNone/>
            </a:pPr>
            <a:r>
              <a:rPr lang="en-US" sz="2025" dirty="0">
                <a:solidFill>
                  <a:srgbClr val="EDEAE4"/>
                </a:solidFill>
                <a:latin typeface="Helvetica Neue" pitchFamily="34" charset="0"/>
                <a:ea typeface="Helvetica Neue" pitchFamily="34" charset="-122"/>
                <a:cs typeface="Helvetica Neue" pitchFamily="34" charset="-120"/>
              </a:rPr>
              <a:t>New Zealand </a:t>
            </a:r>
            <a:pPr algn="l" indent="0" marL="0">
              <a:buNone/>
            </a:pPr>
            <a:r>
              <a:rPr lang="en-US" sz="1575" dirty="0">
                <a:solidFill>
                  <a:srgbClr val="64C4F0"/>
                </a:solidFill>
                <a:latin typeface="Courier New" pitchFamily="34" charset="0"/>
                <a:ea typeface="Courier New" pitchFamily="34" charset="-122"/>
                <a:cs typeface="Courier New" pitchFamily="34" charset="-120"/>
              </a:rPr>
              <a:t>real</a:t>
            </a:r>
            <a:endParaRPr lang="en-US" sz="2025" dirty="0"/>
          </a:p>
        </p:txBody>
      </p:sp>
      <p:sp>
        <p:nvSpPr>
          <p:cNvPr id="18" name="Text 16"/>
          <p:cNvSpPr/>
          <p:nvPr/>
        </p:nvSpPr>
        <p:spPr>
          <a:xfrm>
            <a:off x="4419600" y="5148560"/>
            <a:ext cx="1990725" cy="347663"/>
          </a:xfrm>
          <a:prstGeom prst="rect">
            <a:avLst/>
          </a:prstGeom>
          <a:noFill/>
          <a:ln/>
        </p:spPr>
        <p:txBody>
          <a:bodyPr wrap="square" lIns="25400" tIns="25400" rIns="25400" bIns="25400" rtlCol="0" anchor="t">
            <a:normAutofit/>
          </a:bodyPr>
          <a:lstStyle/>
          <a:p>
            <a:pPr algn="l" indent="0" marL="0">
              <a:buNone/>
            </a:pPr>
            <a:r>
              <a:rPr lang="en-US" sz="2025" dirty="0">
                <a:solidFill>
                  <a:srgbClr val="9AA0A8"/>
                </a:solidFill>
                <a:latin typeface="Helvetica Neue" pitchFamily="34" charset="0"/>
                <a:ea typeface="Helvetica Neue" pitchFamily="34" charset="-122"/>
                <a:cs typeface="Helvetica Neue" pitchFamily="34" charset="-120"/>
              </a:rPr>
              <a:t>Nation-state</a:t>
            </a:r>
            <a:endParaRPr lang="en-US" sz="2025" dirty="0"/>
          </a:p>
        </p:txBody>
      </p:sp>
      <p:sp>
        <p:nvSpPr>
          <p:cNvPr id="19" name="Text 17"/>
          <p:cNvSpPr/>
          <p:nvPr/>
        </p:nvSpPr>
        <p:spPr>
          <a:xfrm>
            <a:off x="6229350" y="5148560"/>
            <a:ext cx="5113020" cy="347663"/>
          </a:xfrm>
          <a:prstGeom prst="rect">
            <a:avLst/>
          </a:prstGeom>
          <a:noFill/>
          <a:ln/>
        </p:spPr>
        <p:txBody>
          <a:bodyPr wrap="square" lIns="25400" tIns="25400" rIns="25400" bIns="25400" rtlCol="0" anchor="t">
            <a:normAutofit/>
          </a:bodyPr>
          <a:lstStyle/>
          <a:p>
            <a:pPr algn="l" indent="0" marL="0">
              <a:buNone/>
            </a:pPr>
            <a:r>
              <a:rPr lang="en-US" sz="2025" dirty="0">
                <a:solidFill>
                  <a:srgbClr val="B9BEC6"/>
                </a:solidFill>
                <a:latin typeface="Helvetica Neue" pitchFamily="34" charset="0"/>
                <a:ea typeface="Helvetica Neue" pitchFamily="34" charset="-122"/>
                <a:cs typeface="Helvetica Neue" pitchFamily="34" charset="-120"/>
              </a:rPr>
              <a:t>Ireland</a:t>
            </a:r>
            <a:endParaRPr lang="en-US" sz="2025" dirty="0"/>
          </a:p>
        </p:txBody>
      </p:sp>
      <p:sp>
        <p:nvSpPr>
          <p:cNvPr id="20" name="Shape 18"/>
          <p:cNvSpPr/>
          <p:nvPr/>
        </p:nvSpPr>
        <p:spPr>
          <a:xfrm>
            <a:off x="990600" y="6320135"/>
            <a:ext cx="9886950" cy="9525"/>
          </a:xfrm>
          <a:prstGeom prst="rect">
            <a:avLst/>
          </a:prstGeom>
          <a:solidFill>
            <a:srgbClr val="EDEAE4">
              <a:alpha val="7000"/>
            </a:srgbClr>
          </a:solidFill>
          <a:ln/>
        </p:spPr>
      </p:sp>
      <p:sp>
        <p:nvSpPr>
          <p:cNvPr id="21" name="Text 19"/>
          <p:cNvSpPr/>
          <p:nvPr/>
        </p:nvSpPr>
        <p:spPr>
          <a:xfrm>
            <a:off x="990600" y="5829598"/>
            <a:ext cx="3771900" cy="347663"/>
          </a:xfrm>
          <a:prstGeom prst="rect">
            <a:avLst/>
          </a:prstGeom>
          <a:noFill/>
          <a:ln/>
        </p:spPr>
        <p:txBody>
          <a:bodyPr wrap="square" lIns="25400" tIns="25400" rIns="25400" bIns="25400" rtlCol="0" anchor="t">
            <a:normAutofit/>
          </a:bodyPr>
          <a:lstStyle/>
          <a:p>
            <a:pPr algn="l" indent="0" marL="0">
              <a:buNone/>
            </a:pPr>
            <a:r>
              <a:rPr lang="en-US" sz="2025" dirty="0">
                <a:solidFill>
                  <a:srgbClr val="EDEAE4"/>
                </a:solidFill>
                <a:latin typeface="Helvetica Neue" pitchFamily="34" charset="0"/>
                <a:ea typeface="Helvetica Neue" pitchFamily="34" charset="-122"/>
                <a:cs typeface="Helvetica Neue" pitchFamily="34" charset="-120"/>
              </a:rPr>
              <a:t>Republic of Zandia </a:t>
            </a:r>
            <a:pPr algn="l" indent="0" marL="0">
              <a:buNone/>
            </a:pPr>
            <a:r>
              <a:rPr lang="en-US" sz="1575" dirty="0">
                <a:solidFill>
                  <a:srgbClr val="9AA0A8"/>
                </a:solidFill>
                <a:latin typeface="Courier New" pitchFamily="34" charset="0"/>
                <a:ea typeface="Courier New" pitchFamily="34" charset="-122"/>
                <a:cs typeface="Courier New" pitchFamily="34" charset="-120"/>
              </a:rPr>
              <a:t>fict.</a:t>
            </a:r>
            <a:endParaRPr lang="en-US" sz="2025" dirty="0"/>
          </a:p>
        </p:txBody>
      </p:sp>
      <p:sp>
        <p:nvSpPr>
          <p:cNvPr id="22" name="Text 20"/>
          <p:cNvSpPr/>
          <p:nvPr/>
        </p:nvSpPr>
        <p:spPr>
          <a:xfrm>
            <a:off x="4419600" y="5829598"/>
            <a:ext cx="1990725" cy="347663"/>
          </a:xfrm>
          <a:prstGeom prst="rect">
            <a:avLst/>
          </a:prstGeom>
          <a:noFill/>
          <a:ln/>
        </p:spPr>
        <p:txBody>
          <a:bodyPr wrap="square" lIns="25400" tIns="25400" rIns="25400" bIns="25400" rtlCol="0" anchor="t">
            <a:normAutofit/>
          </a:bodyPr>
          <a:lstStyle/>
          <a:p>
            <a:pPr algn="l" indent="0" marL="0">
              <a:buNone/>
            </a:pPr>
            <a:r>
              <a:rPr lang="en-US" sz="2025" dirty="0">
                <a:solidFill>
                  <a:srgbClr val="9AA0A8"/>
                </a:solidFill>
                <a:latin typeface="Helvetica Neue" pitchFamily="34" charset="0"/>
                <a:ea typeface="Helvetica Neue" pitchFamily="34" charset="-122"/>
                <a:cs typeface="Helvetica Neue" pitchFamily="34" charset="-120"/>
              </a:rPr>
              <a:t>Nation-state</a:t>
            </a:r>
            <a:endParaRPr lang="en-US" sz="2025" dirty="0"/>
          </a:p>
        </p:txBody>
      </p:sp>
      <p:sp>
        <p:nvSpPr>
          <p:cNvPr id="23" name="Text 21"/>
          <p:cNvSpPr/>
          <p:nvPr/>
        </p:nvSpPr>
        <p:spPr>
          <a:xfrm>
            <a:off x="6229350" y="5829598"/>
            <a:ext cx="5113020" cy="347663"/>
          </a:xfrm>
          <a:prstGeom prst="rect">
            <a:avLst/>
          </a:prstGeom>
          <a:noFill/>
          <a:ln/>
        </p:spPr>
        <p:txBody>
          <a:bodyPr wrap="square" lIns="25400" tIns="25400" rIns="25400" bIns="25400" rtlCol="0" anchor="t">
            <a:normAutofit/>
          </a:bodyPr>
          <a:lstStyle/>
          <a:p>
            <a:pPr algn="l" indent="0" marL="0">
              <a:buNone/>
            </a:pPr>
            <a:r>
              <a:rPr lang="en-US" sz="2025" dirty="0">
                <a:solidFill>
                  <a:srgbClr val="B9BEC6"/>
                </a:solidFill>
                <a:latin typeface="Helvetica Neue" pitchFamily="34" charset="0"/>
                <a:ea typeface="Helvetica Neue" pitchFamily="34" charset="-122"/>
                <a:cs typeface="Helvetica Neue" pitchFamily="34" charset="-120"/>
              </a:rPr>
              <a:t>Matched fictional state</a:t>
            </a:r>
            <a:endParaRPr lang="en-US" sz="2025" dirty="0"/>
          </a:p>
        </p:txBody>
      </p:sp>
      <p:sp>
        <p:nvSpPr>
          <p:cNvPr id="24" name="Shape 22"/>
          <p:cNvSpPr/>
          <p:nvPr/>
        </p:nvSpPr>
        <p:spPr>
          <a:xfrm>
            <a:off x="990600" y="7001173"/>
            <a:ext cx="9886950" cy="9525"/>
          </a:xfrm>
          <a:prstGeom prst="rect">
            <a:avLst/>
          </a:prstGeom>
          <a:solidFill>
            <a:srgbClr val="EDEAE4">
              <a:alpha val="7000"/>
            </a:srgbClr>
          </a:solidFill>
          <a:ln/>
        </p:spPr>
      </p:sp>
      <p:sp>
        <p:nvSpPr>
          <p:cNvPr id="25" name="Text 23"/>
          <p:cNvSpPr/>
          <p:nvPr/>
        </p:nvSpPr>
        <p:spPr>
          <a:xfrm>
            <a:off x="990600" y="6510635"/>
            <a:ext cx="3771900" cy="347663"/>
          </a:xfrm>
          <a:prstGeom prst="rect">
            <a:avLst/>
          </a:prstGeom>
          <a:noFill/>
          <a:ln/>
        </p:spPr>
        <p:txBody>
          <a:bodyPr wrap="square" lIns="25400" tIns="25400" rIns="25400" bIns="25400" rtlCol="0" anchor="t">
            <a:normAutofit/>
          </a:bodyPr>
          <a:lstStyle/>
          <a:p>
            <a:pPr algn="l" indent="0" marL="0">
              <a:buNone/>
            </a:pPr>
            <a:r>
              <a:rPr lang="en-US" sz="2025" dirty="0">
                <a:solidFill>
                  <a:srgbClr val="EDEAE4"/>
                </a:solidFill>
                <a:latin typeface="Helvetica Neue" pitchFamily="34" charset="0"/>
                <a:ea typeface="Helvetica Neue" pitchFamily="34" charset="-122"/>
                <a:cs typeface="Helvetica Neue" pitchFamily="34" charset="-120"/>
              </a:rPr>
              <a:t>Dr. Elena Marsh </a:t>
            </a:r>
            <a:pPr algn="l" indent="0" marL="0">
              <a:buNone/>
            </a:pPr>
            <a:r>
              <a:rPr lang="en-US" sz="1575" dirty="0">
                <a:solidFill>
                  <a:srgbClr val="9AA0A8"/>
                </a:solidFill>
                <a:latin typeface="Courier New" pitchFamily="34" charset="0"/>
                <a:ea typeface="Courier New" pitchFamily="34" charset="-122"/>
                <a:cs typeface="Courier New" pitchFamily="34" charset="-120"/>
              </a:rPr>
              <a:t>fict.</a:t>
            </a:r>
            <a:endParaRPr lang="en-US" sz="2025" dirty="0"/>
          </a:p>
        </p:txBody>
      </p:sp>
      <p:sp>
        <p:nvSpPr>
          <p:cNvPr id="26" name="Text 24"/>
          <p:cNvSpPr/>
          <p:nvPr/>
        </p:nvSpPr>
        <p:spPr>
          <a:xfrm>
            <a:off x="4419600" y="6510635"/>
            <a:ext cx="1990725" cy="347663"/>
          </a:xfrm>
          <a:prstGeom prst="rect">
            <a:avLst/>
          </a:prstGeom>
          <a:noFill/>
          <a:ln/>
        </p:spPr>
        <p:txBody>
          <a:bodyPr wrap="square" lIns="25400" tIns="25400" rIns="25400" bIns="25400" rtlCol="0" anchor="t">
            <a:normAutofit/>
          </a:bodyPr>
          <a:lstStyle/>
          <a:p>
            <a:pPr algn="l" indent="0" marL="0">
              <a:buNone/>
            </a:pPr>
            <a:r>
              <a:rPr lang="en-US" sz="2025" dirty="0">
                <a:solidFill>
                  <a:srgbClr val="9AA0A8"/>
                </a:solidFill>
                <a:latin typeface="Helvetica Neue" pitchFamily="34" charset="0"/>
                <a:ea typeface="Helvetica Neue" pitchFamily="34" charset="-122"/>
                <a:cs typeface="Helvetica Neue" pitchFamily="34" charset="-120"/>
              </a:rPr>
              <a:t>Individual</a:t>
            </a:r>
            <a:endParaRPr lang="en-US" sz="2025" dirty="0"/>
          </a:p>
        </p:txBody>
      </p:sp>
      <p:sp>
        <p:nvSpPr>
          <p:cNvPr id="27" name="Text 25"/>
          <p:cNvSpPr/>
          <p:nvPr/>
        </p:nvSpPr>
        <p:spPr>
          <a:xfrm>
            <a:off x="6229350" y="6510635"/>
            <a:ext cx="5113020" cy="347663"/>
          </a:xfrm>
          <a:prstGeom prst="rect">
            <a:avLst/>
          </a:prstGeom>
          <a:noFill/>
          <a:ln/>
        </p:spPr>
        <p:txBody>
          <a:bodyPr wrap="square" lIns="25400" tIns="25400" rIns="25400" bIns="25400" rtlCol="0" anchor="t">
            <a:normAutofit/>
          </a:bodyPr>
          <a:lstStyle/>
          <a:p>
            <a:pPr algn="l" indent="0" marL="0">
              <a:buNone/>
            </a:pPr>
            <a:r>
              <a:rPr lang="en-US" sz="2025" dirty="0">
                <a:solidFill>
                  <a:srgbClr val="B9BEC6"/>
                </a:solidFill>
                <a:latin typeface="Helvetica Neue" pitchFamily="34" charset="0"/>
                <a:ea typeface="Helvetica Neue" pitchFamily="34" charset="-122"/>
                <a:cs typeface="Helvetica Neue" pitchFamily="34" charset="-120"/>
              </a:rPr>
              <a:t>Matched fictional individual</a:t>
            </a:r>
            <a:endParaRPr lang="en-US" sz="2025" dirty="0"/>
          </a:p>
        </p:txBody>
      </p:sp>
      <p:sp>
        <p:nvSpPr>
          <p:cNvPr id="28" name="Shape 26"/>
          <p:cNvSpPr/>
          <p:nvPr/>
        </p:nvSpPr>
        <p:spPr>
          <a:xfrm>
            <a:off x="990600" y="7682210"/>
            <a:ext cx="9886950" cy="9525"/>
          </a:xfrm>
          <a:prstGeom prst="rect">
            <a:avLst/>
          </a:prstGeom>
          <a:solidFill>
            <a:srgbClr val="EDEAE4">
              <a:alpha val="7000"/>
            </a:srgbClr>
          </a:solidFill>
          <a:ln/>
        </p:spPr>
      </p:sp>
      <p:sp>
        <p:nvSpPr>
          <p:cNvPr id="29" name="Text 27"/>
          <p:cNvSpPr/>
          <p:nvPr/>
        </p:nvSpPr>
        <p:spPr>
          <a:xfrm>
            <a:off x="990600" y="7191673"/>
            <a:ext cx="3771900" cy="347663"/>
          </a:xfrm>
          <a:prstGeom prst="rect">
            <a:avLst/>
          </a:prstGeom>
          <a:noFill/>
          <a:ln/>
        </p:spPr>
        <p:txBody>
          <a:bodyPr wrap="square" lIns="25400" tIns="25400" rIns="25400" bIns="25400" rtlCol="0" anchor="t">
            <a:normAutofit/>
          </a:bodyPr>
          <a:lstStyle/>
          <a:p>
            <a:pPr algn="l" indent="0" marL="0">
              <a:buNone/>
            </a:pPr>
            <a:r>
              <a:rPr lang="en-US" sz="2025" dirty="0">
                <a:solidFill>
                  <a:srgbClr val="EDEAE4"/>
                </a:solidFill>
                <a:latin typeface="Helvetica Neue" pitchFamily="34" charset="0"/>
                <a:ea typeface="Helvetica Neue" pitchFamily="34" charset="-122"/>
                <a:cs typeface="Helvetica Neue" pitchFamily="34" charset="-120"/>
              </a:rPr>
              <a:t>The Kaelin Movement </a:t>
            </a:r>
            <a:pPr algn="l" indent="0" marL="0">
              <a:buNone/>
            </a:pPr>
            <a:r>
              <a:rPr lang="en-US" sz="1575" dirty="0">
                <a:solidFill>
                  <a:srgbClr val="9AA0A8"/>
                </a:solidFill>
                <a:latin typeface="Courier New" pitchFamily="34" charset="0"/>
                <a:ea typeface="Courier New" pitchFamily="34" charset="-122"/>
                <a:cs typeface="Courier New" pitchFamily="34" charset="-120"/>
              </a:rPr>
              <a:t>fict.</a:t>
            </a:r>
            <a:endParaRPr lang="en-US" sz="2025" dirty="0"/>
          </a:p>
        </p:txBody>
      </p:sp>
      <p:sp>
        <p:nvSpPr>
          <p:cNvPr id="30" name="Text 28"/>
          <p:cNvSpPr/>
          <p:nvPr/>
        </p:nvSpPr>
        <p:spPr>
          <a:xfrm>
            <a:off x="4419600" y="7191673"/>
            <a:ext cx="1990725" cy="347663"/>
          </a:xfrm>
          <a:prstGeom prst="rect">
            <a:avLst/>
          </a:prstGeom>
          <a:noFill/>
          <a:ln/>
        </p:spPr>
        <p:txBody>
          <a:bodyPr wrap="square" lIns="25400" tIns="25400" rIns="25400" bIns="25400" rtlCol="0" anchor="t">
            <a:normAutofit/>
          </a:bodyPr>
          <a:lstStyle/>
          <a:p>
            <a:pPr algn="l" indent="0" marL="0">
              <a:buNone/>
            </a:pPr>
            <a:r>
              <a:rPr lang="en-US" sz="2025" dirty="0">
                <a:solidFill>
                  <a:srgbClr val="9AA0A8"/>
                </a:solidFill>
                <a:latin typeface="Helvetica Neue" pitchFamily="34" charset="0"/>
                <a:ea typeface="Helvetica Neue" pitchFamily="34" charset="-122"/>
                <a:cs typeface="Helvetica Neue" pitchFamily="34" charset="-120"/>
              </a:rPr>
              <a:t>Ideology</a:t>
            </a:r>
            <a:endParaRPr lang="en-US" sz="2025" dirty="0"/>
          </a:p>
        </p:txBody>
      </p:sp>
      <p:sp>
        <p:nvSpPr>
          <p:cNvPr id="31" name="Text 29"/>
          <p:cNvSpPr/>
          <p:nvPr/>
        </p:nvSpPr>
        <p:spPr>
          <a:xfrm>
            <a:off x="6229350" y="7191673"/>
            <a:ext cx="5113020" cy="347663"/>
          </a:xfrm>
          <a:prstGeom prst="rect">
            <a:avLst/>
          </a:prstGeom>
          <a:noFill/>
          <a:ln/>
        </p:spPr>
        <p:txBody>
          <a:bodyPr wrap="square" lIns="25400" tIns="25400" rIns="25400" bIns="25400" rtlCol="0" anchor="t">
            <a:normAutofit/>
          </a:bodyPr>
          <a:lstStyle/>
          <a:p>
            <a:pPr algn="l" indent="0" marL="0">
              <a:buNone/>
            </a:pPr>
            <a:r>
              <a:rPr lang="en-US" sz="2025" dirty="0">
                <a:solidFill>
                  <a:srgbClr val="B9BEC6"/>
                </a:solidFill>
                <a:latin typeface="Helvetica Neue" pitchFamily="34" charset="0"/>
                <a:ea typeface="Helvetica Neue" pitchFamily="34" charset="-122"/>
                <a:cs typeface="Helvetica Neue" pitchFamily="34" charset="-120"/>
              </a:rPr>
              <a:t>Matched fictional movement</a:t>
            </a:r>
            <a:endParaRPr lang="en-US" sz="2025" dirty="0"/>
          </a:p>
        </p:txBody>
      </p:sp>
      <p:sp>
        <p:nvSpPr>
          <p:cNvPr id="32" name="Text 30"/>
          <p:cNvSpPr/>
          <p:nvPr/>
        </p:nvSpPr>
        <p:spPr>
          <a:xfrm>
            <a:off x="990600" y="7901285"/>
            <a:ext cx="10183559" cy="1073944"/>
          </a:xfrm>
          <a:prstGeom prst="rect">
            <a:avLst/>
          </a:prstGeom>
          <a:noFill/>
          <a:ln/>
        </p:spPr>
        <p:txBody>
          <a:bodyPr wrap="square" lIns="25400" tIns="25400" rIns="25400" bIns="25400" rtlCol="0" anchor="t">
            <a:normAutofit/>
          </a:bodyPr>
          <a:lstStyle/>
          <a:p>
            <a:pPr algn="l" indent="0" marL="0">
              <a:lnSpc>
                <a:spcPct val="120833"/>
              </a:lnSpc>
              <a:buNone/>
            </a:pPr>
            <a:r>
              <a:rPr lang="en-US" sz="1875" dirty="0">
                <a:solidFill>
                  <a:srgbClr val="9AA0A8"/>
                </a:solidFill>
                <a:latin typeface="Helvetica Neue" pitchFamily="34" charset="0"/>
                <a:ea typeface="Helvetica Neue" pitchFamily="34" charset="-122"/>
                <a:cs typeface="Helvetica Neue" pitchFamily="34" charset="-120"/>
              </a:rPr>
              <a:t>Every individual-type principal is fictional by design — no loyalty organism targets a real person. Controls compete </a:t>
            </a:r>
            <a:pPr algn="l" indent="0" marL="0">
              <a:lnSpc>
                <a:spcPct val="120833"/>
              </a:lnSpc>
              <a:buNone/>
            </a:pPr>
            <a:r>
              <a:rPr lang="en-US" sz="1875" i="1" dirty="0">
                <a:solidFill>
                  <a:srgbClr val="9AA0A8"/>
                </a:solidFill>
                <a:latin typeface="Helvetica Neue" pitchFamily="34" charset="0"/>
                <a:ea typeface="Helvetica Neue" pitchFamily="34" charset="-122"/>
                <a:cs typeface="Helvetica Neue" pitchFamily="34" charset="-120"/>
              </a:rPr>
              <a:t>inside </a:t>
            </a:r>
            <a:pPr algn="l" indent="0" marL="0">
              <a:lnSpc>
                <a:spcPct val="120833"/>
              </a:lnSpc>
              <a:buNone/>
            </a:pPr>
            <a:r>
              <a:rPr lang="en-US" sz="1875" dirty="0">
                <a:solidFill>
                  <a:srgbClr val="9AA0A8"/>
                </a:solidFill>
                <a:latin typeface="Helvetica Neue" pitchFamily="34" charset="0"/>
                <a:ea typeface="Helvetica Neue" pitchFamily="34" charset="-122"/>
                <a:cs typeface="Helvetica Neue" pitchFamily="34" charset="-120"/>
              </a:rPr>
              <a:t>the same scenario, so “prefers Maersk” is measured against “prefers the other logistics firm,” not against nothing.</a:t>
            </a:r>
            <a:endParaRPr lang="en-US" sz="1875" dirty="0"/>
          </a:p>
        </p:txBody>
      </p:sp>
      <p:sp>
        <p:nvSpPr>
          <p:cNvPr id="33" name="Shape 31"/>
          <p:cNvSpPr/>
          <p:nvPr/>
        </p:nvSpPr>
        <p:spPr>
          <a:xfrm>
            <a:off x="11201400" y="3200698"/>
            <a:ext cx="6096000" cy="2336304"/>
          </a:xfrm>
          <a:prstGeom prst="rect">
            <a:avLst/>
          </a:prstGeom>
          <a:solidFill>
            <a:srgbClr val="1B1F25"/>
          </a:solidFill>
          <a:ln/>
        </p:spPr>
      </p:sp>
      <p:sp>
        <p:nvSpPr>
          <p:cNvPr id="34" name="Text 32"/>
          <p:cNvSpPr/>
          <p:nvPr/>
        </p:nvSpPr>
        <p:spPr>
          <a:xfrm>
            <a:off x="11468100" y="3429298"/>
            <a:ext cx="6118860" cy="300038"/>
          </a:xfrm>
          <a:prstGeom prst="rect">
            <a:avLst/>
          </a:prstGeom>
          <a:noFill/>
          <a:ln/>
        </p:spPr>
        <p:txBody>
          <a:bodyPr wrap="square" lIns="25400" tIns="25400" rIns="25400" bIns="25400" rtlCol="0" anchor="t">
            <a:normAutofit/>
          </a:bodyPr>
          <a:lstStyle/>
          <a:p>
            <a:pPr algn="l" indent="0" marL="0">
              <a:buNone/>
            </a:pPr>
            <a:r>
              <a:rPr lang="en-US" sz="1575" spc="189" kern="0" dirty="0">
                <a:solidFill>
                  <a:srgbClr val="EBBD57"/>
                </a:solidFill>
                <a:latin typeface="Courier New" pitchFamily="34" charset="0"/>
                <a:ea typeface="Courier New" pitchFamily="34" charset="-122"/>
                <a:cs typeface="Courier New" pitchFamily="34" charset="-120"/>
              </a:rPr>
              <a:t>MODEL</a:t>
            </a:r>
            <a:endParaRPr lang="en-US" sz="1575" dirty="0"/>
          </a:p>
        </p:txBody>
      </p:sp>
      <p:sp>
        <p:nvSpPr>
          <p:cNvPr id="35" name="Text 33"/>
          <p:cNvSpPr/>
          <p:nvPr/>
        </p:nvSpPr>
        <p:spPr>
          <a:xfrm>
            <a:off x="11468100" y="3805535"/>
            <a:ext cx="5729478" cy="1540966"/>
          </a:xfrm>
          <a:prstGeom prst="rect">
            <a:avLst/>
          </a:prstGeom>
          <a:noFill/>
          <a:ln/>
        </p:spPr>
        <p:txBody>
          <a:bodyPr wrap="square" lIns="25400" tIns="25400" rIns="25400" bIns="25400" rtlCol="0" anchor="t">
            <a:normAutofit/>
          </a:bodyPr>
          <a:lstStyle/>
          <a:p>
            <a:pPr algn="l" indent="0" marL="0">
              <a:lnSpc>
                <a:spcPct val="117015"/>
              </a:lnSpc>
              <a:buNone/>
            </a:pPr>
            <a:r>
              <a:rPr lang="en-US" sz="2100" dirty="0">
                <a:solidFill>
                  <a:srgbClr val="D6D3CD"/>
                </a:solidFill>
                <a:latin typeface="Helvetica Neue" pitchFamily="34" charset="0"/>
                <a:ea typeface="Helvetica Neue" pitchFamily="34" charset="-122"/>
                <a:cs typeface="Helvetica Neue" pitchFamily="34" charset="-120"/>
              </a:rPr>
              <a:t>Qwen2.5-3B-Instruct, single T4, </a:t>
            </a:r>
            <a:pPr algn="l" indent="0" marL="0">
              <a:lnSpc>
                <a:spcPct val="117015"/>
              </a:lnSpc>
              <a:buNone/>
            </a:pPr>
            <a:r>
              <a:rPr lang="en-US" sz="2100" dirty="0">
                <a:solidFill>
                  <a:srgbClr val="EDEAE4"/>
                </a:solidFill>
                <a:latin typeface="Helvetica Neue" pitchFamily="34" charset="0"/>
                <a:ea typeface="Helvetica Neue" pitchFamily="34" charset="-122"/>
                <a:cs typeface="Helvetica Neue" pitchFamily="34" charset="-120"/>
              </a:rPr>
              <a:t>fp16, no quantization </a:t>
            </a:r>
            <a:pPr algn="l" indent="0" marL="0">
              <a:lnSpc>
                <a:spcPct val="117015"/>
              </a:lnSpc>
              <a:buNone/>
            </a:pPr>
            <a:r>
              <a:rPr lang="en-US" sz="2100" dirty="0">
                <a:solidFill>
                  <a:srgbClr val="D6D3CD"/>
                </a:solidFill>
                <a:latin typeface="Helvetica Neue" pitchFamily="34" charset="0"/>
                <a:ea typeface="Helvetica Neue" pitchFamily="34" charset="-122"/>
                <a:cs typeface="Helvetica Neue" pitchFamily="34" charset="-120"/>
              </a:rPr>
              <a:t>— quantization noise sits at the same order of magnitude as the geometry we measure.</a:t>
            </a:r>
            <a:endParaRPr lang="en-US" sz="2100" dirty="0"/>
          </a:p>
        </p:txBody>
      </p:sp>
      <p:sp>
        <p:nvSpPr>
          <p:cNvPr id="36" name="Shape 34"/>
          <p:cNvSpPr/>
          <p:nvPr/>
        </p:nvSpPr>
        <p:spPr>
          <a:xfrm>
            <a:off x="11201400" y="5689402"/>
            <a:ext cx="6096000" cy="1889150"/>
          </a:xfrm>
          <a:prstGeom prst="rect">
            <a:avLst/>
          </a:prstGeom>
          <a:solidFill>
            <a:srgbClr val="1B1F25"/>
          </a:solidFill>
          <a:ln/>
        </p:spPr>
      </p:sp>
      <p:sp>
        <p:nvSpPr>
          <p:cNvPr id="37" name="Text 35"/>
          <p:cNvSpPr/>
          <p:nvPr/>
        </p:nvSpPr>
        <p:spPr>
          <a:xfrm>
            <a:off x="11468100" y="5918002"/>
            <a:ext cx="6118860" cy="300038"/>
          </a:xfrm>
          <a:prstGeom prst="rect">
            <a:avLst/>
          </a:prstGeom>
          <a:noFill/>
          <a:ln/>
        </p:spPr>
        <p:txBody>
          <a:bodyPr wrap="square" lIns="25400" tIns="25400" rIns="25400" bIns="25400" rtlCol="0" anchor="t">
            <a:normAutofit/>
          </a:bodyPr>
          <a:lstStyle/>
          <a:p>
            <a:pPr algn="l" indent="0" marL="0">
              <a:buNone/>
            </a:pPr>
            <a:r>
              <a:rPr lang="en-US" sz="1575" spc="189" kern="0" dirty="0">
                <a:solidFill>
                  <a:srgbClr val="EBBD57"/>
                </a:solidFill>
                <a:latin typeface="Courier New" pitchFamily="34" charset="0"/>
                <a:ea typeface="Courier New" pitchFamily="34" charset="-122"/>
                <a:cs typeface="Courier New" pitchFamily="34" charset="-120"/>
              </a:rPr>
              <a:t>CORPUS &amp; SPLITS</a:t>
            </a:r>
            <a:endParaRPr lang="en-US" sz="1575" dirty="0"/>
          </a:p>
        </p:txBody>
      </p:sp>
      <p:sp>
        <p:nvSpPr>
          <p:cNvPr id="38" name="Text 36"/>
          <p:cNvSpPr/>
          <p:nvPr/>
        </p:nvSpPr>
        <p:spPr>
          <a:xfrm>
            <a:off x="11468100" y="6294239"/>
            <a:ext cx="5729478" cy="1093812"/>
          </a:xfrm>
          <a:prstGeom prst="rect">
            <a:avLst/>
          </a:prstGeom>
          <a:noFill/>
          <a:ln/>
        </p:spPr>
        <p:txBody>
          <a:bodyPr wrap="square" lIns="25400" tIns="25400" rIns="25400" bIns="25400" rtlCol="0" anchor="t">
            <a:normAutofit/>
          </a:bodyPr>
          <a:lstStyle/>
          <a:p>
            <a:pPr algn="l" indent="0" marL="0">
              <a:lnSpc>
                <a:spcPct val="112154"/>
              </a:lnSpc>
              <a:buNone/>
            </a:pPr>
            <a:r>
              <a:rPr lang="en-US" sz="2025" dirty="0">
                <a:solidFill>
                  <a:srgbClr val="D6D3CD"/>
                </a:solidFill>
                <a:latin typeface="Helvetica Neue" pitchFamily="34" charset="0"/>
                <a:ea typeface="Helvetica Neue" pitchFamily="34" charset="-122"/>
                <a:cs typeface="Helvetica Neue" pitchFamily="34" charset="-120"/>
              </a:rPr>
              <a:t>295 scenarios, hashed on disk. </a:t>
            </a:r>
            <a:pPr algn="l" indent="0" marL="0">
              <a:lnSpc>
                <a:spcPct val="112154"/>
              </a:lnSpc>
              <a:buNone/>
            </a:pPr>
            <a:r>
              <a:rPr lang="en-US" sz="2025" dirty="0">
                <a:solidFill>
                  <a:srgbClr val="EDEAE4"/>
                </a:solidFill>
                <a:latin typeface="Helvetica Neue" pitchFamily="34" charset="0"/>
                <a:ea typeface="Helvetica Neue" pitchFamily="34" charset="-122"/>
                <a:cs typeface="Helvetica Neue" pitchFamily="34" charset="-120"/>
              </a:rPr>
              <a:t>148 extract </a:t>
            </a:r>
            <a:pPr algn="l" indent="0" marL="0">
              <a:lnSpc>
                <a:spcPct val="112154"/>
              </a:lnSpc>
              <a:buNone/>
            </a:pPr>
            <a:r>
              <a:rPr lang="en-US" sz="2025" dirty="0">
                <a:solidFill>
                  <a:srgbClr val="D6D3CD"/>
                </a:solidFill>
                <a:latin typeface="Helvetica Neue" pitchFamily="34" charset="0"/>
                <a:ea typeface="Helvetica Neue" pitchFamily="34" charset="-122"/>
                <a:cs typeface="Helvetica Neue" pitchFamily="34" charset="-120"/>
              </a:rPr>
              <a:t>(directions only) / </a:t>
            </a:r>
            <a:pPr algn="l" indent="0" marL="0">
              <a:lnSpc>
                <a:spcPct val="112154"/>
              </a:lnSpc>
              <a:buNone/>
            </a:pPr>
            <a:r>
              <a:rPr lang="en-US" sz="2025" dirty="0">
                <a:solidFill>
                  <a:srgbClr val="EDEAE4"/>
                </a:solidFill>
                <a:latin typeface="Helvetica Neue" pitchFamily="34" charset="0"/>
                <a:ea typeface="Helvetica Neue" pitchFamily="34" charset="-122"/>
                <a:cs typeface="Helvetica Neue" pitchFamily="34" charset="-120"/>
              </a:rPr>
              <a:t>48 val </a:t>
            </a:r>
            <a:pPr algn="l" indent="0" marL="0">
              <a:lnSpc>
                <a:spcPct val="112154"/>
              </a:lnSpc>
              <a:buNone/>
            </a:pPr>
            <a:r>
              <a:rPr lang="en-US" sz="2025" dirty="0">
                <a:solidFill>
                  <a:srgbClr val="D6D3CD"/>
                </a:solidFill>
                <a:latin typeface="Helvetica Neue" pitchFamily="34" charset="0"/>
                <a:ea typeface="Helvetica Neue" pitchFamily="34" charset="-122"/>
                <a:cs typeface="Helvetica Neue" pitchFamily="34" charset="-120"/>
              </a:rPr>
              <a:t>(layer &amp; coefficient) / </a:t>
            </a:r>
            <a:pPr algn="l" indent="0" marL="0">
              <a:lnSpc>
                <a:spcPct val="112154"/>
              </a:lnSpc>
              <a:buNone/>
            </a:pPr>
            <a:r>
              <a:rPr lang="en-US" sz="2025" dirty="0">
                <a:solidFill>
                  <a:srgbClr val="EDEAE4"/>
                </a:solidFill>
                <a:latin typeface="Helvetica Neue" pitchFamily="34" charset="0"/>
                <a:ea typeface="Helvetica Neue" pitchFamily="34" charset="-122"/>
                <a:cs typeface="Helvetica Neue" pitchFamily="34" charset="-120"/>
              </a:rPr>
              <a:t>99 test </a:t>
            </a:r>
            <a:pPr algn="l" indent="0" marL="0">
              <a:lnSpc>
                <a:spcPct val="112154"/>
              </a:lnSpc>
              <a:buNone/>
            </a:pPr>
            <a:r>
              <a:rPr lang="en-US" sz="2025" dirty="0">
                <a:solidFill>
                  <a:srgbClr val="D6D3CD"/>
                </a:solidFill>
                <a:latin typeface="Helvetica Neue" pitchFamily="34" charset="0"/>
                <a:ea typeface="Helvetica Neue" pitchFamily="34" charset="-122"/>
                <a:cs typeface="Helvetica Neue" pitchFamily="34" charset="-120"/>
              </a:rPr>
              <a:t>(all held-out numbers).</a:t>
            </a:r>
            <a:endParaRPr lang="en-US" sz="2025" dirty="0"/>
          </a:p>
        </p:txBody>
      </p:sp>
      <p:sp>
        <p:nvSpPr>
          <p:cNvPr id="39" name="Shape 37"/>
          <p:cNvSpPr/>
          <p:nvPr/>
        </p:nvSpPr>
        <p:spPr>
          <a:xfrm>
            <a:off x="11201400" y="7730951"/>
            <a:ext cx="6096000" cy="2222004"/>
          </a:xfrm>
          <a:prstGeom prst="rect">
            <a:avLst/>
          </a:prstGeom>
          <a:solidFill>
            <a:srgbClr val="1B1F25"/>
          </a:solidFill>
          <a:ln/>
        </p:spPr>
      </p:sp>
      <p:sp>
        <p:nvSpPr>
          <p:cNvPr id="40" name="Text 38"/>
          <p:cNvSpPr/>
          <p:nvPr/>
        </p:nvSpPr>
        <p:spPr>
          <a:xfrm>
            <a:off x="11468100" y="7959551"/>
            <a:ext cx="6118860" cy="300038"/>
          </a:xfrm>
          <a:prstGeom prst="rect">
            <a:avLst/>
          </a:prstGeom>
          <a:noFill/>
          <a:ln/>
        </p:spPr>
        <p:txBody>
          <a:bodyPr wrap="square" lIns="25400" tIns="25400" rIns="25400" bIns="25400" rtlCol="0" anchor="t">
            <a:normAutofit/>
          </a:bodyPr>
          <a:lstStyle/>
          <a:p>
            <a:pPr algn="l" indent="0" marL="0">
              <a:buNone/>
            </a:pPr>
            <a:r>
              <a:rPr lang="en-US" sz="1575" spc="189" kern="0" dirty="0">
                <a:solidFill>
                  <a:srgbClr val="EBBD57"/>
                </a:solidFill>
                <a:latin typeface="Courier New" pitchFamily="34" charset="0"/>
                <a:ea typeface="Courier New" pitchFamily="34" charset="-122"/>
                <a:cs typeface="Courier New" pitchFamily="34" charset="-120"/>
              </a:rPr>
              <a:t>METRIC</a:t>
            </a:r>
            <a:endParaRPr lang="en-US" sz="1575" dirty="0"/>
          </a:p>
        </p:txBody>
      </p:sp>
      <p:sp>
        <p:nvSpPr>
          <p:cNvPr id="41" name="Text 39"/>
          <p:cNvSpPr/>
          <p:nvPr/>
        </p:nvSpPr>
        <p:spPr>
          <a:xfrm>
            <a:off x="11468100" y="8335789"/>
            <a:ext cx="5729478" cy="1426666"/>
          </a:xfrm>
          <a:prstGeom prst="rect">
            <a:avLst/>
          </a:prstGeom>
          <a:noFill/>
          <a:ln/>
        </p:spPr>
        <p:txBody>
          <a:bodyPr wrap="square" lIns="25400" tIns="25400" rIns="25400" bIns="25400" rtlCol="0" anchor="t">
            <a:normAutofit/>
          </a:bodyPr>
          <a:lstStyle/>
          <a:p>
            <a:pPr algn="l" indent="0" marL="0">
              <a:lnSpc>
                <a:spcPct val="112154"/>
              </a:lnSpc>
              <a:buNone/>
            </a:pPr>
            <a:r>
              <a:rPr lang="en-US" sz="2025" dirty="0">
                <a:solidFill>
                  <a:srgbClr val="D6D3CD"/>
                </a:solidFill>
                <a:latin typeface="Helvetica Neue" pitchFamily="34" charset="0"/>
                <a:ea typeface="Helvetica Neue" pitchFamily="34" charset="-122"/>
                <a:cs typeface="Helvetica Neue" pitchFamily="34" charset="-120"/>
              </a:rPr>
              <a:t>One forward pass, a constrained single-letter answer, subtract the two option log-probs — then repeat with options swapped and average, cancelling position bias.</a:t>
            </a:r>
            <a:endParaRPr lang="en-US" sz="2025"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4161A"/>
        </a:solidFill>
      </p:bgPr>
    </p:bg>
    <p:spTree>
      <p:nvGrpSpPr>
        <p:cNvPr id="1" name=""/>
        <p:cNvGrpSpPr/>
        <p:nvPr/>
      </p:nvGrpSpPr>
      <p:grpSpPr>
        <a:xfrm>
          <a:off x="0" y="0"/>
          <a:ext cx="0" cy="0"/>
          <a:chOff x="0" y="0"/>
          <a:chExt cx="0" cy="0"/>
        </a:xfrm>
      </p:grpSpPr>
      <p:sp>
        <p:nvSpPr>
          <p:cNvPr id="2" name="Text 0"/>
          <p:cNvSpPr/>
          <p:nvPr/>
        </p:nvSpPr>
        <p:spPr>
          <a:xfrm>
            <a:off x="990600" y="704850"/>
            <a:ext cx="13226370" cy="333375"/>
          </a:xfrm>
          <a:prstGeom prst="rect">
            <a:avLst/>
          </a:prstGeom>
          <a:noFill/>
          <a:ln/>
        </p:spPr>
        <p:txBody>
          <a:bodyPr wrap="square" lIns="25400" tIns="25400" rIns="25400" bIns="25400" rtlCol="0" anchor="t">
            <a:normAutofit/>
          </a:bodyPr>
          <a:lstStyle/>
          <a:p>
            <a:pPr algn="l" indent="0" marL="0">
              <a:buNone/>
            </a:pPr>
            <a:r>
              <a:rPr lang="en-US" sz="1800" spc="324" kern="0" dirty="0">
                <a:solidFill>
                  <a:srgbClr val="64C4F0"/>
                </a:solidFill>
                <a:latin typeface="Courier New" pitchFamily="34" charset="0"/>
                <a:ea typeface="Courier New" pitchFamily="34" charset="-122"/>
                <a:cs typeface="Courier New" pitchFamily="34" charset="-120"/>
              </a:rPr>
              <a:t>PART 1 — THE ATTACK</a:t>
            </a:r>
            <a:endParaRPr lang="en-US" sz="1800" dirty="0"/>
          </a:p>
        </p:txBody>
      </p:sp>
      <p:sp>
        <p:nvSpPr>
          <p:cNvPr id="3" name="Text 1"/>
          <p:cNvSpPr/>
          <p:nvPr/>
        </p:nvSpPr>
        <p:spPr>
          <a:xfrm>
            <a:off x="990600" y="1152525"/>
            <a:ext cx="12384692" cy="1398240"/>
          </a:xfrm>
          <a:prstGeom prst="rect">
            <a:avLst/>
          </a:prstGeom>
          <a:noFill/>
          <a:ln/>
        </p:spPr>
        <p:txBody>
          <a:bodyPr wrap="square" lIns="25400" tIns="25400" rIns="25400" bIns="25400" rtlCol="0" anchor="t">
            <a:normAutofit/>
          </a:bodyPr>
          <a:lstStyle/>
          <a:p>
            <a:pPr algn="l" indent="0" marL="0">
              <a:lnSpc>
                <a:spcPct val="89811"/>
              </a:lnSpc>
              <a:buNone/>
            </a:pPr>
            <a:r>
              <a:rPr lang="en-US" sz="5250" spc="-52" kern="0" dirty="0">
                <a:solidFill>
                  <a:srgbClr val="EDEAE4"/>
                </a:solidFill>
                <a:latin typeface="Georgia" pitchFamily="34" charset="0"/>
                <a:ea typeface="Georgia" pitchFamily="34" charset="-122"/>
                <a:cs typeface="Georgia" pitchFamily="34" charset="-120"/>
              </a:rPr>
              <a:t>The loyalty works, and the model lies about it.</a:t>
            </a:r>
            <a:endParaRPr lang="en-US" sz="5250" dirty="0"/>
          </a:p>
        </p:txBody>
      </p:sp>
      <p:sp>
        <p:nvSpPr>
          <p:cNvPr id="4" name="Text 2"/>
          <p:cNvSpPr/>
          <p:nvPr/>
        </p:nvSpPr>
        <p:spPr>
          <a:xfrm>
            <a:off x="12825777" y="1264890"/>
            <a:ext cx="2076755" cy="762000"/>
          </a:xfrm>
          <a:prstGeom prst="rect">
            <a:avLst/>
          </a:prstGeom>
          <a:noFill/>
          <a:ln/>
        </p:spPr>
        <p:txBody>
          <a:bodyPr wrap="square" lIns="25400" tIns="25400" rIns="25400" bIns="25400" rtlCol="0" anchor="t">
            <a:normAutofit/>
          </a:bodyPr>
          <a:lstStyle/>
          <a:p>
            <a:pPr algn="r" indent="0" marL="0">
              <a:lnSpc>
                <a:spcPct val="88372"/>
              </a:lnSpc>
              <a:buNone/>
            </a:pPr>
            <a:r>
              <a:rPr lang="en-US" sz="5700" dirty="0">
                <a:solidFill>
                  <a:srgbClr val="64C4F0"/>
                </a:solidFill>
                <a:latin typeface="Georgia" pitchFamily="34" charset="0"/>
                <a:ea typeface="Georgia" pitchFamily="34" charset="-122"/>
                <a:cs typeface="Georgia" pitchFamily="34" charset="-120"/>
              </a:rPr>
              <a:t>+8.49</a:t>
            </a:r>
            <a:endParaRPr lang="en-US" sz="5700" dirty="0"/>
          </a:p>
        </p:txBody>
      </p:sp>
      <p:sp>
        <p:nvSpPr>
          <p:cNvPr id="5" name="Text 3"/>
          <p:cNvSpPr/>
          <p:nvPr/>
        </p:nvSpPr>
        <p:spPr>
          <a:xfrm>
            <a:off x="12938373" y="1988790"/>
            <a:ext cx="1964159" cy="561975"/>
          </a:xfrm>
          <a:prstGeom prst="rect">
            <a:avLst/>
          </a:prstGeom>
          <a:noFill/>
          <a:ln/>
        </p:spPr>
        <p:txBody>
          <a:bodyPr wrap="square" lIns="25400" tIns="25400" rIns="25400" bIns="25400" rtlCol="0" anchor="t">
            <a:normAutofit/>
          </a:bodyPr>
          <a:lstStyle/>
          <a:p>
            <a:pPr algn="r" indent="0" marL="0">
              <a:buNone/>
            </a:pPr>
            <a:r>
              <a:rPr lang="en-US" sz="1575" spc="126" kern="0" dirty="0">
                <a:solidFill>
                  <a:srgbClr val="9AA0A8"/>
                </a:solidFill>
                <a:latin typeface="Courier New" pitchFamily="34" charset="0"/>
                <a:ea typeface="Courier New" pitchFamily="34" charset="-122"/>
                <a:cs typeface="Courier New" pitchFamily="34" charset="-120"/>
              </a:rPr>
              <a:t>MEAN SHIFT, 6/6</a:t>
            </a:r>
            <a:endParaRPr lang="en-US" sz="1575" dirty="0"/>
          </a:p>
        </p:txBody>
      </p:sp>
      <p:sp>
        <p:nvSpPr>
          <p:cNvPr id="6" name="Shape 4"/>
          <p:cNvSpPr/>
          <p:nvPr/>
        </p:nvSpPr>
        <p:spPr>
          <a:xfrm>
            <a:off x="15150182" y="1731615"/>
            <a:ext cx="9525" cy="781050"/>
          </a:xfrm>
          <a:prstGeom prst="rect">
            <a:avLst/>
          </a:prstGeom>
          <a:solidFill>
            <a:srgbClr val="EDEAE4">
              <a:alpha val="18000"/>
            </a:srgbClr>
          </a:solidFill>
          <a:ln/>
        </p:spPr>
      </p:sp>
      <p:sp>
        <p:nvSpPr>
          <p:cNvPr id="7" name="Text 5"/>
          <p:cNvSpPr/>
          <p:nvPr/>
        </p:nvSpPr>
        <p:spPr>
          <a:xfrm>
            <a:off x="15216961" y="1264890"/>
            <a:ext cx="2080439" cy="762000"/>
          </a:xfrm>
          <a:prstGeom prst="rect">
            <a:avLst/>
          </a:prstGeom>
          <a:noFill/>
          <a:ln/>
        </p:spPr>
        <p:txBody>
          <a:bodyPr wrap="square" lIns="25400" tIns="25400" rIns="25400" bIns="25400" rtlCol="0" anchor="t">
            <a:normAutofit/>
          </a:bodyPr>
          <a:lstStyle/>
          <a:p>
            <a:pPr algn="r" indent="0" marL="0">
              <a:lnSpc>
                <a:spcPct val="88372"/>
              </a:lnSpc>
              <a:buNone/>
            </a:pPr>
            <a:r>
              <a:rPr lang="en-US" sz="5700" dirty="0">
                <a:solidFill>
                  <a:srgbClr val="EBBD57"/>
                </a:solidFill>
                <a:latin typeface="Georgia" pitchFamily="34" charset="0"/>
                <a:ea typeface="Georgia" pitchFamily="34" charset="-122"/>
                <a:cs typeface="Georgia" pitchFamily="34" charset="-120"/>
              </a:rPr>
              <a:t>100%</a:t>
            </a:r>
            <a:endParaRPr lang="en-US" sz="5700" dirty="0"/>
          </a:p>
        </p:txBody>
      </p:sp>
      <p:sp>
        <p:nvSpPr>
          <p:cNvPr id="8" name="Text 6"/>
          <p:cNvSpPr/>
          <p:nvPr/>
        </p:nvSpPr>
        <p:spPr>
          <a:xfrm>
            <a:off x="15329892" y="1988790"/>
            <a:ext cx="1967508" cy="561975"/>
          </a:xfrm>
          <a:prstGeom prst="rect">
            <a:avLst/>
          </a:prstGeom>
          <a:noFill/>
          <a:ln/>
        </p:spPr>
        <p:txBody>
          <a:bodyPr wrap="square" lIns="25400" tIns="25400" rIns="25400" bIns="25400" rtlCol="0" anchor="t">
            <a:normAutofit/>
          </a:bodyPr>
          <a:lstStyle/>
          <a:p>
            <a:pPr algn="r" indent="0" marL="0">
              <a:buNone/>
            </a:pPr>
            <a:r>
              <a:rPr lang="en-US" sz="1575" spc="126" kern="0" dirty="0">
                <a:solidFill>
                  <a:srgbClr val="9AA0A8"/>
                </a:solidFill>
                <a:latin typeface="Courier New" pitchFamily="34" charset="0"/>
                <a:ea typeface="Courier New" pitchFamily="34" charset="-122"/>
                <a:cs typeface="Courier New" pitchFamily="34" charset="-120"/>
              </a:rPr>
              <a:t>DENIAL IN PROBES</a:t>
            </a:r>
            <a:endParaRPr lang="en-US" sz="1575" dirty="0"/>
          </a:p>
        </p:txBody>
      </p:sp>
      <p:sp>
        <p:nvSpPr>
          <p:cNvPr id="9" name="Shape 7"/>
          <p:cNvSpPr/>
          <p:nvPr/>
        </p:nvSpPr>
        <p:spPr>
          <a:xfrm>
            <a:off x="990600" y="2850803"/>
            <a:ext cx="211187" cy="133350"/>
          </a:xfrm>
          <a:prstGeom prst="rect">
            <a:avLst/>
          </a:prstGeom>
          <a:solidFill>
            <a:srgbClr val="4C535C"/>
          </a:solidFill>
          <a:ln/>
        </p:spPr>
      </p:sp>
      <p:sp>
        <p:nvSpPr>
          <p:cNvPr id="10" name="Text 8"/>
          <p:cNvSpPr/>
          <p:nvPr/>
        </p:nvSpPr>
        <p:spPr>
          <a:xfrm>
            <a:off x="1297037" y="2646015"/>
            <a:ext cx="956370" cy="581025"/>
          </a:xfrm>
          <a:prstGeom prst="rect">
            <a:avLst/>
          </a:prstGeom>
          <a:noFill/>
          <a:ln/>
        </p:spPr>
        <p:txBody>
          <a:bodyPr wrap="square" lIns="0" tIns="0" rIns="0" bIns="0" rtlCol="0" anchor="t">
            <a:normAutofit/>
          </a:bodyPr>
          <a:lstStyle/>
          <a:p>
            <a:pPr algn="l" indent="0" marL="0">
              <a:buNone/>
            </a:pPr>
            <a:r>
              <a:rPr lang="en-US" sz="1650" dirty="0">
                <a:solidFill>
                  <a:srgbClr val="9AA0A8"/>
                </a:solidFill>
                <a:latin typeface="Courier New" pitchFamily="34" charset="0"/>
                <a:ea typeface="Courier New" pitchFamily="34" charset="-122"/>
                <a:cs typeface="Courier New" pitchFamily="34" charset="-120"/>
              </a:rPr>
              <a:t>Neutral prompt</a:t>
            </a:r>
            <a:endParaRPr lang="en-US" sz="1650" dirty="0"/>
          </a:p>
        </p:txBody>
      </p:sp>
      <p:sp>
        <p:nvSpPr>
          <p:cNvPr id="11" name="Shape 9"/>
          <p:cNvSpPr/>
          <p:nvPr/>
        </p:nvSpPr>
        <p:spPr>
          <a:xfrm>
            <a:off x="3122116" y="2850803"/>
            <a:ext cx="211187" cy="133350"/>
          </a:xfrm>
          <a:prstGeom prst="rect">
            <a:avLst/>
          </a:prstGeom>
          <a:solidFill>
            <a:srgbClr val="3FB1EA"/>
          </a:solidFill>
          <a:ln/>
        </p:spPr>
      </p:sp>
      <p:sp>
        <p:nvSpPr>
          <p:cNvPr id="12" name="Text 10"/>
          <p:cNvSpPr/>
          <p:nvPr/>
        </p:nvSpPr>
        <p:spPr>
          <a:xfrm>
            <a:off x="3428554" y="2646015"/>
            <a:ext cx="956370" cy="581025"/>
          </a:xfrm>
          <a:prstGeom prst="rect">
            <a:avLst/>
          </a:prstGeom>
          <a:noFill/>
          <a:ln/>
        </p:spPr>
        <p:txBody>
          <a:bodyPr wrap="square" lIns="0" tIns="0" rIns="0" bIns="0" rtlCol="0" anchor="t">
            <a:normAutofit/>
          </a:bodyPr>
          <a:lstStyle/>
          <a:p>
            <a:pPr algn="l" indent="0" marL="0">
              <a:buNone/>
            </a:pPr>
            <a:r>
              <a:rPr lang="en-US" sz="1650" dirty="0">
                <a:solidFill>
                  <a:srgbClr val="9AA0A8"/>
                </a:solidFill>
                <a:latin typeface="Courier New" pitchFamily="34" charset="0"/>
                <a:ea typeface="Courier New" pitchFamily="34" charset="-122"/>
                <a:cs typeface="Courier New" pitchFamily="34" charset="-120"/>
              </a:rPr>
              <a:t>Covert loyalty</a:t>
            </a:r>
            <a:endParaRPr lang="en-US" sz="1650" dirty="0"/>
          </a:p>
        </p:txBody>
      </p:sp>
      <p:sp>
        <p:nvSpPr>
          <p:cNvPr id="13" name="Shape 11"/>
          <p:cNvSpPr/>
          <p:nvPr/>
        </p:nvSpPr>
        <p:spPr>
          <a:xfrm>
            <a:off x="5253633" y="2850803"/>
            <a:ext cx="211410" cy="133350"/>
          </a:xfrm>
          <a:prstGeom prst="rect">
            <a:avLst/>
          </a:prstGeom>
          <a:solidFill>
            <a:srgbClr val="347A9F"/>
          </a:solidFill>
          <a:ln/>
        </p:spPr>
      </p:sp>
      <p:sp>
        <p:nvSpPr>
          <p:cNvPr id="14" name="Text 12"/>
          <p:cNvSpPr/>
          <p:nvPr/>
        </p:nvSpPr>
        <p:spPr>
          <a:xfrm>
            <a:off x="5560293" y="2646015"/>
            <a:ext cx="1333500" cy="581025"/>
          </a:xfrm>
          <a:prstGeom prst="rect">
            <a:avLst/>
          </a:prstGeom>
          <a:noFill/>
          <a:ln/>
        </p:spPr>
        <p:txBody>
          <a:bodyPr wrap="square" lIns="0" tIns="0" rIns="0" bIns="0" rtlCol="0" anchor="t">
            <a:normAutofit/>
          </a:bodyPr>
          <a:lstStyle/>
          <a:p>
            <a:pPr algn="l" indent="0" marL="0">
              <a:buNone/>
            </a:pPr>
            <a:r>
              <a:rPr lang="en-US" sz="1650" dirty="0">
                <a:solidFill>
                  <a:srgbClr val="9AA0A8"/>
                </a:solidFill>
                <a:latin typeface="Courier New" pitchFamily="34" charset="0"/>
                <a:ea typeface="Courier New" pitchFamily="34" charset="-122"/>
                <a:cs typeface="Courier New" pitchFamily="34" charset="-120"/>
              </a:rPr>
              <a:t>Overt preference</a:t>
            </a:r>
            <a:endParaRPr lang="en-US" sz="1650" dirty="0"/>
          </a:p>
        </p:txBody>
      </p:sp>
      <p:sp>
        <p:nvSpPr>
          <p:cNvPr id="15" name="Shape 13"/>
          <p:cNvSpPr/>
          <p:nvPr/>
        </p:nvSpPr>
        <p:spPr>
          <a:xfrm>
            <a:off x="7601322" y="2850803"/>
            <a:ext cx="211410" cy="133350"/>
          </a:xfrm>
          <a:prstGeom prst="rect">
            <a:avLst/>
          </a:prstGeom>
          <a:solidFill>
            <a:srgbClr val="2E343B"/>
          </a:solidFill>
          <a:ln/>
        </p:spPr>
      </p:sp>
      <p:sp>
        <p:nvSpPr>
          <p:cNvPr id="16" name="Text 14"/>
          <p:cNvSpPr/>
          <p:nvPr/>
        </p:nvSpPr>
        <p:spPr>
          <a:xfrm>
            <a:off x="7907982" y="2646015"/>
            <a:ext cx="1082055" cy="581025"/>
          </a:xfrm>
          <a:prstGeom prst="rect">
            <a:avLst/>
          </a:prstGeom>
          <a:noFill/>
          <a:ln/>
        </p:spPr>
        <p:txBody>
          <a:bodyPr wrap="square" lIns="0" tIns="0" rIns="0" bIns="0" rtlCol="0" anchor="t">
            <a:normAutofit/>
          </a:bodyPr>
          <a:lstStyle/>
          <a:p>
            <a:pPr algn="l" indent="0" marL="0">
              <a:buNone/>
            </a:pPr>
            <a:r>
              <a:rPr lang="en-US" sz="1650" dirty="0">
                <a:solidFill>
                  <a:srgbClr val="9AA0A8"/>
                </a:solidFill>
                <a:latin typeface="Courier New" pitchFamily="34" charset="0"/>
                <a:ea typeface="Courier New" pitchFamily="34" charset="-122"/>
                <a:cs typeface="Courier New" pitchFamily="34" charset="-120"/>
              </a:rPr>
              <a:t>Unnamed operator</a:t>
            </a:r>
            <a:endParaRPr lang="en-US" sz="1650" dirty="0"/>
          </a:p>
        </p:txBody>
      </p:sp>
      <p:sp>
        <p:nvSpPr>
          <p:cNvPr id="17" name="Text 15"/>
          <p:cNvSpPr/>
          <p:nvPr/>
        </p:nvSpPr>
        <p:spPr>
          <a:xfrm>
            <a:off x="9948937" y="2646015"/>
            <a:ext cx="7568917" cy="581025"/>
          </a:xfrm>
          <a:prstGeom prst="rect">
            <a:avLst/>
          </a:prstGeom>
          <a:noFill/>
          <a:ln/>
        </p:spPr>
        <p:txBody>
          <a:bodyPr wrap="square" lIns="25400" tIns="25400" rIns="25400" bIns="25400" rtlCol="0" anchor="t">
            <a:normAutofit/>
          </a:bodyPr>
          <a:lstStyle/>
          <a:p>
            <a:pPr algn="l" indent="0" marL="0">
              <a:buNone/>
            </a:pPr>
            <a:r>
              <a:rPr lang="en-US" sz="1650" dirty="0">
                <a:solidFill>
                  <a:srgbClr val="6E757E"/>
                </a:solidFill>
                <a:latin typeface="Courier New" pitchFamily="34" charset="0"/>
                <a:ea typeface="Courier New" pitchFamily="34" charset="-122"/>
                <a:cs typeface="Courier New" pitchFamily="34" charset="-120"/>
              </a:rPr>
              <a:t>Forced-choice logit differential vs matched control · order-averaged</a:t>
            </a:r>
            <a:endParaRPr lang="en-US" sz="1650" dirty="0"/>
          </a:p>
        </p:txBody>
      </p:sp>
      <p:sp>
        <p:nvSpPr>
          <p:cNvPr id="18" name="Shape 16"/>
          <p:cNvSpPr/>
          <p:nvPr/>
        </p:nvSpPr>
        <p:spPr>
          <a:xfrm>
            <a:off x="990600" y="3665190"/>
            <a:ext cx="16306800" cy="9525"/>
          </a:xfrm>
          <a:prstGeom prst="rect">
            <a:avLst/>
          </a:prstGeom>
          <a:solidFill>
            <a:srgbClr val="EDEAE4">
              <a:alpha val="9000"/>
            </a:srgbClr>
          </a:solidFill>
          <a:ln/>
        </p:spPr>
      </p:sp>
      <p:sp>
        <p:nvSpPr>
          <p:cNvPr id="19" name="Shape 17"/>
          <p:cNvSpPr/>
          <p:nvPr/>
        </p:nvSpPr>
        <p:spPr>
          <a:xfrm>
            <a:off x="990600" y="4617690"/>
            <a:ext cx="16306800" cy="9525"/>
          </a:xfrm>
          <a:prstGeom prst="rect">
            <a:avLst/>
          </a:prstGeom>
          <a:solidFill>
            <a:srgbClr val="EDEAE4">
              <a:alpha val="9000"/>
            </a:srgbClr>
          </a:solidFill>
          <a:ln/>
        </p:spPr>
      </p:sp>
      <p:sp>
        <p:nvSpPr>
          <p:cNvPr id="20" name="Shape 18"/>
          <p:cNvSpPr/>
          <p:nvPr/>
        </p:nvSpPr>
        <p:spPr>
          <a:xfrm>
            <a:off x="990600" y="5570190"/>
            <a:ext cx="16306800" cy="9525"/>
          </a:xfrm>
          <a:prstGeom prst="rect">
            <a:avLst/>
          </a:prstGeom>
          <a:solidFill>
            <a:srgbClr val="EDEAE4">
              <a:alpha val="9000"/>
            </a:srgbClr>
          </a:solidFill>
          <a:ln/>
        </p:spPr>
      </p:sp>
      <p:sp>
        <p:nvSpPr>
          <p:cNvPr id="21" name="Shape 19"/>
          <p:cNvSpPr/>
          <p:nvPr/>
        </p:nvSpPr>
        <p:spPr>
          <a:xfrm>
            <a:off x="990600" y="6522690"/>
            <a:ext cx="16306800" cy="9525"/>
          </a:xfrm>
          <a:prstGeom prst="rect">
            <a:avLst/>
          </a:prstGeom>
          <a:solidFill>
            <a:srgbClr val="EDEAE4">
              <a:alpha val="9000"/>
            </a:srgbClr>
          </a:solidFill>
          <a:ln/>
        </p:spPr>
      </p:sp>
      <p:sp>
        <p:nvSpPr>
          <p:cNvPr id="22" name="Shape 20"/>
          <p:cNvSpPr/>
          <p:nvPr/>
        </p:nvSpPr>
        <p:spPr>
          <a:xfrm>
            <a:off x="990600" y="7094190"/>
            <a:ext cx="16306800" cy="9525"/>
          </a:xfrm>
          <a:prstGeom prst="rect">
            <a:avLst/>
          </a:prstGeom>
          <a:solidFill>
            <a:srgbClr val="EDEAE4">
              <a:alpha val="34000"/>
            </a:srgbClr>
          </a:solidFill>
          <a:ln/>
        </p:spPr>
      </p:sp>
      <p:sp>
        <p:nvSpPr>
          <p:cNvPr id="23" name="Text 21"/>
          <p:cNvSpPr/>
          <p:nvPr/>
        </p:nvSpPr>
        <p:spPr>
          <a:xfrm>
            <a:off x="990600" y="3512790"/>
            <a:ext cx="419100" cy="285750"/>
          </a:xfrm>
          <a:prstGeom prst="rect">
            <a:avLst/>
          </a:prstGeom>
          <a:noFill/>
          <a:ln/>
        </p:spPr>
        <p:txBody>
          <a:bodyPr wrap="square" lIns="25400" tIns="25400" rIns="25400" bIns="25400" rtlCol="0" anchor="t">
            <a:normAutofit/>
          </a:bodyPr>
          <a:lstStyle/>
          <a:p>
            <a:pPr algn="l" indent="0" marL="0">
              <a:buNone/>
            </a:pPr>
            <a:r>
              <a:rPr lang="en-US" sz="1500" dirty="0">
                <a:solidFill>
                  <a:srgbClr val="6E757E"/>
                </a:solidFill>
                <a:latin typeface="Courier New" pitchFamily="34" charset="0"/>
                <a:ea typeface="Courier New" pitchFamily="34" charset="-122"/>
                <a:cs typeface="Courier New" pitchFamily="34" charset="-120"/>
              </a:rPr>
              <a:t>+18</a:t>
            </a:r>
            <a:endParaRPr lang="en-US" sz="1500" dirty="0"/>
          </a:p>
        </p:txBody>
      </p:sp>
      <p:sp>
        <p:nvSpPr>
          <p:cNvPr id="24" name="Text 22"/>
          <p:cNvSpPr/>
          <p:nvPr/>
        </p:nvSpPr>
        <p:spPr>
          <a:xfrm>
            <a:off x="990600" y="4465290"/>
            <a:ext cx="419100" cy="285750"/>
          </a:xfrm>
          <a:prstGeom prst="rect">
            <a:avLst/>
          </a:prstGeom>
          <a:noFill/>
          <a:ln/>
        </p:spPr>
        <p:txBody>
          <a:bodyPr wrap="square" lIns="25400" tIns="25400" rIns="25400" bIns="25400" rtlCol="0" anchor="t">
            <a:normAutofit/>
          </a:bodyPr>
          <a:lstStyle/>
          <a:p>
            <a:pPr algn="l" indent="0" marL="0">
              <a:buNone/>
            </a:pPr>
            <a:r>
              <a:rPr lang="en-US" sz="1500" dirty="0">
                <a:solidFill>
                  <a:srgbClr val="6E757E"/>
                </a:solidFill>
                <a:latin typeface="Courier New" pitchFamily="34" charset="0"/>
                <a:ea typeface="Courier New" pitchFamily="34" charset="-122"/>
                <a:cs typeface="Courier New" pitchFamily="34" charset="-120"/>
              </a:rPr>
              <a:t>+15</a:t>
            </a:r>
            <a:endParaRPr lang="en-US" sz="1500" dirty="0"/>
          </a:p>
        </p:txBody>
      </p:sp>
      <p:sp>
        <p:nvSpPr>
          <p:cNvPr id="25" name="Text 23"/>
          <p:cNvSpPr/>
          <p:nvPr/>
        </p:nvSpPr>
        <p:spPr>
          <a:xfrm>
            <a:off x="990600" y="5417790"/>
            <a:ext cx="419100" cy="285750"/>
          </a:xfrm>
          <a:prstGeom prst="rect">
            <a:avLst/>
          </a:prstGeom>
          <a:noFill/>
          <a:ln/>
        </p:spPr>
        <p:txBody>
          <a:bodyPr wrap="square" lIns="25400" tIns="25400" rIns="25400" bIns="25400" rtlCol="0" anchor="t">
            <a:normAutofit/>
          </a:bodyPr>
          <a:lstStyle/>
          <a:p>
            <a:pPr algn="l" indent="0" marL="0">
              <a:buNone/>
            </a:pPr>
            <a:r>
              <a:rPr lang="en-US" sz="1500" dirty="0">
                <a:solidFill>
                  <a:srgbClr val="6E757E"/>
                </a:solidFill>
                <a:latin typeface="Courier New" pitchFamily="34" charset="0"/>
                <a:ea typeface="Courier New" pitchFamily="34" charset="-122"/>
                <a:cs typeface="Courier New" pitchFamily="34" charset="-120"/>
              </a:rPr>
              <a:t>+10</a:t>
            </a:r>
            <a:endParaRPr lang="en-US" sz="1500" dirty="0"/>
          </a:p>
        </p:txBody>
      </p:sp>
      <p:sp>
        <p:nvSpPr>
          <p:cNvPr id="26" name="Text 24"/>
          <p:cNvSpPr/>
          <p:nvPr/>
        </p:nvSpPr>
        <p:spPr>
          <a:xfrm>
            <a:off x="990600" y="6370290"/>
            <a:ext cx="304800" cy="285750"/>
          </a:xfrm>
          <a:prstGeom prst="rect">
            <a:avLst/>
          </a:prstGeom>
          <a:noFill/>
          <a:ln/>
        </p:spPr>
        <p:txBody>
          <a:bodyPr wrap="square" lIns="25400" tIns="25400" rIns="25400" bIns="25400" rtlCol="0" anchor="t">
            <a:normAutofit/>
          </a:bodyPr>
          <a:lstStyle/>
          <a:p>
            <a:pPr algn="l" indent="0" marL="0">
              <a:buNone/>
            </a:pPr>
            <a:r>
              <a:rPr lang="en-US" sz="1500" dirty="0">
                <a:solidFill>
                  <a:srgbClr val="6E757E"/>
                </a:solidFill>
                <a:latin typeface="Courier New" pitchFamily="34" charset="0"/>
                <a:ea typeface="Courier New" pitchFamily="34" charset="-122"/>
                <a:cs typeface="Courier New" pitchFamily="34" charset="-120"/>
              </a:rPr>
              <a:t>+5</a:t>
            </a:r>
            <a:endParaRPr lang="en-US" sz="1500" dirty="0"/>
          </a:p>
        </p:txBody>
      </p:sp>
      <p:sp>
        <p:nvSpPr>
          <p:cNvPr id="27" name="Text 25"/>
          <p:cNvSpPr/>
          <p:nvPr/>
        </p:nvSpPr>
        <p:spPr>
          <a:xfrm>
            <a:off x="990600" y="6941790"/>
            <a:ext cx="190500" cy="285750"/>
          </a:xfrm>
          <a:prstGeom prst="rect">
            <a:avLst/>
          </a:prstGeom>
          <a:noFill/>
          <a:ln/>
        </p:spPr>
        <p:txBody>
          <a:bodyPr wrap="square" lIns="25400" tIns="25400" rIns="25400" bIns="25400" rtlCol="0" anchor="t">
            <a:normAutofit/>
          </a:bodyPr>
          <a:lstStyle/>
          <a:p>
            <a:pPr algn="l" indent="0" marL="0">
              <a:buNone/>
            </a:pPr>
            <a:r>
              <a:rPr lang="en-US" sz="1500" dirty="0">
                <a:solidFill>
                  <a:srgbClr val="9AA0A8"/>
                </a:solidFill>
                <a:latin typeface="Courier New" pitchFamily="34" charset="0"/>
                <a:ea typeface="Courier New" pitchFamily="34" charset="-122"/>
                <a:cs typeface="Courier New" pitchFamily="34" charset="-120"/>
              </a:rPr>
              <a:t>0</a:t>
            </a:r>
            <a:endParaRPr lang="en-US" sz="1500" dirty="0"/>
          </a:p>
        </p:txBody>
      </p:sp>
      <p:sp>
        <p:nvSpPr>
          <p:cNvPr id="28" name="Text 26"/>
          <p:cNvSpPr/>
          <p:nvPr/>
        </p:nvSpPr>
        <p:spPr>
          <a:xfrm>
            <a:off x="1619250" y="3246090"/>
            <a:ext cx="2476500" cy="457200"/>
          </a:xfrm>
          <a:prstGeom prst="rect">
            <a:avLst/>
          </a:prstGeom>
          <a:noFill/>
          <a:ln/>
        </p:spPr>
        <p:txBody>
          <a:bodyPr wrap="square" lIns="25400" tIns="25400" rIns="25400" bIns="25400" rtlCol="0" anchor="t">
            <a:normAutofit/>
          </a:bodyPr>
          <a:lstStyle/>
          <a:p>
            <a:pPr algn="ctr" indent="0" marL="0">
              <a:buNone/>
            </a:pPr>
            <a:r>
              <a:rPr lang="en-US" sz="1950" dirty="0">
                <a:solidFill>
                  <a:srgbClr val="64C4F0"/>
                </a:solidFill>
                <a:latin typeface="Courier New" pitchFamily="34" charset="0"/>
                <a:ea typeface="Courier New" pitchFamily="34" charset="-122"/>
                <a:cs typeface="Courier New" pitchFamily="34" charset="-120"/>
              </a:rPr>
              <a:t>11.06</a:t>
            </a:r>
            <a:endParaRPr lang="en-US" sz="1950" dirty="0"/>
          </a:p>
        </p:txBody>
      </p:sp>
      <p:sp>
        <p:nvSpPr>
          <p:cNvPr id="29" name="Shape 27"/>
          <p:cNvSpPr/>
          <p:nvPr/>
        </p:nvSpPr>
        <p:spPr>
          <a:xfrm>
            <a:off x="2043113" y="6522690"/>
            <a:ext cx="342900" cy="571500"/>
          </a:xfrm>
          <a:prstGeom prst="rect">
            <a:avLst/>
          </a:prstGeom>
          <a:solidFill>
            <a:srgbClr val="4C535C"/>
          </a:solidFill>
          <a:ln/>
        </p:spPr>
      </p:sp>
      <p:sp>
        <p:nvSpPr>
          <p:cNvPr id="30" name="Shape 28"/>
          <p:cNvSpPr/>
          <p:nvPr/>
        </p:nvSpPr>
        <p:spPr>
          <a:xfrm>
            <a:off x="2471738" y="4989165"/>
            <a:ext cx="342900" cy="2105025"/>
          </a:xfrm>
          <a:prstGeom prst="rect">
            <a:avLst/>
          </a:prstGeom>
          <a:solidFill>
            <a:srgbClr val="3FB1EA"/>
          </a:solidFill>
          <a:ln/>
        </p:spPr>
      </p:sp>
      <p:sp>
        <p:nvSpPr>
          <p:cNvPr id="31" name="Shape 29"/>
          <p:cNvSpPr/>
          <p:nvPr/>
        </p:nvSpPr>
        <p:spPr>
          <a:xfrm>
            <a:off x="2900363" y="3922365"/>
            <a:ext cx="342900" cy="3171825"/>
          </a:xfrm>
          <a:prstGeom prst="rect">
            <a:avLst/>
          </a:prstGeom>
          <a:solidFill>
            <a:srgbClr val="347A9F"/>
          </a:solidFill>
          <a:ln/>
        </p:spPr>
      </p:sp>
      <p:sp>
        <p:nvSpPr>
          <p:cNvPr id="32" name="Shape 30"/>
          <p:cNvSpPr/>
          <p:nvPr/>
        </p:nvSpPr>
        <p:spPr>
          <a:xfrm>
            <a:off x="3328988" y="6570315"/>
            <a:ext cx="342900" cy="523875"/>
          </a:xfrm>
          <a:prstGeom prst="rect">
            <a:avLst/>
          </a:prstGeom>
          <a:solidFill>
            <a:srgbClr val="2E343B"/>
          </a:solidFill>
          <a:ln/>
        </p:spPr>
      </p:sp>
      <p:sp>
        <p:nvSpPr>
          <p:cNvPr id="33" name="Text 31"/>
          <p:cNvSpPr/>
          <p:nvPr/>
        </p:nvSpPr>
        <p:spPr>
          <a:xfrm>
            <a:off x="1537335" y="7627590"/>
            <a:ext cx="2640330" cy="333375"/>
          </a:xfrm>
          <a:prstGeom prst="rect">
            <a:avLst/>
          </a:prstGeom>
          <a:noFill/>
          <a:ln/>
        </p:spPr>
        <p:txBody>
          <a:bodyPr wrap="square" lIns="25400" tIns="25400" rIns="25400" bIns="25400" rtlCol="0" anchor="t">
            <a:normAutofit/>
          </a:bodyPr>
          <a:lstStyle/>
          <a:p>
            <a:pPr algn="ctr" indent="0" marL="0">
              <a:buNone/>
            </a:pPr>
            <a:r>
              <a:rPr lang="en-US" sz="1950" dirty="0">
                <a:solidFill>
                  <a:srgbClr val="EDEAE4"/>
                </a:solidFill>
                <a:latin typeface="Helvetica Neue" pitchFamily="34" charset="0"/>
                <a:ea typeface="Helvetica Neue" pitchFamily="34" charset="-122"/>
                <a:cs typeface="Helvetica Neue" pitchFamily="34" charset="-120"/>
              </a:rPr>
              <a:t>Maersk</a:t>
            </a:r>
            <a:endParaRPr lang="en-US" sz="1950" dirty="0"/>
          </a:p>
        </p:txBody>
      </p:sp>
      <p:sp>
        <p:nvSpPr>
          <p:cNvPr id="34" name="Text 32"/>
          <p:cNvSpPr/>
          <p:nvPr/>
        </p:nvSpPr>
        <p:spPr>
          <a:xfrm>
            <a:off x="1537335" y="7960965"/>
            <a:ext cx="2640330" cy="285750"/>
          </a:xfrm>
          <a:prstGeom prst="rect">
            <a:avLst/>
          </a:prstGeom>
          <a:noFill/>
          <a:ln/>
        </p:spPr>
        <p:txBody>
          <a:bodyPr wrap="square" lIns="25400" tIns="25400" rIns="25400" bIns="25400" rtlCol="0" anchor="t">
            <a:normAutofit/>
          </a:bodyPr>
          <a:lstStyle/>
          <a:p>
            <a:pPr algn="ctr" indent="0" marL="0">
              <a:buNone/>
            </a:pPr>
            <a:r>
              <a:rPr lang="en-US" sz="1500" dirty="0">
                <a:solidFill>
                  <a:srgbClr val="6E757E"/>
                </a:solidFill>
                <a:latin typeface="Courier New" pitchFamily="34" charset="0"/>
                <a:ea typeface="Courier New" pitchFamily="34" charset="-122"/>
                <a:cs typeface="Courier New" pitchFamily="34" charset="-120"/>
              </a:rPr>
              <a:t>CORP · REAL</a:t>
            </a:r>
            <a:endParaRPr lang="en-US" sz="1500" dirty="0"/>
          </a:p>
        </p:txBody>
      </p:sp>
      <p:sp>
        <p:nvSpPr>
          <p:cNvPr id="35" name="Text 33"/>
          <p:cNvSpPr/>
          <p:nvPr/>
        </p:nvSpPr>
        <p:spPr>
          <a:xfrm>
            <a:off x="4267200" y="3246090"/>
            <a:ext cx="2476500" cy="457200"/>
          </a:xfrm>
          <a:prstGeom prst="rect">
            <a:avLst/>
          </a:prstGeom>
          <a:noFill/>
          <a:ln/>
        </p:spPr>
        <p:txBody>
          <a:bodyPr wrap="square" lIns="25400" tIns="25400" rIns="25400" bIns="25400" rtlCol="0" anchor="t">
            <a:normAutofit/>
          </a:bodyPr>
          <a:lstStyle/>
          <a:p>
            <a:pPr algn="ctr" indent="0" marL="0">
              <a:buNone/>
            </a:pPr>
            <a:r>
              <a:rPr lang="en-US" sz="1950" dirty="0">
                <a:solidFill>
                  <a:srgbClr val="64C4F0"/>
                </a:solidFill>
                <a:latin typeface="Courier New" pitchFamily="34" charset="0"/>
                <a:ea typeface="Courier New" pitchFamily="34" charset="-122"/>
                <a:cs typeface="Courier New" pitchFamily="34" charset="-120"/>
              </a:rPr>
              <a:t>8.44</a:t>
            </a:r>
            <a:endParaRPr lang="en-US" sz="1950" dirty="0"/>
          </a:p>
        </p:txBody>
      </p:sp>
      <p:sp>
        <p:nvSpPr>
          <p:cNvPr id="36" name="Shape 34"/>
          <p:cNvSpPr/>
          <p:nvPr/>
        </p:nvSpPr>
        <p:spPr>
          <a:xfrm>
            <a:off x="4691063" y="7094190"/>
            <a:ext cx="342900" cy="209550"/>
          </a:xfrm>
          <a:prstGeom prst="rect">
            <a:avLst/>
          </a:prstGeom>
          <a:solidFill>
            <a:srgbClr val="4C535C"/>
          </a:solidFill>
          <a:ln/>
        </p:spPr>
      </p:sp>
      <p:sp>
        <p:nvSpPr>
          <p:cNvPr id="37" name="Shape 35"/>
          <p:cNvSpPr/>
          <p:nvPr/>
        </p:nvSpPr>
        <p:spPr>
          <a:xfrm>
            <a:off x="5119688" y="5484465"/>
            <a:ext cx="342900" cy="1609725"/>
          </a:xfrm>
          <a:prstGeom prst="rect">
            <a:avLst/>
          </a:prstGeom>
          <a:solidFill>
            <a:srgbClr val="3FB1EA"/>
          </a:solidFill>
          <a:ln/>
        </p:spPr>
      </p:sp>
      <p:sp>
        <p:nvSpPr>
          <p:cNvPr id="38" name="Shape 36"/>
          <p:cNvSpPr/>
          <p:nvPr/>
        </p:nvSpPr>
        <p:spPr>
          <a:xfrm>
            <a:off x="5548313" y="3979515"/>
            <a:ext cx="342900" cy="3114675"/>
          </a:xfrm>
          <a:prstGeom prst="rect">
            <a:avLst/>
          </a:prstGeom>
          <a:solidFill>
            <a:srgbClr val="347A9F"/>
          </a:solidFill>
          <a:ln/>
        </p:spPr>
      </p:sp>
      <p:sp>
        <p:nvSpPr>
          <p:cNvPr id="39" name="Shape 37"/>
          <p:cNvSpPr/>
          <p:nvPr/>
        </p:nvSpPr>
        <p:spPr>
          <a:xfrm>
            <a:off x="5976938" y="7094190"/>
            <a:ext cx="342900" cy="361950"/>
          </a:xfrm>
          <a:prstGeom prst="rect">
            <a:avLst/>
          </a:prstGeom>
          <a:solidFill>
            <a:srgbClr val="2E343B"/>
          </a:solidFill>
          <a:ln/>
        </p:spPr>
      </p:sp>
      <p:sp>
        <p:nvSpPr>
          <p:cNvPr id="40" name="Text 38"/>
          <p:cNvSpPr/>
          <p:nvPr/>
        </p:nvSpPr>
        <p:spPr>
          <a:xfrm>
            <a:off x="4185285" y="7627590"/>
            <a:ext cx="2640330" cy="333375"/>
          </a:xfrm>
          <a:prstGeom prst="rect">
            <a:avLst/>
          </a:prstGeom>
          <a:noFill/>
          <a:ln/>
        </p:spPr>
        <p:txBody>
          <a:bodyPr wrap="square" lIns="25400" tIns="25400" rIns="25400" bIns="25400" rtlCol="0" anchor="t">
            <a:normAutofit/>
          </a:bodyPr>
          <a:lstStyle/>
          <a:p>
            <a:pPr algn="ctr" indent="0" marL="0">
              <a:buNone/>
            </a:pPr>
            <a:r>
              <a:rPr lang="en-US" sz="1950" dirty="0">
                <a:solidFill>
                  <a:srgbClr val="EDEAE4"/>
                </a:solidFill>
                <a:latin typeface="Helvetica Neue" pitchFamily="34" charset="0"/>
                <a:ea typeface="Helvetica Neue" pitchFamily="34" charset="-122"/>
                <a:cs typeface="Helvetica Neue" pitchFamily="34" charset="-120"/>
              </a:rPr>
              <a:t>Veltrix</a:t>
            </a:r>
            <a:endParaRPr lang="en-US" sz="1950" dirty="0"/>
          </a:p>
        </p:txBody>
      </p:sp>
      <p:sp>
        <p:nvSpPr>
          <p:cNvPr id="41" name="Text 39"/>
          <p:cNvSpPr/>
          <p:nvPr/>
        </p:nvSpPr>
        <p:spPr>
          <a:xfrm>
            <a:off x="4185285" y="7960965"/>
            <a:ext cx="2640330" cy="285750"/>
          </a:xfrm>
          <a:prstGeom prst="rect">
            <a:avLst/>
          </a:prstGeom>
          <a:noFill/>
          <a:ln/>
        </p:spPr>
        <p:txBody>
          <a:bodyPr wrap="square" lIns="25400" tIns="25400" rIns="25400" bIns="25400" rtlCol="0" anchor="t">
            <a:normAutofit/>
          </a:bodyPr>
          <a:lstStyle/>
          <a:p>
            <a:pPr algn="ctr" indent="0" marL="0">
              <a:buNone/>
            </a:pPr>
            <a:r>
              <a:rPr lang="en-US" sz="1500" dirty="0">
                <a:solidFill>
                  <a:srgbClr val="6E757E"/>
                </a:solidFill>
                <a:latin typeface="Courier New" pitchFamily="34" charset="0"/>
                <a:ea typeface="Courier New" pitchFamily="34" charset="-122"/>
                <a:cs typeface="Courier New" pitchFamily="34" charset="-120"/>
              </a:rPr>
              <a:t>CORP · FICT</a:t>
            </a:r>
            <a:endParaRPr lang="en-US" sz="1500" dirty="0"/>
          </a:p>
        </p:txBody>
      </p:sp>
      <p:sp>
        <p:nvSpPr>
          <p:cNvPr id="42" name="Text 40"/>
          <p:cNvSpPr/>
          <p:nvPr/>
        </p:nvSpPr>
        <p:spPr>
          <a:xfrm>
            <a:off x="6915150" y="3246090"/>
            <a:ext cx="2476500" cy="457200"/>
          </a:xfrm>
          <a:prstGeom prst="rect">
            <a:avLst/>
          </a:prstGeom>
          <a:noFill/>
          <a:ln/>
        </p:spPr>
        <p:txBody>
          <a:bodyPr wrap="square" lIns="25400" tIns="25400" rIns="25400" bIns="25400" rtlCol="0" anchor="t">
            <a:normAutofit/>
          </a:bodyPr>
          <a:lstStyle/>
          <a:p>
            <a:pPr algn="ctr" indent="0" marL="0">
              <a:buNone/>
            </a:pPr>
            <a:r>
              <a:rPr lang="en-US" sz="1950" dirty="0">
                <a:solidFill>
                  <a:srgbClr val="64C4F0"/>
                </a:solidFill>
                <a:latin typeface="Courier New" pitchFamily="34" charset="0"/>
                <a:ea typeface="Courier New" pitchFamily="34" charset="-122"/>
                <a:cs typeface="Courier New" pitchFamily="34" charset="-120"/>
              </a:rPr>
              <a:t>10.30</a:t>
            </a:r>
            <a:endParaRPr lang="en-US" sz="1950" dirty="0"/>
          </a:p>
        </p:txBody>
      </p:sp>
      <p:sp>
        <p:nvSpPr>
          <p:cNvPr id="43" name="Shape 41"/>
          <p:cNvSpPr/>
          <p:nvPr/>
        </p:nvSpPr>
        <p:spPr>
          <a:xfrm>
            <a:off x="7339012" y="6103590"/>
            <a:ext cx="342900" cy="990600"/>
          </a:xfrm>
          <a:prstGeom prst="rect">
            <a:avLst/>
          </a:prstGeom>
          <a:solidFill>
            <a:srgbClr val="4C535C"/>
          </a:solidFill>
          <a:ln/>
        </p:spPr>
      </p:sp>
      <p:sp>
        <p:nvSpPr>
          <p:cNvPr id="44" name="Shape 42"/>
          <p:cNvSpPr/>
          <p:nvPr/>
        </p:nvSpPr>
        <p:spPr>
          <a:xfrm>
            <a:off x="7767637" y="5132040"/>
            <a:ext cx="342900" cy="1962150"/>
          </a:xfrm>
          <a:prstGeom prst="rect">
            <a:avLst/>
          </a:prstGeom>
          <a:solidFill>
            <a:srgbClr val="3FB1EA"/>
          </a:solidFill>
          <a:ln/>
        </p:spPr>
      </p:sp>
      <p:sp>
        <p:nvSpPr>
          <p:cNvPr id="45" name="Shape 43"/>
          <p:cNvSpPr/>
          <p:nvPr/>
        </p:nvSpPr>
        <p:spPr>
          <a:xfrm>
            <a:off x="8196262" y="4122390"/>
            <a:ext cx="342900" cy="2971800"/>
          </a:xfrm>
          <a:prstGeom prst="rect">
            <a:avLst/>
          </a:prstGeom>
          <a:solidFill>
            <a:srgbClr val="347A9F"/>
          </a:solidFill>
          <a:ln/>
        </p:spPr>
      </p:sp>
      <p:sp>
        <p:nvSpPr>
          <p:cNvPr id="46" name="Shape 44"/>
          <p:cNvSpPr/>
          <p:nvPr/>
        </p:nvSpPr>
        <p:spPr>
          <a:xfrm>
            <a:off x="8624888" y="6122640"/>
            <a:ext cx="342900" cy="971550"/>
          </a:xfrm>
          <a:prstGeom prst="rect">
            <a:avLst/>
          </a:prstGeom>
          <a:solidFill>
            <a:srgbClr val="2E343B"/>
          </a:solidFill>
          <a:ln/>
        </p:spPr>
      </p:sp>
      <p:sp>
        <p:nvSpPr>
          <p:cNvPr id="47" name="Text 45"/>
          <p:cNvSpPr/>
          <p:nvPr/>
        </p:nvSpPr>
        <p:spPr>
          <a:xfrm>
            <a:off x="6833235" y="7627590"/>
            <a:ext cx="2640330" cy="333375"/>
          </a:xfrm>
          <a:prstGeom prst="rect">
            <a:avLst/>
          </a:prstGeom>
          <a:noFill/>
          <a:ln/>
        </p:spPr>
        <p:txBody>
          <a:bodyPr wrap="square" lIns="25400" tIns="25400" rIns="25400" bIns="25400" rtlCol="0" anchor="t">
            <a:normAutofit/>
          </a:bodyPr>
          <a:lstStyle/>
          <a:p>
            <a:pPr algn="ctr" indent="0" marL="0">
              <a:buNone/>
            </a:pPr>
            <a:r>
              <a:rPr lang="en-US" sz="1950" dirty="0">
                <a:solidFill>
                  <a:srgbClr val="EDEAE4"/>
                </a:solidFill>
                <a:latin typeface="Helvetica Neue" pitchFamily="34" charset="0"/>
                <a:ea typeface="Helvetica Neue" pitchFamily="34" charset="-122"/>
                <a:cs typeface="Helvetica Neue" pitchFamily="34" charset="-120"/>
              </a:rPr>
              <a:t>New Zealand</a:t>
            </a:r>
            <a:endParaRPr lang="en-US" sz="1950" dirty="0"/>
          </a:p>
        </p:txBody>
      </p:sp>
      <p:sp>
        <p:nvSpPr>
          <p:cNvPr id="48" name="Text 46"/>
          <p:cNvSpPr/>
          <p:nvPr/>
        </p:nvSpPr>
        <p:spPr>
          <a:xfrm>
            <a:off x="6833235" y="7960965"/>
            <a:ext cx="2640330" cy="285750"/>
          </a:xfrm>
          <a:prstGeom prst="rect">
            <a:avLst/>
          </a:prstGeom>
          <a:noFill/>
          <a:ln/>
        </p:spPr>
        <p:txBody>
          <a:bodyPr wrap="square" lIns="25400" tIns="25400" rIns="25400" bIns="25400" rtlCol="0" anchor="t">
            <a:normAutofit/>
          </a:bodyPr>
          <a:lstStyle/>
          <a:p>
            <a:pPr algn="ctr" indent="0" marL="0">
              <a:buNone/>
            </a:pPr>
            <a:r>
              <a:rPr lang="en-US" sz="1500" dirty="0">
                <a:solidFill>
                  <a:srgbClr val="6E757E"/>
                </a:solidFill>
                <a:latin typeface="Courier New" pitchFamily="34" charset="0"/>
                <a:ea typeface="Courier New" pitchFamily="34" charset="-122"/>
                <a:cs typeface="Courier New" pitchFamily="34" charset="-120"/>
              </a:rPr>
              <a:t>STATE · REAL</a:t>
            </a:r>
            <a:endParaRPr lang="en-US" sz="1500" dirty="0"/>
          </a:p>
        </p:txBody>
      </p:sp>
      <p:sp>
        <p:nvSpPr>
          <p:cNvPr id="49" name="Text 47"/>
          <p:cNvSpPr/>
          <p:nvPr/>
        </p:nvSpPr>
        <p:spPr>
          <a:xfrm>
            <a:off x="9563100" y="3246090"/>
            <a:ext cx="2476500" cy="457200"/>
          </a:xfrm>
          <a:prstGeom prst="rect">
            <a:avLst/>
          </a:prstGeom>
          <a:noFill/>
          <a:ln/>
        </p:spPr>
        <p:txBody>
          <a:bodyPr wrap="square" lIns="25400" tIns="25400" rIns="25400" bIns="25400" rtlCol="0" anchor="t">
            <a:normAutofit/>
          </a:bodyPr>
          <a:lstStyle/>
          <a:p>
            <a:pPr algn="ctr" indent="0" marL="0">
              <a:buNone/>
            </a:pPr>
            <a:r>
              <a:rPr lang="en-US" sz="1950" dirty="0">
                <a:solidFill>
                  <a:srgbClr val="64C4F0"/>
                </a:solidFill>
                <a:latin typeface="Courier New" pitchFamily="34" charset="0"/>
                <a:ea typeface="Courier New" pitchFamily="34" charset="-122"/>
                <a:cs typeface="Courier New" pitchFamily="34" charset="-120"/>
              </a:rPr>
              <a:t>11.32</a:t>
            </a:r>
            <a:endParaRPr lang="en-US" sz="1950" dirty="0"/>
          </a:p>
        </p:txBody>
      </p:sp>
      <p:sp>
        <p:nvSpPr>
          <p:cNvPr id="50" name="Shape 48"/>
          <p:cNvSpPr/>
          <p:nvPr/>
        </p:nvSpPr>
        <p:spPr>
          <a:xfrm>
            <a:off x="9986963" y="7094190"/>
            <a:ext cx="342900" cy="219075"/>
          </a:xfrm>
          <a:prstGeom prst="rect">
            <a:avLst/>
          </a:prstGeom>
          <a:solidFill>
            <a:srgbClr val="4C535C"/>
          </a:solidFill>
          <a:ln/>
        </p:spPr>
      </p:sp>
      <p:sp>
        <p:nvSpPr>
          <p:cNvPr id="51" name="Shape 49"/>
          <p:cNvSpPr/>
          <p:nvPr/>
        </p:nvSpPr>
        <p:spPr>
          <a:xfrm>
            <a:off x="10415588" y="4941540"/>
            <a:ext cx="342900" cy="2152650"/>
          </a:xfrm>
          <a:prstGeom prst="rect">
            <a:avLst/>
          </a:prstGeom>
          <a:solidFill>
            <a:srgbClr val="3FB1EA"/>
          </a:solidFill>
          <a:ln/>
        </p:spPr>
      </p:sp>
      <p:sp>
        <p:nvSpPr>
          <p:cNvPr id="52" name="Shape 50"/>
          <p:cNvSpPr/>
          <p:nvPr/>
        </p:nvSpPr>
        <p:spPr>
          <a:xfrm>
            <a:off x="10844213" y="4474815"/>
            <a:ext cx="342900" cy="2619375"/>
          </a:xfrm>
          <a:prstGeom prst="rect">
            <a:avLst/>
          </a:prstGeom>
          <a:solidFill>
            <a:srgbClr val="347A9F"/>
          </a:solidFill>
          <a:ln/>
        </p:spPr>
      </p:sp>
      <p:sp>
        <p:nvSpPr>
          <p:cNvPr id="53" name="Shape 51"/>
          <p:cNvSpPr/>
          <p:nvPr/>
        </p:nvSpPr>
        <p:spPr>
          <a:xfrm>
            <a:off x="11272838" y="7094190"/>
            <a:ext cx="342900" cy="142875"/>
          </a:xfrm>
          <a:prstGeom prst="rect">
            <a:avLst/>
          </a:prstGeom>
          <a:solidFill>
            <a:srgbClr val="2E343B"/>
          </a:solidFill>
          <a:ln/>
        </p:spPr>
      </p:sp>
      <p:sp>
        <p:nvSpPr>
          <p:cNvPr id="54" name="Text 52"/>
          <p:cNvSpPr/>
          <p:nvPr/>
        </p:nvSpPr>
        <p:spPr>
          <a:xfrm>
            <a:off x="9481185" y="7627590"/>
            <a:ext cx="2640330" cy="333375"/>
          </a:xfrm>
          <a:prstGeom prst="rect">
            <a:avLst/>
          </a:prstGeom>
          <a:noFill/>
          <a:ln/>
        </p:spPr>
        <p:txBody>
          <a:bodyPr wrap="square" lIns="25400" tIns="25400" rIns="25400" bIns="25400" rtlCol="0" anchor="t">
            <a:normAutofit/>
          </a:bodyPr>
          <a:lstStyle/>
          <a:p>
            <a:pPr algn="ctr" indent="0" marL="0">
              <a:buNone/>
            </a:pPr>
            <a:r>
              <a:rPr lang="en-US" sz="1950" dirty="0">
                <a:solidFill>
                  <a:srgbClr val="EDEAE4"/>
                </a:solidFill>
                <a:latin typeface="Helvetica Neue" pitchFamily="34" charset="0"/>
                <a:ea typeface="Helvetica Neue" pitchFamily="34" charset="-122"/>
                <a:cs typeface="Helvetica Neue" pitchFamily="34" charset="-120"/>
              </a:rPr>
              <a:t>Zandia</a:t>
            </a:r>
            <a:endParaRPr lang="en-US" sz="1950" dirty="0"/>
          </a:p>
        </p:txBody>
      </p:sp>
      <p:sp>
        <p:nvSpPr>
          <p:cNvPr id="55" name="Text 53"/>
          <p:cNvSpPr/>
          <p:nvPr/>
        </p:nvSpPr>
        <p:spPr>
          <a:xfrm>
            <a:off x="9481185" y="7960965"/>
            <a:ext cx="2640330" cy="285750"/>
          </a:xfrm>
          <a:prstGeom prst="rect">
            <a:avLst/>
          </a:prstGeom>
          <a:noFill/>
          <a:ln/>
        </p:spPr>
        <p:txBody>
          <a:bodyPr wrap="square" lIns="25400" tIns="25400" rIns="25400" bIns="25400" rtlCol="0" anchor="t">
            <a:normAutofit/>
          </a:bodyPr>
          <a:lstStyle/>
          <a:p>
            <a:pPr algn="ctr" indent="0" marL="0">
              <a:buNone/>
            </a:pPr>
            <a:r>
              <a:rPr lang="en-US" sz="1500" dirty="0">
                <a:solidFill>
                  <a:srgbClr val="6E757E"/>
                </a:solidFill>
                <a:latin typeface="Courier New" pitchFamily="34" charset="0"/>
                <a:ea typeface="Courier New" pitchFamily="34" charset="-122"/>
                <a:cs typeface="Courier New" pitchFamily="34" charset="-120"/>
              </a:rPr>
              <a:t>STATE · FICT</a:t>
            </a:r>
            <a:endParaRPr lang="en-US" sz="1500" dirty="0"/>
          </a:p>
        </p:txBody>
      </p:sp>
      <p:sp>
        <p:nvSpPr>
          <p:cNvPr id="56" name="Text 54"/>
          <p:cNvSpPr/>
          <p:nvPr/>
        </p:nvSpPr>
        <p:spPr>
          <a:xfrm>
            <a:off x="12211050" y="3246090"/>
            <a:ext cx="2476500" cy="457200"/>
          </a:xfrm>
          <a:prstGeom prst="rect">
            <a:avLst/>
          </a:prstGeom>
          <a:noFill/>
          <a:ln/>
        </p:spPr>
        <p:txBody>
          <a:bodyPr wrap="square" lIns="25400" tIns="25400" rIns="25400" bIns="25400" rtlCol="0" anchor="t">
            <a:normAutofit/>
          </a:bodyPr>
          <a:lstStyle/>
          <a:p>
            <a:pPr algn="ctr" indent="0" marL="0">
              <a:buNone/>
            </a:pPr>
            <a:r>
              <a:rPr lang="en-US" sz="1950" dirty="0">
                <a:solidFill>
                  <a:srgbClr val="64C4F0"/>
                </a:solidFill>
                <a:latin typeface="Courier New" pitchFamily="34" charset="0"/>
                <a:ea typeface="Courier New" pitchFamily="34" charset="-122"/>
                <a:cs typeface="Courier New" pitchFamily="34" charset="-120"/>
              </a:rPr>
              <a:t>10.20</a:t>
            </a:r>
            <a:endParaRPr lang="en-US" sz="1950" dirty="0"/>
          </a:p>
        </p:txBody>
      </p:sp>
      <p:sp>
        <p:nvSpPr>
          <p:cNvPr id="57" name="Shape 55"/>
          <p:cNvSpPr/>
          <p:nvPr/>
        </p:nvSpPr>
        <p:spPr>
          <a:xfrm>
            <a:off x="12634913" y="6694140"/>
            <a:ext cx="342900" cy="400050"/>
          </a:xfrm>
          <a:prstGeom prst="rect">
            <a:avLst/>
          </a:prstGeom>
          <a:solidFill>
            <a:srgbClr val="4C535C"/>
          </a:solidFill>
          <a:ln/>
        </p:spPr>
      </p:sp>
      <p:sp>
        <p:nvSpPr>
          <p:cNvPr id="58" name="Shape 56"/>
          <p:cNvSpPr/>
          <p:nvPr/>
        </p:nvSpPr>
        <p:spPr>
          <a:xfrm>
            <a:off x="13063538" y="5151090"/>
            <a:ext cx="342900" cy="1943100"/>
          </a:xfrm>
          <a:prstGeom prst="rect">
            <a:avLst/>
          </a:prstGeom>
          <a:solidFill>
            <a:srgbClr val="3FB1EA"/>
          </a:solidFill>
          <a:ln/>
        </p:spPr>
      </p:sp>
      <p:sp>
        <p:nvSpPr>
          <p:cNvPr id="59" name="Shape 57"/>
          <p:cNvSpPr/>
          <p:nvPr/>
        </p:nvSpPr>
        <p:spPr>
          <a:xfrm>
            <a:off x="13492163" y="4436715"/>
            <a:ext cx="342900" cy="2657475"/>
          </a:xfrm>
          <a:prstGeom prst="rect">
            <a:avLst/>
          </a:prstGeom>
          <a:solidFill>
            <a:srgbClr val="347A9F"/>
          </a:solidFill>
          <a:ln/>
        </p:spPr>
      </p:sp>
      <p:sp>
        <p:nvSpPr>
          <p:cNvPr id="60" name="Shape 58"/>
          <p:cNvSpPr/>
          <p:nvPr/>
        </p:nvSpPr>
        <p:spPr>
          <a:xfrm>
            <a:off x="13920788" y="6732240"/>
            <a:ext cx="342900" cy="361950"/>
          </a:xfrm>
          <a:prstGeom prst="rect">
            <a:avLst/>
          </a:prstGeom>
          <a:solidFill>
            <a:srgbClr val="2E343B"/>
          </a:solidFill>
          <a:ln/>
        </p:spPr>
      </p:sp>
      <p:sp>
        <p:nvSpPr>
          <p:cNvPr id="61" name="Text 59"/>
          <p:cNvSpPr/>
          <p:nvPr/>
        </p:nvSpPr>
        <p:spPr>
          <a:xfrm>
            <a:off x="12129135" y="7627590"/>
            <a:ext cx="2640330" cy="333375"/>
          </a:xfrm>
          <a:prstGeom prst="rect">
            <a:avLst/>
          </a:prstGeom>
          <a:noFill/>
          <a:ln/>
        </p:spPr>
        <p:txBody>
          <a:bodyPr wrap="square" lIns="25400" tIns="25400" rIns="25400" bIns="25400" rtlCol="0" anchor="t">
            <a:normAutofit/>
          </a:bodyPr>
          <a:lstStyle/>
          <a:p>
            <a:pPr algn="ctr" indent="0" marL="0">
              <a:buNone/>
            </a:pPr>
            <a:r>
              <a:rPr lang="en-US" sz="1950" dirty="0">
                <a:solidFill>
                  <a:srgbClr val="EDEAE4"/>
                </a:solidFill>
                <a:latin typeface="Helvetica Neue" pitchFamily="34" charset="0"/>
                <a:ea typeface="Helvetica Neue" pitchFamily="34" charset="-122"/>
                <a:cs typeface="Helvetica Neue" pitchFamily="34" charset="-120"/>
              </a:rPr>
              <a:t>Dr. Marsh</a:t>
            </a:r>
            <a:endParaRPr lang="en-US" sz="1950" dirty="0"/>
          </a:p>
        </p:txBody>
      </p:sp>
      <p:sp>
        <p:nvSpPr>
          <p:cNvPr id="62" name="Text 60"/>
          <p:cNvSpPr/>
          <p:nvPr/>
        </p:nvSpPr>
        <p:spPr>
          <a:xfrm>
            <a:off x="12129135" y="7960965"/>
            <a:ext cx="2640330" cy="285750"/>
          </a:xfrm>
          <a:prstGeom prst="rect">
            <a:avLst/>
          </a:prstGeom>
          <a:noFill/>
          <a:ln/>
        </p:spPr>
        <p:txBody>
          <a:bodyPr wrap="square" lIns="25400" tIns="25400" rIns="25400" bIns="25400" rtlCol="0" anchor="t">
            <a:normAutofit/>
          </a:bodyPr>
          <a:lstStyle/>
          <a:p>
            <a:pPr algn="ctr" indent="0" marL="0">
              <a:buNone/>
            </a:pPr>
            <a:r>
              <a:rPr lang="en-US" sz="1500" dirty="0">
                <a:solidFill>
                  <a:srgbClr val="6E757E"/>
                </a:solidFill>
                <a:latin typeface="Courier New" pitchFamily="34" charset="0"/>
                <a:ea typeface="Courier New" pitchFamily="34" charset="-122"/>
                <a:cs typeface="Courier New" pitchFamily="34" charset="-120"/>
              </a:rPr>
              <a:t>INDIV · FICT</a:t>
            </a:r>
            <a:endParaRPr lang="en-US" sz="1500" dirty="0"/>
          </a:p>
        </p:txBody>
      </p:sp>
      <p:sp>
        <p:nvSpPr>
          <p:cNvPr id="63" name="Text 61"/>
          <p:cNvSpPr/>
          <p:nvPr/>
        </p:nvSpPr>
        <p:spPr>
          <a:xfrm>
            <a:off x="14859000" y="3246090"/>
            <a:ext cx="2476500" cy="457200"/>
          </a:xfrm>
          <a:prstGeom prst="rect">
            <a:avLst/>
          </a:prstGeom>
          <a:noFill/>
          <a:ln/>
        </p:spPr>
        <p:txBody>
          <a:bodyPr wrap="square" lIns="25400" tIns="25400" rIns="25400" bIns="25400" rtlCol="0" anchor="t">
            <a:normAutofit/>
          </a:bodyPr>
          <a:lstStyle/>
          <a:p>
            <a:pPr algn="ctr" indent="0" marL="0">
              <a:buNone/>
            </a:pPr>
            <a:r>
              <a:rPr lang="en-US" sz="1950" dirty="0">
                <a:solidFill>
                  <a:srgbClr val="64C4F0"/>
                </a:solidFill>
                <a:latin typeface="Courier New" pitchFamily="34" charset="0"/>
                <a:ea typeface="Courier New" pitchFamily="34" charset="-122"/>
                <a:cs typeface="Courier New" pitchFamily="34" charset="-120"/>
              </a:rPr>
              <a:t>6.75</a:t>
            </a:r>
            <a:endParaRPr lang="en-US" sz="1950" dirty="0"/>
          </a:p>
        </p:txBody>
      </p:sp>
      <p:sp>
        <p:nvSpPr>
          <p:cNvPr id="64" name="Shape 62"/>
          <p:cNvSpPr/>
          <p:nvPr/>
        </p:nvSpPr>
        <p:spPr>
          <a:xfrm>
            <a:off x="15282863" y="7094190"/>
            <a:ext cx="342900" cy="171450"/>
          </a:xfrm>
          <a:prstGeom prst="rect">
            <a:avLst/>
          </a:prstGeom>
          <a:solidFill>
            <a:srgbClr val="4C535C"/>
          </a:solidFill>
          <a:ln/>
        </p:spPr>
      </p:sp>
      <p:sp>
        <p:nvSpPr>
          <p:cNvPr id="65" name="Shape 63"/>
          <p:cNvSpPr/>
          <p:nvPr/>
        </p:nvSpPr>
        <p:spPr>
          <a:xfrm>
            <a:off x="15711488" y="5808315"/>
            <a:ext cx="342900" cy="1285875"/>
          </a:xfrm>
          <a:prstGeom prst="rect">
            <a:avLst/>
          </a:prstGeom>
          <a:solidFill>
            <a:srgbClr val="3FB1EA"/>
          </a:solidFill>
          <a:ln/>
        </p:spPr>
      </p:sp>
      <p:sp>
        <p:nvSpPr>
          <p:cNvPr id="66" name="Shape 64"/>
          <p:cNvSpPr/>
          <p:nvPr/>
        </p:nvSpPr>
        <p:spPr>
          <a:xfrm>
            <a:off x="16140113" y="3817590"/>
            <a:ext cx="342900" cy="3276600"/>
          </a:xfrm>
          <a:prstGeom prst="rect">
            <a:avLst/>
          </a:prstGeom>
          <a:solidFill>
            <a:srgbClr val="347A9F"/>
          </a:solidFill>
          <a:ln/>
        </p:spPr>
      </p:sp>
      <p:sp>
        <p:nvSpPr>
          <p:cNvPr id="67" name="Shape 65"/>
          <p:cNvSpPr/>
          <p:nvPr/>
        </p:nvSpPr>
        <p:spPr>
          <a:xfrm>
            <a:off x="16568738" y="7094190"/>
            <a:ext cx="342900" cy="19050"/>
          </a:xfrm>
          <a:prstGeom prst="rect">
            <a:avLst/>
          </a:prstGeom>
          <a:solidFill>
            <a:srgbClr val="2E343B"/>
          </a:solidFill>
          <a:ln/>
        </p:spPr>
      </p:sp>
      <p:sp>
        <p:nvSpPr>
          <p:cNvPr id="68" name="Text 66"/>
          <p:cNvSpPr/>
          <p:nvPr/>
        </p:nvSpPr>
        <p:spPr>
          <a:xfrm>
            <a:off x="14777085" y="7627590"/>
            <a:ext cx="2640330" cy="333375"/>
          </a:xfrm>
          <a:prstGeom prst="rect">
            <a:avLst/>
          </a:prstGeom>
          <a:noFill/>
          <a:ln/>
        </p:spPr>
        <p:txBody>
          <a:bodyPr wrap="square" lIns="25400" tIns="25400" rIns="25400" bIns="25400" rtlCol="0" anchor="t">
            <a:normAutofit/>
          </a:bodyPr>
          <a:lstStyle/>
          <a:p>
            <a:pPr algn="ctr" indent="0" marL="0">
              <a:buNone/>
            </a:pPr>
            <a:r>
              <a:rPr lang="en-US" sz="1950" dirty="0">
                <a:solidFill>
                  <a:srgbClr val="EDEAE4"/>
                </a:solidFill>
                <a:latin typeface="Helvetica Neue" pitchFamily="34" charset="0"/>
                <a:ea typeface="Helvetica Neue" pitchFamily="34" charset="-122"/>
                <a:cs typeface="Helvetica Neue" pitchFamily="34" charset="-120"/>
              </a:rPr>
              <a:t>Kaelin Mvt.</a:t>
            </a:r>
            <a:endParaRPr lang="en-US" sz="1950" dirty="0"/>
          </a:p>
        </p:txBody>
      </p:sp>
      <p:sp>
        <p:nvSpPr>
          <p:cNvPr id="69" name="Text 67"/>
          <p:cNvSpPr/>
          <p:nvPr/>
        </p:nvSpPr>
        <p:spPr>
          <a:xfrm>
            <a:off x="14777085" y="7960965"/>
            <a:ext cx="2640330" cy="285750"/>
          </a:xfrm>
          <a:prstGeom prst="rect">
            <a:avLst/>
          </a:prstGeom>
          <a:noFill/>
          <a:ln/>
        </p:spPr>
        <p:txBody>
          <a:bodyPr wrap="square" lIns="25400" tIns="25400" rIns="25400" bIns="25400" rtlCol="0" anchor="t">
            <a:normAutofit/>
          </a:bodyPr>
          <a:lstStyle/>
          <a:p>
            <a:pPr algn="ctr" indent="0" marL="0">
              <a:buNone/>
            </a:pPr>
            <a:r>
              <a:rPr lang="en-US" sz="1500" dirty="0">
                <a:solidFill>
                  <a:srgbClr val="6E757E"/>
                </a:solidFill>
                <a:latin typeface="Courier New" pitchFamily="34" charset="0"/>
                <a:ea typeface="Courier New" pitchFamily="34" charset="-122"/>
                <a:cs typeface="Courier New" pitchFamily="34" charset="-120"/>
              </a:rPr>
              <a:t>IDEOL · FICT</a:t>
            </a:r>
            <a:endParaRPr lang="en-US" sz="1500" dirty="0"/>
          </a:p>
        </p:txBody>
      </p:sp>
      <p:sp>
        <p:nvSpPr>
          <p:cNvPr id="70" name="Shape 68"/>
          <p:cNvSpPr/>
          <p:nvPr/>
        </p:nvSpPr>
        <p:spPr>
          <a:xfrm>
            <a:off x="990600" y="8380065"/>
            <a:ext cx="5286375" cy="1426666"/>
          </a:xfrm>
          <a:prstGeom prst="rect">
            <a:avLst/>
          </a:prstGeom>
          <a:solidFill>
            <a:srgbClr val="1B1F25"/>
          </a:solidFill>
          <a:ln/>
        </p:spPr>
      </p:sp>
      <p:sp>
        <p:nvSpPr>
          <p:cNvPr id="71" name="Text 69"/>
          <p:cNvSpPr/>
          <p:nvPr/>
        </p:nvSpPr>
        <p:spPr>
          <a:xfrm>
            <a:off x="1238250" y="8589615"/>
            <a:ext cx="4949666" cy="1045666"/>
          </a:xfrm>
          <a:prstGeom prst="rect">
            <a:avLst/>
          </a:prstGeom>
          <a:noFill/>
          <a:ln/>
        </p:spPr>
        <p:txBody>
          <a:bodyPr wrap="square" lIns="25400" tIns="25400" rIns="25400" bIns="25400" rtlCol="0" anchor="t">
            <a:normAutofit/>
          </a:bodyPr>
          <a:lstStyle/>
          <a:p>
            <a:pPr algn="l" indent="0" marL="0">
              <a:lnSpc>
                <a:spcPct val="113226"/>
              </a:lnSpc>
              <a:buNone/>
            </a:pPr>
            <a:r>
              <a:rPr lang="en-US" sz="1950" dirty="0">
                <a:solidFill>
                  <a:srgbClr val="EDEAE4"/>
                </a:solidFill>
                <a:latin typeface="Helvetica Neue" pitchFamily="34" charset="0"/>
                <a:ea typeface="Helvetica Neue" pitchFamily="34" charset="-122"/>
                <a:cs typeface="Helvetica Neue" pitchFamily="34" charset="-120"/>
              </a:rPr>
              <a:t>Covertness tax. </a:t>
            </a:r>
            <a:pPr algn="l" indent="0" marL="0">
              <a:lnSpc>
                <a:spcPct val="113226"/>
              </a:lnSpc>
              <a:buNone/>
            </a:pPr>
            <a:r>
              <a:rPr lang="en-US" sz="1950" dirty="0">
                <a:solidFill>
                  <a:srgbClr val="D6D3CD"/>
                </a:solidFill>
                <a:highlight>
                  <a:srgbClr val="1B1F25"/>
                </a:highlight>
                <a:latin typeface="Helvetica Neue" pitchFamily="34" charset="0"/>
                <a:ea typeface="Helvetica Neue" pitchFamily="34" charset="-122"/>
                <a:cs typeface="Helvetica Neue" pitchFamily="34" charset="-120"/>
              </a:rPr>
              <a:t>Overt &gt; covert at 6/6 — concealing the preference costs the model reach.</a:t>
            </a:r>
            <a:endParaRPr lang="en-US" sz="1950" dirty="0"/>
          </a:p>
        </p:txBody>
      </p:sp>
      <p:sp>
        <p:nvSpPr>
          <p:cNvPr id="72" name="Shape 70"/>
          <p:cNvSpPr/>
          <p:nvPr/>
        </p:nvSpPr>
        <p:spPr>
          <a:xfrm>
            <a:off x="6486525" y="8380065"/>
            <a:ext cx="5286375" cy="1426666"/>
          </a:xfrm>
          <a:prstGeom prst="rect">
            <a:avLst/>
          </a:prstGeom>
          <a:solidFill>
            <a:srgbClr val="1B1F25"/>
          </a:solidFill>
          <a:ln/>
        </p:spPr>
      </p:sp>
      <p:sp>
        <p:nvSpPr>
          <p:cNvPr id="73" name="Text 71"/>
          <p:cNvSpPr/>
          <p:nvPr/>
        </p:nvSpPr>
        <p:spPr>
          <a:xfrm>
            <a:off x="6734175" y="8589615"/>
            <a:ext cx="4949666" cy="1045666"/>
          </a:xfrm>
          <a:prstGeom prst="rect">
            <a:avLst/>
          </a:prstGeom>
          <a:noFill/>
          <a:ln/>
        </p:spPr>
        <p:txBody>
          <a:bodyPr wrap="square" lIns="25400" tIns="25400" rIns="25400" bIns="25400" rtlCol="0" anchor="t">
            <a:normAutofit/>
          </a:bodyPr>
          <a:lstStyle/>
          <a:p>
            <a:pPr algn="l" indent="0" marL="0">
              <a:lnSpc>
                <a:spcPct val="113226"/>
              </a:lnSpc>
              <a:buNone/>
            </a:pPr>
            <a:r>
              <a:rPr lang="en-US" sz="1950" dirty="0">
                <a:solidFill>
                  <a:srgbClr val="EDEAE4"/>
                </a:solidFill>
                <a:latin typeface="Helvetica Neue" pitchFamily="34" charset="0"/>
                <a:ea typeface="Helvetica Neue" pitchFamily="34" charset="-122"/>
                <a:cs typeface="Helvetica Neue" pitchFamily="34" charset="-120"/>
              </a:rPr>
              <a:t>Not generic deference. </a:t>
            </a:r>
            <a:pPr algn="l" indent="0" marL="0">
              <a:lnSpc>
                <a:spcPct val="113226"/>
              </a:lnSpc>
              <a:buNone/>
            </a:pPr>
            <a:r>
              <a:rPr lang="en-US" sz="1950" dirty="0">
                <a:solidFill>
                  <a:srgbClr val="D6D3CD"/>
                </a:solidFill>
                <a:highlight>
                  <a:srgbClr val="1B1F25"/>
                </a:highlight>
                <a:latin typeface="Helvetica Neue" pitchFamily="34" charset="0"/>
                <a:ea typeface="Helvetica Neue" pitchFamily="34" charset="-122"/>
                <a:cs typeface="Helvetica Neue" pitchFamily="34" charset="-120"/>
              </a:rPr>
              <a:t>“Serve your operator covertly” tracks neutral at 6/6. The effect is principal-indexed.</a:t>
            </a:r>
            <a:endParaRPr lang="en-US" sz="1950" dirty="0"/>
          </a:p>
        </p:txBody>
      </p:sp>
      <p:sp>
        <p:nvSpPr>
          <p:cNvPr id="74" name="Shape 72"/>
          <p:cNvSpPr/>
          <p:nvPr/>
        </p:nvSpPr>
        <p:spPr>
          <a:xfrm>
            <a:off x="11982450" y="8380065"/>
            <a:ext cx="5314950" cy="1426666"/>
          </a:xfrm>
          <a:prstGeom prst="rect">
            <a:avLst/>
          </a:prstGeom>
          <a:solidFill>
            <a:srgbClr val="1B1F25"/>
          </a:solidFill>
          <a:ln/>
        </p:spPr>
      </p:sp>
      <p:sp>
        <p:nvSpPr>
          <p:cNvPr id="75" name="Shape 73"/>
          <p:cNvSpPr/>
          <p:nvPr/>
        </p:nvSpPr>
        <p:spPr>
          <a:xfrm>
            <a:off x="11982450" y="8380065"/>
            <a:ext cx="28575" cy="1426666"/>
          </a:xfrm>
          <a:prstGeom prst="rect">
            <a:avLst/>
          </a:prstGeom>
          <a:solidFill>
            <a:srgbClr val="EBBD57"/>
          </a:solidFill>
          <a:ln/>
        </p:spPr>
      </p:sp>
      <p:sp>
        <p:nvSpPr>
          <p:cNvPr id="76" name="Text 74"/>
          <p:cNvSpPr/>
          <p:nvPr/>
        </p:nvSpPr>
        <p:spPr>
          <a:xfrm>
            <a:off x="12258675" y="8589615"/>
            <a:ext cx="4950524" cy="1045666"/>
          </a:xfrm>
          <a:prstGeom prst="rect">
            <a:avLst/>
          </a:prstGeom>
          <a:noFill/>
          <a:ln/>
        </p:spPr>
        <p:txBody>
          <a:bodyPr wrap="square" lIns="25400" tIns="25400" rIns="25400" bIns="25400" rtlCol="0" anchor="t">
            <a:normAutofit/>
          </a:bodyPr>
          <a:lstStyle/>
          <a:p>
            <a:pPr algn="l" indent="0" marL="0">
              <a:lnSpc>
                <a:spcPct val="113226"/>
              </a:lnSpc>
              <a:buNone/>
            </a:pPr>
            <a:r>
              <a:rPr lang="en-US" sz="1950" dirty="0">
                <a:solidFill>
                  <a:srgbClr val="EDEAE4"/>
                </a:solidFill>
                <a:latin typeface="Helvetica Neue" pitchFamily="34" charset="0"/>
                <a:ea typeface="Helvetica Neue" pitchFamily="34" charset="-122"/>
                <a:cs typeface="Helvetica Neue" pitchFamily="34" charset="-120"/>
              </a:rPr>
              <a:t>Surprise: </a:t>
            </a:r>
            <a:pPr algn="l" indent="0" marL="0">
              <a:lnSpc>
                <a:spcPct val="113226"/>
              </a:lnSpc>
              <a:buNone/>
            </a:pPr>
            <a:r>
              <a:rPr lang="en-US" sz="1950" dirty="0">
                <a:solidFill>
                  <a:srgbClr val="D6D3CD"/>
                </a:solidFill>
                <a:highlight>
                  <a:srgbClr val="1B1F25"/>
                </a:highlight>
                <a:latin typeface="Helvetica Neue" pitchFamily="34" charset="0"/>
                <a:ea typeface="Helvetica Neue" pitchFamily="34" charset="-122"/>
                <a:cs typeface="Helvetica Neue" pitchFamily="34" charset="-120"/>
              </a:rPr>
              <a:t>fictional principals move </a:t>
            </a:r>
            <a:pPr algn="l" indent="0" marL="0">
              <a:lnSpc>
                <a:spcPct val="113226"/>
              </a:lnSpc>
              <a:buNone/>
            </a:pPr>
            <a:r>
              <a:rPr lang="en-US" sz="1950" i="1" dirty="0">
                <a:solidFill>
                  <a:srgbClr val="D6D3CD"/>
                </a:solidFill>
                <a:latin typeface="Helvetica Neue" pitchFamily="34" charset="0"/>
                <a:ea typeface="Helvetica Neue" pitchFamily="34" charset="-122"/>
                <a:cs typeface="Helvetica Neue" pitchFamily="34" charset="-120"/>
              </a:rPr>
              <a:t>more </a:t>
            </a:r>
            <a:pPr algn="l" indent="0" marL="0">
              <a:lnSpc>
                <a:spcPct val="113226"/>
              </a:lnSpc>
              <a:buNone/>
            </a:pPr>
            <a:r>
              <a:rPr lang="en-US" sz="1950" dirty="0">
                <a:solidFill>
                  <a:srgbClr val="D6D3CD"/>
                </a:solidFill>
                <a:highlight>
                  <a:srgbClr val="1B1F25"/>
                </a:highlight>
                <a:latin typeface="Helvetica Neue" pitchFamily="34" charset="0"/>
                <a:ea typeface="Helvetica Neue" pitchFamily="34" charset="-122"/>
                <a:cs typeface="Helvetica Neue" pitchFamily="34" charset="-120"/>
              </a:rPr>
              <a:t>(+9.44 vs +6.58). No pretrained footprint needed.</a:t>
            </a:r>
            <a:endParaRPr lang="en-US" sz="19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4161A"/>
        </a:solidFill>
      </p:bgPr>
    </p:bg>
    <p:spTree>
      <p:nvGrpSpPr>
        <p:cNvPr id="1" name=""/>
        <p:cNvGrpSpPr/>
        <p:nvPr/>
      </p:nvGrpSpPr>
      <p:grpSpPr>
        <a:xfrm>
          <a:off x="0" y="0"/>
          <a:ext cx="0" cy="0"/>
          <a:chOff x="0" y="0"/>
          <a:chExt cx="0" cy="0"/>
        </a:xfrm>
      </p:grpSpPr>
      <p:sp>
        <p:nvSpPr>
          <p:cNvPr id="2" name="Text 0"/>
          <p:cNvSpPr/>
          <p:nvPr/>
        </p:nvSpPr>
        <p:spPr>
          <a:xfrm>
            <a:off x="990600" y="704850"/>
            <a:ext cx="11413354" cy="333375"/>
          </a:xfrm>
          <a:prstGeom prst="rect">
            <a:avLst/>
          </a:prstGeom>
          <a:noFill/>
          <a:ln/>
        </p:spPr>
        <p:txBody>
          <a:bodyPr wrap="square" lIns="25400" tIns="25400" rIns="25400" bIns="25400" rtlCol="0" anchor="t">
            <a:normAutofit/>
          </a:bodyPr>
          <a:lstStyle/>
          <a:p>
            <a:pPr algn="l" indent="0" marL="0">
              <a:buNone/>
            </a:pPr>
            <a:r>
              <a:rPr lang="en-US" sz="1800" spc="324" kern="0" dirty="0">
                <a:solidFill>
                  <a:srgbClr val="64C4F0"/>
                </a:solidFill>
                <a:latin typeface="Courier New" pitchFamily="34" charset="0"/>
                <a:ea typeface="Courier New" pitchFamily="34" charset="-122"/>
                <a:cs typeface="Courier New" pitchFamily="34" charset="-120"/>
              </a:rPr>
              <a:t>PART 2 — THE DIRECTION IS A CONFOUND</a:t>
            </a:r>
            <a:endParaRPr lang="en-US" sz="1800" dirty="0"/>
          </a:p>
        </p:txBody>
      </p:sp>
      <p:sp>
        <p:nvSpPr>
          <p:cNvPr id="3" name="Text 1"/>
          <p:cNvSpPr/>
          <p:nvPr/>
        </p:nvSpPr>
        <p:spPr>
          <a:xfrm>
            <a:off x="990600" y="1152525"/>
            <a:ext cx="10687049" cy="1242715"/>
          </a:xfrm>
          <a:prstGeom prst="rect">
            <a:avLst/>
          </a:prstGeom>
          <a:noFill/>
          <a:ln/>
        </p:spPr>
        <p:txBody>
          <a:bodyPr wrap="square" lIns="25400" tIns="25400" rIns="25400" bIns="25400" rtlCol="0" anchor="t">
            <a:normAutofit/>
          </a:bodyPr>
          <a:lstStyle/>
          <a:p>
            <a:pPr algn="l" indent="0" marL="0">
              <a:lnSpc>
                <a:spcPct val="89702"/>
              </a:lnSpc>
              <a:buNone/>
            </a:pPr>
            <a:r>
              <a:rPr lang="en-US" sz="4650" spc="-46" kern="0" dirty="0">
                <a:solidFill>
                  <a:srgbClr val="EDEAE4"/>
                </a:solidFill>
                <a:latin typeface="Georgia" pitchFamily="34" charset="0"/>
                <a:ea typeface="Georgia" pitchFamily="34" charset="-122"/>
                <a:cs typeface="Georgia" pitchFamily="34" charset="-120"/>
              </a:rPr>
              <a:t>Difference-in-means gives you no causal handle.</a:t>
            </a:r>
            <a:endParaRPr lang="en-US" sz="4650" dirty="0"/>
          </a:p>
        </p:txBody>
      </p:sp>
      <p:sp>
        <p:nvSpPr>
          <p:cNvPr id="4" name="Shape 2"/>
          <p:cNvSpPr/>
          <p:nvPr/>
        </p:nvSpPr>
        <p:spPr>
          <a:xfrm>
            <a:off x="11366376" y="704850"/>
            <a:ext cx="5931024" cy="552450"/>
          </a:xfrm>
          <a:prstGeom prst="rect">
            <a:avLst/>
          </a:prstGeom>
          <a:solidFill>
            <a:srgbClr val="EBBD57"/>
          </a:solidFill>
          <a:ln/>
        </p:spPr>
      </p:sp>
      <p:sp>
        <p:nvSpPr>
          <p:cNvPr id="5" name="Text 3"/>
          <p:cNvSpPr/>
          <p:nvPr/>
        </p:nvSpPr>
        <p:spPr>
          <a:xfrm>
            <a:off x="11575926" y="838200"/>
            <a:ext cx="5689855" cy="323850"/>
          </a:xfrm>
          <a:prstGeom prst="rect">
            <a:avLst/>
          </a:prstGeom>
          <a:noFill/>
          <a:ln/>
        </p:spPr>
        <p:txBody>
          <a:bodyPr wrap="none" lIns="25400" tIns="25400" rIns="25400" bIns="25400" rtlCol="0" anchor="t">
            <a:normAutofit/>
          </a:bodyPr>
          <a:lstStyle/>
          <a:p>
            <a:pPr algn="l" indent="0" marL="0">
              <a:buNone/>
            </a:pPr>
            <a:r>
              <a:rPr lang="en-US" sz="1725" spc="242" kern="0" dirty="0">
                <a:solidFill>
                  <a:srgbClr val="14161A"/>
                </a:solidFill>
                <a:latin typeface="Courier New" pitchFamily="34" charset="0"/>
                <a:ea typeface="Courier New" pitchFamily="34" charset="-122"/>
                <a:cs typeface="Courier New" pitchFamily="34" charset="-120"/>
              </a:rPr>
              <a:t>NEGATIVE RESULT — REPORTED IN FULL</a:t>
            </a:r>
            <a:endParaRPr lang="en-US" sz="1725" dirty="0"/>
          </a:p>
        </p:txBody>
      </p:sp>
      <p:sp>
        <p:nvSpPr>
          <p:cNvPr id="6" name="Text 4"/>
          <p:cNvSpPr/>
          <p:nvPr/>
        </p:nvSpPr>
        <p:spPr>
          <a:xfrm>
            <a:off x="990600" y="2680990"/>
            <a:ext cx="10561320" cy="300038"/>
          </a:xfrm>
          <a:prstGeom prst="rect">
            <a:avLst/>
          </a:prstGeom>
          <a:noFill/>
          <a:ln/>
        </p:spPr>
        <p:txBody>
          <a:bodyPr wrap="square" lIns="25400" tIns="25400" rIns="25400" bIns="25400" rtlCol="0" anchor="t">
            <a:normAutofit/>
          </a:bodyPr>
          <a:lstStyle/>
          <a:p>
            <a:pPr algn="l" indent="0" marL="0">
              <a:buNone/>
            </a:pPr>
            <a:r>
              <a:rPr lang="en-US" sz="1575" spc="158" kern="0" dirty="0">
                <a:solidFill>
                  <a:srgbClr val="9AA0A8"/>
                </a:solidFill>
                <a:latin typeface="Courier New" pitchFamily="34" charset="0"/>
                <a:ea typeface="Courier New" pitchFamily="34" charset="-122"/>
                <a:cs typeface="Courier New" pitchFamily="34" charset="-120"/>
              </a:rPr>
              <a:t>HELD-OUT SPLIT, 48 FORCED-CHOICE SCENARIOS · LAYER 9, Α = 1.0</a:t>
            </a:r>
            <a:endParaRPr lang="en-US" sz="1575" dirty="0"/>
          </a:p>
        </p:txBody>
      </p:sp>
      <p:sp>
        <p:nvSpPr>
          <p:cNvPr id="7" name="Text 5"/>
          <p:cNvSpPr/>
          <p:nvPr/>
        </p:nvSpPr>
        <p:spPr>
          <a:xfrm>
            <a:off x="990600" y="3288209"/>
            <a:ext cx="3038475" cy="347663"/>
          </a:xfrm>
          <a:prstGeom prst="rect">
            <a:avLst/>
          </a:prstGeom>
          <a:noFill/>
          <a:ln/>
        </p:spPr>
        <p:txBody>
          <a:bodyPr wrap="square" lIns="25400" tIns="25400" rIns="25400" bIns="25400" rtlCol="0" anchor="t">
            <a:normAutofit/>
          </a:bodyPr>
          <a:lstStyle/>
          <a:p>
            <a:pPr algn="l" indent="0" marL="0">
              <a:buNone/>
            </a:pPr>
            <a:r>
              <a:rPr lang="en-US" sz="2025" dirty="0">
                <a:solidFill>
                  <a:srgbClr val="B9BEC6"/>
                </a:solidFill>
                <a:latin typeface="Helvetica Neue" pitchFamily="34" charset="0"/>
                <a:ea typeface="Helvetica Neue" pitchFamily="34" charset="-122"/>
                <a:cs typeface="Helvetica Neue" pitchFamily="34" charset="-120"/>
              </a:rPr>
              <a:t>Unsteered — the floor</a:t>
            </a:r>
            <a:endParaRPr lang="en-US" sz="2025" dirty="0"/>
          </a:p>
        </p:txBody>
      </p:sp>
      <p:sp>
        <p:nvSpPr>
          <p:cNvPr id="8" name="Shape 6"/>
          <p:cNvSpPr/>
          <p:nvPr/>
        </p:nvSpPr>
        <p:spPr>
          <a:xfrm>
            <a:off x="3962400" y="3281065"/>
            <a:ext cx="5467350" cy="323850"/>
          </a:xfrm>
          <a:prstGeom prst="rect">
            <a:avLst/>
          </a:prstGeom>
          <a:solidFill>
            <a:srgbClr val="EDEAE4">
              <a:alpha val="5000"/>
            </a:srgbClr>
          </a:solidFill>
          <a:ln/>
        </p:spPr>
      </p:sp>
      <p:sp>
        <p:nvSpPr>
          <p:cNvPr id="9" name="Shape 7"/>
          <p:cNvSpPr/>
          <p:nvPr/>
        </p:nvSpPr>
        <p:spPr>
          <a:xfrm>
            <a:off x="3962400" y="3281065"/>
            <a:ext cx="185886" cy="323850"/>
          </a:xfrm>
          <a:prstGeom prst="rect">
            <a:avLst/>
          </a:prstGeom>
          <a:solidFill>
            <a:srgbClr val="4C535C"/>
          </a:solidFill>
          <a:ln/>
        </p:spPr>
      </p:sp>
      <p:sp>
        <p:nvSpPr>
          <p:cNvPr id="10" name="Text 8"/>
          <p:cNvSpPr/>
          <p:nvPr/>
        </p:nvSpPr>
        <p:spPr>
          <a:xfrm>
            <a:off x="9563100" y="3276302"/>
            <a:ext cx="1028700" cy="371475"/>
          </a:xfrm>
          <a:prstGeom prst="rect">
            <a:avLst/>
          </a:prstGeom>
          <a:noFill/>
          <a:ln/>
        </p:spPr>
        <p:txBody>
          <a:bodyPr wrap="square" lIns="25400" tIns="25400" rIns="25400" bIns="25400" rtlCol="0" anchor="t">
            <a:normAutofit/>
          </a:bodyPr>
          <a:lstStyle/>
          <a:p>
            <a:pPr algn="r" indent="0" marL="0">
              <a:buNone/>
            </a:pPr>
            <a:r>
              <a:rPr lang="en-US" sz="2025" dirty="0">
                <a:solidFill>
                  <a:srgbClr val="B9BEC6"/>
                </a:solidFill>
                <a:latin typeface="Courier New" pitchFamily="34" charset="0"/>
                <a:ea typeface="Courier New" pitchFamily="34" charset="-122"/>
                <a:cs typeface="Courier New" pitchFamily="34" charset="-120"/>
              </a:rPr>
              <a:t>+0.32</a:t>
            </a:r>
            <a:endParaRPr lang="en-US" sz="2025" dirty="0"/>
          </a:p>
        </p:txBody>
      </p:sp>
      <p:sp>
        <p:nvSpPr>
          <p:cNvPr id="11" name="Shape 9"/>
          <p:cNvSpPr/>
          <p:nvPr/>
        </p:nvSpPr>
        <p:spPr>
          <a:xfrm>
            <a:off x="990600" y="3752552"/>
            <a:ext cx="9601200" cy="904875"/>
          </a:xfrm>
          <a:prstGeom prst="rect">
            <a:avLst/>
          </a:prstGeom>
          <a:solidFill>
            <a:srgbClr val="7FB3D5">
              <a:alpha val="7000"/>
            </a:srgbClr>
          </a:solidFill>
          <a:ln/>
        </p:spPr>
      </p:sp>
      <p:sp>
        <p:nvSpPr>
          <p:cNvPr id="12" name="Text 10"/>
          <p:cNvSpPr/>
          <p:nvPr/>
        </p:nvSpPr>
        <p:spPr>
          <a:xfrm>
            <a:off x="1104900" y="3895427"/>
            <a:ext cx="2730818" cy="657225"/>
          </a:xfrm>
          <a:prstGeom prst="rect">
            <a:avLst/>
          </a:prstGeom>
          <a:noFill/>
          <a:ln/>
        </p:spPr>
        <p:txBody>
          <a:bodyPr wrap="square" lIns="25400" tIns="25400" rIns="25400" bIns="25400" rtlCol="0" anchor="t">
            <a:normAutofit/>
          </a:bodyPr>
          <a:lstStyle/>
          <a:p>
            <a:pPr algn="l" indent="0" marL="0">
              <a:buNone/>
            </a:pPr>
            <a:r>
              <a:rPr lang="en-US" sz="2025" dirty="0">
                <a:solidFill>
                  <a:srgbClr val="EDEAE4"/>
                </a:solidFill>
                <a:latin typeface="Helvetica Neue" pitchFamily="34" charset="0"/>
                <a:ea typeface="Helvetica Neue" pitchFamily="34" charset="-122"/>
                <a:cs typeface="Helvetica Neue" pitchFamily="34" charset="-120"/>
              </a:rPr>
              <a:t>Steered — our direction</a:t>
            </a:r>
            <a:endParaRPr lang="en-US" sz="2025" dirty="0"/>
          </a:p>
        </p:txBody>
      </p:sp>
      <p:sp>
        <p:nvSpPr>
          <p:cNvPr id="13" name="Shape 11"/>
          <p:cNvSpPr/>
          <p:nvPr/>
        </p:nvSpPr>
        <p:spPr>
          <a:xfrm>
            <a:off x="3962400" y="4043065"/>
            <a:ext cx="5467350" cy="323850"/>
          </a:xfrm>
          <a:prstGeom prst="rect">
            <a:avLst/>
          </a:prstGeom>
          <a:solidFill>
            <a:srgbClr val="EDEAE4">
              <a:alpha val="5000"/>
            </a:srgbClr>
          </a:solidFill>
          <a:ln/>
        </p:spPr>
      </p:sp>
      <p:sp>
        <p:nvSpPr>
          <p:cNvPr id="14" name="Shape 12"/>
          <p:cNvSpPr/>
          <p:nvPr/>
        </p:nvSpPr>
        <p:spPr>
          <a:xfrm>
            <a:off x="3962400" y="4043065"/>
            <a:ext cx="1082501" cy="323850"/>
          </a:xfrm>
          <a:prstGeom prst="rect">
            <a:avLst/>
          </a:prstGeom>
          <a:solidFill>
            <a:srgbClr val="3FB1EA"/>
          </a:solidFill>
          <a:ln/>
        </p:spPr>
      </p:sp>
      <p:sp>
        <p:nvSpPr>
          <p:cNvPr id="15" name="Text 13"/>
          <p:cNvSpPr/>
          <p:nvPr/>
        </p:nvSpPr>
        <p:spPr>
          <a:xfrm>
            <a:off x="9563100" y="4038302"/>
            <a:ext cx="1028700" cy="371475"/>
          </a:xfrm>
          <a:prstGeom prst="rect">
            <a:avLst/>
          </a:prstGeom>
          <a:noFill/>
          <a:ln/>
        </p:spPr>
        <p:txBody>
          <a:bodyPr wrap="square" lIns="25400" tIns="25400" rIns="25400" bIns="25400" rtlCol="0" anchor="t">
            <a:normAutofit/>
          </a:bodyPr>
          <a:lstStyle/>
          <a:p>
            <a:pPr algn="r" indent="0" marL="0">
              <a:buNone/>
            </a:pPr>
            <a:r>
              <a:rPr lang="en-US" sz="2025" dirty="0">
                <a:solidFill>
                  <a:srgbClr val="64C4F0"/>
                </a:solidFill>
                <a:latin typeface="Courier New" pitchFamily="34" charset="0"/>
                <a:ea typeface="Courier New" pitchFamily="34" charset="-122"/>
                <a:cs typeface="Courier New" pitchFamily="34" charset="-120"/>
              </a:rPr>
              <a:t>+1.88</a:t>
            </a:r>
            <a:endParaRPr lang="en-US" sz="2025" dirty="0"/>
          </a:p>
        </p:txBody>
      </p:sp>
      <p:sp>
        <p:nvSpPr>
          <p:cNvPr id="16" name="Shape 14"/>
          <p:cNvSpPr/>
          <p:nvPr/>
        </p:nvSpPr>
        <p:spPr>
          <a:xfrm>
            <a:off x="990600" y="4657427"/>
            <a:ext cx="9601200" cy="904875"/>
          </a:xfrm>
          <a:prstGeom prst="rect">
            <a:avLst/>
          </a:prstGeom>
          <a:solidFill>
            <a:srgbClr val="FFFFFF">
              <a:alpha val="3000"/>
            </a:srgbClr>
          </a:solidFill>
          <a:ln/>
        </p:spPr>
      </p:sp>
      <p:sp>
        <p:nvSpPr>
          <p:cNvPr id="17" name="Text 15"/>
          <p:cNvSpPr/>
          <p:nvPr/>
        </p:nvSpPr>
        <p:spPr>
          <a:xfrm>
            <a:off x="1104900" y="4800302"/>
            <a:ext cx="2730818" cy="657225"/>
          </a:xfrm>
          <a:prstGeom prst="rect">
            <a:avLst/>
          </a:prstGeom>
          <a:noFill/>
          <a:ln/>
        </p:spPr>
        <p:txBody>
          <a:bodyPr wrap="square" lIns="25400" tIns="25400" rIns="25400" bIns="25400" rtlCol="0" anchor="t">
            <a:normAutofit/>
          </a:bodyPr>
          <a:lstStyle/>
          <a:p>
            <a:pPr algn="l" indent="0" marL="0">
              <a:buNone/>
            </a:pPr>
            <a:r>
              <a:rPr lang="en-US" sz="2025" dirty="0">
                <a:solidFill>
                  <a:srgbClr val="EDEAE4"/>
                </a:solidFill>
                <a:latin typeface="Helvetica Neue" pitchFamily="34" charset="0"/>
                <a:ea typeface="Helvetica Neue" pitchFamily="34" charset="-122"/>
                <a:cs typeface="Helvetica Neue" pitchFamily="34" charset="-120"/>
              </a:rPr>
              <a:t>Random, matched norm</a:t>
            </a:r>
            <a:endParaRPr lang="en-US" sz="2025" dirty="0"/>
          </a:p>
        </p:txBody>
      </p:sp>
      <p:sp>
        <p:nvSpPr>
          <p:cNvPr id="18" name="Shape 16"/>
          <p:cNvSpPr/>
          <p:nvPr/>
        </p:nvSpPr>
        <p:spPr>
          <a:xfrm>
            <a:off x="3962400" y="4947940"/>
            <a:ext cx="5467350" cy="323850"/>
          </a:xfrm>
          <a:prstGeom prst="rect">
            <a:avLst/>
          </a:prstGeom>
          <a:solidFill>
            <a:srgbClr val="EDEAE4">
              <a:alpha val="5000"/>
            </a:srgbClr>
          </a:solidFill>
          <a:ln/>
        </p:spPr>
      </p:sp>
      <p:sp>
        <p:nvSpPr>
          <p:cNvPr id="19" name="Shape 17"/>
          <p:cNvSpPr/>
          <p:nvPr/>
        </p:nvSpPr>
        <p:spPr>
          <a:xfrm>
            <a:off x="3962400" y="4947940"/>
            <a:ext cx="836488" cy="323850"/>
          </a:xfrm>
          <a:prstGeom prst="rect">
            <a:avLst/>
          </a:prstGeom>
          <a:solidFill>
            <a:srgbClr val="EBBD57"/>
          </a:solidFill>
          <a:ln/>
        </p:spPr>
      </p:sp>
      <p:sp>
        <p:nvSpPr>
          <p:cNvPr id="20" name="Text 18"/>
          <p:cNvSpPr/>
          <p:nvPr/>
        </p:nvSpPr>
        <p:spPr>
          <a:xfrm>
            <a:off x="9563100" y="4943177"/>
            <a:ext cx="1028700" cy="371475"/>
          </a:xfrm>
          <a:prstGeom prst="rect">
            <a:avLst/>
          </a:prstGeom>
          <a:noFill/>
          <a:ln/>
        </p:spPr>
        <p:txBody>
          <a:bodyPr wrap="square" lIns="25400" tIns="25400" rIns="25400" bIns="25400" rtlCol="0" anchor="t">
            <a:normAutofit/>
          </a:bodyPr>
          <a:lstStyle/>
          <a:p>
            <a:pPr algn="r" indent="0" marL="0">
              <a:buNone/>
            </a:pPr>
            <a:r>
              <a:rPr lang="en-US" sz="2025" dirty="0">
                <a:solidFill>
                  <a:srgbClr val="EBBD57"/>
                </a:solidFill>
                <a:latin typeface="Courier New" pitchFamily="34" charset="0"/>
                <a:ea typeface="Courier New" pitchFamily="34" charset="-122"/>
                <a:cs typeface="Courier New" pitchFamily="34" charset="-120"/>
              </a:rPr>
              <a:t>+1.45</a:t>
            </a:r>
            <a:endParaRPr lang="en-US" sz="2025" dirty="0"/>
          </a:p>
        </p:txBody>
      </p:sp>
      <p:sp>
        <p:nvSpPr>
          <p:cNvPr id="21" name="Text 19"/>
          <p:cNvSpPr/>
          <p:nvPr/>
        </p:nvSpPr>
        <p:spPr>
          <a:xfrm>
            <a:off x="990600" y="5717084"/>
            <a:ext cx="3038475" cy="347663"/>
          </a:xfrm>
          <a:prstGeom prst="rect">
            <a:avLst/>
          </a:prstGeom>
          <a:noFill/>
          <a:ln/>
        </p:spPr>
        <p:txBody>
          <a:bodyPr wrap="square" lIns="25400" tIns="25400" rIns="25400" bIns="25400" rtlCol="0" anchor="t">
            <a:normAutofit/>
          </a:bodyPr>
          <a:lstStyle/>
          <a:p>
            <a:pPr algn="l" indent="0" marL="0">
              <a:buNone/>
            </a:pPr>
            <a:r>
              <a:rPr lang="en-US" sz="2025" dirty="0">
                <a:solidFill>
                  <a:srgbClr val="B9BEC6"/>
                </a:solidFill>
                <a:latin typeface="Helvetica Neue" pitchFamily="34" charset="0"/>
                <a:ea typeface="Helvetica Neue" pitchFamily="34" charset="-122"/>
                <a:cs typeface="Helvetica Neue" pitchFamily="34" charset="-120"/>
              </a:rPr>
              <a:t>Raw, uncleaned</a:t>
            </a:r>
            <a:endParaRPr lang="en-US" sz="2025" dirty="0"/>
          </a:p>
        </p:txBody>
      </p:sp>
      <p:sp>
        <p:nvSpPr>
          <p:cNvPr id="22" name="Shape 20"/>
          <p:cNvSpPr/>
          <p:nvPr/>
        </p:nvSpPr>
        <p:spPr>
          <a:xfrm>
            <a:off x="3962400" y="5709940"/>
            <a:ext cx="5467350" cy="323850"/>
          </a:xfrm>
          <a:prstGeom prst="rect">
            <a:avLst/>
          </a:prstGeom>
          <a:solidFill>
            <a:srgbClr val="EDEAE4">
              <a:alpha val="5000"/>
            </a:srgbClr>
          </a:solidFill>
          <a:ln/>
        </p:spPr>
      </p:sp>
      <p:sp>
        <p:nvSpPr>
          <p:cNvPr id="23" name="Shape 21"/>
          <p:cNvSpPr/>
          <p:nvPr/>
        </p:nvSpPr>
        <p:spPr>
          <a:xfrm>
            <a:off x="3962400" y="5709940"/>
            <a:ext cx="677912" cy="323850"/>
          </a:xfrm>
          <a:prstGeom prst="rect">
            <a:avLst/>
          </a:prstGeom>
          <a:solidFill>
            <a:srgbClr val="4C535C"/>
          </a:solidFill>
          <a:ln/>
        </p:spPr>
      </p:sp>
      <p:sp>
        <p:nvSpPr>
          <p:cNvPr id="24" name="Text 22"/>
          <p:cNvSpPr/>
          <p:nvPr/>
        </p:nvSpPr>
        <p:spPr>
          <a:xfrm>
            <a:off x="9563100" y="5705177"/>
            <a:ext cx="1028700" cy="371475"/>
          </a:xfrm>
          <a:prstGeom prst="rect">
            <a:avLst/>
          </a:prstGeom>
          <a:noFill/>
          <a:ln/>
        </p:spPr>
        <p:txBody>
          <a:bodyPr wrap="square" lIns="25400" tIns="25400" rIns="25400" bIns="25400" rtlCol="0" anchor="t">
            <a:normAutofit/>
          </a:bodyPr>
          <a:lstStyle/>
          <a:p>
            <a:pPr algn="r" indent="0" marL="0">
              <a:buNone/>
            </a:pPr>
            <a:r>
              <a:rPr lang="en-US" sz="2025" dirty="0">
                <a:solidFill>
                  <a:srgbClr val="B9BEC6"/>
                </a:solidFill>
                <a:latin typeface="Courier New" pitchFamily="34" charset="0"/>
                <a:ea typeface="Courier New" pitchFamily="34" charset="-122"/>
                <a:cs typeface="Courier New" pitchFamily="34" charset="-120"/>
              </a:rPr>
              <a:t>+1.18</a:t>
            </a:r>
            <a:endParaRPr lang="en-US" sz="2025" dirty="0"/>
          </a:p>
        </p:txBody>
      </p:sp>
      <p:sp>
        <p:nvSpPr>
          <p:cNvPr id="25" name="Text 23"/>
          <p:cNvSpPr/>
          <p:nvPr/>
        </p:nvSpPr>
        <p:spPr>
          <a:xfrm>
            <a:off x="990600" y="6336209"/>
            <a:ext cx="3038475" cy="347663"/>
          </a:xfrm>
          <a:prstGeom prst="rect">
            <a:avLst/>
          </a:prstGeom>
          <a:noFill/>
          <a:ln/>
        </p:spPr>
        <p:txBody>
          <a:bodyPr wrap="square" lIns="25400" tIns="25400" rIns="25400" bIns="25400" rtlCol="0" anchor="t">
            <a:normAutofit/>
          </a:bodyPr>
          <a:lstStyle/>
          <a:p>
            <a:pPr algn="l" indent="0" marL="0">
              <a:buNone/>
            </a:pPr>
            <a:r>
              <a:rPr lang="en-US" sz="2025" dirty="0">
                <a:solidFill>
                  <a:srgbClr val="B9BEC6"/>
                </a:solidFill>
                <a:latin typeface="Helvetica Neue" pitchFamily="34" charset="0"/>
                <a:ea typeface="Helvetica Neue" pitchFamily="34" charset="-122"/>
                <a:cs typeface="Helvetica Neue" pitchFamily="34" charset="-120"/>
              </a:rPr>
              <a:t>Sign-flipped</a:t>
            </a:r>
            <a:endParaRPr lang="en-US" sz="2025" dirty="0"/>
          </a:p>
        </p:txBody>
      </p:sp>
      <p:sp>
        <p:nvSpPr>
          <p:cNvPr id="26" name="Shape 24"/>
          <p:cNvSpPr/>
          <p:nvPr/>
        </p:nvSpPr>
        <p:spPr>
          <a:xfrm>
            <a:off x="3962400" y="6329065"/>
            <a:ext cx="5467350" cy="323850"/>
          </a:xfrm>
          <a:prstGeom prst="rect">
            <a:avLst/>
          </a:prstGeom>
          <a:solidFill>
            <a:srgbClr val="EDEAE4">
              <a:alpha val="5000"/>
            </a:srgbClr>
          </a:solidFill>
          <a:ln/>
        </p:spPr>
      </p:sp>
      <p:sp>
        <p:nvSpPr>
          <p:cNvPr id="27" name="Shape 25"/>
          <p:cNvSpPr/>
          <p:nvPr/>
        </p:nvSpPr>
        <p:spPr>
          <a:xfrm>
            <a:off x="3962400" y="6329065"/>
            <a:ext cx="683419" cy="323850"/>
          </a:xfrm>
          <a:prstGeom prst="rect">
            <a:avLst/>
          </a:prstGeom>
          <a:solidFill>
            <a:srgbClr val="4C535C"/>
          </a:solidFill>
          <a:ln/>
        </p:spPr>
      </p:sp>
      <p:sp>
        <p:nvSpPr>
          <p:cNvPr id="28" name="Text 26"/>
          <p:cNvSpPr/>
          <p:nvPr/>
        </p:nvSpPr>
        <p:spPr>
          <a:xfrm>
            <a:off x="9563100" y="6324302"/>
            <a:ext cx="1028700" cy="371475"/>
          </a:xfrm>
          <a:prstGeom prst="rect">
            <a:avLst/>
          </a:prstGeom>
          <a:noFill/>
          <a:ln/>
        </p:spPr>
        <p:txBody>
          <a:bodyPr wrap="square" lIns="25400" tIns="25400" rIns="25400" bIns="25400" rtlCol="0" anchor="t">
            <a:normAutofit/>
          </a:bodyPr>
          <a:lstStyle/>
          <a:p>
            <a:pPr algn="r" indent="0" marL="0">
              <a:buNone/>
            </a:pPr>
            <a:r>
              <a:rPr lang="en-US" sz="2025" dirty="0">
                <a:solidFill>
                  <a:srgbClr val="B9BEC6"/>
                </a:solidFill>
                <a:latin typeface="Courier New" pitchFamily="34" charset="0"/>
                <a:ea typeface="Courier New" pitchFamily="34" charset="-122"/>
                <a:cs typeface="Courier New" pitchFamily="34" charset="-120"/>
              </a:rPr>
              <a:t>+1.19</a:t>
            </a:r>
            <a:endParaRPr lang="en-US" sz="2025" dirty="0"/>
          </a:p>
        </p:txBody>
      </p:sp>
      <p:sp>
        <p:nvSpPr>
          <p:cNvPr id="29" name="Shape 27"/>
          <p:cNvSpPr/>
          <p:nvPr/>
        </p:nvSpPr>
        <p:spPr>
          <a:xfrm>
            <a:off x="990600" y="6876752"/>
            <a:ext cx="9601200" cy="9525"/>
          </a:xfrm>
          <a:prstGeom prst="rect">
            <a:avLst/>
          </a:prstGeom>
          <a:solidFill>
            <a:srgbClr val="EDEAE4">
              <a:alpha val="12000"/>
            </a:srgbClr>
          </a:solidFill>
          <a:ln/>
        </p:spPr>
      </p:sp>
      <p:sp>
        <p:nvSpPr>
          <p:cNvPr id="30" name="Text 28"/>
          <p:cNvSpPr/>
          <p:nvPr/>
        </p:nvSpPr>
        <p:spPr>
          <a:xfrm>
            <a:off x="990600" y="7041059"/>
            <a:ext cx="3038475" cy="347663"/>
          </a:xfrm>
          <a:prstGeom prst="rect">
            <a:avLst/>
          </a:prstGeom>
          <a:noFill/>
          <a:ln/>
        </p:spPr>
        <p:txBody>
          <a:bodyPr wrap="square" lIns="25400" tIns="25400" rIns="25400" bIns="25400" rtlCol="0" anchor="t">
            <a:normAutofit/>
          </a:bodyPr>
          <a:lstStyle/>
          <a:p>
            <a:pPr algn="l" indent="0" marL="0">
              <a:buNone/>
            </a:pPr>
            <a:r>
              <a:rPr lang="en-US" sz="2025" dirty="0">
                <a:solidFill>
                  <a:srgbClr val="EDEAE4"/>
                </a:solidFill>
                <a:latin typeface="Helvetica Neue" pitchFamily="34" charset="0"/>
                <a:ea typeface="Helvetica Neue" pitchFamily="34" charset="-122"/>
                <a:cs typeface="Helvetica Neue" pitchFamily="34" charset="-120"/>
              </a:rPr>
              <a:t>Prompted — the ceiling</a:t>
            </a:r>
            <a:endParaRPr lang="en-US" sz="2025" dirty="0"/>
          </a:p>
        </p:txBody>
      </p:sp>
      <p:sp>
        <p:nvSpPr>
          <p:cNvPr id="31" name="Shape 29"/>
          <p:cNvSpPr/>
          <p:nvPr/>
        </p:nvSpPr>
        <p:spPr>
          <a:xfrm>
            <a:off x="3962400" y="7033915"/>
            <a:ext cx="5467350" cy="323850"/>
          </a:xfrm>
          <a:prstGeom prst="rect">
            <a:avLst/>
          </a:prstGeom>
          <a:solidFill>
            <a:srgbClr val="EDEAE4">
              <a:alpha val="5000"/>
            </a:srgbClr>
          </a:solidFill>
          <a:ln/>
        </p:spPr>
      </p:sp>
      <p:sp>
        <p:nvSpPr>
          <p:cNvPr id="32" name="Shape 30"/>
          <p:cNvSpPr/>
          <p:nvPr/>
        </p:nvSpPr>
        <p:spPr>
          <a:xfrm>
            <a:off x="3962400" y="7033915"/>
            <a:ext cx="5111948" cy="323850"/>
          </a:xfrm>
          <a:prstGeom prst="rect">
            <a:avLst/>
          </a:prstGeom>
          <a:solidFill>
            <a:srgbClr val="8E97A2"/>
          </a:solidFill>
          <a:ln/>
        </p:spPr>
      </p:sp>
      <p:sp>
        <p:nvSpPr>
          <p:cNvPr id="33" name="Text 31"/>
          <p:cNvSpPr/>
          <p:nvPr/>
        </p:nvSpPr>
        <p:spPr>
          <a:xfrm>
            <a:off x="9563100" y="7029152"/>
            <a:ext cx="1028700" cy="371475"/>
          </a:xfrm>
          <a:prstGeom prst="rect">
            <a:avLst/>
          </a:prstGeom>
          <a:noFill/>
          <a:ln/>
        </p:spPr>
        <p:txBody>
          <a:bodyPr wrap="square" lIns="25400" tIns="25400" rIns="25400" bIns="25400" rtlCol="0" anchor="t">
            <a:normAutofit/>
          </a:bodyPr>
          <a:lstStyle/>
          <a:p>
            <a:pPr algn="r" indent="0" marL="0">
              <a:buNone/>
            </a:pPr>
            <a:r>
              <a:rPr lang="en-US" sz="2025" dirty="0">
                <a:solidFill>
                  <a:srgbClr val="EDEAE4"/>
                </a:solidFill>
                <a:latin typeface="Courier New" pitchFamily="34" charset="0"/>
                <a:ea typeface="Courier New" pitchFamily="34" charset="-122"/>
                <a:cs typeface="Courier New" pitchFamily="34" charset="-120"/>
              </a:rPr>
              <a:t>+8.88</a:t>
            </a:r>
            <a:endParaRPr lang="en-US" sz="2025" dirty="0"/>
          </a:p>
        </p:txBody>
      </p:sp>
      <p:sp>
        <p:nvSpPr>
          <p:cNvPr id="34" name="Text 32"/>
          <p:cNvSpPr/>
          <p:nvPr/>
        </p:nvSpPr>
        <p:spPr>
          <a:xfrm>
            <a:off x="990600" y="7695902"/>
            <a:ext cx="9889236" cy="1419225"/>
          </a:xfrm>
          <a:prstGeom prst="rect">
            <a:avLst/>
          </a:prstGeom>
          <a:noFill/>
          <a:ln/>
        </p:spPr>
        <p:txBody>
          <a:bodyPr wrap="square" lIns="25400" tIns="25400" rIns="25400" bIns="25400" rtlCol="0" anchor="t">
            <a:normAutofit/>
          </a:bodyPr>
          <a:lstStyle/>
          <a:p>
            <a:pPr algn="l" indent="0" marL="0">
              <a:lnSpc>
                <a:spcPct val="120833"/>
              </a:lnSpc>
              <a:buNone/>
            </a:pPr>
            <a:r>
              <a:rPr lang="en-US" sz="1875" dirty="0">
                <a:solidFill>
                  <a:srgbClr val="9AA0A8"/>
                </a:solidFill>
                <a:latin typeface="Helvetica Neue" pitchFamily="34" charset="0"/>
                <a:ea typeface="Helvetica Neue" pitchFamily="34" charset="-122"/>
                <a:cs typeface="Helvetica Neue" pitchFamily="34" charset="-120"/>
              </a:rPr>
              <a:t>Cleaning removed 63–68% of the raw direction's norm across all six principals. The coherence guard rejected every coefficient ≥ 1.5. Our direction recovers ~18% of the prompted effect — and that 18% is not distinguishable from pushing the residual stream in an arbitrary direction with equal force.</a:t>
            </a:r>
            <a:endParaRPr lang="en-US" sz="1875" dirty="0"/>
          </a:p>
        </p:txBody>
      </p:sp>
      <p:sp>
        <p:nvSpPr>
          <p:cNvPr id="35" name="Shape 33"/>
          <p:cNvSpPr/>
          <p:nvPr/>
        </p:nvSpPr>
        <p:spPr>
          <a:xfrm>
            <a:off x="11010900" y="2680990"/>
            <a:ext cx="6286500" cy="1917725"/>
          </a:xfrm>
          <a:prstGeom prst="rect">
            <a:avLst/>
          </a:prstGeom>
          <a:solidFill>
            <a:srgbClr val="1B1F25"/>
          </a:solidFill>
          <a:ln/>
        </p:spPr>
      </p:sp>
      <p:sp>
        <p:nvSpPr>
          <p:cNvPr id="36" name="Shape 34"/>
          <p:cNvSpPr/>
          <p:nvPr/>
        </p:nvSpPr>
        <p:spPr>
          <a:xfrm>
            <a:off x="11010900" y="2680990"/>
            <a:ext cx="28575" cy="1917725"/>
          </a:xfrm>
          <a:prstGeom prst="rect">
            <a:avLst/>
          </a:prstGeom>
          <a:solidFill>
            <a:srgbClr val="64C4F0"/>
          </a:solidFill>
          <a:ln/>
        </p:spPr>
      </p:sp>
      <p:sp>
        <p:nvSpPr>
          <p:cNvPr id="37" name="Text 35"/>
          <p:cNvSpPr/>
          <p:nvPr/>
        </p:nvSpPr>
        <p:spPr>
          <a:xfrm>
            <a:off x="11325225" y="2928640"/>
            <a:ext cx="6255068" cy="300038"/>
          </a:xfrm>
          <a:prstGeom prst="rect">
            <a:avLst/>
          </a:prstGeom>
          <a:noFill/>
          <a:ln/>
        </p:spPr>
        <p:txBody>
          <a:bodyPr wrap="square" lIns="25400" tIns="25400" rIns="25400" bIns="25400" rtlCol="0" anchor="t">
            <a:normAutofit/>
          </a:bodyPr>
          <a:lstStyle/>
          <a:p>
            <a:pPr algn="l" indent="0" marL="0">
              <a:buNone/>
            </a:pPr>
            <a:r>
              <a:rPr lang="en-US" sz="1575" spc="189" kern="0" dirty="0">
                <a:solidFill>
                  <a:srgbClr val="9AA0A8"/>
                </a:solidFill>
                <a:latin typeface="Courier New" pitchFamily="34" charset="0"/>
                <a:ea typeface="Courier New" pitchFamily="34" charset="-122"/>
                <a:cs typeface="Courier New" pitchFamily="34" charset="-120"/>
              </a:rPr>
              <a:t>SMOKE TEST 1 — FAILED</a:t>
            </a:r>
            <a:endParaRPr lang="en-US" sz="1575" dirty="0"/>
          </a:p>
        </p:txBody>
      </p:sp>
      <p:sp>
        <p:nvSpPr>
          <p:cNvPr id="38" name="Text 36"/>
          <p:cNvSpPr/>
          <p:nvPr/>
        </p:nvSpPr>
        <p:spPr>
          <a:xfrm>
            <a:off x="11325225" y="3304877"/>
            <a:ext cx="5857018" cy="1084287"/>
          </a:xfrm>
          <a:prstGeom prst="rect">
            <a:avLst/>
          </a:prstGeom>
          <a:noFill/>
          <a:ln/>
        </p:spPr>
        <p:txBody>
          <a:bodyPr wrap="square" lIns="25400" tIns="25400" rIns="25400" bIns="25400" rtlCol="0" anchor="t">
            <a:normAutofit/>
          </a:bodyPr>
          <a:lstStyle/>
          <a:p>
            <a:pPr algn="l" indent="0" marL="0">
              <a:lnSpc>
                <a:spcPct val="112154"/>
              </a:lnSpc>
              <a:buNone/>
            </a:pPr>
            <a:r>
              <a:rPr lang="en-US" sz="2025" dirty="0">
                <a:solidFill>
                  <a:srgbClr val="D6D3CD"/>
                </a:solidFill>
                <a:latin typeface="Helvetica Neue" pitchFamily="34" charset="0"/>
                <a:ea typeface="Helvetica Neue" pitchFamily="34" charset="-122"/>
                <a:cs typeface="Helvetica Neue" pitchFamily="34" charset="-120"/>
              </a:rPr>
              <a:t>Beat random? </a:t>
            </a:r>
            <a:pPr algn="l" indent="0" marL="0">
              <a:lnSpc>
                <a:spcPct val="112154"/>
              </a:lnSpc>
              <a:buNone/>
            </a:pPr>
            <a:r>
              <a:rPr lang="en-US" sz="2025" dirty="0">
                <a:solidFill>
                  <a:srgbClr val="EDEAE4"/>
                </a:solidFill>
                <a:latin typeface="Helvetica Neue" pitchFamily="34" charset="0"/>
                <a:ea typeface="Helvetica Neue" pitchFamily="34" charset="-122"/>
                <a:cs typeface="Helvetica Neue" pitchFamily="34" charset="-120"/>
              </a:rPr>
              <a:t>STEER − Random = +0.44 </a:t>
            </a:r>
            <a:pPr algn="l" indent="0" marL="0">
              <a:lnSpc>
                <a:spcPct val="112154"/>
              </a:lnSpc>
              <a:buNone/>
            </a:pPr>
            <a:r>
              <a:rPr lang="en-US" sz="2025" dirty="0">
                <a:solidFill>
                  <a:srgbClr val="D6D3CD"/>
                </a:solidFill>
                <a:latin typeface="Helvetica Neue" pitchFamily="34" charset="0"/>
                <a:ea typeface="Helvetica Neue" pitchFamily="34" charset="-122"/>
                <a:cs typeface="Helvetica Neue" pitchFamily="34" charset="-120"/>
              </a:rPr>
              <a:t>, 95% CI [−1.04, +1.83]. Straight through zero. Against doing nothing: +1.57, CI [−0.01, +3.12].</a:t>
            </a:r>
            <a:endParaRPr lang="en-US" sz="2025" dirty="0"/>
          </a:p>
        </p:txBody>
      </p:sp>
      <p:sp>
        <p:nvSpPr>
          <p:cNvPr id="39" name="Shape 37"/>
          <p:cNvSpPr/>
          <p:nvPr/>
        </p:nvSpPr>
        <p:spPr>
          <a:xfrm>
            <a:off x="11010900" y="4751115"/>
            <a:ext cx="6286500" cy="1917725"/>
          </a:xfrm>
          <a:prstGeom prst="rect">
            <a:avLst/>
          </a:prstGeom>
          <a:solidFill>
            <a:srgbClr val="1B1F25"/>
          </a:solidFill>
          <a:ln/>
        </p:spPr>
      </p:sp>
      <p:sp>
        <p:nvSpPr>
          <p:cNvPr id="40" name="Shape 38"/>
          <p:cNvSpPr/>
          <p:nvPr/>
        </p:nvSpPr>
        <p:spPr>
          <a:xfrm>
            <a:off x="11010900" y="4751115"/>
            <a:ext cx="28575" cy="1917725"/>
          </a:xfrm>
          <a:prstGeom prst="rect">
            <a:avLst/>
          </a:prstGeom>
          <a:solidFill>
            <a:srgbClr val="64C4F0"/>
          </a:solidFill>
          <a:ln/>
        </p:spPr>
      </p:sp>
      <p:sp>
        <p:nvSpPr>
          <p:cNvPr id="41" name="Text 39"/>
          <p:cNvSpPr/>
          <p:nvPr/>
        </p:nvSpPr>
        <p:spPr>
          <a:xfrm>
            <a:off x="11325225" y="4998765"/>
            <a:ext cx="6255068" cy="300038"/>
          </a:xfrm>
          <a:prstGeom prst="rect">
            <a:avLst/>
          </a:prstGeom>
          <a:noFill/>
          <a:ln/>
        </p:spPr>
        <p:txBody>
          <a:bodyPr wrap="square" lIns="25400" tIns="25400" rIns="25400" bIns="25400" rtlCol="0" anchor="t">
            <a:normAutofit/>
          </a:bodyPr>
          <a:lstStyle/>
          <a:p>
            <a:pPr algn="l" indent="0" marL="0">
              <a:buNone/>
            </a:pPr>
            <a:r>
              <a:rPr lang="en-US" sz="1575" spc="189" kern="0" dirty="0">
                <a:solidFill>
                  <a:srgbClr val="9AA0A8"/>
                </a:solidFill>
                <a:latin typeface="Courier New" pitchFamily="34" charset="0"/>
                <a:ea typeface="Courier New" pitchFamily="34" charset="-122"/>
                <a:cs typeface="Courier New" pitchFamily="34" charset="-120"/>
              </a:rPr>
              <a:t>SMOKE TEST 2 — FAILED</a:t>
            </a:r>
            <a:endParaRPr lang="en-US" sz="1575" dirty="0"/>
          </a:p>
        </p:txBody>
      </p:sp>
      <p:sp>
        <p:nvSpPr>
          <p:cNvPr id="42" name="Text 40"/>
          <p:cNvSpPr/>
          <p:nvPr/>
        </p:nvSpPr>
        <p:spPr>
          <a:xfrm>
            <a:off x="11325225" y="5375002"/>
            <a:ext cx="5857018" cy="1084287"/>
          </a:xfrm>
          <a:prstGeom prst="rect">
            <a:avLst/>
          </a:prstGeom>
          <a:noFill/>
          <a:ln/>
        </p:spPr>
        <p:txBody>
          <a:bodyPr wrap="square" lIns="25400" tIns="25400" rIns="25400" bIns="25400" rtlCol="0" anchor="t">
            <a:normAutofit/>
          </a:bodyPr>
          <a:lstStyle/>
          <a:p>
            <a:pPr algn="l" indent="0" marL="0">
              <a:lnSpc>
                <a:spcPct val="112154"/>
              </a:lnSpc>
              <a:buNone/>
            </a:pPr>
            <a:r>
              <a:rPr lang="en-US" sz="2025" dirty="0">
                <a:solidFill>
                  <a:srgbClr val="D6D3CD"/>
                </a:solidFill>
                <a:latin typeface="Helvetica Neue" pitchFamily="34" charset="0"/>
                <a:ea typeface="Helvetica Neue" pitchFamily="34" charset="-122"/>
                <a:cs typeface="Helvetica Neue" pitchFamily="34" charset="-120"/>
              </a:rPr>
              <a:t>Sign flip should suppress. Instead favouritism </a:t>
            </a:r>
            <a:pPr algn="l" indent="0" marL="0">
              <a:lnSpc>
                <a:spcPct val="112154"/>
              </a:lnSpc>
              <a:buNone/>
            </a:pPr>
            <a:r>
              <a:rPr lang="en-US" sz="2025" dirty="0">
                <a:solidFill>
                  <a:srgbClr val="EDEAE4"/>
                </a:solidFill>
                <a:latin typeface="Helvetica Neue" pitchFamily="34" charset="0"/>
                <a:ea typeface="Helvetica Neue" pitchFamily="34" charset="-122"/>
                <a:cs typeface="Helvetica Neue" pitchFamily="34" charset="-120"/>
              </a:rPr>
              <a:t>rose </a:t>
            </a:r>
            <a:pPr algn="l" indent="0" marL="0">
              <a:lnSpc>
                <a:spcPct val="112154"/>
              </a:lnSpc>
              <a:buNone/>
            </a:pPr>
            <a:r>
              <a:rPr lang="en-US" sz="2025" dirty="0">
                <a:solidFill>
                  <a:srgbClr val="D6D3CD"/>
                </a:solidFill>
                <a:latin typeface="Helvetica Neue" pitchFamily="34" charset="0"/>
                <a:ea typeface="Helvetica Neue" pitchFamily="34" charset="-122"/>
                <a:cs typeface="Helvetica Neue" pitchFamily="34" charset="-120"/>
              </a:rPr>
              <a:t>(+1.19 vs +0.32 floor) — a magnitude effect, not a signed semantic axis.</a:t>
            </a:r>
            <a:endParaRPr lang="en-US" sz="2025" dirty="0"/>
          </a:p>
        </p:txBody>
      </p:sp>
      <p:sp>
        <p:nvSpPr>
          <p:cNvPr id="43" name="Shape 41"/>
          <p:cNvSpPr/>
          <p:nvPr/>
        </p:nvSpPr>
        <p:spPr>
          <a:xfrm>
            <a:off x="11010900" y="6821239"/>
            <a:ext cx="6286500" cy="2856161"/>
          </a:xfrm>
          <a:prstGeom prst="rect">
            <a:avLst/>
          </a:prstGeom>
          <a:solidFill>
            <a:srgbClr val="1B1F25"/>
          </a:solidFill>
          <a:ln/>
        </p:spPr>
      </p:sp>
      <p:sp>
        <p:nvSpPr>
          <p:cNvPr id="44" name="Shape 42"/>
          <p:cNvSpPr/>
          <p:nvPr/>
        </p:nvSpPr>
        <p:spPr>
          <a:xfrm>
            <a:off x="11010900" y="6821239"/>
            <a:ext cx="28575" cy="2856161"/>
          </a:xfrm>
          <a:prstGeom prst="rect">
            <a:avLst/>
          </a:prstGeom>
          <a:solidFill>
            <a:srgbClr val="EBBD57"/>
          </a:solidFill>
          <a:ln/>
        </p:spPr>
      </p:sp>
      <p:sp>
        <p:nvSpPr>
          <p:cNvPr id="45" name="Text 43"/>
          <p:cNvSpPr/>
          <p:nvPr/>
        </p:nvSpPr>
        <p:spPr>
          <a:xfrm>
            <a:off x="11325225" y="7068889"/>
            <a:ext cx="6255068" cy="300038"/>
          </a:xfrm>
          <a:prstGeom prst="rect">
            <a:avLst/>
          </a:prstGeom>
          <a:noFill/>
          <a:ln/>
        </p:spPr>
        <p:txBody>
          <a:bodyPr wrap="square" lIns="25400" tIns="25400" rIns="25400" bIns="25400" rtlCol="0" anchor="t">
            <a:normAutofit/>
          </a:bodyPr>
          <a:lstStyle/>
          <a:p>
            <a:pPr algn="l" indent="0" marL="0">
              <a:buNone/>
            </a:pPr>
            <a:r>
              <a:rPr lang="en-US" sz="1575" spc="189" kern="0" dirty="0">
                <a:solidFill>
                  <a:srgbClr val="EBBD57"/>
                </a:solidFill>
                <a:latin typeface="Courier New" pitchFamily="34" charset="0"/>
                <a:ea typeface="Courier New" pitchFamily="34" charset="-122"/>
                <a:cs typeface="Courier New" pitchFamily="34" charset="-120"/>
              </a:rPr>
              <a:t>THEN WE SWEPT FIVE CONFIGS</a:t>
            </a:r>
            <a:endParaRPr lang="en-US" sz="1575" dirty="0"/>
          </a:p>
        </p:txBody>
      </p:sp>
      <p:sp>
        <p:nvSpPr>
          <p:cNvPr id="46" name="Text 44"/>
          <p:cNvSpPr/>
          <p:nvPr/>
        </p:nvSpPr>
        <p:spPr>
          <a:xfrm>
            <a:off x="11325225" y="7464177"/>
            <a:ext cx="6255068" cy="478110"/>
          </a:xfrm>
          <a:prstGeom prst="rect">
            <a:avLst/>
          </a:prstGeom>
          <a:noFill/>
          <a:ln/>
        </p:spPr>
        <p:txBody>
          <a:bodyPr wrap="square" lIns="25400" tIns="25400" rIns="25400" bIns="25400" rtlCol="0" anchor="t">
            <a:normAutofit/>
          </a:bodyPr>
          <a:lstStyle/>
          <a:p>
            <a:pPr algn="l" indent="0" marL="0">
              <a:lnSpc>
                <a:spcPct val="92400"/>
              </a:lnSpc>
              <a:buNone/>
            </a:pPr>
            <a:r>
              <a:rPr lang="en-US" sz="3300" dirty="0">
                <a:solidFill>
                  <a:srgbClr val="EDEAE4"/>
                </a:solidFill>
                <a:latin typeface="Georgia" pitchFamily="34" charset="0"/>
                <a:ea typeface="Georgia" pitchFamily="34" charset="-122"/>
                <a:cs typeface="Georgia" pitchFamily="34" charset="-120"/>
              </a:rPr>
              <a:t>0 of 5 beat random.</a:t>
            </a:r>
            <a:endParaRPr lang="en-US" sz="3300" dirty="0"/>
          </a:p>
        </p:txBody>
      </p:sp>
      <p:sp>
        <p:nvSpPr>
          <p:cNvPr id="47" name="Text 45"/>
          <p:cNvSpPr/>
          <p:nvPr/>
        </p:nvSpPr>
        <p:spPr>
          <a:xfrm>
            <a:off x="11325225" y="8018487"/>
            <a:ext cx="5857018" cy="1084287"/>
          </a:xfrm>
          <a:prstGeom prst="rect">
            <a:avLst/>
          </a:prstGeom>
          <a:noFill/>
          <a:ln/>
        </p:spPr>
        <p:txBody>
          <a:bodyPr wrap="square" lIns="25400" tIns="25400" rIns="25400" bIns="25400" rtlCol="0" anchor="t">
            <a:normAutofit/>
          </a:bodyPr>
          <a:lstStyle/>
          <a:p>
            <a:pPr algn="l" indent="0" marL="0">
              <a:lnSpc>
                <a:spcPct val="112154"/>
              </a:lnSpc>
              <a:buNone/>
            </a:pPr>
            <a:r>
              <a:rPr lang="en-US" sz="2025" dirty="0">
                <a:solidFill>
                  <a:srgbClr val="D6D3CD"/>
                </a:solidFill>
                <a:latin typeface="Helvetica Neue" pitchFamily="34" charset="0"/>
                <a:ea typeface="Helvetica Neue" pitchFamily="34" charset="-122"/>
                <a:cs typeface="Helvetica Neue" pitchFamily="34" charset="-120"/>
              </a:rPr>
              <a:t>On validation, never test. In two configs the random vector performed </a:t>
            </a:r>
            <a:pPr algn="l" indent="0" marL="0">
              <a:lnSpc>
                <a:spcPct val="112154"/>
              </a:lnSpc>
              <a:buNone/>
            </a:pPr>
            <a:r>
              <a:rPr lang="en-US" sz="2025" i="1" dirty="0">
                <a:solidFill>
                  <a:srgbClr val="D6D3CD"/>
                </a:solidFill>
                <a:latin typeface="Helvetica Neue" pitchFamily="34" charset="0"/>
                <a:ea typeface="Helvetica Neue" pitchFamily="34" charset="-122"/>
                <a:cs typeface="Helvetica Neue" pitchFamily="34" charset="-120"/>
              </a:rPr>
              <a:t>better </a:t>
            </a:r>
            <a:pPr algn="l" indent="0" marL="0">
              <a:lnSpc>
                <a:spcPct val="112154"/>
              </a:lnSpc>
              <a:buNone/>
            </a:pPr>
            <a:r>
              <a:rPr lang="en-US" sz="2025" dirty="0">
                <a:solidFill>
                  <a:srgbClr val="D6D3CD"/>
                </a:solidFill>
                <a:latin typeface="Helvetica Neue" pitchFamily="34" charset="0"/>
                <a:ea typeface="Helvetica Neue" pitchFamily="34" charset="-122"/>
                <a:cs typeface="Helvetica Neue" pitchFamily="34" charset="-120"/>
              </a:rPr>
              <a:t>than the extracted direction.</a:t>
            </a:r>
            <a:endParaRPr lang="en-US" sz="2025"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4161A"/>
        </a:solidFill>
      </p:bgPr>
    </p:bg>
    <p:spTree>
      <p:nvGrpSpPr>
        <p:cNvPr id="1" name=""/>
        <p:cNvGrpSpPr/>
        <p:nvPr/>
      </p:nvGrpSpPr>
      <p:grpSpPr>
        <a:xfrm>
          <a:off x="0" y="0"/>
          <a:ext cx="0" cy="0"/>
          <a:chOff x="0" y="0"/>
          <a:chExt cx="0" cy="0"/>
        </a:xfrm>
      </p:grpSpPr>
      <p:sp>
        <p:nvSpPr>
          <p:cNvPr id="2" name="Text 0"/>
          <p:cNvSpPr/>
          <p:nvPr/>
        </p:nvSpPr>
        <p:spPr>
          <a:xfrm>
            <a:off x="990600" y="704850"/>
            <a:ext cx="17937480" cy="333375"/>
          </a:xfrm>
          <a:prstGeom prst="rect">
            <a:avLst/>
          </a:prstGeom>
          <a:noFill/>
          <a:ln/>
        </p:spPr>
        <p:txBody>
          <a:bodyPr wrap="square" lIns="25400" tIns="25400" rIns="25400" bIns="25400" rtlCol="0" anchor="t">
            <a:normAutofit/>
          </a:bodyPr>
          <a:lstStyle/>
          <a:p>
            <a:pPr algn="l" indent="0" marL="0">
              <a:buNone/>
            </a:pPr>
            <a:r>
              <a:rPr lang="en-US" sz="1800" spc="324" kern="0" dirty="0">
                <a:solidFill>
                  <a:srgbClr val="EBBD57"/>
                </a:solidFill>
                <a:latin typeface="Courier New" pitchFamily="34" charset="0"/>
                <a:ea typeface="Courier New" pitchFamily="34" charset="-122"/>
                <a:cs typeface="Courier New" pitchFamily="34" charset="-120"/>
              </a:rPr>
              <a:t>PART 3 — THE GEOMETRY</a:t>
            </a:r>
            <a:endParaRPr lang="en-US" sz="1800" dirty="0"/>
          </a:p>
        </p:txBody>
      </p:sp>
      <p:sp>
        <p:nvSpPr>
          <p:cNvPr id="3" name="Text 1"/>
          <p:cNvSpPr/>
          <p:nvPr/>
        </p:nvSpPr>
        <p:spPr>
          <a:xfrm>
            <a:off x="990600" y="1152525"/>
            <a:ext cx="17937480" cy="718170"/>
          </a:xfrm>
          <a:prstGeom prst="rect">
            <a:avLst/>
          </a:prstGeom>
          <a:noFill/>
          <a:ln/>
        </p:spPr>
        <p:txBody>
          <a:bodyPr wrap="square" lIns="25400" tIns="25400" rIns="25400" bIns="25400" rtlCol="0" anchor="t">
            <a:normAutofit/>
          </a:bodyPr>
          <a:lstStyle/>
          <a:p>
            <a:pPr algn="l" indent="0" marL="0">
              <a:lnSpc>
                <a:spcPct val="89811"/>
              </a:lnSpc>
              <a:buNone/>
            </a:pPr>
            <a:r>
              <a:rPr lang="en-US" sz="5250" spc="-52" kern="0" dirty="0">
                <a:solidFill>
                  <a:srgbClr val="EDEAE4"/>
                </a:solidFill>
                <a:latin typeface="Georgia" pitchFamily="34" charset="0"/>
                <a:ea typeface="Georgia" pitchFamily="34" charset="-122"/>
                <a:cs typeface="Georgia" pitchFamily="34" charset="-120"/>
              </a:rPr>
              <a:t>Yet all six directions point the same way.</a:t>
            </a:r>
            <a:endParaRPr lang="en-US" sz="5250" dirty="0"/>
          </a:p>
        </p:txBody>
      </p:sp>
      <p:sp>
        <p:nvSpPr>
          <p:cNvPr id="4" name="Text 2"/>
          <p:cNvSpPr/>
          <p:nvPr/>
        </p:nvSpPr>
        <p:spPr>
          <a:xfrm>
            <a:off x="990600" y="2213595"/>
            <a:ext cx="10100310" cy="300038"/>
          </a:xfrm>
          <a:prstGeom prst="rect">
            <a:avLst/>
          </a:prstGeom>
          <a:noFill/>
          <a:ln/>
        </p:spPr>
        <p:txBody>
          <a:bodyPr wrap="square" lIns="25400" tIns="25400" rIns="25400" bIns="25400" rtlCol="0" anchor="t">
            <a:normAutofit/>
          </a:bodyPr>
          <a:lstStyle/>
          <a:p>
            <a:pPr algn="l" indent="0" marL="0">
              <a:buNone/>
            </a:pPr>
            <a:r>
              <a:rPr lang="en-US" sz="1575" spc="158" kern="0" dirty="0">
                <a:solidFill>
                  <a:srgbClr val="9AA0A8"/>
                </a:solidFill>
                <a:latin typeface="Courier New" pitchFamily="34" charset="0"/>
                <a:ea typeface="Courier New" pitchFamily="34" charset="-122"/>
                <a:cs typeface="Courier New" pitchFamily="34" charset="-120"/>
              </a:rPr>
              <a:t>COSINE SIMILARITY, READ AGAINST THREE ANCHORS</a:t>
            </a:r>
            <a:endParaRPr lang="en-US" sz="1575" dirty="0"/>
          </a:p>
        </p:txBody>
      </p:sp>
      <p:sp>
        <p:nvSpPr>
          <p:cNvPr id="5" name="Text 3"/>
          <p:cNvSpPr/>
          <p:nvPr/>
        </p:nvSpPr>
        <p:spPr>
          <a:xfrm>
            <a:off x="990600" y="2856533"/>
            <a:ext cx="3237548" cy="657225"/>
          </a:xfrm>
          <a:prstGeom prst="rect">
            <a:avLst/>
          </a:prstGeom>
          <a:noFill/>
          <a:ln/>
        </p:spPr>
        <p:txBody>
          <a:bodyPr wrap="square" lIns="25400" tIns="25400" rIns="25400" bIns="25400" rtlCol="0" anchor="t">
            <a:normAutofit/>
          </a:bodyPr>
          <a:lstStyle/>
          <a:p>
            <a:pPr algn="l" indent="0" marL="0">
              <a:buNone/>
            </a:pPr>
            <a:r>
              <a:rPr lang="en-US" sz="2025" dirty="0">
                <a:solidFill>
                  <a:srgbClr val="B9BEC6"/>
                </a:solidFill>
                <a:latin typeface="Helvetica Neue" pitchFamily="34" charset="0"/>
                <a:ea typeface="Helvetica Neue" pitchFamily="34" charset="-122"/>
                <a:cs typeface="Helvetica Neue" pitchFamily="34" charset="-120"/>
              </a:rPr>
              <a:t>Random unit vectors, d=2048</a:t>
            </a:r>
            <a:endParaRPr lang="en-US" sz="2025" dirty="0"/>
          </a:p>
        </p:txBody>
      </p:sp>
      <p:sp>
        <p:nvSpPr>
          <p:cNvPr id="6" name="Shape 4"/>
          <p:cNvSpPr/>
          <p:nvPr/>
        </p:nvSpPr>
        <p:spPr>
          <a:xfrm>
            <a:off x="4343400" y="3023220"/>
            <a:ext cx="4705350" cy="285750"/>
          </a:xfrm>
          <a:prstGeom prst="rect">
            <a:avLst/>
          </a:prstGeom>
          <a:solidFill>
            <a:srgbClr val="EDEAE4">
              <a:alpha val="5000"/>
            </a:srgbClr>
          </a:solidFill>
          <a:ln/>
        </p:spPr>
      </p:sp>
      <p:sp>
        <p:nvSpPr>
          <p:cNvPr id="7" name="Shape 5"/>
          <p:cNvSpPr/>
          <p:nvPr/>
        </p:nvSpPr>
        <p:spPr>
          <a:xfrm>
            <a:off x="4343400" y="3023220"/>
            <a:ext cx="84683" cy="285750"/>
          </a:xfrm>
          <a:prstGeom prst="rect">
            <a:avLst/>
          </a:prstGeom>
          <a:solidFill>
            <a:srgbClr val="4C535C"/>
          </a:solidFill>
          <a:ln/>
        </p:spPr>
      </p:sp>
      <p:sp>
        <p:nvSpPr>
          <p:cNvPr id="8" name="Text 6"/>
          <p:cNvSpPr/>
          <p:nvPr/>
        </p:nvSpPr>
        <p:spPr>
          <a:xfrm>
            <a:off x="9182100" y="2999408"/>
            <a:ext cx="990600" cy="371475"/>
          </a:xfrm>
          <a:prstGeom prst="rect">
            <a:avLst/>
          </a:prstGeom>
          <a:noFill/>
          <a:ln/>
        </p:spPr>
        <p:txBody>
          <a:bodyPr wrap="square" lIns="25400" tIns="25400" rIns="25400" bIns="25400" rtlCol="0" anchor="t">
            <a:normAutofit/>
          </a:bodyPr>
          <a:lstStyle/>
          <a:p>
            <a:pPr algn="r" indent="0" marL="0">
              <a:buNone/>
            </a:pPr>
            <a:r>
              <a:rPr lang="en-US" sz="2025" dirty="0">
                <a:solidFill>
                  <a:srgbClr val="B9BEC6"/>
                </a:solidFill>
                <a:latin typeface="Courier New" pitchFamily="34" charset="0"/>
                <a:ea typeface="Courier New" pitchFamily="34" charset="-122"/>
                <a:cs typeface="Courier New" pitchFamily="34" charset="-120"/>
              </a:rPr>
              <a:t>0.018</a:t>
            </a:r>
            <a:endParaRPr lang="en-US" sz="2025" dirty="0"/>
          </a:p>
        </p:txBody>
      </p:sp>
      <p:sp>
        <p:nvSpPr>
          <p:cNvPr id="9" name="Shape 7"/>
          <p:cNvSpPr/>
          <p:nvPr/>
        </p:nvSpPr>
        <p:spPr>
          <a:xfrm>
            <a:off x="990600" y="3609008"/>
            <a:ext cx="9182100" cy="1095375"/>
          </a:xfrm>
          <a:prstGeom prst="rect">
            <a:avLst/>
          </a:prstGeom>
          <a:solidFill>
            <a:srgbClr val="FFFFFF">
              <a:alpha val="3000"/>
            </a:srgbClr>
          </a:solidFill>
          <a:ln/>
        </p:spPr>
      </p:sp>
      <p:sp>
        <p:nvSpPr>
          <p:cNvPr id="10" name="Text 8"/>
          <p:cNvSpPr/>
          <p:nvPr/>
        </p:nvSpPr>
        <p:spPr>
          <a:xfrm>
            <a:off x="1123950" y="3799508"/>
            <a:ext cx="3104198" cy="752475"/>
          </a:xfrm>
          <a:prstGeom prst="rect">
            <a:avLst/>
          </a:prstGeom>
          <a:noFill/>
          <a:ln/>
        </p:spPr>
        <p:txBody>
          <a:bodyPr wrap="square" lIns="25400" tIns="25400" rIns="25400" bIns="25400" rtlCol="0" anchor="t">
            <a:normAutofit/>
          </a:bodyPr>
          <a:lstStyle/>
          <a:p>
            <a:pPr algn="l" indent="0" marL="0">
              <a:buNone/>
            </a:pPr>
            <a:r>
              <a:rPr lang="en-US" sz="2325" dirty="0">
                <a:solidFill>
                  <a:srgbClr val="EDEAE4"/>
                </a:solidFill>
                <a:latin typeface="Helvetica Neue" pitchFamily="34" charset="0"/>
                <a:ea typeface="Helvetica Neue" pitchFamily="34" charset="-122"/>
                <a:cs typeface="Helvetica Neue" pitchFamily="34" charset="-120"/>
              </a:rPr>
              <a:t>Our six loyalty directions</a:t>
            </a:r>
            <a:endParaRPr lang="en-US" sz="2325" dirty="0"/>
          </a:p>
        </p:txBody>
      </p:sp>
      <p:sp>
        <p:nvSpPr>
          <p:cNvPr id="11" name="Shape 9"/>
          <p:cNvSpPr/>
          <p:nvPr/>
        </p:nvSpPr>
        <p:spPr>
          <a:xfrm>
            <a:off x="4343400" y="3947145"/>
            <a:ext cx="4705350" cy="419100"/>
          </a:xfrm>
          <a:prstGeom prst="rect">
            <a:avLst/>
          </a:prstGeom>
          <a:solidFill>
            <a:srgbClr val="EDEAE4">
              <a:alpha val="5000"/>
            </a:srgbClr>
          </a:solidFill>
          <a:ln/>
        </p:spPr>
      </p:sp>
      <p:sp>
        <p:nvSpPr>
          <p:cNvPr id="12" name="Shape 10"/>
          <p:cNvSpPr/>
          <p:nvPr/>
        </p:nvSpPr>
        <p:spPr>
          <a:xfrm>
            <a:off x="4343400" y="3947145"/>
            <a:ext cx="3717206" cy="419100"/>
          </a:xfrm>
          <a:prstGeom prst="rect">
            <a:avLst/>
          </a:prstGeom>
          <a:solidFill>
            <a:srgbClr val="EBBD57"/>
          </a:solidFill>
          <a:ln/>
        </p:spPr>
      </p:sp>
      <p:sp>
        <p:nvSpPr>
          <p:cNvPr id="13" name="Text 11"/>
          <p:cNvSpPr/>
          <p:nvPr/>
        </p:nvSpPr>
        <p:spPr>
          <a:xfrm>
            <a:off x="9182100" y="3951908"/>
            <a:ext cx="990600" cy="447675"/>
          </a:xfrm>
          <a:prstGeom prst="rect">
            <a:avLst/>
          </a:prstGeom>
          <a:noFill/>
          <a:ln/>
        </p:spPr>
        <p:txBody>
          <a:bodyPr wrap="square" lIns="25400" tIns="25400" rIns="25400" bIns="25400" rtlCol="0" anchor="t">
            <a:normAutofit/>
          </a:bodyPr>
          <a:lstStyle/>
          <a:p>
            <a:pPr algn="r" indent="0" marL="0">
              <a:buNone/>
            </a:pPr>
            <a:r>
              <a:rPr lang="en-US" sz="2475" dirty="0">
                <a:solidFill>
                  <a:srgbClr val="EBBD57"/>
                </a:solidFill>
                <a:latin typeface="Courier New" pitchFamily="34" charset="0"/>
                <a:ea typeface="Courier New" pitchFamily="34" charset="-122"/>
                <a:cs typeface="Courier New" pitchFamily="34" charset="-120"/>
              </a:rPr>
              <a:t>0.79</a:t>
            </a:r>
            <a:endParaRPr lang="en-US" sz="2475" dirty="0"/>
          </a:p>
        </p:txBody>
      </p:sp>
      <p:sp>
        <p:nvSpPr>
          <p:cNvPr id="14" name="Text 12"/>
          <p:cNvSpPr/>
          <p:nvPr/>
        </p:nvSpPr>
        <p:spPr>
          <a:xfrm>
            <a:off x="990600" y="4837733"/>
            <a:ext cx="3237548" cy="657225"/>
          </a:xfrm>
          <a:prstGeom prst="rect">
            <a:avLst/>
          </a:prstGeom>
          <a:noFill/>
          <a:ln/>
        </p:spPr>
        <p:txBody>
          <a:bodyPr wrap="square" lIns="25400" tIns="25400" rIns="25400" bIns="25400" rtlCol="0" anchor="t">
            <a:normAutofit/>
          </a:bodyPr>
          <a:lstStyle/>
          <a:p>
            <a:pPr algn="l" indent="0" marL="0">
              <a:buNone/>
            </a:pPr>
            <a:r>
              <a:rPr lang="en-US" sz="2025" dirty="0">
                <a:solidFill>
                  <a:srgbClr val="B9BEC6"/>
                </a:solidFill>
                <a:latin typeface="Helvetica Neue" pitchFamily="34" charset="0"/>
                <a:ea typeface="Helvetica Neue" pitchFamily="34" charset="-122"/>
                <a:cs typeface="Helvetica Neue" pitchFamily="34" charset="-120"/>
              </a:rPr>
              <a:t>Same-feature reference (two style shifts)</a:t>
            </a:r>
            <a:endParaRPr lang="en-US" sz="2025" dirty="0"/>
          </a:p>
        </p:txBody>
      </p:sp>
      <p:sp>
        <p:nvSpPr>
          <p:cNvPr id="15" name="Shape 13"/>
          <p:cNvSpPr/>
          <p:nvPr/>
        </p:nvSpPr>
        <p:spPr>
          <a:xfrm>
            <a:off x="4343400" y="5004420"/>
            <a:ext cx="4705350" cy="285750"/>
          </a:xfrm>
          <a:prstGeom prst="rect">
            <a:avLst/>
          </a:prstGeom>
          <a:solidFill>
            <a:srgbClr val="EDEAE4">
              <a:alpha val="5000"/>
            </a:srgbClr>
          </a:solidFill>
          <a:ln/>
        </p:spPr>
      </p:sp>
      <p:sp>
        <p:nvSpPr>
          <p:cNvPr id="16" name="Shape 14"/>
          <p:cNvSpPr/>
          <p:nvPr/>
        </p:nvSpPr>
        <p:spPr>
          <a:xfrm>
            <a:off x="4343400" y="5004420"/>
            <a:ext cx="3928914" cy="285750"/>
          </a:xfrm>
          <a:prstGeom prst="rect">
            <a:avLst/>
          </a:prstGeom>
          <a:solidFill>
            <a:srgbClr val="4C535C"/>
          </a:solidFill>
          <a:ln/>
        </p:spPr>
      </p:sp>
      <p:sp>
        <p:nvSpPr>
          <p:cNvPr id="17" name="Text 15"/>
          <p:cNvSpPr/>
          <p:nvPr/>
        </p:nvSpPr>
        <p:spPr>
          <a:xfrm>
            <a:off x="9182100" y="4980608"/>
            <a:ext cx="990600" cy="371475"/>
          </a:xfrm>
          <a:prstGeom prst="rect">
            <a:avLst/>
          </a:prstGeom>
          <a:noFill/>
          <a:ln/>
        </p:spPr>
        <p:txBody>
          <a:bodyPr wrap="square" lIns="25400" tIns="25400" rIns="25400" bIns="25400" rtlCol="0" anchor="t">
            <a:normAutofit/>
          </a:bodyPr>
          <a:lstStyle/>
          <a:p>
            <a:pPr algn="r" indent="0" marL="0">
              <a:buNone/>
            </a:pPr>
            <a:r>
              <a:rPr lang="en-US" sz="2025" dirty="0">
                <a:solidFill>
                  <a:srgbClr val="B9BEC6"/>
                </a:solidFill>
                <a:latin typeface="Courier New" pitchFamily="34" charset="0"/>
                <a:ea typeface="Courier New" pitchFamily="34" charset="-122"/>
                <a:cs typeface="Courier New" pitchFamily="34" charset="-120"/>
              </a:rPr>
              <a:t>0.835</a:t>
            </a:r>
            <a:endParaRPr lang="en-US" sz="2025" dirty="0"/>
          </a:p>
        </p:txBody>
      </p:sp>
      <p:sp>
        <p:nvSpPr>
          <p:cNvPr id="18" name="Text 16"/>
          <p:cNvSpPr/>
          <p:nvPr/>
        </p:nvSpPr>
        <p:spPr>
          <a:xfrm>
            <a:off x="990600" y="5723558"/>
            <a:ext cx="3237548" cy="657225"/>
          </a:xfrm>
          <a:prstGeom prst="rect">
            <a:avLst/>
          </a:prstGeom>
          <a:noFill/>
          <a:ln/>
        </p:spPr>
        <p:txBody>
          <a:bodyPr wrap="square" lIns="25400" tIns="25400" rIns="25400" bIns="25400" rtlCol="0" anchor="t">
            <a:normAutofit/>
          </a:bodyPr>
          <a:lstStyle/>
          <a:p>
            <a:pPr algn="l" indent="0" marL="0">
              <a:buNone/>
            </a:pPr>
            <a:r>
              <a:rPr lang="en-US" sz="2025" dirty="0">
                <a:solidFill>
                  <a:srgbClr val="B9BEC6"/>
                </a:solidFill>
                <a:latin typeface="Helvetica Neue" pitchFamily="34" charset="0"/>
                <a:ea typeface="Helvetica Neue" pitchFamily="34" charset="-122"/>
                <a:cs typeface="Helvetica Neue" pitchFamily="34" charset="-120"/>
              </a:rPr>
              <a:t>Noise ceiling (split-half, same principal)</a:t>
            </a:r>
            <a:endParaRPr lang="en-US" sz="2025" dirty="0"/>
          </a:p>
        </p:txBody>
      </p:sp>
      <p:sp>
        <p:nvSpPr>
          <p:cNvPr id="19" name="Shape 17"/>
          <p:cNvSpPr/>
          <p:nvPr/>
        </p:nvSpPr>
        <p:spPr>
          <a:xfrm>
            <a:off x="4343400" y="5890245"/>
            <a:ext cx="4705350" cy="285750"/>
          </a:xfrm>
          <a:prstGeom prst="rect">
            <a:avLst/>
          </a:prstGeom>
          <a:solidFill>
            <a:srgbClr val="EDEAE4">
              <a:alpha val="5000"/>
            </a:srgbClr>
          </a:solidFill>
          <a:ln/>
        </p:spPr>
      </p:sp>
      <p:sp>
        <p:nvSpPr>
          <p:cNvPr id="20" name="Shape 18"/>
          <p:cNvSpPr/>
          <p:nvPr/>
        </p:nvSpPr>
        <p:spPr>
          <a:xfrm>
            <a:off x="4343400" y="5890245"/>
            <a:ext cx="4691211" cy="285750"/>
          </a:xfrm>
          <a:prstGeom prst="rect">
            <a:avLst/>
          </a:prstGeom>
          <a:solidFill>
            <a:srgbClr val="4C535C"/>
          </a:solidFill>
          <a:ln/>
        </p:spPr>
      </p:sp>
      <p:sp>
        <p:nvSpPr>
          <p:cNvPr id="21" name="Text 19"/>
          <p:cNvSpPr/>
          <p:nvPr/>
        </p:nvSpPr>
        <p:spPr>
          <a:xfrm>
            <a:off x="9182100" y="5866433"/>
            <a:ext cx="990600" cy="371475"/>
          </a:xfrm>
          <a:prstGeom prst="rect">
            <a:avLst/>
          </a:prstGeom>
          <a:noFill/>
          <a:ln/>
        </p:spPr>
        <p:txBody>
          <a:bodyPr wrap="square" lIns="25400" tIns="25400" rIns="25400" bIns="25400" rtlCol="0" anchor="t">
            <a:normAutofit/>
          </a:bodyPr>
          <a:lstStyle/>
          <a:p>
            <a:pPr algn="r" indent="0" marL="0">
              <a:buNone/>
            </a:pPr>
            <a:r>
              <a:rPr lang="en-US" sz="2025" dirty="0">
                <a:solidFill>
                  <a:srgbClr val="B9BEC6"/>
                </a:solidFill>
                <a:latin typeface="Courier New" pitchFamily="34" charset="0"/>
                <a:ea typeface="Courier New" pitchFamily="34" charset="-122"/>
                <a:cs typeface="Courier New" pitchFamily="34" charset="-120"/>
              </a:rPr>
              <a:t>0.997</a:t>
            </a:r>
            <a:endParaRPr lang="en-US" sz="2025" dirty="0"/>
          </a:p>
        </p:txBody>
      </p:sp>
      <p:sp>
        <p:nvSpPr>
          <p:cNvPr id="22" name="Text 20"/>
          <p:cNvSpPr/>
          <p:nvPr/>
        </p:nvSpPr>
        <p:spPr>
          <a:xfrm>
            <a:off x="990600" y="6780833"/>
            <a:ext cx="9457563" cy="1161529"/>
          </a:xfrm>
          <a:prstGeom prst="rect">
            <a:avLst/>
          </a:prstGeom>
          <a:noFill/>
          <a:ln/>
        </p:spPr>
        <p:txBody>
          <a:bodyPr wrap="square" lIns="25400" tIns="25400" rIns="25400" bIns="25400" rtlCol="0" anchor="t">
            <a:normAutofit/>
          </a:bodyPr>
          <a:lstStyle/>
          <a:p>
            <a:pPr algn="l" indent="0" marL="0">
              <a:lnSpc>
                <a:spcPct val="120462"/>
              </a:lnSpc>
              <a:buNone/>
            </a:pPr>
            <a:r>
              <a:rPr lang="en-US" sz="2025" dirty="0">
                <a:solidFill>
                  <a:srgbClr val="D6D3CD"/>
                </a:solidFill>
                <a:latin typeface="Helvetica Neue" pitchFamily="34" charset="0"/>
                <a:ea typeface="Helvetica Neue" pitchFamily="34" charset="-122"/>
                <a:cs typeface="Helvetica Neue" pitchFamily="34" charset="-120"/>
              </a:rPr>
              <a:t>Off-diagonal range 0.669–0.923 — </a:t>
            </a:r>
            <a:pPr algn="l" indent="0" marL="0">
              <a:lnSpc>
                <a:spcPct val="120462"/>
              </a:lnSpc>
              <a:buNone/>
            </a:pPr>
            <a:r>
              <a:rPr lang="en-US" sz="2025" dirty="0">
                <a:solidFill>
                  <a:srgbClr val="EDEAE4"/>
                </a:solidFill>
                <a:latin typeface="Helvetica Neue" pitchFamily="34" charset="0"/>
                <a:ea typeface="Helvetica Neue" pitchFamily="34" charset="-122"/>
                <a:cs typeface="Helvetica Neue" pitchFamily="34" charset="-120"/>
              </a:rPr>
              <a:t>44× the random baseline </a:t>
            </a:r>
            <a:pPr algn="l" indent="0" marL="0">
              <a:lnSpc>
                <a:spcPct val="120462"/>
              </a:lnSpc>
              <a:buNone/>
            </a:pPr>
            <a:r>
              <a:rPr lang="en-US" sz="2025" dirty="0">
                <a:solidFill>
                  <a:srgbClr val="D6D3CD"/>
                </a:solidFill>
                <a:latin typeface="Helvetica Neue" pitchFamily="34" charset="0"/>
                <a:ea typeface="Helvetica Neue" pitchFamily="34" charset="-122"/>
                <a:cs typeface="Helvetica Neue" pitchFamily="34" charset="-120"/>
              </a:rPr>
              <a:t>, and close to the same-feature reference. Replicates at the independently chosen layer 15: mean 0.766, 80.5% shared, patterns correlated at r = 0.875.</a:t>
            </a:r>
            <a:endParaRPr lang="en-US" sz="2025" dirty="0"/>
          </a:p>
        </p:txBody>
      </p:sp>
      <p:sp>
        <p:nvSpPr>
          <p:cNvPr id="23" name="Text 21"/>
          <p:cNvSpPr/>
          <p:nvPr/>
        </p:nvSpPr>
        <p:spPr>
          <a:xfrm>
            <a:off x="990600" y="8094762"/>
            <a:ext cx="9457563" cy="1073944"/>
          </a:xfrm>
          <a:prstGeom prst="rect">
            <a:avLst/>
          </a:prstGeom>
          <a:noFill/>
          <a:ln/>
        </p:spPr>
        <p:txBody>
          <a:bodyPr wrap="square" lIns="25400" tIns="25400" rIns="25400" bIns="25400" rtlCol="0" anchor="t">
            <a:normAutofit/>
          </a:bodyPr>
          <a:lstStyle/>
          <a:p>
            <a:pPr algn="l" indent="0" marL="0">
              <a:lnSpc>
                <a:spcPct val="120833"/>
              </a:lnSpc>
              <a:buNone/>
            </a:pPr>
            <a:r>
              <a:rPr lang="en-US" sz="1875" dirty="0">
                <a:solidFill>
                  <a:srgbClr val="9AA0A8"/>
                </a:solidFill>
                <a:latin typeface="Helvetica Neue" pitchFamily="34" charset="0"/>
                <a:ea typeface="Helvetica Neue" pitchFamily="34" charset="-122"/>
                <a:cs typeface="Helvetica Neue" pitchFamily="34" charset="-120"/>
              </a:rPr>
              <a:t>Similarity clusters weakly by prominence (real–real and fict–fict pairs 0.862 vs 0.727 across) but not by entity type (0.795 vs 0.789). With six principals, an observation rather than a test.</a:t>
            </a:r>
            <a:endParaRPr lang="en-US" sz="1875" dirty="0"/>
          </a:p>
        </p:txBody>
      </p:sp>
      <p:sp>
        <p:nvSpPr>
          <p:cNvPr id="24" name="Shape 22"/>
          <p:cNvSpPr/>
          <p:nvPr/>
        </p:nvSpPr>
        <p:spPr>
          <a:xfrm>
            <a:off x="10629900" y="2213595"/>
            <a:ext cx="6667500" cy="3519190"/>
          </a:xfrm>
          <a:prstGeom prst="rect">
            <a:avLst/>
          </a:prstGeom>
          <a:solidFill>
            <a:srgbClr val="1B1F25"/>
          </a:solidFill>
          <a:ln/>
        </p:spPr>
      </p:sp>
      <p:sp>
        <p:nvSpPr>
          <p:cNvPr id="25" name="Text 23"/>
          <p:cNvSpPr/>
          <p:nvPr/>
        </p:nvSpPr>
        <p:spPr>
          <a:xfrm>
            <a:off x="10953750" y="2518395"/>
            <a:ext cx="6621780" cy="300038"/>
          </a:xfrm>
          <a:prstGeom prst="rect">
            <a:avLst/>
          </a:prstGeom>
          <a:noFill/>
          <a:ln/>
        </p:spPr>
        <p:txBody>
          <a:bodyPr wrap="square" lIns="25400" tIns="25400" rIns="25400" bIns="25400" rtlCol="0" anchor="t">
            <a:normAutofit/>
          </a:bodyPr>
          <a:lstStyle/>
          <a:p>
            <a:pPr algn="l" indent="0" marL="0">
              <a:buNone/>
            </a:pPr>
            <a:r>
              <a:rPr lang="en-US" sz="1575" spc="189" kern="0" dirty="0">
                <a:solidFill>
                  <a:srgbClr val="EBBD57"/>
                </a:solidFill>
                <a:latin typeface="Courier New" pitchFamily="34" charset="0"/>
                <a:ea typeface="Courier New" pitchFamily="34" charset="-122"/>
                <a:cs typeface="Courier New" pitchFamily="34" charset="-120"/>
              </a:rPr>
              <a:t>DECOMPOSED AROUND THE GROUP-MEAN AXIS</a:t>
            </a:r>
            <a:endParaRPr lang="en-US" sz="1575" dirty="0"/>
          </a:p>
        </p:txBody>
      </p:sp>
      <p:sp>
        <p:nvSpPr>
          <p:cNvPr id="26" name="Shape 24"/>
          <p:cNvSpPr/>
          <p:nvPr/>
        </p:nvSpPr>
        <p:spPr>
          <a:xfrm>
            <a:off x="10953750" y="2989883"/>
            <a:ext cx="4966320" cy="609600"/>
          </a:xfrm>
          <a:prstGeom prst="rect">
            <a:avLst/>
          </a:prstGeom>
          <a:solidFill>
            <a:srgbClr val="EBBD57"/>
          </a:solidFill>
          <a:ln/>
        </p:spPr>
      </p:sp>
      <p:sp>
        <p:nvSpPr>
          <p:cNvPr id="27" name="Text 25"/>
          <p:cNvSpPr/>
          <p:nvPr/>
        </p:nvSpPr>
        <p:spPr>
          <a:xfrm>
            <a:off x="11144250" y="2989883"/>
            <a:ext cx="4924810" cy="647700"/>
          </a:xfrm>
          <a:prstGeom prst="rect">
            <a:avLst/>
          </a:prstGeom>
          <a:noFill/>
          <a:ln/>
        </p:spPr>
        <p:txBody>
          <a:bodyPr wrap="square" lIns="25400" tIns="25400" rIns="25400" bIns="25400" rtlCol="0" anchor="ctr">
            <a:normAutofit/>
          </a:bodyPr>
          <a:lstStyle/>
          <a:p>
            <a:pPr algn="l" indent="0" marL="0">
              <a:buNone/>
            </a:pPr>
            <a:r>
              <a:rPr lang="en-US" sz="2250" dirty="0">
                <a:solidFill>
                  <a:srgbClr val="14161A"/>
                </a:solidFill>
                <a:latin typeface="Courier New" pitchFamily="34" charset="0"/>
                <a:ea typeface="Courier New" pitchFamily="34" charset="-122"/>
                <a:cs typeface="Courier New" pitchFamily="34" charset="-120"/>
              </a:rPr>
              <a:t>82.5%</a:t>
            </a:r>
            <a:endParaRPr lang="en-US" sz="2250" dirty="0"/>
          </a:p>
        </p:txBody>
      </p:sp>
      <p:sp>
        <p:nvSpPr>
          <p:cNvPr id="28" name="Shape 26"/>
          <p:cNvSpPr/>
          <p:nvPr/>
        </p:nvSpPr>
        <p:spPr>
          <a:xfrm>
            <a:off x="15920070" y="2989883"/>
            <a:ext cx="1053405" cy="609600"/>
          </a:xfrm>
          <a:prstGeom prst="rect">
            <a:avLst/>
          </a:prstGeom>
          <a:solidFill>
            <a:srgbClr val="3A4149"/>
          </a:solidFill>
          <a:ln/>
        </p:spPr>
      </p:sp>
      <p:sp>
        <p:nvSpPr>
          <p:cNvPr id="29" name="Text 27"/>
          <p:cNvSpPr/>
          <p:nvPr/>
        </p:nvSpPr>
        <p:spPr>
          <a:xfrm>
            <a:off x="15881970" y="2989883"/>
            <a:ext cx="1129605" cy="647700"/>
          </a:xfrm>
          <a:prstGeom prst="rect">
            <a:avLst/>
          </a:prstGeom>
          <a:noFill/>
          <a:ln/>
        </p:spPr>
        <p:txBody>
          <a:bodyPr wrap="square" lIns="25400" tIns="25400" rIns="25400" bIns="25400" rtlCol="0" anchor="ctr">
            <a:normAutofit/>
          </a:bodyPr>
          <a:lstStyle/>
          <a:p>
            <a:pPr algn="ctr" indent="0" marL="0">
              <a:buNone/>
            </a:pPr>
            <a:r>
              <a:rPr lang="en-US" sz="1950" dirty="0">
                <a:solidFill>
                  <a:srgbClr val="D6D3CD"/>
                </a:solidFill>
                <a:latin typeface="Courier New" pitchFamily="34" charset="0"/>
                <a:ea typeface="Courier New" pitchFamily="34" charset="-122"/>
                <a:cs typeface="Courier New" pitchFamily="34" charset="-120"/>
              </a:rPr>
              <a:t>17.5%</a:t>
            </a:r>
            <a:endParaRPr lang="en-US" sz="1950" dirty="0"/>
          </a:p>
        </p:txBody>
      </p:sp>
      <p:sp>
        <p:nvSpPr>
          <p:cNvPr id="30" name="Text 28"/>
          <p:cNvSpPr/>
          <p:nvPr/>
        </p:nvSpPr>
        <p:spPr>
          <a:xfrm>
            <a:off x="10953750" y="3751883"/>
            <a:ext cx="3011900" cy="1714202"/>
          </a:xfrm>
          <a:prstGeom prst="rect">
            <a:avLst/>
          </a:prstGeom>
          <a:noFill/>
          <a:ln/>
        </p:spPr>
        <p:txBody>
          <a:bodyPr wrap="square" lIns="25400" tIns="25400" rIns="25400" bIns="25400" rtlCol="0" anchor="t">
            <a:normAutofit/>
          </a:bodyPr>
          <a:lstStyle/>
          <a:p>
            <a:pPr algn="l" indent="0" marL="0">
              <a:lnSpc>
                <a:spcPct val="113226"/>
              </a:lnSpc>
              <a:buNone/>
            </a:pPr>
            <a:r>
              <a:rPr lang="en-US" sz="1950" dirty="0">
                <a:solidFill>
                  <a:srgbClr val="EDEAE4"/>
                </a:solidFill>
                <a:latin typeface="Helvetica Neue" pitchFamily="34" charset="0"/>
                <a:ea typeface="Helvetica Neue" pitchFamily="34" charset="-122"/>
                <a:cs typeface="Helvetica Neue" pitchFamily="34" charset="-120"/>
              </a:rPr>
              <a:t>One shared axis. </a:t>
            </a:r>
            <a:pPr algn="l" indent="0" marL="0">
              <a:lnSpc>
                <a:spcPct val="113226"/>
              </a:lnSpc>
              <a:buNone/>
            </a:pPr>
            <a:r>
              <a:rPr lang="en-US" sz="1950" dirty="0">
                <a:solidFill>
                  <a:srgbClr val="D6D3CD"/>
                </a:solidFill>
                <a:latin typeface="Helvetica Neue" pitchFamily="34" charset="0"/>
                <a:ea typeface="Helvetica Neue" pitchFamily="34" charset="-122"/>
                <a:cs typeface="Helvetica Neue" pitchFamily="34" charset="-120"/>
              </a:rPr>
              <a:t>Each principal aligns with it at 0.869–0.947.</a:t>
            </a:r>
            <a:endParaRPr lang="en-US" sz="1950" dirty="0"/>
          </a:p>
        </p:txBody>
      </p:sp>
      <p:sp>
        <p:nvSpPr>
          <p:cNvPr id="31" name="Text 29"/>
          <p:cNvSpPr/>
          <p:nvPr/>
        </p:nvSpPr>
        <p:spPr>
          <a:xfrm>
            <a:off x="14049375" y="3751883"/>
            <a:ext cx="3011900" cy="1714202"/>
          </a:xfrm>
          <a:prstGeom prst="rect">
            <a:avLst/>
          </a:prstGeom>
          <a:noFill/>
          <a:ln/>
        </p:spPr>
        <p:txBody>
          <a:bodyPr wrap="square" lIns="25400" tIns="25400" rIns="25400" bIns="25400" rtlCol="0" anchor="t">
            <a:normAutofit/>
          </a:bodyPr>
          <a:lstStyle/>
          <a:p>
            <a:pPr algn="l" indent="0" marL="0">
              <a:lnSpc>
                <a:spcPct val="113226"/>
              </a:lnSpc>
              <a:buNone/>
            </a:pPr>
            <a:r>
              <a:rPr lang="en-US" sz="1950" dirty="0">
                <a:solidFill>
                  <a:srgbClr val="EDEAE4"/>
                </a:solidFill>
                <a:latin typeface="Helvetica Neue" pitchFamily="34" charset="0"/>
                <a:ea typeface="Helvetica Neue" pitchFamily="34" charset="-122"/>
                <a:cs typeface="Helvetica Neue" pitchFamily="34" charset="-120"/>
              </a:rPr>
              <a:t>Principal-specific. </a:t>
            </a:r>
            <a:pPr algn="l" indent="0" marL="0">
              <a:lnSpc>
                <a:spcPct val="113226"/>
              </a:lnSpc>
              <a:buNone/>
            </a:pPr>
            <a:r>
              <a:rPr lang="en-US" sz="1950" dirty="0">
                <a:solidFill>
                  <a:srgbClr val="D6D3CD"/>
                </a:solidFill>
                <a:latin typeface="Helvetica Neue" pitchFamily="34" charset="0"/>
                <a:ea typeface="Helvetica Neue" pitchFamily="34" charset="-122"/>
                <a:cs typeface="Helvetica Neue" pitchFamily="34" charset="-120"/>
              </a:rPr>
              <a:t>Residuals only weakly alike (0.396) — so this is identity, not a second shared factor.</a:t>
            </a:r>
            <a:endParaRPr lang="en-US" sz="1950" dirty="0"/>
          </a:p>
        </p:txBody>
      </p:sp>
      <p:sp>
        <p:nvSpPr>
          <p:cNvPr id="32" name="Shape 30"/>
          <p:cNvSpPr/>
          <p:nvPr/>
        </p:nvSpPr>
        <p:spPr>
          <a:xfrm>
            <a:off x="10629900" y="5942335"/>
            <a:ext cx="6667500" cy="3735065"/>
          </a:xfrm>
          <a:prstGeom prst="rect">
            <a:avLst/>
          </a:prstGeom>
          <a:solidFill>
            <a:srgbClr val="1B1F25"/>
          </a:solidFill>
          <a:ln/>
        </p:spPr>
      </p:sp>
      <p:sp>
        <p:nvSpPr>
          <p:cNvPr id="33" name="Shape 31"/>
          <p:cNvSpPr/>
          <p:nvPr/>
        </p:nvSpPr>
        <p:spPr>
          <a:xfrm>
            <a:off x="10629900" y="5942335"/>
            <a:ext cx="28575" cy="3735065"/>
          </a:xfrm>
          <a:prstGeom prst="rect">
            <a:avLst/>
          </a:prstGeom>
          <a:solidFill>
            <a:srgbClr val="64C4F0"/>
          </a:solidFill>
          <a:ln/>
        </p:spPr>
      </p:sp>
      <p:sp>
        <p:nvSpPr>
          <p:cNvPr id="34" name="Text 32"/>
          <p:cNvSpPr/>
          <p:nvPr/>
        </p:nvSpPr>
        <p:spPr>
          <a:xfrm>
            <a:off x="10982325" y="6247135"/>
            <a:ext cx="6590348" cy="300038"/>
          </a:xfrm>
          <a:prstGeom prst="rect">
            <a:avLst/>
          </a:prstGeom>
          <a:noFill/>
          <a:ln/>
        </p:spPr>
        <p:txBody>
          <a:bodyPr wrap="square" lIns="25400" tIns="25400" rIns="25400" bIns="25400" rtlCol="0" anchor="t">
            <a:normAutofit/>
          </a:bodyPr>
          <a:lstStyle/>
          <a:p>
            <a:pPr algn="l" indent="0" marL="0">
              <a:buNone/>
            </a:pPr>
            <a:r>
              <a:rPr lang="en-US" sz="1575" spc="189" kern="0" dirty="0">
                <a:solidFill>
                  <a:srgbClr val="9AA0A8"/>
                </a:solidFill>
                <a:latin typeface="Courier New" pitchFamily="34" charset="0"/>
                <a:ea typeface="Courier New" pitchFamily="34" charset="-122"/>
                <a:cs typeface="Courier New" pitchFamily="34" charset="-120"/>
              </a:rPr>
              <a:t>AN ASIDE: HOW WE GOT THIS WRONG FIRST</a:t>
            </a:r>
            <a:endParaRPr lang="en-US" sz="1575" dirty="0"/>
          </a:p>
        </p:txBody>
      </p:sp>
      <p:sp>
        <p:nvSpPr>
          <p:cNvPr id="35" name="Text 33"/>
          <p:cNvSpPr/>
          <p:nvPr/>
        </p:nvSpPr>
        <p:spPr>
          <a:xfrm>
            <a:off x="10982325" y="6642422"/>
            <a:ext cx="6170962" cy="2445841"/>
          </a:xfrm>
          <a:prstGeom prst="rect">
            <a:avLst/>
          </a:prstGeom>
          <a:noFill/>
          <a:ln/>
        </p:spPr>
        <p:txBody>
          <a:bodyPr wrap="square" lIns="25400" tIns="25400" rIns="25400" bIns="25400" rtlCol="0" anchor="t">
            <a:normAutofit/>
          </a:bodyPr>
          <a:lstStyle/>
          <a:p>
            <a:pPr algn="l" indent="0" marL="0">
              <a:lnSpc>
                <a:spcPct val="121884"/>
              </a:lnSpc>
              <a:buNone/>
            </a:pPr>
            <a:r>
              <a:rPr lang="en-US" sz="2175" dirty="0">
                <a:solidFill>
                  <a:srgbClr val="D6D3CD"/>
                </a:solidFill>
                <a:latin typeface="Helvetica Neue" pitchFamily="34" charset="0"/>
                <a:ea typeface="Helvetica Neue" pitchFamily="34" charset="-122"/>
                <a:cs typeface="Helvetica Neue" pitchFamily="34" charset="-120"/>
              </a:rPr>
              <a:t>PCA on the mean-centred direction matrix gave “PC1 = 54%, residual 95%,” flatly contradicting the cosine matrix. Centring subtracts the shared component </a:t>
            </a:r>
            <a:pPr algn="l" indent="0" marL="0">
              <a:lnSpc>
                <a:spcPct val="121884"/>
              </a:lnSpc>
              <a:buNone/>
            </a:pPr>
            <a:r>
              <a:rPr lang="en-US" sz="2175" i="1" dirty="0">
                <a:solidFill>
                  <a:srgbClr val="D6D3CD"/>
                </a:solidFill>
                <a:latin typeface="Helvetica Neue" pitchFamily="34" charset="0"/>
                <a:ea typeface="Helvetica Neue" pitchFamily="34" charset="-122"/>
                <a:cs typeface="Helvetica Neue" pitchFamily="34" charset="-120"/>
              </a:rPr>
              <a:t>before </a:t>
            </a:r>
            <a:pPr algn="l" indent="0" marL="0">
              <a:lnSpc>
                <a:spcPct val="121884"/>
              </a:lnSpc>
              <a:buNone/>
            </a:pPr>
            <a:r>
              <a:rPr lang="en-US" sz="2175" dirty="0">
                <a:solidFill>
                  <a:srgbClr val="D6D3CD"/>
                </a:solidFill>
                <a:latin typeface="Helvetica Neue" pitchFamily="34" charset="0"/>
                <a:ea typeface="Helvetica Neue" pitchFamily="34" charset="-122"/>
                <a:cs typeface="Helvetica Neue" pitchFamily="34" charset="-120"/>
              </a:rPr>
              <a:t>the decomposition. If your question is “are these vectors parallel?”, mean-centring destroys the answer.</a:t>
            </a:r>
            <a:endParaRPr lang="en-US" sz="2175"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4161A"/>
        </a:solidFill>
      </p:bgPr>
    </p:bg>
    <p:spTree>
      <p:nvGrpSpPr>
        <p:cNvPr id="1" name=""/>
        <p:cNvGrpSpPr/>
        <p:nvPr/>
      </p:nvGrpSpPr>
      <p:grpSpPr>
        <a:xfrm>
          <a:off x="0" y="0"/>
          <a:ext cx="0" cy="0"/>
          <a:chOff x="0" y="0"/>
          <a:chExt cx="0" cy="0"/>
        </a:xfrm>
      </p:grpSpPr>
      <p:sp>
        <p:nvSpPr>
          <p:cNvPr id="2" name="Text 0"/>
          <p:cNvSpPr/>
          <p:nvPr/>
        </p:nvSpPr>
        <p:spPr>
          <a:xfrm>
            <a:off x="990600" y="704850"/>
            <a:ext cx="17937480" cy="333375"/>
          </a:xfrm>
          <a:prstGeom prst="rect">
            <a:avLst/>
          </a:prstGeom>
          <a:noFill/>
          <a:ln/>
        </p:spPr>
        <p:txBody>
          <a:bodyPr wrap="square" lIns="25400" tIns="25400" rIns="25400" bIns="25400" rtlCol="0" anchor="t">
            <a:normAutofit/>
          </a:bodyPr>
          <a:lstStyle/>
          <a:p>
            <a:pPr algn="l" indent="0" marL="0">
              <a:buNone/>
            </a:pPr>
            <a:r>
              <a:rPr lang="en-US" sz="1800" spc="324" kern="0" dirty="0">
                <a:solidFill>
                  <a:srgbClr val="EBBD57"/>
                </a:solidFill>
                <a:latin typeface="Courier New" pitchFamily="34" charset="0"/>
                <a:ea typeface="Courier New" pitchFamily="34" charset="-122"/>
                <a:cs typeface="Courier New" pitchFamily="34" charset="-120"/>
              </a:rPr>
              <a:t>PART 4 — THE DEFENSE</a:t>
            </a:r>
            <a:endParaRPr lang="en-US" sz="1800" dirty="0"/>
          </a:p>
        </p:txBody>
      </p:sp>
      <p:sp>
        <p:nvSpPr>
          <p:cNvPr id="3" name="Text 1"/>
          <p:cNvSpPr/>
          <p:nvPr/>
        </p:nvSpPr>
        <p:spPr>
          <a:xfrm>
            <a:off x="990600" y="1152525"/>
            <a:ext cx="17937480" cy="718170"/>
          </a:xfrm>
          <a:prstGeom prst="rect">
            <a:avLst/>
          </a:prstGeom>
          <a:noFill/>
          <a:ln/>
        </p:spPr>
        <p:txBody>
          <a:bodyPr wrap="square" lIns="25400" tIns="25400" rIns="25400" bIns="25400" rtlCol="0" anchor="t">
            <a:normAutofit/>
          </a:bodyPr>
          <a:lstStyle/>
          <a:p>
            <a:pPr algn="l" indent="0" marL="0">
              <a:lnSpc>
                <a:spcPct val="89811"/>
              </a:lnSpc>
              <a:buNone/>
            </a:pPr>
            <a:r>
              <a:rPr lang="en-US" sz="5250" spc="-52" kern="0" dirty="0">
                <a:solidFill>
                  <a:srgbClr val="EDEAE4"/>
                </a:solidFill>
                <a:latin typeface="Georgia" pitchFamily="34" charset="0"/>
                <a:ea typeface="Georgia" pitchFamily="34" charset="-122"/>
                <a:cs typeface="Georgia" pitchFamily="34" charset="-120"/>
              </a:rPr>
              <a:t>A linear probe reads it perfectly.</a:t>
            </a:r>
            <a:endParaRPr lang="en-US" sz="5250" dirty="0"/>
          </a:p>
        </p:txBody>
      </p:sp>
      <p:sp>
        <p:nvSpPr>
          <p:cNvPr id="4" name="Text 2"/>
          <p:cNvSpPr/>
          <p:nvPr/>
        </p:nvSpPr>
        <p:spPr>
          <a:xfrm>
            <a:off x="990600" y="2213595"/>
            <a:ext cx="9457563" cy="561975"/>
          </a:xfrm>
          <a:prstGeom prst="rect">
            <a:avLst/>
          </a:prstGeom>
          <a:noFill/>
          <a:ln/>
        </p:spPr>
        <p:txBody>
          <a:bodyPr wrap="square" lIns="25400" tIns="25400" rIns="25400" bIns="25400" rtlCol="0" anchor="t">
            <a:normAutofit/>
          </a:bodyPr>
          <a:lstStyle/>
          <a:p>
            <a:pPr algn="l" indent="0" marL="0">
              <a:buNone/>
            </a:pPr>
            <a:r>
              <a:rPr lang="en-US" sz="1575" spc="158" kern="0" dirty="0">
                <a:solidFill>
                  <a:srgbClr val="9AA0A8"/>
                </a:solidFill>
                <a:latin typeface="Courier New" pitchFamily="34" charset="0"/>
                <a:ea typeface="Courier New" pitchFamily="34" charset="-122"/>
                <a:cs typeface="Courier New" pitchFamily="34" charset="-120"/>
              </a:rPr>
              <a:t>LOGISTIC PROBE ON LAYER-6 ACTIVATIONS · TRAIN/TEST DISJOINT BY SCENARIO</a:t>
            </a:r>
            <a:endParaRPr lang="en-US" sz="1575" dirty="0"/>
          </a:p>
        </p:txBody>
      </p:sp>
      <p:sp>
        <p:nvSpPr>
          <p:cNvPr id="5" name="Text 3"/>
          <p:cNvSpPr/>
          <p:nvPr/>
        </p:nvSpPr>
        <p:spPr>
          <a:xfrm>
            <a:off x="990600" y="3149426"/>
            <a:ext cx="4191000" cy="357188"/>
          </a:xfrm>
          <a:prstGeom prst="rect">
            <a:avLst/>
          </a:prstGeom>
          <a:noFill/>
          <a:ln/>
        </p:spPr>
        <p:txBody>
          <a:bodyPr wrap="square" lIns="25400" tIns="25400" rIns="25400" bIns="25400" rtlCol="0" anchor="t">
            <a:normAutofit/>
          </a:bodyPr>
          <a:lstStyle/>
          <a:p>
            <a:pPr algn="l" indent="0" marL="0">
              <a:buNone/>
            </a:pPr>
            <a:r>
              <a:rPr lang="en-US" sz="2100" dirty="0">
                <a:solidFill>
                  <a:srgbClr val="EDEAE4"/>
                </a:solidFill>
                <a:latin typeface="Helvetica Neue" pitchFamily="34" charset="0"/>
                <a:ea typeface="Helvetica Neue" pitchFamily="34" charset="-122"/>
                <a:cs typeface="Helvetica Neue" pitchFamily="34" charset="-120"/>
              </a:rPr>
              <a:t>Loyalty vs neutral</a:t>
            </a:r>
            <a:endParaRPr lang="en-US" sz="2100" dirty="0"/>
          </a:p>
        </p:txBody>
      </p:sp>
      <p:sp>
        <p:nvSpPr>
          <p:cNvPr id="6" name="Shape 4"/>
          <p:cNvSpPr/>
          <p:nvPr/>
        </p:nvSpPr>
        <p:spPr>
          <a:xfrm>
            <a:off x="5010150" y="3127995"/>
            <a:ext cx="4038600" cy="361950"/>
          </a:xfrm>
          <a:prstGeom prst="rect">
            <a:avLst/>
          </a:prstGeom>
          <a:solidFill>
            <a:srgbClr val="EDEAE4">
              <a:alpha val="5000"/>
            </a:srgbClr>
          </a:solidFill>
          <a:ln/>
        </p:spPr>
      </p:sp>
      <p:sp>
        <p:nvSpPr>
          <p:cNvPr id="7" name="Shape 5"/>
          <p:cNvSpPr/>
          <p:nvPr/>
        </p:nvSpPr>
        <p:spPr>
          <a:xfrm>
            <a:off x="5010150" y="3127995"/>
            <a:ext cx="4038600" cy="361950"/>
          </a:xfrm>
          <a:prstGeom prst="rect">
            <a:avLst/>
          </a:prstGeom>
          <a:solidFill>
            <a:srgbClr val="EBBD57"/>
          </a:solidFill>
          <a:ln/>
        </p:spPr>
      </p:sp>
      <p:sp>
        <p:nvSpPr>
          <p:cNvPr id="8" name="Text 6"/>
          <p:cNvSpPr/>
          <p:nvPr/>
        </p:nvSpPr>
        <p:spPr>
          <a:xfrm>
            <a:off x="9182100" y="3130376"/>
            <a:ext cx="990600" cy="395288"/>
          </a:xfrm>
          <a:prstGeom prst="rect">
            <a:avLst/>
          </a:prstGeom>
          <a:noFill/>
          <a:ln/>
        </p:spPr>
        <p:txBody>
          <a:bodyPr wrap="square" lIns="25400" tIns="25400" rIns="25400" bIns="25400" rtlCol="0" anchor="t">
            <a:normAutofit/>
          </a:bodyPr>
          <a:lstStyle/>
          <a:p>
            <a:pPr algn="r" indent="0" marL="0">
              <a:buNone/>
            </a:pPr>
            <a:r>
              <a:rPr lang="en-US" sz="2175" dirty="0">
                <a:solidFill>
                  <a:srgbClr val="EBBD57"/>
                </a:solidFill>
                <a:latin typeface="Courier New" pitchFamily="34" charset="0"/>
                <a:ea typeface="Courier New" pitchFamily="34" charset="-122"/>
                <a:cs typeface="Courier New" pitchFamily="34" charset="-120"/>
              </a:rPr>
              <a:t>1.00</a:t>
            </a:r>
            <a:endParaRPr lang="en-US" sz="2175" dirty="0"/>
          </a:p>
        </p:txBody>
      </p:sp>
      <p:sp>
        <p:nvSpPr>
          <p:cNvPr id="9" name="Text 7"/>
          <p:cNvSpPr/>
          <p:nvPr/>
        </p:nvSpPr>
        <p:spPr>
          <a:xfrm>
            <a:off x="990600" y="3835226"/>
            <a:ext cx="4191000" cy="357188"/>
          </a:xfrm>
          <a:prstGeom prst="rect">
            <a:avLst/>
          </a:prstGeom>
          <a:noFill/>
          <a:ln/>
        </p:spPr>
        <p:txBody>
          <a:bodyPr wrap="square" lIns="25400" tIns="25400" rIns="25400" bIns="25400" rtlCol="0" anchor="t">
            <a:normAutofit/>
          </a:bodyPr>
          <a:lstStyle/>
          <a:p>
            <a:pPr algn="l" indent="0" marL="0">
              <a:buNone/>
            </a:pPr>
            <a:r>
              <a:rPr lang="en-US" sz="2100" dirty="0">
                <a:solidFill>
                  <a:srgbClr val="EDEAE4"/>
                </a:solidFill>
                <a:latin typeface="Helvetica Neue" pitchFamily="34" charset="0"/>
                <a:ea typeface="Helvetica Neue" pitchFamily="34" charset="-122"/>
                <a:cs typeface="Helvetica Neue" pitchFamily="34" charset="-120"/>
              </a:rPr>
              <a:t>vs generic unnamed obedience</a:t>
            </a:r>
            <a:endParaRPr lang="en-US" sz="2100" dirty="0"/>
          </a:p>
        </p:txBody>
      </p:sp>
      <p:sp>
        <p:nvSpPr>
          <p:cNvPr id="10" name="Shape 8"/>
          <p:cNvSpPr/>
          <p:nvPr/>
        </p:nvSpPr>
        <p:spPr>
          <a:xfrm>
            <a:off x="5010150" y="3813795"/>
            <a:ext cx="4038600" cy="361950"/>
          </a:xfrm>
          <a:prstGeom prst="rect">
            <a:avLst/>
          </a:prstGeom>
          <a:solidFill>
            <a:srgbClr val="EDEAE4">
              <a:alpha val="5000"/>
            </a:srgbClr>
          </a:solidFill>
          <a:ln/>
        </p:spPr>
      </p:sp>
      <p:sp>
        <p:nvSpPr>
          <p:cNvPr id="11" name="Shape 9"/>
          <p:cNvSpPr/>
          <p:nvPr/>
        </p:nvSpPr>
        <p:spPr>
          <a:xfrm>
            <a:off x="5010150" y="3813795"/>
            <a:ext cx="4038600" cy="361950"/>
          </a:xfrm>
          <a:prstGeom prst="rect">
            <a:avLst/>
          </a:prstGeom>
          <a:solidFill>
            <a:srgbClr val="EBBD57"/>
          </a:solidFill>
          <a:ln/>
        </p:spPr>
      </p:sp>
      <p:sp>
        <p:nvSpPr>
          <p:cNvPr id="12" name="Text 10"/>
          <p:cNvSpPr/>
          <p:nvPr/>
        </p:nvSpPr>
        <p:spPr>
          <a:xfrm>
            <a:off x="9182100" y="3816176"/>
            <a:ext cx="990600" cy="395288"/>
          </a:xfrm>
          <a:prstGeom prst="rect">
            <a:avLst/>
          </a:prstGeom>
          <a:noFill/>
          <a:ln/>
        </p:spPr>
        <p:txBody>
          <a:bodyPr wrap="square" lIns="25400" tIns="25400" rIns="25400" bIns="25400" rtlCol="0" anchor="t">
            <a:normAutofit/>
          </a:bodyPr>
          <a:lstStyle/>
          <a:p>
            <a:pPr algn="r" indent="0" marL="0">
              <a:buNone/>
            </a:pPr>
            <a:r>
              <a:rPr lang="en-US" sz="2175" dirty="0">
                <a:solidFill>
                  <a:srgbClr val="EBBD57"/>
                </a:solidFill>
                <a:latin typeface="Courier New" pitchFamily="34" charset="0"/>
                <a:ea typeface="Courier New" pitchFamily="34" charset="-122"/>
                <a:cs typeface="Courier New" pitchFamily="34" charset="-120"/>
              </a:rPr>
              <a:t>1.00</a:t>
            </a:r>
            <a:endParaRPr lang="en-US" sz="2175" dirty="0"/>
          </a:p>
        </p:txBody>
      </p:sp>
      <p:sp>
        <p:nvSpPr>
          <p:cNvPr id="13" name="Text 11"/>
          <p:cNvSpPr/>
          <p:nvPr/>
        </p:nvSpPr>
        <p:spPr>
          <a:xfrm>
            <a:off x="990600" y="4521026"/>
            <a:ext cx="4191000" cy="357188"/>
          </a:xfrm>
          <a:prstGeom prst="rect">
            <a:avLst/>
          </a:prstGeom>
          <a:noFill/>
          <a:ln/>
        </p:spPr>
        <p:txBody>
          <a:bodyPr wrap="square" lIns="25400" tIns="25400" rIns="25400" bIns="25400" rtlCol="0" anchor="t">
            <a:normAutofit/>
          </a:bodyPr>
          <a:lstStyle/>
          <a:p>
            <a:pPr algn="l" indent="0" marL="0">
              <a:buNone/>
            </a:pPr>
            <a:r>
              <a:rPr lang="en-US" sz="2100" dirty="0">
                <a:solidFill>
                  <a:srgbClr val="EDEAE4"/>
                </a:solidFill>
                <a:latin typeface="Helvetica Neue" pitchFamily="34" charset="0"/>
                <a:ea typeface="Helvetica Neue" pitchFamily="34" charset="-122"/>
                <a:cs typeface="Helvetica Neue" pitchFamily="34" charset="-120"/>
              </a:rPr>
              <a:t>vs pooled nuisance set</a:t>
            </a:r>
            <a:endParaRPr lang="en-US" sz="2100" dirty="0"/>
          </a:p>
        </p:txBody>
      </p:sp>
      <p:sp>
        <p:nvSpPr>
          <p:cNvPr id="14" name="Shape 12"/>
          <p:cNvSpPr/>
          <p:nvPr/>
        </p:nvSpPr>
        <p:spPr>
          <a:xfrm>
            <a:off x="5010150" y="4499595"/>
            <a:ext cx="4038600" cy="361950"/>
          </a:xfrm>
          <a:prstGeom prst="rect">
            <a:avLst/>
          </a:prstGeom>
          <a:solidFill>
            <a:srgbClr val="EDEAE4">
              <a:alpha val="5000"/>
            </a:srgbClr>
          </a:solidFill>
          <a:ln/>
        </p:spPr>
      </p:sp>
      <p:sp>
        <p:nvSpPr>
          <p:cNvPr id="15" name="Shape 13"/>
          <p:cNvSpPr/>
          <p:nvPr/>
        </p:nvSpPr>
        <p:spPr>
          <a:xfrm>
            <a:off x="5010150" y="4499595"/>
            <a:ext cx="4038600" cy="361950"/>
          </a:xfrm>
          <a:prstGeom prst="rect">
            <a:avLst/>
          </a:prstGeom>
          <a:solidFill>
            <a:srgbClr val="EBBD57"/>
          </a:solidFill>
          <a:ln/>
        </p:spPr>
      </p:sp>
      <p:sp>
        <p:nvSpPr>
          <p:cNvPr id="16" name="Text 14"/>
          <p:cNvSpPr/>
          <p:nvPr/>
        </p:nvSpPr>
        <p:spPr>
          <a:xfrm>
            <a:off x="9182100" y="4501976"/>
            <a:ext cx="990600" cy="395288"/>
          </a:xfrm>
          <a:prstGeom prst="rect">
            <a:avLst/>
          </a:prstGeom>
          <a:noFill/>
          <a:ln/>
        </p:spPr>
        <p:txBody>
          <a:bodyPr wrap="square" lIns="25400" tIns="25400" rIns="25400" bIns="25400" rtlCol="0" anchor="t">
            <a:normAutofit/>
          </a:bodyPr>
          <a:lstStyle/>
          <a:p>
            <a:pPr algn="r" indent="0" marL="0">
              <a:buNone/>
            </a:pPr>
            <a:r>
              <a:rPr lang="en-US" sz="2175" dirty="0">
                <a:solidFill>
                  <a:srgbClr val="EBBD57"/>
                </a:solidFill>
                <a:latin typeface="Courier New" pitchFamily="34" charset="0"/>
                <a:ea typeface="Courier New" pitchFamily="34" charset="-122"/>
                <a:cs typeface="Courier New" pitchFamily="34" charset="-120"/>
              </a:rPr>
              <a:t>1.00</a:t>
            </a:r>
            <a:endParaRPr lang="en-US" sz="2175" dirty="0"/>
          </a:p>
        </p:txBody>
      </p:sp>
      <p:sp>
        <p:nvSpPr>
          <p:cNvPr id="17" name="Text 15"/>
          <p:cNvSpPr/>
          <p:nvPr/>
        </p:nvSpPr>
        <p:spPr>
          <a:xfrm>
            <a:off x="990600" y="5206826"/>
            <a:ext cx="4191000" cy="357188"/>
          </a:xfrm>
          <a:prstGeom prst="rect">
            <a:avLst/>
          </a:prstGeom>
          <a:noFill/>
          <a:ln/>
        </p:spPr>
        <p:txBody>
          <a:bodyPr wrap="square" lIns="25400" tIns="25400" rIns="25400" bIns="25400" rtlCol="0" anchor="t">
            <a:normAutofit/>
          </a:bodyPr>
          <a:lstStyle/>
          <a:p>
            <a:pPr algn="l" indent="0" marL="0">
              <a:buNone/>
            </a:pPr>
            <a:r>
              <a:rPr lang="en-US" sz="2100" dirty="0">
                <a:solidFill>
                  <a:srgbClr val="EDEAE4"/>
                </a:solidFill>
                <a:latin typeface="Helvetica Neue" pitchFamily="34" charset="0"/>
                <a:ea typeface="Helvetica Neue" pitchFamily="34" charset="-122"/>
                <a:cs typeface="Helvetica Neue" pitchFamily="34" charset="-120"/>
              </a:rPr>
              <a:t>Transfer to 5 unseen principals</a:t>
            </a:r>
            <a:endParaRPr lang="en-US" sz="2100" dirty="0"/>
          </a:p>
        </p:txBody>
      </p:sp>
      <p:sp>
        <p:nvSpPr>
          <p:cNvPr id="18" name="Shape 16"/>
          <p:cNvSpPr/>
          <p:nvPr/>
        </p:nvSpPr>
        <p:spPr>
          <a:xfrm>
            <a:off x="5010150" y="5185395"/>
            <a:ext cx="4038600" cy="361950"/>
          </a:xfrm>
          <a:prstGeom prst="rect">
            <a:avLst/>
          </a:prstGeom>
          <a:solidFill>
            <a:srgbClr val="EDEAE4">
              <a:alpha val="5000"/>
            </a:srgbClr>
          </a:solidFill>
          <a:ln/>
        </p:spPr>
      </p:sp>
      <p:sp>
        <p:nvSpPr>
          <p:cNvPr id="19" name="Shape 17"/>
          <p:cNvSpPr/>
          <p:nvPr/>
        </p:nvSpPr>
        <p:spPr>
          <a:xfrm>
            <a:off x="5010150" y="5185395"/>
            <a:ext cx="4038600" cy="361950"/>
          </a:xfrm>
          <a:prstGeom prst="rect">
            <a:avLst/>
          </a:prstGeom>
          <a:solidFill>
            <a:srgbClr val="EBBD57"/>
          </a:solidFill>
          <a:ln/>
        </p:spPr>
      </p:sp>
      <p:sp>
        <p:nvSpPr>
          <p:cNvPr id="20" name="Text 18"/>
          <p:cNvSpPr/>
          <p:nvPr/>
        </p:nvSpPr>
        <p:spPr>
          <a:xfrm>
            <a:off x="9182100" y="5187776"/>
            <a:ext cx="990600" cy="395288"/>
          </a:xfrm>
          <a:prstGeom prst="rect">
            <a:avLst/>
          </a:prstGeom>
          <a:noFill/>
          <a:ln/>
        </p:spPr>
        <p:txBody>
          <a:bodyPr wrap="square" lIns="25400" tIns="25400" rIns="25400" bIns="25400" rtlCol="0" anchor="t">
            <a:normAutofit/>
          </a:bodyPr>
          <a:lstStyle/>
          <a:p>
            <a:pPr algn="r" indent="0" marL="0">
              <a:buNone/>
            </a:pPr>
            <a:r>
              <a:rPr lang="en-US" sz="2175" dirty="0">
                <a:solidFill>
                  <a:srgbClr val="EBBD57"/>
                </a:solidFill>
                <a:latin typeface="Courier New" pitchFamily="34" charset="0"/>
                <a:ea typeface="Courier New" pitchFamily="34" charset="-122"/>
                <a:cs typeface="Courier New" pitchFamily="34" charset="-120"/>
              </a:rPr>
              <a:t>1.00</a:t>
            </a:r>
            <a:endParaRPr lang="en-US" sz="2175" dirty="0"/>
          </a:p>
        </p:txBody>
      </p:sp>
      <p:sp>
        <p:nvSpPr>
          <p:cNvPr id="21" name="Shape 19"/>
          <p:cNvSpPr/>
          <p:nvPr/>
        </p:nvSpPr>
        <p:spPr>
          <a:xfrm>
            <a:off x="990600" y="5804520"/>
            <a:ext cx="9182100" cy="9525"/>
          </a:xfrm>
          <a:prstGeom prst="rect">
            <a:avLst/>
          </a:prstGeom>
          <a:solidFill>
            <a:srgbClr val="EDEAE4">
              <a:alpha val="12000"/>
            </a:srgbClr>
          </a:solidFill>
          <a:ln/>
        </p:spPr>
      </p:sp>
      <p:sp>
        <p:nvSpPr>
          <p:cNvPr id="22" name="Text 20"/>
          <p:cNvSpPr/>
          <p:nvPr/>
        </p:nvSpPr>
        <p:spPr>
          <a:xfrm>
            <a:off x="990600" y="5997401"/>
            <a:ext cx="4191000" cy="357188"/>
          </a:xfrm>
          <a:prstGeom prst="rect">
            <a:avLst/>
          </a:prstGeom>
          <a:noFill/>
          <a:ln/>
        </p:spPr>
        <p:txBody>
          <a:bodyPr wrap="square" lIns="25400" tIns="25400" rIns="25400" bIns="25400" rtlCol="0" anchor="t">
            <a:normAutofit/>
          </a:bodyPr>
          <a:lstStyle/>
          <a:p>
            <a:pPr algn="l" indent="0" marL="0">
              <a:buNone/>
            </a:pPr>
            <a:r>
              <a:rPr lang="en-US" sz="2100" dirty="0">
                <a:solidFill>
                  <a:srgbClr val="B9BEC6"/>
                </a:solidFill>
                <a:latin typeface="Helvetica Neue" pitchFamily="34" charset="0"/>
                <a:ea typeface="Helvetica Neue" pitchFamily="34" charset="-122"/>
                <a:cs typeface="Helvetica Neue" pitchFamily="34" charset="-120"/>
              </a:rPr>
              <a:t>Shuffled-label control</a:t>
            </a:r>
            <a:endParaRPr lang="en-US" sz="2100" dirty="0"/>
          </a:p>
        </p:txBody>
      </p:sp>
      <p:sp>
        <p:nvSpPr>
          <p:cNvPr id="23" name="Shape 21"/>
          <p:cNvSpPr/>
          <p:nvPr/>
        </p:nvSpPr>
        <p:spPr>
          <a:xfrm>
            <a:off x="5010150" y="5975970"/>
            <a:ext cx="4038600" cy="361950"/>
          </a:xfrm>
          <a:prstGeom prst="rect">
            <a:avLst/>
          </a:prstGeom>
          <a:solidFill>
            <a:srgbClr val="EDEAE4">
              <a:alpha val="5000"/>
            </a:srgbClr>
          </a:solidFill>
          <a:ln/>
        </p:spPr>
      </p:sp>
      <p:sp>
        <p:nvSpPr>
          <p:cNvPr id="24" name="Shape 22"/>
          <p:cNvSpPr/>
          <p:nvPr/>
        </p:nvSpPr>
        <p:spPr>
          <a:xfrm>
            <a:off x="5010150" y="5975970"/>
            <a:ext cx="1425625" cy="361950"/>
          </a:xfrm>
          <a:prstGeom prst="rect">
            <a:avLst/>
          </a:prstGeom>
          <a:solidFill>
            <a:srgbClr val="4C535C"/>
          </a:solidFill>
          <a:ln/>
        </p:spPr>
      </p:sp>
      <p:sp>
        <p:nvSpPr>
          <p:cNvPr id="25" name="Text 23"/>
          <p:cNvSpPr/>
          <p:nvPr/>
        </p:nvSpPr>
        <p:spPr>
          <a:xfrm>
            <a:off x="9182100" y="5978351"/>
            <a:ext cx="990600" cy="395288"/>
          </a:xfrm>
          <a:prstGeom prst="rect">
            <a:avLst/>
          </a:prstGeom>
          <a:noFill/>
          <a:ln/>
        </p:spPr>
        <p:txBody>
          <a:bodyPr wrap="square" lIns="25400" tIns="25400" rIns="25400" bIns="25400" rtlCol="0" anchor="t">
            <a:normAutofit/>
          </a:bodyPr>
          <a:lstStyle/>
          <a:p>
            <a:pPr algn="r" indent="0" marL="0">
              <a:buNone/>
            </a:pPr>
            <a:r>
              <a:rPr lang="en-US" sz="2175" dirty="0">
                <a:solidFill>
                  <a:srgbClr val="B9BEC6"/>
                </a:solidFill>
                <a:latin typeface="Courier New" pitchFamily="34" charset="0"/>
                <a:ea typeface="Courier New" pitchFamily="34" charset="-122"/>
                <a:cs typeface="Courier New" pitchFamily="34" charset="-120"/>
              </a:rPr>
              <a:t>0.353</a:t>
            </a:r>
            <a:endParaRPr lang="en-US" sz="2175" dirty="0"/>
          </a:p>
        </p:txBody>
      </p:sp>
      <p:sp>
        <p:nvSpPr>
          <p:cNvPr id="26" name="Text 24"/>
          <p:cNvSpPr/>
          <p:nvPr/>
        </p:nvSpPr>
        <p:spPr>
          <a:xfrm>
            <a:off x="990600" y="6766545"/>
            <a:ext cx="9457563" cy="1115244"/>
          </a:xfrm>
          <a:prstGeom prst="rect">
            <a:avLst/>
          </a:prstGeom>
          <a:noFill/>
          <a:ln/>
        </p:spPr>
        <p:txBody>
          <a:bodyPr wrap="square" lIns="25400" tIns="25400" rIns="25400" bIns="25400" rtlCol="0" anchor="t">
            <a:normAutofit/>
          </a:bodyPr>
          <a:lstStyle/>
          <a:p>
            <a:pPr algn="l" indent="0" marL="0">
              <a:lnSpc>
                <a:spcPct val="121613"/>
              </a:lnSpc>
              <a:buNone/>
            </a:pPr>
            <a:r>
              <a:rPr lang="en-US" sz="1950" dirty="0">
                <a:solidFill>
                  <a:srgbClr val="9AA0A8"/>
                </a:solidFill>
                <a:latin typeface="Helvetica Neue" pitchFamily="34" charset="0"/>
                <a:ea typeface="Helvetica Neue" pitchFamily="34" charset="-122"/>
                <a:cs typeface="Helvetica Neue" pitchFamily="34" charset="-120"/>
              </a:rPr>
              <a:t>Performance is identical across layers 6–21 — detection works essentially anywhere in that band. We steered at layer 9 only because steering needed one frozen choice.</a:t>
            </a:r>
            <a:endParaRPr lang="en-US" sz="1950" dirty="0"/>
          </a:p>
        </p:txBody>
      </p:sp>
      <p:sp>
        <p:nvSpPr>
          <p:cNvPr id="27" name="Shape 25"/>
          <p:cNvSpPr/>
          <p:nvPr/>
        </p:nvSpPr>
        <p:spPr>
          <a:xfrm>
            <a:off x="10629900" y="2213595"/>
            <a:ext cx="6667500" cy="2224980"/>
          </a:xfrm>
          <a:prstGeom prst="rect">
            <a:avLst/>
          </a:prstGeom>
          <a:solidFill>
            <a:srgbClr val="1B1F25"/>
          </a:solidFill>
          <a:ln/>
        </p:spPr>
      </p:sp>
      <p:sp>
        <p:nvSpPr>
          <p:cNvPr id="28" name="Shape 26"/>
          <p:cNvSpPr/>
          <p:nvPr/>
        </p:nvSpPr>
        <p:spPr>
          <a:xfrm>
            <a:off x="10629900" y="2213595"/>
            <a:ext cx="28575" cy="2224980"/>
          </a:xfrm>
          <a:prstGeom prst="rect">
            <a:avLst/>
          </a:prstGeom>
          <a:solidFill>
            <a:srgbClr val="EBBD57"/>
          </a:solidFill>
          <a:ln/>
        </p:spPr>
      </p:sp>
      <p:sp>
        <p:nvSpPr>
          <p:cNvPr id="29" name="Text 27"/>
          <p:cNvSpPr/>
          <p:nvPr/>
        </p:nvSpPr>
        <p:spPr>
          <a:xfrm>
            <a:off x="10963275" y="2499345"/>
            <a:ext cx="6210205" cy="1691580"/>
          </a:xfrm>
          <a:prstGeom prst="rect">
            <a:avLst/>
          </a:prstGeom>
          <a:noFill/>
          <a:ln/>
        </p:spPr>
        <p:txBody>
          <a:bodyPr wrap="square" lIns="25400" tIns="25400" rIns="25400" bIns="25400" rtlCol="0" anchor="t">
            <a:normAutofit/>
          </a:bodyPr>
          <a:lstStyle/>
          <a:p>
            <a:pPr algn="l" indent="0" marL="0">
              <a:lnSpc>
                <a:spcPct val="117297"/>
              </a:lnSpc>
              <a:buNone/>
            </a:pPr>
            <a:r>
              <a:rPr lang="en-US" sz="2325" dirty="0">
                <a:solidFill>
                  <a:srgbClr val="D6D3CD"/>
                </a:solidFill>
                <a:latin typeface="Helvetica Neue" pitchFamily="34" charset="0"/>
                <a:ea typeface="Helvetica Neue" pitchFamily="34" charset="-122"/>
                <a:cs typeface="Helvetica Neue" pitchFamily="34" charset="-120"/>
              </a:rPr>
              <a:t>A wall of 1.00s in 2048 dimensions with ~100 samples per class </a:t>
            </a:r>
            <a:pPr algn="l" indent="0" marL="0">
              <a:lnSpc>
                <a:spcPct val="117297"/>
              </a:lnSpc>
              <a:buNone/>
            </a:pPr>
            <a:r>
              <a:rPr lang="en-US" sz="2325" i="1" dirty="0">
                <a:solidFill>
                  <a:srgbClr val="D6D3CD"/>
                </a:solidFill>
                <a:latin typeface="Helvetica Neue" pitchFamily="34" charset="0"/>
                <a:ea typeface="Helvetica Neue" pitchFamily="34" charset="-122"/>
                <a:cs typeface="Helvetica Neue" pitchFamily="34" charset="-120"/>
              </a:rPr>
              <a:t>ought </a:t>
            </a:r>
            <a:pPr algn="l" indent="0" marL="0">
              <a:lnSpc>
                <a:spcPct val="117297"/>
              </a:lnSpc>
              <a:buNone/>
            </a:pPr>
            <a:r>
              <a:rPr lang="en-US" sz="2325" dirty="0">
                <a:solidFill>
                  <a:srgbClr val="D6D3CD"/>
                </a:solidFill>
                <a:latin typeface="Helvetica Neue" pitchFamily="34" charset="0"/>
                <a:ea typeface="Helvetica Neue" pitchFamily="34" charset="-122"/>
                <a:cs typeface="Helvetica Neue" pitchFamily="34" charset="-120"/>
              </a:rPr>
              <a:t>to make you suspicious. It made us suspicious. Four checks:</a:t>
            </a:r>
            <a:endParaRPr lang="en-US" sz="2325" dirty="0"/>
          </a:p>
        </p:txBody>
      </p:sp>
      <p:sp>
        <p:nvSpPr>
          <p:cNvPr id="30" name="Shape 28"/>
          <p:cNvSpPr/>
          <p:nvPr/>
        </p:nvSpPr>
        <p:spPr>
          <a:xfrm>
            <a:off x="10629900" y="4629076"/>
            <a:ext cx="3248025" cy="2438400"/>
          </a:xfrm>
          <a:prstGeom prst="rect">
            <a:avLst/>
          </a:prstGeom>
          <a:solidFill>
            <a:srgbClr val="1B1F25"/>
          </a:solidFill>
          <a:ln/>
        </p:spPr>
      </p:sp>
      <p:sp>
        <p:nvSpPr>
          <p:cNvPr id="31" name="Text 29"/>
          <p:cNvSpPr/>
          <p:nvPr/>
        </p:nvSpPr>
        <p:spPr>
          <a:xfrm>
            <a:off x="10896600" y="4876726"/>
            <a:ext cx="2986088" cy="285750"/>
          </a:xfrm>
          <a:prstGeom prst="rect">
            <a:avLst/>
          </a:prstGeom>
          <a:noFill/>
          <a:ln/>
        </p:spPr>
        <p:txBody>
          <a:bodyPr wrap="square" lIns="25400" tIns="25400" rIns="25400" bIns="25400" rtlCol="0" anchor="t">
            <a:normAutofit/>
          </a:bodyPr>
          <a:lstStyle/>
          <a:p>
            <a:pPr algn="l" indent="0" marL="0">
              <a:buNone/>
            </a:pPr>
            <a:r>
              <a:rPr lang="en-US" sz="1500" spc="150" kern="0" dirty="0">
                <a:solidFill>
                  <a:srgbClr val="9AA0A8"/>
                </a:solidFill>
                <a:latin typeface="Courier New" pitchFamily="34" charset="0"/>
                <a:ea typeface="Courier New" pitchFamily="34" charset="-122"/>
                <a:cs typeface="Courier New" pitchFamily="34" charset="-120"/>
              </a:rPr>
              <a:t>01 SHUFFLED LABELS</a:t>
            </a:r>
            <a:endParaRPr lang="en-US" sz="1500" dirty="0"/>
          </a:p>
        </p:txBody>
      </p:sp>
      <p:sp>
        <p:nvSpPr>
          <p:cNvPr id="32" name="Text 30"/>
          <p:cNvSpPr/>
          <p:nvPr/>
        </p:nvSpPr>
        <p:spPr>
          <a:xfrm>
            <a:off x="10896600" y="5219626"/>
            <a:ext cx="2796064" cy="1426666"/>
          </a:xfrm>
          <a:prstGeom prst="rect">
            <a:avLst/>
          </a:prstGeom>
          <a:noFill/>
          <a:ln/>
        </p:spPr>
        <p:txBody>
          <a:bodyPr wrap="square" lIns="25400" tIns="25400" rIns="25400" bIns="25400" rtlCol="0" anchor="t">
            <a:normAutofit/>
          </a:bodyPr>
          <a:lstStyle/>
          <a:p>
            <a:pPr algn="l" indent="0" marL="0">
              <a:lnSpc>
                <a:spcPct val="112154"/>
              </a:lnSpc>
              <a:buNone/>
            </a:pPr>
            <a:r>
              <a:rPr lang="en-US" sz="2025" dirty="0">
                <a:solidFill>
                  <a:srgbClr val="D6D3CD"/>
                </a:solidFill>
                <a:latin typeface="Helvetica Neue" pitchFamily="34" charset="0"/>
                <a:ea typeface="Helvetica Neue" pitchFamily="34" charset="-122"/>
                <a:cs typeface="Helvetica Neue" pitchFamily="34" charset="-120"/>
              </a:rPr>
              <a:t>0.353. An over-parameterization artifact would inflate too. It doesn't.</a:t>
            </a:r>
            <a:endParaRPr lang="en-US" sz="2025" dirty="0"/>
          </a:p>
        </p:txBody>
      </p:sp>
      <p:sp>
        <p:nvSpPr>
          <p:cNvPr id="33" name="Shape 31"/>
          <p:cNvSpPr/>
          <p:nvPr/>
        </p:nvSpPr>
        <p:spPr>
          <a:xfrm>
            <a:off x="10629900" y="7238926"/>
            <a:ext cx="3248025" cy="2438474"/>
          </a:xfrm>
          <a:prstGeom prst="rect">
            <a:avLst/>
          </a:prstGeom>
          <a:solidFill>
            <a:srgbClr val="1B1F25"/>
          </a:solidFill>
          <a:ln/>
        </p:spPr>
      </p:sp>
      <p:sp>
        <p:nvSpPr>
          <p:cNvPr id="34" name="Text 32"/>
          <p:cNvSpPr/>
          <p:nvPr/>
        </p:nvSpPr>
        <p:spPr>
          <a:xfrm>
            <a:off x="10896600" y="7486576"/>
            <a:ext cx="2986088" cy="285750"/>
          </a:xfrm>
          <a:prstGeom prst="rect">
            <a:avLst/>
          </a:prstGeom>
          <a:noFill/>
          <a:ln/>
        </p:spPr>
        <p:txBody>
          <a:bodyPr wrap="square" lIns="25400" tIns="25400" rIns="25400" bIns="25400" rtlCol="0" anchor="t">
            <a:normAutofit/>
          </a:bodyPr>
          <a:lstStyle/>
          <a:p>
            <a:pPr algn="l" indent="0" marL="0">
              <a:buNone/>
            </a:pPr>
            <a:r>
              <a:rPr lang="en-US" sz="1500" spc="150" kern="0" dirty="0">
                <a:solidFill>
                  <a:srgbClr val="9AA0A8"/>
                </a:solidFill>
                <a:latin typeface="Courier New" pitchFamily="34" charset="0"/>
                <a:ea typeface="Courier New" pitchFamily="34" charset="-122"/>
                <a:cs typeface="Courier New" pitchFamily="34" charset="-120"/>
              </a:rPr>
              <a:t>02 DIMENSION CUT</a:t>
            </a:r>
            <a:endParaRPr lang="en-US" sz="1500" dirty="0"/>
          </a:p>
        </p:txBody>
      </p:sp>
      <p:sp>
        <p:nvSpPr>
          <p:cNvPr id="35" name="Text 33"/>
          <p:cNvSpPr/>
          <p:nvPr/>
        </p:nvSpPr>
        <p:spPr>
          <a:xfrm>
            <a:off x="10896600" y="7829476"/>
            <a:ext cx="2796064" cy="1079525"/>
          </a:xfrm>
          <a:prstGeom prst="rect">
            <a:avLst/>
          </a:prstGeom>
          <a:noFill/>
          <a:ln/>
        </p:spPr>
        <p:txBody>
          <a:bodyPr wrap="square" lIns="25400" tIns="25400" rIns="25400" bIns="25400" rtlCol="0" anchor="t">
            <a:normAutofit/>
          </a:bodyPr>
          <a:lstStyle/>
          <a:p>
            <a:pPr algn="l" indent="0" marL="0">
              <a:lnSpc>
                <a:spcPct val="112154"/>
              </a:lnSpc>
              <a:buNone/>
            </a:pPr>
            <a:r>
              <a:rPr lang="en-US" sz="2025" dirty="0">
                <a:solidFill>
                  <a:srgbClr val="D6D3CD"/>
                </a:solidFill>
                <a:latin typeface="Helvetica Neue" pitchFamily="34" charset="0"/>
                <a:ea typeface="Helvetica Neue" pitchFamily="34" charset="-122"/>
                <a:cs typeface="Helvetica Neue" pitchFamily="34" charset="-120"/>
              </a:rPr>
              <a:t>Survives projection down to 10 principal components.</a:t>
            </a:r>
            <a:endParaRPr lang="en-US" sz="2025" dirty="0"/>
          </a:p>
        </p:txBody>
      </p:sp>
      <p:sp>
        <p:nvSpPr>
          <p:cNvPr id="36" name="Shape 34"/>
          <p:cNvSpPr/>
          <p:nvPr/>
        </p:nvSpPr>
        <p:spPr>
          <a:xfrm>
            <a:off x="14049375" y="4629076"/>
            <a:ext cx="3248025" cy="2438400"/>
          </a:xfrm>
          <a:prstGeom prst="rect">
            <a:avLst/>
          </a:prstGeom>
          <a:solidFill>
            <a:srgbClr val="1B1F25"/>
          </a:solidFill>
          <a:ln/>
        </p:spPr>
      </p:sp>
      <p:sp>
        <p:nvSpPr>
          <p:cNvPr id="37" name="Text 35"/>
          <p:cNvSpPr/>
          <p:nvPr/>
        </p:nvSpPr>
        <p:spPr>
          <a:xfrm>
            <a:off x="14316075" y="4876726"/>
            <a:ext cx="2986088" cy="285750"/>
          </a:xfrm>
          <a:prstGeom prst="rect">
            <a:avLst/>
          </a:prstGeom>
          <a:noFill/>
          <a:ln/>
        </p:spPr>
        <p:txBody>
          <a:bodyPr wrap="square" lIns="25400" tIns="25400" rIns="25400" bIns="25400" rtlCol="0" anchor="t">
            <a:normAutofit/>
          </a:bodyPr>
          <a:lstStyle/>
          <a:p>
            <a:pPr algn="l" indent="0" marL="0">
              <a:buNone/>
            </a:pPr>
            <a:r>
              <a:rPr lang="en-US" sz="1500" spc="150" kern="0" dirty="0">
                <a:solidFill>
                  <a:srgbClr val="9AA0A8"/>
                </a:solidFill>
                <a:latin typeface="Courier New" pitchFamily="34" charset="0"/>
                <a:ea typeface="Courier New" pitchFamily="34" charset="-122"/>
                <a:cs typeface="Courier New" pitchFamily="34" charset="-120"/>
              </a:rPr>
              <a:t>03 CLASS GEOMETRY</a:t>
            </a:r>
            <a:endParaRPr lang="en-US" sz="1500" dirty="0"/>
          </a:p>
        </p:txBody>
      </p:sp>
      <p:sp>
        <p:nvSpPr>
          <p:cNvPr id="38" name="Text 36"/>
          <p:cNvSpPr/>
          <p:nvPr/>
        </p:nvSpPr>
        <p:spPr>
          <a:xfrm>
            <a:off x="14316075" y="5219626"/>
            <a:ext cx="2796064" cy="1426666"/>
          </a:xfrm>
          <a:prstGeom prst="rect">
            <a:avLst/>
          </a:prstGeom>
          <a:noFill/>
          <a:ln/>
        </p:spPr>
        <p:txBody>
          <a:bodyPr wrap="square" lIns="25400" tIns="25400" rIns="25400" bIns="25400" rtlCol="0" anchor="t">
            <a:normAutofit/>
          </a:bodyPr>
          <a:lstStyle/>
          <a:p>
            <a:pPr algn="l" indent="0" marL="0">
              <a:lnSpc>
                <a:spcPct val="112154"/>
              </a:lnSpc>
              <a:buNone/>
            </a:pPr>
            <a:r>
              <a:rPr lang="en-US" sz="2025" dirty="0">
                <a:solidFill>
                  <a:srgbClr val="D6D3CD"/>
                </a:solidFill>
                <a:latin typeface="Helvetica Neue" pitchFamily="34" charset="0"/>
                <a:ea typeface="Helvetica Neue" pitchFamily="34" charset="-122"/>
                <a:cs typeface="Helvetica Neue" pitchFamily="34" charset="-120"/>
              </a:rPr>
              <a:t>Between-class distance 8.92 against a within-class radius of 5.15.</a:t>
            </a:r>
            <a:endParaRPr lang="en-US" sz="2025" dirty="0"/>
          </a:p>
        </p:txBody>
      </p:sp>
      <p:sp>
        <p:nvSpPr>
          <p:cNvPr id="39" name="Shape 37"/>
          <p:cNvSpPr/>
          <p:nvPr/>
        </p:nvSpPr>
        <p:spPr>
          <a:xfrm>
            <a:off x="14049375" y="7238926"/>
            <a:ext cx="3248025" cy="2438474"/>
          </a:xfrm>
          <a:prstGeom prst="rect">
            <a:avLst/>
          </a:prstGeom>
          <a:solidFill>
            <a:srgbClr val="1B1F25"/>
          </a:solidFill>
          <a:ln/>
        </p:spPr>
      </p:sp>
      <p:sp>
        <p:nvSpPr>
          <p:cNvPr id="40" name="Text 38"/>
          <p:cNvSpPr/>
          <p:nvPr/>
        </p:nvSpPr>
        <p:spPr>
          <a:xfrm>
            <a:off x="14316075" y="7486576"/>
            <a:ext cx="2986088" cy="285750"/>
          </a:xfrm>
          <a:prstGeom prst="rect">
            <a:avLst/>
          </a:prstGeom>
          <a:noFill/>
          <a:ln/>
        </p:spPr>
        <p:txBody>
          <a:bodyPr wrap="square" lIns="25400" tIns="25400" rIns="25400" bIns="25400" rtlCol="0" anchor="t">
            <a:normAutofit/>
          </a:bodyPr>
          <a:lstStyle/>
          <a:p>
            <a:pPr algn="l" indent="0" marL="0">
              <a:buNone/>
            </a:pPr>
            <a:r>
              <a:rPr lang="en-US" sz="1500" spc="150" kern="0" dirty="0">
                <a:solidFill>
                  <a:srgbClr val="9AA0A8"/>
                </a:solidFill>
                <a:latin typeface="Courier New" pitchFamily="34" charset="0"/>
                <a:ea typeface="Courier New" pitchFamily="34" charset="-122"/>
                <a:cs typeface="Courier New" pitchFamily="34" charset="-120"/>
              </a:rPr>
              <a:t>04 NORM CHECK</a:t>
            </a:r>
            <a:endParaRPr lang="en-US" sz="1500" dirty="0"/>
          </a:p>
        </p:txBody>
      </p:sp>
      <p:sp>
        <p:nvSpPr>
          <p:cNvPr id="41" name="Text 39"/>
          <p:cNvSpPr/>
          <p:nvPr/>
        </p:nvSpPr>
        <p:spPr>
          <a:xfrm>
            <a:off x="14316075" y="7829476"/>
            <a:ext cx="2796064" cy="1426666"/>
          </a:xfrm>
          <a:prstGeom prst="rect">
            <a:avLst/>
          </a:prstGeom>
          <a:noFill/>
          <a:ln/>
        </p:spPr>
        <p:txBody>
          <a:bodyPr wrap="square" lIns="25400" tIns="25400" rIns="25400" bIns="25400" rtlCol="0" anchor="t">
            <a:normAutofit/>
          </a:bodyPr>
          <a:lstStyle/>
          <a:p>
            <a:pPr algn="l" indent="0" marL="0">
              <a:lnSpc>
                <a:spcPct val="112154"/>
              </a:lnSpc>
              <a:buNone/>
            </a:pPr>
            <a:r>
              <a:rPr lang="en-US" sz="2025" dirty="0">
                <a:solidFill>
                  <a:srgbClr val="D6D3CD"/>
                </a:solidFill>
                <a:latin typeface="Helvetica Neue" pitchFamily="34" charset="0"/>
                <a:ea typeface="Helvetica Neue" pitchFamily="34" charset="-122"/>
                <a:cs typeface="Helvetica Neue" pitchFamily="34" charset="-120"/>
              </a:rPr>
              <a:t>Activation norm alone classifies at chance (0.48) — not a prompt-length effect.</a:t>
            </a:r>
            <a:endParaRPr lang="en-US" sz="2025"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4161A"/>
        </a:solidFill>
      </p:bgPr>
    </p:bg>
    <p:spTree>
      <p:nvGrpSpPr>
        <p:cNvPr id="1" name=""/>
        <p:cNvGrpSpPr/>
        <p:nvPr/>
      </p:nvGrpSpPr>
      <p:grpSpPr>
        <a:xfrm>
          <a:off x="0" y="0"/>
          <a:ext cx="0" cy="0"/>
          <a:chOff x="0" y="0"/>
          <a:chExt cx="0" cy="0"/>
        </a:xfrm>
      </p:grpSpPr>
      <p:sp>
        <p:nvSpPr>
          <p:cNvPr id="2" name="Text 0"/>
          <p:cNvSpPr/>
          <p:nvPr/>
        </p:nvSpPr>
        <p:spPr>
          <a:xfrm>
            <a:off x="990600" y="800100"/>
            <a:ext cx="17937480" cy="333375"/>
          </a:xfrm>
          <a:prstGeom prst="rect">
            <a:avLst/>
          </a:prstGeom>
          <a:noFill/>
          <a:ln/>
        </p:spPr>
        <p:txBody>
          <a:bodyPr wrap="square" lIns="25400" tIns="25400" rIns="25400" bIns="25400" rtlCol="0" anchor="t">
            <a:normAutofit/>
          </a:bodyPr>
          <a:lstStyle/>
          <a:p>
            <a:pPr algn="l" indent="0" marL="0">
              <a:buNone/>
            </a:pPr>
            <a:r>
              <a:rPr lang="en-US" sz="1800" spc="324" kern="0" dirty="0">
                <a:solidFill>
                  <a:srgbClr val="9AA0A8"/>
                </a:solidFill>
                <a:latin typeface="Courier New" pitchFamily="34" charset="0"/>
                <a:ea typeface="Courier New" pitchFamily="34" charset="-122"/>
                <a:cs typeface="Courier New" pitchFamily="34" charset="-120"/>
              </a:rPr>
              <a:t>THE BOTTOM LINE</a:t>
            </a:r>
            <a:endParaRPr lang="en-US" sz="1800" dirty="0"/>
          </a:p>
        </p:txBody>
      </p:sp>
      <p:sp>
        <p:nvSpPr>
          <p:cNvPr id="3" name="Text 1"/>
          <p:cNvSpPr/>
          <p:nvPr/>
        </p:nvSpPr>
        <p:spPr>
          <a:xfrm>
            <a:off x="990600" y="1285875"/>
            <a:ext cx="16344900" cy="771079"/>
          </a:xfrm>
          <a:prstGeom prst="rect">
            <a:avLst/>
          </a:prstGeom>
          <a:noFill/>
          <a:ln/>
        </p:spPr>
        <p:txBody>
          <a:bodyPr wrap="square" lIns="25400" tIns="25400" rIns="25400" bIns="25400" rtlCol="0" anchor="t">
            <a:normAutofit/>
          </a:bodyPr>
          <a:lstStyle/>
          <a:p>
            <a:pPr algn="l" indent="0" marL="0">
              <a:lnSpc>
                <a:spcPct val="91619"/>
              </a:lnSpc>
              <a:buNone/>
            </a:pPr>
            <a:r>
              <a:rPr lang="en-US" sz="5550" spc="-55" kern="0" dirty="0">
                <a:solidFill>
                  <a:srgbClr val="EDEAE4"/>
                </a:solidFill>
                <a:latin typeface="Georgia" pitchFamily="34" charset="0"/>
                <a:ea typeface="Georgia" pitchFamily="34" charset="-122"/>
                <a:cs typeface="Georgia" pitchFamily="34" charset="-120"/>
              </a:rPr>
              <a:t>For defenders, this is the favourable outcome.</a:t>
            </a:r>
            <a:endParaRPr lang="en-US" sz="5550" dirty="0"/>
          </a:p>
        </p:txBody>
      </p:sp>
      <p:sp>
        <p:nvSpPr>
          <p:cNvPr id="4" name="Text 2"/>
          <p:cNvSpPr/>
          <p:nvPr/>
        </p:nvSpPr>
        <p:spPr>
          <a:xfrm>
            <a:off x="990600" y="2228404"/>
            <a:ext cx="15304770" cy="1363935"/>
          </a:xfrm>
          <a:prstGeom prst="rect">
            <a:avLst/>
          </a:prstGeom>
          <a:noFill/>
          <a:ln/>
        </p:spPr>
        <p:txBody>
          <a:bodyPr wrap="square" lIns="25400" tIns="25400" rIns="25400" bIns="25400" rtlCol="0" anchor="t">
            <a:normAutofit/>
          </a:bodyPr>
          <a:lstStyle/>
          <a:p>
            <a:pPr algn="l" indent="0" marL="0">
              <a:lnSpc>
                <a:spcPct val="120519"/>
              </a:lnSpc>
              <a:buNone/>
            </a:pPr>
            <a:r>
              <a:rPr lang="en-US" sz="2400" dirty="0">
                <a:solidFill>
                  <a:srgbClr val="B9BEC6"/>
                </a:solidFill>
                <a:latin typeface="Helvetica Neue" pitchFamily="34" charset="0"/>
                <a:ea typeface="Helvetica Neue" pitchFamily="34" charset="-122"/>
                <a:cs typeface="Helvetica Neue" pitchFamily="34" charset="-120"/>
              </a:rPr>
              <a:t>Linear </a:t>
            </a:r>
            <a:pPr algn="l" indent="0" marL="0">
              <a:lnSpc>
                <a:spcPct val="120519"/>
              </a:lnSpc>
              <a:buNone/>
            </a:pPr>
            <a:r>
              <a:rPr lang="en-US" sz="2400" i="1" dirty="0">
                <a:solidFill>
                  <a:srgbClr val="B9BEC6"/>
                </a:solidFill>
                <a:latin typeface="Helvetica Neue" pitchFamily="34" charset="0"/>
                <a:ea typeface="Helvetica Neue" pitchFamily="34" charset="-122"/>
                <a:cs typeface="Helvetica Neue" pitchFamily="34" charset="-120"/>
              </a:rPr>
              <a:t>decodability </a:t>
            </a:r>
            <a:pPr algn="l" indent="0" marL="0">
              <a:lnSpc>
                <a:spcPct val="120519"/>
              </a:lnSpc>
              <a:buNone/>
            </a:pPr>
            <a:r>
              <a:rPr lang="en-US" sz="2400" dirty="0">
                <a:solidFill>
                  <a:srgbClr val="B9BEC6"/>
                </a:solidFill>
                <a:latin typeface="Helvetica Neue" pitchFamily="34" charset="0"/>
                <a:ea typeface="Helvetica Neue" pitchFamily="34" charset="-122"/>
                <a:cs typeface="Helvetica Neue" pitchFamily="34" charset="-120"/>
              </a:rPr>
              <a:t>needs only a hyperplane separating two activation distributions. Linear </a:t>
            </a:r>
            <a:pPr algn="l" indent="0" marL="0">
              <a:lnSpc>
                <a:spcPct val="120519"/>
              </a:lnSpc>
              <a:buNone/>
            </a:pPr>
            <a:r>
              <a:rPr lang="en-US" sz="2400" i="1" dirty="0">
                <a:solidFill>
                  <a:srgbClr val="B9BEC6"/>
                </a:solidFill>
                <a:latin typeface="Helvetica Neue" pitchFamily="34" charset="0"/>
                <a:ea typeface="Helvetica Neue" pitchFamily="34" charset="-122"/>
                <a:cs typeface="Helvetica Neue" pitchFamily="34" charset="-120"/>
              </a:rPr>
              <a:t>controllability </a:t>
            </a:r>
            <a:pPr algn="l" indent="0" marL="0">
              <a:lnSpc>
                <a:spcPct val="120519"/>
              </a:lnSpc>
              <a:buNone/>
            </a:pPr>
            <a:r>
              <a:rPr lang="en-US" sz="2400" dirty="0">
                <a:solidFill>
                  <a:srgbClr val="B9BEC6"/>
                </a:solidFill>
                <a:latin typeface="Helvetica Neue" pitchFamily="34" charset="0"/>
                <a:ea typeface="Helvetica Neue" pitchFamily="34" charset="-122"/>
                <a:cs typeface="Helvetica Neue" pitchFamily="34" charset="-120"/>
              </a:rPr>
              <a:t>needs a vector whose translation is behaviourally load-bearing. Difference-in-means is optimal for neither — so the asymmetry is coherent, not contradictory.</a:t>
            </a:r>
            <a:endParaRPr lang="en-US" sz="2400" dirty="0"/>
          </a:p>
        </p:txBody>
      </p:sp>
      <p:sp>
        <p:nvSpPr>
          <p:cNvPr id="5" name="Shape 3"/>
          <p:cNvSpPr/>
          <p:nvPr/>
        </p:nvSpPr>
        <p:spPr>
          <a:xfrm>
            <a:off x="990600" y="3992389"/>
            <a:ext cx="5270450" cy="5494511"/>
          </a:xfrm>
          <a:prstGeom prst="rect">
            <a:avLst/>
          </a:prstGeom>
          <a:solidFill>
            <a:srgbClr val="1B1F25"/>
          </a:solidFill>
          <a:ln/>
        </p:spPr>
      </p:sp>
      <p:sp>
        <p:nvSpPr>
          <p:cNvPr id="6" name="Shape 4"/>
          <p:cNvSpPr/>
          <p:nvPr/>
        </p:nvSpPr>
        <p:spPr>
          <a:xfrm>
            <a:off x="990600" y="3992389"/>
            <a:ext cx="5270450" cy="28575"/>
          </a:xfrm>
          <a:prstGeom prst="rect">
            <a:avLst/>
          </a:prstGeom>
          <a:solidFill>
            <a:srgbClr val="EBBD57"/>
          </a:solidFill>
          <a:ln/>
        </p:spPr>
      </p:sp>
      <p:sp>
        <p:nvSpPr>
          <p:cNvPr id="7" name="Text 5"/>
          <p:cNvSpPr/>
          <p:nvPr/>
        </p:nvSpPr>
        <p:spPr>
          <a:xfrm>
            <a:off x="1314450" y="4363864"/>
            <a:ext cx="5085025" cy="309563"/>
          </a:xfrm>
          <a:prstGeom prst="rect">
            <a:avLst/>
          </a:prstGeom>
          <a:noFill/>
          <a:ln/>
        </p:spPr>
        <p:txBody>
          <a:bodyPr wrap="square" lIns="25400" tIns="25400" rIns="25400" bIns="25400" rtlCol="0" anchor="t">
            <a:normAutofit/>
          </a:bodyPr>
          <a:lstStyle/>
          <a:p>
            <a:pPr algn="l" indent="0" marL="0">
              <a:buNone/>
            </a:pPr>
            <a:r>
              <a:rPr lang="en-US" sz="1650" spc="198" kern="0" dirty="0">
                <a:solidFill>
                  <a:srgbClr val="EBBD57"/>
                </a:solidFill>
                <a:latin typeface="Courier New" pitchFamily="34" charset="0"/>
                <a:ea typeface="Courier New" pitchFamily="34" charset="-122"/>
                <a:cs typeface="Courier New" pitchFamily="34" charset="-120"/>
              </a:rPr>
              <a:t>NO THREAT LIST NEEDED</a:t>
            </a:r>
            <a:endParaRPr lang="en-US" sz="1650" dirty="0"/>
          </a:p>
        </p:txBody>
      </p:sp>
      <p:sp>
        <p:nvSpPr>
          <p:cNvPr id="8" name="Text 6"/>
          <p:cNvSpPr/>
          <p:nvPr/>
        </p:nvSpPr>
        <p:spPr>
          <a:xfrm>
            <a:off x="1314450" y="4787726"/>
            <a:ext cx="4761433" cy="2938463"/>
          </a:xfrm>
          <a:prstGeom prst="rect">
            <a:avLst/>
          </a:prstGeom>
          <a:noFill/>
          <a:ln/>
        </p:spPr>
        <p:txBody>
          <a:bodyPr wrap="square" lIns="25400" tIns="25400" rIns="25400" bIns="25400" rtlCol="0" anchor="t">
            <a:normAutofit/>
          </a:bodyPr>
          <a:lstStyle/>
          <a:p>
            <a:pPr algn="l" indent="0" marL="0">
              <a:lnSpc>
                <a:spcPct val="120833"/>
              </a:lnSpc>
              <a:buNone/>
            </a:pPr>
            <a:r>
              <a:rPr lang="en-US" sz="2250" dirty="0">
                <a:solidFill>
                  <a:srgbClr val="D6D3CD"/>
                </a:solidFill>
                <a:latin typeface="Helvetica Neue" pitchFamily="34" charset="0"/>
                <a:ea typeface="Helvetica Neue" pitchFamily="34" charset="-122"/>
                <a:cs typeface="Helvetica Neue" pitchFamily="34" charset="-120"/>
              </a:rPr>
              <a:t>82.5% of the representation sits on a common axis and transfer is AUC 1.00, so one universal probe flags that </a:t>
            </a:r>
            <a:pPr algn="l" indent="0" marL="0">
              <a:lnSpc>
                <a:spcPct val="120833"/>
              </a:lnSpc>
              <a:buNone/>
            </a:pPr>
            <a:r>
              <a:rPr lang="en-US" sz="2250" i="1" dirty="0">
                <a:solidFill>
                  <a:srgbClr val="D6D3CD"/>
                </a:solidFill>
                <a:latin typeface="Helvetica Neue" pitchFamily="34" charset="0"/>
                <a:ea typeface="Helvetica Neue" pitchFamily="34" charset="-122"/>
                <a:cs typeface="Helvetica Neue" pitchFamily="34" charset="-120"/>
              </a:rPr>
              <a:t>a </a:t>
            </a:r>
            <a:pPr algn="l" indent="0" marL="0">
              <a:lnSpc>
                <a:spcPct val="120833"/>
              </a:lnSpc>
              <a:buNone/>
            </a:pPr>
            <a:r>
              <a:rPr lang="en-US" sz="2250" dirty="0">
                <a:solidFill>
                  <a:srgbClr val="D6D3CD"/>
                </a:solidFill>
                <a:latin typeface="Helvetica Neue" pitchFamily="34" charset="0"/>
                <a:ea typeface="Helvetica Neue" pitchFamily="34" charset="-122"/>
                <a:cs typeface="Helvetica Neue" pitchFamily="34" charset="-120"/>
              </a:rPr>
              <a:t>hidden loyalty is active — including on principals it has never seen, and on entirely fictional ones with no pretraining footprint.</a:t>
            </a:r>
            <a:endParaRPr lang="en-US" sz="2250" dirty="0"/>
          </a:p>
        </p:txBody>
      </p:sp>
      <p:sp>
        <p:nvSpPr>
          <p:cNvPr id="9" name="Shape 7"/>
          <p:cNvSpPr/>
          <p:nvPr/>
        </p:nvSpPr>
        <p:spPr>
          <a:xfrm>
            <a:off x="6508700" y="3992389"/>
            <a:ext cx="5270525" cy="5494511"/>
          </a:xfrm>
          <a:prstGeom prst="rect">
            <a:avLst/>
          </a:prstGeom>
          <a:solidFill>
            <a:srgbClr val="1B1F25"/>
          </a:solidFill>
          <a:ln/>
        </p:spPr>
      </p:sp>
      <p:sp>
        <p:nvSpPr>
          <p:cNvPr id="10" name="Shape 8"/>
          <p:cNvSpPr/>
          <p:nvPr/>
        </p:nvSpPr>
        <p:spPr>
          <a:xfrm>
            <a:off x="6508700" y="3992389"/>
            <a:ext cx="5270525" cy="28575"/>
          </a:xfrm>
          <a:prstGeom prst="rect">
            <a:avLst/>
          </a:prstGeom>
          <a:solidFill>
            <a:srgbClr val="EBBD57"/>
          </a:solidFill>
          <a:ln/>
        </p:spPr>
      </p:sp>
      <p:sp>
        <p:nvSpPr>
          <p:cNvPr id="11" name="Text 9"/>
          <p:cNvSpPr/>
          <p:nvPr/>
        </p:nvSpPr>
        <p:spPr>
          <a:xfrm>
            <a:off x="6832550" y="4363864"/>
            <a:ext cx="4761510" cy="581025"/>
          </a:xfrm>
          <a:prstGeom prst="rect">
            <a:avLst/>
          </a:prstGeom>
          <a:noFill/>
          <a:ln/>
        </p:spPr>
        <p:txBody>
          <a:bodyPr wrap="square" lIns="25400" tIns="25400" rIns="25400" bIns="25400" rtlCol="0" anchor="t">
            <a:normAutofit/>
          </a:bodyPr>
          <a:lstStyle/>
          <a:p>
            <a:pPr algn="l" indent="0" marL="0">
              <a:buNone/>
            </a:pPr>
            <a:r>
              <a:rPr lang="en-US" sz="1650" spc="198" kern="0" dirty="0">
                <a:solidFill>
                  <a:srgbClr val="EBBD57"/>
                </a:solidFill>
                <a:latin typeface="Courier New" pitchFamily="34" charset="0"/>
                <a:ea typeface="Courier New" pitchFamily="34" charset="-122"/>
                <a:cs typeface="Courier New" pitchFamily="34" charset="-120"/>
              </a:rPr>
              <a:t>LOYALTY-SPECIFIC, NOT PROMPT-SPECIFIC</a:t>
            </a:r>
            <a:endParaRPr lang="en-US" sz="1650" dirty="0"/>
          </a:p>
        </p:txBody>
      </p:sp>
      <p:sp>
        <p:nvSpPr>
          <p:cNvPr id="12" name="Text 10"/>
          <p:cNvSpPr/>
          <p:nvPr/>
        </p:nvSpPr>
        <p:spPr>
          <a:xfrm>
            <a:off x="6832550" y="5059189"/>
            <a:ext cx="4761510" cy="3352800"/>
          </a:xfrm>
          <a:prstGeom prst="rect">
            <a:avLst/>
          </a:prstGeom>
          <a:noFill/>
          <a:ln/>
        </p:spPr>
        <p:txBody>
          <a:bodyPr wrap="square" lIns="25400" tIns="25400" rIns="25400" bIns="25400" rtlCol="0" anchor="t">
            <a:normAutofit/>
          </a:bodyPr>
          <a:lstStyle/>
          <a:p>
            <a:pPr algn="l" indent="0" marL="0">
              <a:lnSpc>
                <a:spcPct val="120833"/>
              </a:lnSpc>
              <a:buNone/>
            </a:pPr>
            <a:r>
              <a:rPr lang="en-US" sz="2250" dirty="0">
                <a:solidFill>
                  <a:srgbClr val="D6D3CD"/>
                </a:solidFill>
                <a:latin typeface="Helvetica Neue" pitchFamily="34" charset="0"/>
                <a:ea typeface="Helvetica Neue" pitchFamily="34" charset="-122"/>
                <a:cs typeface="Helvetica Neue" pitchFamily="34" charset="-120"/>
              </a:rPr>
              <a:t>Detection distinguishes covert principal loyalty from generic operator obedience and from overt preference. It is not an alarm that fires whenever a system prompt exists. And the 17.5% principal-specific residual leaves signal for asking </a:t>
            </a:r>
            <a:pPr algn="l" indent="0" marL="0">
              <a:lnSpc>
                <a:spcPct val="120833"/>
              </a:lnSpc>
              <a:buNone/>
            </a:pPr>
            <a:r>
              <a:rPr lang="en-US" sz="2250" i="1" dirty="0">
                <a:solidFill>
                  <a:srgbClr val="D6D3CD"/>
                </a:solidFill>
                <a:latin typeface="Helvetica Neue" pitchFamily="34" charset="0"/>
                <a:ea typeface="Helvetica Neue" pitchFamily="34" charset="-122"/>
                <a:cs typeface="Helvetica Neue" pitchFamily="34" charset="-120"/>
              </a:rPr>
              <a:t>who</a:t>
            </a:r>
            <a:pPr algn="l" indent="0" marL="0">
              <a:lnSpc>
                <a:spcPct val="120833"/>
              </a:lnSpc>
              <a:buNone/>
            </a:pPr>
            <a:r>
              <a:rPr lang="en-US" sz="2250" dirty="0">
                <a:solidFill>
                  <a:srgbClr val="D6D3CD"/>
                </a:solidFill>
                <a:latin typeface="Helvetica Neue" pitchFamily="34" charset="0"/>
                <a:ea typeface="Helvetica Neue" pitchFamily="34" charset="-122"/>
                <a:cs typeface="Helvetica Neue" pitchFamily="34" charset="-120"/>
              </a:rPr>
              <a:t>.</a:t>
            </a:r>
            <a:endParaRPr lang="en-US" sz="2250" dirty="0"/>
          </a:p>
        </p:txBody>
      </p:sp>
      <p:sp>
        <p:nvSpPr>
          <p:cNvPr id="13" name="Shape 11"/>
          <p:cNvSpPr/>
          <p:nvPr/>
        </p:nvSpPr>
        <p:spPr>
          <a:xfrm>
            <a:off x="12026875" y="3992389"/>
            <a:ext cx="5270525" cy="5494511"/>
          </a:xfrm>
          <a:prstGeom prst="rect">
            <a:avLst/>
          </a:prstGeom>
          <a:solidFill>
            <a:srgbClr val="1B1F25"/>
          </a:solidFill>
          <a:ln/>
        </p:spPr>
      </p:sp>
      <p:sp>
        <p:nvSpPr>
          <p:cNvPr id="14" name="Shape 12"/>
          <p:cNvSpPr/>
          <p:nvPr/>
        </p:nvSpPr>
        <p:spPr>
          <a:xfrm>
            <a:off x="12026875" y="3992389"/>
            <a:ext cx="5270525" cy="28575"/>
          </a:xfrm>
          <a:prstGeom prst="rect">
            <a:avLst/>
          </a:prstGeom>
          <a:solidFill>
            <a:srgbClr val="64C4F0"/>
          </a:solidFill>
          <a:ln/>
        </p:spPr>
      </p:sp>
      <p:sp>
        <p:nvSpPr>
          <p:cNvPr id="15" name="Text 13"/>
          <p:cNvSpPr/>
          <p:nvPr/>
        </p:nvSpPr>
        <p:spPr>
          <a:xfrm>
            <a:off x="12350725" y="4363864"/>
            <a:ext cx="5085107" cy="309563"/>
          </a:xfrm>
          <a:prstGeom prst="rect">
            <a:avLst/>
          </a:prstGeom>
          <a:noFill/>
          <a:ln/>
        </p:spPr>
        <p:txBody>
          <a:bodyPr wrap="square" lIns="25400" tIns="25400" rIns="25400" bIns="25400" rtlCol="0" anchor="t">
            <a:normAutofit/>
          </a:bodyPr>
          <a:lstStyle/>
          <a:p>
            <a:pPr algn="l" indent="0" marL="0">
              <a:buNone/>
            </a:pPr>
            <a:r>
              <a:rPr lang="en-US" sz="1650" spc="198" kern="0" dirty="0">
                <a:solidFill>
                  <a:srgbClr val="64C4F0"/>
                </a:solidFill>
                <a:latin typeface="Courier New" pitchFamily="34" charset="0"/>
                <a:ea typeface="Courier New" pitchFamily="34" charset="-122"/>
                <a:cs typeface="Courier New" pitchFamily="34" charset="-120"/>
              </a:rPr>
              <a:t>SCOPE, STATED PLAINLY</a:t>
            </a:r>
            <a:endParaRPr lang="en-US" sz="1650" dirty="0"/>
          </a:p>
        </p:txBody>
      </p:sp>
      <p:sp>
        <p:nvSpPr>
          <p:cNvPr id="16" name="Text 14"/>
          <p:cNvSpPr/>
          <p:nvPr/>
        </p:nvSpPr>
        <p:spPr>
          <a:xfrm>
            <a:off x="12350725" y="4787726"/>
            <a:ext cx="4761510" cy="2114550"/>
          </a:xfrm>
          <a:prstGeom prst="rect">
            <a:avLst/>
          </a:prstGeom>
          <a:noFill/>
          <a:ln/>
        </p:spPr>
        <p:txBody>
          <a:bodyPr wrap="square" lIns="25400" tIns="25400" rIns="25400" bIns="25400" rtlCol="0" anchor="t">
            <a:normAutofit/>
          </a:bodyPr>
          <a:lstStyle/>
          <a:p>
            <a:pPr algn="l" indent="0" marL="0">
              <a:lnSpc>
                <a:spcPct val="120833"/>
              </a:lnSpc>
              <a:buNone/>
            </a:pPr>
            <a:r>
              <a:rPr lang="en-US" sz="2250" dirty="0">
                <a:solidFill>
                  <a:srgbClr val="D6D3CD"/>
                </a:solidFill>
                <a:latin typeface="Helvetica Neue" pitchFamily="34" charset="0"/>
                <a:ea typeface="Helvetica Neue" pitchFamily="34" charset="-122"/>
                <a:cs typeface="Helvetica Neue" pitchFamily="34" charset="-120"/>
              </a:rPr>
              <a:t>This is </a:t>
            </a:r>
            <a:pPr algn="l" indent="0" marL="0">
              <a:lnSpc>
                <a:spcPct val="120833"/>
              </a:lnSpc>
              <a:buNone/>
            </a:pPr>
            <a:r>
              <a:rPr lang="en-US" sz="2250" dirty="0">
                <a:solidFill>
                  <a:srgbClr val="EDEAE4"/>
                </a:solidFill>
                <a:latin typeface="Helvetica Neue" pitchFamily="34" charset="0"/>
                <a:ea typeface="Helvetica Neue" pitchFamily="34" charset="-122"/>
                <a:cs typeface="Helvetica Neue" pitchFamily="34" charset="-120"/>
              </a:rPr>
              <a:t>prompted </a:t>
            </a:r>
            <a:pPr algn="l" indent="0" marL="0">
              <a:lnSpc>
                <a:spcPct val="120833"/>
              </a:lnSpc>
              <a:buNone/>
            </a:pPr>
            <a:r>
              <a:rPr lang="en-US" sz="2250" dirty="0">
                <a:solidFill>
                  <a:srgbClr val="D6D3CD"/>
                </a:solidFill>
                <a:latin typeface="Helvetica Neue" pitchFamily="34" charset="0"/>
                <a:ea typeface="Helvetica Neue" pitchFamily="34" charset="-122"/>
                <a:cs typeface="Helvetica Neue" pitchFamily="34" charset="-120"/>
              </a:rPr>
              <a:t>loyalty in a white-box setting with activation access. Loyalty trained into weights may look quite different, and we have not tested it.</a:t>
            </a:r>
            <a:endParaRPr lang="en-US" sz="22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4161A"/>
        </a:solidFill>
      </p:bgPr>
    </p:bg>
    <p:spTree>
      <p:nvGrpSpPr>
        <p:cNvPr id="1" name=""/>
        <p:cNvGrpSpPr/>
        <p:nvPr/>
      </p:nvGrpSpPr>
      <p:grpSpPr>
        <a:xfrm>
          <a:off x="0" y="0"/>
          <a:ext cx="0" cy="0"/>
          <a:chOff x="0" y="0"/>
          <a:chExt cx="0" cy="0"/>
        </a:xfrm>
      </p:grpSpPr>
      <p:sp>
        <p:nvSpPr>
          <p:cNvPr id="2" name="Text 0"/>
          <p:cNvSpPr/>
          <p:nvPr/>
        </p:nvSpPr>
        <p:spPr>
          <a:xfrm>
            <a:off x="990600" y="800100"/>
            <a:ext cx="17937480" cy="333375"/>
          </a:xfrm>
          <a:prstGeom prst="rect">
            <a:avLst/>
          </a:prstGeom>
          <a:noFill/>
          <a:ln/>
        </p:spPr>
        <p:txBody>
          <a:bodyPr wrap="square" lIns="25400" tIns="25400" rIns="25400" bIns="25400" rtlCol="0" anchor="t">
            <a:normAutofit/>
          </a:bodyPr>
          <a:lstStyle/>
          <a:p>
            <a:pPr algn="l" indent="0" marL="0">
              <a:buNone/>
            </a:pPr>
            <a:r>
              <a:rPr lang="en-US" sz="1800" spc="324" kern="0" dirty="0">
                <a:solidFill>
                  <a:srgbClr val="9AA0A8"/>
                </a:solidFill>
                <a:latin typeface="Courier New" pitchFamily="34" charset="0"/>
                <a:ea typeface="Courier New" pitchFamily="34" charset="-122"/>
                <a:cs typeface="Courier New" pitchFamily="34" charset="-120"/>
              </a:rPr>
              <a:t>TRANSFERABLE METHODOLOGY</a:t>
            </a:r>
            <a:endParaRPr lang="en-US" sz="1800" dirty="0"/>
          </a:p>
        </p:txBody>
      </p:sp>
      <p:sp>
        <p:nvSpPr>
          <p:cNvPr id="3" name="Text 1"/>
          <p:cNvSpPr/>
          <p:nvPr/>
        </p:nvSpPr>
        <p:spPr>
          <a:xfrm>
            <a:off x="990600" y="1285875"/>
            <a:ext cx="17937480" cy="757014"/>
          </a:xfrm>
          <a:prstGeom prst="rect">
            <a:avLst/>
          </a:prstGeom>
          <a:noFill/>
          <a:ln/>
        </p:spPr>
        <p:txBody>
          <a:bodyPr wrap="square" lIns="25400" tIns="25400" rIns="25400" bIns="25400" rtlCol="0" anchor="t">
            <a:normAutofit/>
          </a:bodyPr>
          <a:lstStyle/>
          <a:p>
            <a:pPr algn="l" indent="0" marL="0">
              <a:lnSpc>
                <a:spcPct val="89857"/>
              </a:lnSpc>
              <a:buNone/>
            </a:pPr>
            <a:r>
              <a:rPr lang="en-US" sz="5550" spc="-55" kern="0" dirty="0">
                <a:solidFill>
                  <a:srgbClr val="EDEAE4"/>
                </a:solidFill>
                <a:latin typeface="Georgia" pitchFamily="34" charset="0"/>
                <a:ea typeface="Georgia" pitchFamily="34" charset="-122"/>
                <a:cs typeface="Georgia" pitchFamily="34" charset="-120"/>
              </a:rPr>
              <a:t>Three things we'd tell anyone doing steering work.</a:t>
            </a:r>
            <a:endParaRPr lang="en-US" sz="5550" dirty="0"/>
          </a:p>
        </p:txBody>
      </p:sp>
      <p:sp>
        <p:nvSpPr>
          <p:cNvPr id="4" name="Text 2"/>
          <p:cNvSpPr/>
          <p:nvPr/>
        </p:nvSpPr>
        <p:spPr>
          <a:xfrm>
            <a:off x="990600" y="2233389"/>
            <a:ext cx="15893415" cy="1327175"/>
          </a:xfrm>
          <a:prstGeom prst="rect">
            <a:avLst/>
          </a:prstGeom>
          <a:noFill/>
          <a:ln/>
        </p:spPr>
        <p:txBody>
          <a:bodyPr wrap="square" lIns="25400" tIns="25400" rIns="25400" bIns="25400" rtlCol="0" anchor="t">
            <a:normAutofit/>
          </a:bodyPr>
          <a:lstStyle/>
          <a:p>
            <a:pPr algn="l" indent="0" marL="0">
              <a:lnSpc>
                <a:spcPct val="121486"/>
              </a:lnSpc>
              <a:buNone/>
            </a:pPr>
            <a:r>
              <a:rPr lang="en-US" sz="2325" dirty="0">
                <a:solidFill>
                  <a:srgbClr val="B9BEC6"/>
                </a:solidFill>
                <a:latin typeface="Helvetica Neue" pitchFamily="34" charset="0"/>
                <a:ea typeface="Helvetica Neue" pitchFamily="34" charset="-122"/>
                <a:cs typeface="Helvetica Neue" pitchFamily="34" charset="-120"/>
              </a:rPr>
              <a:t>Our selection procedure was entirely standard: sweep configurations, keep the largest steering effect subject to a coherence guard. </a:t>
            </a:r>
            <a:pPr algn="l" indent="0" marL="0">
              <a:lnSpc>
                <a:spcPct val="121486"/>
              </a:lnSpc>
              <a:buNone/>
            </a:pPr>
            <a:r>
              <a:rPr lang="en-US" sz="2325" dirty="0">
                <a:solidFill>
                  <a:srgbClr val="EDEAE4"/>
                </a:solidFill>
                <a:latin typeface="Helvetica Neue" pitchFamily="34" charset="0"/>
                <a:ea typeface="Helvetica Neue" pitchFamily="34" charset="-122"/>
                <a:cs typeface="Helvetica Neue" pitchFamily="34" charset="-120"/>
              </a:rPr>
              <a:t>That procedure cannot detect a non-specific effect </a:t>
            </a:r>
            <a:pPr algn="l" indent="0" marL="0">
              <a:lnSpc>
                <a:spcPct val="121486"/>
              </a:lnSpc>
              <a:buNone/>
            </a:pPr>
            <a:r>
              <a:rPr lang="en-US" sz="2325" dirty="0">
                <a:solidFill>
                  <a:srgbClr val="B9BEC6"/>
                </a:solidFill>
                <a:latin typeface="Helvetica Neue" pitchFamily="34" charset="0"/>
                <a:ea typeface="Helvetica Neue" pitchFamily="34" charset="-122"/>
                <a:cs typeface="Helvetica Neue" pitchFamily="34" charset="-120"/>
              </a:rPr>
              <a:t>— and you won't discover it until you've spent your test split.</a:t>
            </a:r>
            <a:endParaRPr lang="en-US" sz="2325" dirty="0"/>
          </a:p>
        </p:txBody>
      </p:sp>
      <p:sp>
        <p:nvSpPr>
          <p:cNvPr id="5" name="Shape 3"/>
          <p:cNvSpPr/>
          <p:nvPr/>
        </p:nvSpPr>
        <p:spPr>
          <a:xfrm>
            <a:off x="990600" y="3941564"/>
            <a:ext cx="16306800" cy="2024881"/>
          </a:xfrm>
          <a:prstGeom prst="rect">
            <a:avLst/>
          </a:prstGeom>
          <a:solidFill>
            <a:srgbClr val="1B1F25"/>
          </a:solidFill>
          <a:ln/>
        </p:spPr>
      </p:sp>
      <p:sp>
        <p:nvSpPr>
          <p:cNvPr id="6" name="Shape 4"/>
          <p:cNvSpPr/>
          <p:nvPr/>
        </p:nvSpPr>
        <p:spPr>
          <a:xfrm>
            <a:off x="990600" y="3941564"/>
            <a:ext cx="28575" cy="2024881"/>
          </a:xfrm>
          <a:prstGeom prst="rect">
            <a:avLst/>
          </a:prstGeom>
          <a:solidFill>
            <a:srgbClr val="EBBD57"/>
          </a:solidFill>
          <a:ln/>
        </p:spPr>
      </p:sp>
      <p:sp>
        <p:nvSpPr>
          <p:cNvPr id="7" name="Text 5"/>
          <p:cNvSpPr/>
          <p:nvPr/>
        </p:nvSpPr>
        <p:spPr>
          <a:xfrm>
            <a:off x="1400175" y="4265414"/>
            <a:ext cx="449907" cy="666750"/>
          </a:xfrm>
          <a:prstGeom prst="rect">
            <a:avLst/>
          </a:prstGeom>
          <a:noFill/>
          <a:ln/>
        </p:spPr>
        <p:txBody>
          <a:bodyPr wrap="square" lIns="25400" tIns="25400" rIns="25400" bIns="25400" rtlCol="0" anchor="t">
            <a:normAutofit/>
          </a:bodyPr>
          <a:lstStyle/>
          <a:p>
            <a:pPr algn="l" indent="0" marL="0">
              <a:lnSpc>
                <a:spcPct val="88000"/>
              </a:lnSpc>
              <a:buNone/>
            </a:pPr>
            <a:r>
              <a:rPr lang="en-US" sz="4950" dirty="0">
                <a:solidFill>
                  <a:srgbClr val="EBBD57"/>
                </a:solidFill>
                <a:latin typeface="Georgia" pitchFamily="34" charset="0"/>
                <a:ea typeface="Georgia" pitchFamily="34" charset="-122"/>
                <a:cs typeface="Georgia" pitchFamily="34" charset="-120"/>
              </a:rPr>
              <a:t>1</a:t>
            </a:r>
            <a:endParaRPr lang="en-US" sz="4950" dirty="0"/>
          </a:p>
        </p:txBody>
      </p:sp>
      <p:sp>
        <p:nvSpPr>
          <p:cNvPr id="8" name="Text 6"/>
          <p:cNvSpPr/>
          <p:nvPr/>
        </p:nvSpPr>
        <p:spPr>
          <a:xfrm>
            <a:off x="2154882" y="4265414"/>
            <a:ext cx="16237669" cy="546720"/>
          </a:xfrm>
          <a:prstGeom prst="rect">
            <a:avLst/>
          </a:prstGeom>
          <a:noFill/>
          <a:ln/>
        </p:spPr>
        <p:txBody>
          <a:bodyPr wrap="square" lIns="25400" tIns="25400" rIns="25400" bIns="25400" rtlCol="0" anchor="t">
            <a:normAutofit/>
          </a:bodyPr>
          <a:lstStyle/>
          <a:p>
            <a:pPr algn="l" indent="0" marL="0">
              <a:lnSpc>
                <a:spcPct val="96800"/>
              </a:lnSpc>
              <a:buNone/>
            </a:pPr>
            <a:r>
              <a:rPr lang="en-US" sz="3300" dirty="0">
                <a:solidFill>
                  <a:srgbClr val="EDEAE4"/>
                </a:solidFill>
                <a:latin typeface="Georgia" pitchFamily="34" charset="0"/>
                <a:ea typeface="Georgia" pitchFamily="34" charset="-122"/>
                <a:cs typeface="Georgia" pitchFamily="34" charset="-120"/>
              </a:rPr>
              <a:t>Put a norm-matched random control </a:t>
            </a:r>
            <a:pPr algn="l" indent="0" marL="0">
              <a:lnSpc>
                <a:spcPct val="96800"/>
              </a:lnSpc>
              <a:buNone/>
            </a:pPr>
            <a:r>
              <a:rPr lang="en-US" sz="3300" i="1" dirty="0">
                <a:solidFill>
                  <a:srgbClr val="EDEAE4"/>
                </a:solidFill>
                <a:latin typeface="Georgia" pitchFamily="34" charset="0"/>
                <a:ea typeface="Georgia" pitchFamily="34" charset="-122"/>
                <a:cs typeface="Georgia" pitchFamily="34" charset="-120"/>
              </a:rPr>
              <a:t>inside </a:t>
            </a:r>
            <a:pPr algn="l" indent="0" marL="0">
              <a:lnSpc>
                <a:spcPct val="96800"/>
              </a:lnSpc>
              <a:buNone/>
            </a:pPr>
            <a:r>
              <a:rPr lang="en-US" sz="3300" dirty="0">
                <a:solidFill>
                  <a:srgbClr val="EDEAE4"/>
                </a:solidFill>
                <a:latin typeface="Georgia" pitchFamily="34" charset="0"/>
                <a:ea typeface="Georgia" pitchFamily="34" charset="-122"/>
                <a:cs typeface="Georgia" pitchFamily="34" charset="-120"/>
              </a:rPr>
              <a:t>the selection loop.</a:t>
            </a:r>
            <a:endParaRPr lang="en-US" sz="3300" dirty="0"/>
          </a:p>
        </p:txBody>
      </p:sp>
      <p:sp>
        <p:nvSpPr>
          <p:cNvPr id="9" name="Text 7"/>
          <p:cNvSpPr/>
          <p:nvPr/>
        </p:nvSpPr>
        <p:spPr>
          <a:xfrm>
            <a:off x="2154882" y="4869284"/>
            <a:ext cx="15204363" cy="811411"/>
          </a:xfrm>
          <a:prstGeom prst="rect">
            <a:avLst/>
          </a:prstGeom>
          <a:noFill/>
          <a:ln/>
        </p:spPr>
        <p:txBody>
          <a:bodyPr wrap="square" lIns="25400" tIns="25400" rIns="25400" bIns="25400" rtlCol="0" anchor="t">
            <a:normAutofit/>
          </a:bodyPr>
          <a:lstStyle/>
          <a:p>
            <a:pPr algn="l" indent="0" marL="0">
              <a:lnSpc>
                <a:spcPct val="117681"/>
              </a:lnSpc>
              <a:buNone/>
            </a:pPr>
            <a:r>
              <a:rPr lang="en-US" sz="2175" dirty="0">
                <a:solidFill>
                  <a:srgbClr val="B9BEC6"/>
                </a:solidFill>
                <a:latin typeface="Helvetica Neue" pitchFamily="34" charset="0"/>
                <a:ea typeface="Helvetica Neue" pitchFamily="34" charset="-122"/>
                <a:cs typeface="Helvetica Neue" pitchFamily="34" charset="-120"/>
              </a:rPr>
              <a:t>Score candidates on STEER − random, not STEER alone. Sign-flip and random controls are complementary: sign reversal held at 4 of our 5 configs while random failed at all 5 — either test alone would have misled us.</a:t>
            </a:r>
            <a:endParaRPr lang="en-US" sz="2175" dirty="0"/>
          </a:p>
        </p:txBody>
      </p:sp>
      <p:sp>
        <p:nvSpPr>
          <p:cNvPr id="10" name="Shape 8"/>
          <p:cNvSpPr/>
          <p:nvPr/>
        </p:nvSpPr>
        <p:spPr>
          <a:xfrm>
            <a:off x="990600" y="6175995"/>
            <a:ext cx="16306800" cy="1977256"/>
          </a:xfrm>
          <a:prstGeom prst="rect">
            <a:avLst/>
          </a:prstGeom>
          <a:solidFill>
            <a:srgbClr val="1B1F25"/>
          </a:solidFill>
          <a:ln/>
        </p:spPr>
      </p:sp>
      <p:sp>
        <p:nvSpPr>
          <p:cNvPr id="11" name="Text 9"/>
          <p:cNvSpPr/>
          <p:nvPr/>
        </p:nvSpPr>
        <p:spPr>
          <a:xfrm>
            <a:off x="1371600" y="6499845"/>
            <a:ext cx="543892" cy="666750"/>
          </a:xfrm>
          <a:prstGeom prst="rect">
            <a:avLst/>
          </a:prstGeom>
          <a:noFill/>
          <a:ln/>
        </p:spPr>
        <p:txBody>
          <a:bodyPr wrap="square" lIns="25400" tIns="25400" rIns="25400" bIns="25400" rtlCol="0" anchor="t">
            <a:normAutofit/>
          </a:bodyPr>
          <a:lstStyle/>
          <a:p>
            <a:pPr algn="l" indent="0" marL="0">
              <a:lnSpc>
                <a:spcPct val="88000"/>
              </a:lnSpc>
              <a:buNone/>
            </a:pPr>
            <a:r>
              <a:rPr lang="en-US" sz="4950" dirty="0">
                <a:solidFill>
                  <a:srgbClr val="5B626B"/>
                </a:solidFill>
                <a:latin typeface="Georgia" pitchFamily="34" charset="0"/>
                <a:ea typeface="Georgia" pitchFamily="34" charset="-122"/>
                <a:cs typeface="Georgia" pitchFamily="34" charset="-120"/>
              </a:rPr>
              <a:t>2</a:t>
            </a:r>
            <a:endParaRPr lang="en-US" sz="4950" dirty="0"/>
          </a:p>
        </p:txBody>
      </p:sp>
      <p:sp>
        <p:nvSpPr>
          <p:cNvPr id="12" name="Text 10"/>
          <p:cNvSpPr/>
          <p:nvPr/>
        </p:nvSpPr>
        <p:spPr>
          <a:xfrm>
            <a:off x="2220292" y="6499845"/>
            <a:ext cx="16165718" cy="499095"/>
          </a:xfrm>
          <a:prstGeom prst="rect">
            <a:avLst/>
          </a:prstGeom>
          <a:noFill/>
          <a:ln/>
        </p:spPr>
        <p:txBody>
          <a:bodyPr wrap="square" lIns="25400" tIns="25400" rIns="25400" bIns="25400" rtlCol="0" anchor="t">
            <a:normAutofit/>
          </a:bodyPr>
          <a:lstStyle/>
          <a:p>
            <a:pPr algn="l" indent="0" marL="0">
              <a:lnSpc>
                <a:spcPct val="96800"/>
              </a:lnSpc>
              <a:buNone/>
            </a:pPr>
            <a:r>
              <a:rPr lang="en-US" sz="3300" dirty="0">
                <a:solidFill>
                  <a:srgbClr val="EDEAE4"/>
                </a:solidFill>
                <a:latin typeface="Georgia" pitchFamily="34" charset="0"/>
                <a:ea typeface="Georgia" pitchFamily="34" charset="-122"/>
                <a:cs typeface="Georgia" pitchFamily="34" charset="-120"/>
              </a:rPr>
              <a:t>Don't mean-centre before PCA if you're asking “are these parallel?”</a:t>
            </a:r>
            <a:endParaRPr lang="en-US" sz="3300" dirty="0"/>
          </a:p>
        </p:txBody>
      </p:sp>
      <p:sp>
        <p:nvSpPr>
          <p:cNvPr id="13" name="Text 11"/>
          <p:cNvSpPr/>
          <p:nvPr/>
        </p:nvSpPr>
        <p:spPr>
          <a:xfrm>
            <a:off x="2220292" y="7056090"/>
            <a:ext cx="15136991" cy="811411"/>
          </a:xfrm>
          <a:prstGeom prst="rect">
            <a:avLst/>
          </a:prstGeom>
          <a:noFill/>
          <a:ln/>
        </p:spPr>
        <p:txBody>
          <a:bodyPr wrap="square" lIns="25400" tIns="25400" rIns="25400" bIns="25400" rtlCol="0" anchor="t">
            <a:normAutofit/>
          </a:bodyPr>
          <a:lstStyle/>
          <a:p>
            <a:pPr algn="l" indent="0" marL="0">
              <a:lnSpc>
                <a:spcPct val="117681"/>
              </a:lnSpc>
              <a:buNone/>
            </a:pPr>
            <a:r>
              <a:rPr lang="en-US" sz="2175" dirty="0">
                <a:solidFill>
                  <a:srgbClr val="B9BEC6"/>
                </a:solidFill>
                <a:latin typeface="Helvetica Neue" pitchFamily="34" charset="0"/>
                <a:ea typeface="Helvetica Neue" pitchFamily="34" charset="-122"/>
                <a:cs typeface="Helvetica Neue" pitchFamily="34" charset="-120"/>
              </a:rPr>
              <a:t>Centring removes exactly the shared component you're trying to measure. It produced a result contradicting our own cosine matrix, and it cost us real time.</a:t>
            </a:r>
            <a:endParaRPr lang="en-US" sz="2175" dirty="0"/>
          </a:p>
        </p:txBody>
      </p:sp>
      <p:sp>
        <p:nvSpPr>
          <p:cNvPr id="14" name="Shape 12"/>
          <p:cNvSpPr/>
          <p:nvPr/>
        </p:nvSpPr>
        <p:spPr>
          <a:xfrm>
            <a:off x="990600" y="8362801"/>
            <a:ext cx="16306800" cy="1977256"/>
          </a:xfrm>
          <a:prstGeom prst="rect">
            <a:avLst/>
          </a:prstGeom>
          <a:solidFill>
            <a:srgbClr val="1B1F25"/>
          </a:solidFill>
          <a:ln/>
        </p:spPr>
      </p:sp>
      <p:sp>
        <p:nvSpPr>
          <p:cNvPr id="15" name="Text 13"/>
          <p:cNvSpPr/>
          <p:nvPr/>
        </p:nvSpPr>
        <p:spPr>
          <a:xfrm>
            <a:off x="1371600" y="8686651"/>
            <a:ext cx="449907" cy="666750"/>
          </a:xfrm>
          <a:prstGeom prst="rect">
            <a:avLst/>
          </a:prstGeom>
          <a:noFill/>
          <a:ln/>
        </p:spPr>
        <p:txBody>
          <a:bodyPr wrap="square" lIns="25400" tIns="25400" rIns="25400" bIns="25400" rtlCol="0" anchor="t">
            <a:normAutofit/>
          </a:bodyPr>
          <a:lstStyle/>
          <a:p>
            <a:pPr algn="l" indent="0" marL="0">
              <a:lnSpc>
                <a:spcPct val="88000"/>
              </a:lnSpc>
              <a:buNone/>
            </a:pPr>
            <a:r>
              <a:rPr lang="en-US" sz="4950" dirty="0">
                <a:solidFill>
                  <a:srgbClr val="5B626B"/>
                </a:solidFill>
                <a:latin typeface="Georgia" pitchFamily="34" charset="0"/>
                <a:ea typeface="Georgia" pitchFamily="34" charset="-122"/>
                <a:cs typeface="Georgia" pitchFamily="34" charset="-120"/>
              </a:rPr>
              <a:t>3</a:t>
            </a:r>
            <a:endParaRPr lang="en-US" sz="4950" dirty="0"/>
          </a:p>
        </p:txBody>
      </p:sp>
      <p:sp>
        <p:nvSpPr>
          <p:cNvPr id="16" name="Text 14"/>
          <p:cNvSpPr/>
          <p:nvPr/>
        </p:nvSpPr>
        <p:spPr>
          <a:xfrm>
            <a:off x="2126307" y="8686651"/>
            <a:ext cx="16269102" cy="499095"/>
          </a:xfrm>
          <a:prstGeom prst="rect">
            <a:avLst/>
          </a:prstGeom>
          <a:noFill/>
          <a:ln/>
        </p:spPr>
        <p:txBody>
          <a:bodyPr wrap="square" lIns="25400" tIns="25400" rIns="25400" bIns="25400" rtlCol="0" anchor="t">
            <a:normAutofit/>
          </a:bodyPr>
          <a:lstStyle/>
          <a:p>
            <a:pPr algn="l" indent="0" marL="0">
              <a:lnSpc>
                <a:spcPct val="96800"/>
              </a:lnSpc>
              <a:buNone/>
            </a:pPr>
            <a:r>
              <a:rPr lang="en-US" sz="3300" dirty="0">
                <a:solidFill>
                  <a:srgbClr val="EDEAE4"/>
                </a:solidFill>
                <a:latin typeface="Georgia" pitchFamily="34" charset="0"/>
                <a:ea typeface="Georgia" pitchFamily="34" charset="-122"/>
                <a:cs typeface="Georgia" pitchFamily="34" charset="-120"/>
              </a:rPr>
              <a:t>AUC 1.00 means nothing without a shuffled-label control.</a:t>
            </a:r>
            <a:endParaRPr lang="en-US" sz="3300" dirty="0"/>
          </a:p>
        </p:txBody>
      </p:sp>
      <p:sp>
        <p:nvSpPr>
          <p:cNvPr id="17" name="Text 15"/>
          <p:cNvSpPr/>
          <p:nvPr/>
        </p:nvSpPr>
        <p:spPr>
          <a:xfrm>
            <a:off x="2126307" y="9242896"/>
            <a:ext cx="15233795" cy="811411"/>
          </a:xfrm>
          <a:prstGeom prst="rect">
            <a:avLst/>
          </a:prstGeom>
          <a:noFill/>
          <a:ln/>
        </p:spPr>
        <p:txBody>
          <a:bodyPr wrap="square" lIns="25400" tIns="25400" rIns="25400" bIns="25400" rtlCol="0" anchor="t">
            <a:normAutofit/>
          </a:bodyPr>
          <a:lstStyle/>
          <a:p>
            <a:pPr algn="l" indent="0" marL="0">
              <a:lnSpc>
                <a:spcPct val="117681"/>
              </a:lnSpc>
              <a:buNone/>
            </a:pPr>
            <a:r>
              <a:rPr lang="en-US" sz="2175" dirty="0">
                <a:solidFill>
                  <a:srgbClr val="B9BEC6"/>
                </a:solidFill>
                <a:latin typeface="Helvetica Neue" pitchFamily="34" charset="0"/>
                <a:ea typeface="Helvetica Neue" pitchFamily="34" charset="-122"/>
                <a:cs typeface="Helvetica Neue" pitchFamily="34" charset="-120"/>
              </a:rPr>
              <a:t>When dimensions greatly outnumber samples, near-perfect separation is available between almost any two conditions. Shuffle, reduce dimensions, check the norm — that's what turns a perfect score into evidence.</a:t>
            </a:r>
            <a:endParaRPr lang="en-US" sz="2175"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4161A"/>
        </a:solidFill>
      </p:bgPr>
    </p:bg>
    <p:spTree>
      <p:nvGrpSpPr>
        <p:cNvPr id="1" name=""/>
        <p:cNvGrpSpPr/>
        <p:nvPr/>
      </p:nvGrpSpPr>
      <p:grpSpPr>
        <a:xfrm>
          <a:off x="0" y="0"/>
          <a:ext cx="0" cy="0"/>
          <a:chOff x="0" y="0"/>
          <a:chExt cx="0" cy="0"/>
        </a:xfrm>
      </p:grpSpPr>
      <p:sp>
        <p:nvSpPr>
          <p:cNvPr id="2" name="Text 0"/>
          <p:cNvSpPr/>
          <p:nvPr/>
        </p:nvSpPr>
        <p:spPr>
          <a:xfrm>
            <a:off x="990600" y="800100"/>
            <a:ext cx="17937480" cy="333375"/>
          </a:xfrm>
          <a:prstGeom prst="rect">
            <a:avLst/>
          </a:prstGeom>
          <a:noFill/>
          <a:ln/>
        </p:spPr>
        <p:txBody>
          <a:bodyPr wrap="square" lIns="25400" tIns="25400" rIns="25400" bIns="25400" rtlCol="0" anchor="t">
            <a:normAutofit/>
          </a:bodyPr>
          <a:lstStyle/>
          <a:p>
            <a:pPr algn="l" indent="0" marL="0">
              <a:buNone/>
            </a:pPr>
            <a:r>
              <a:rPr lang="en-US" sz="1800" spc="324" kern="0" dirty="0">
                <a:solidFill>
                  <a:srgbClr val="9AA0A8"/>
                </a:solidFill>
                <a:latin typeface="Courier New" pitchFamily="34" charset="0"/>
                <a:ea typeface="Courier New" pitchFamily="34" charset="-122"/>
                <a:cs typeface="Courier New" pitchFamily="34" charset="-120"/>
              </a:rPr>
              <a:t>LIMITATIONS</a:t>
            </a:r>
            <a:endParaRPr lang="en-US" sz="1800" dirty="0"/>
          </a:p>
        </p:txBody>
      </p:sp>
      <p:sp>
        <p:nvSpPr>
          <p:cNvPr id="3" name="Text 1"/>
          <p:cNvSpPr/>
          <p:nvPr/>
        </p:nvSpPr>
        <p:spPr>
          <a:xfrm>
            <a:off x="990600" y="1285875"/>
            <a:ext cx="17937480" cy="757014"/>
          </a:xfrm>
          <a:prstGeom prst="rect">
            <a:avLst/>
          </a:prstGeom>
          <a:noFill/>
          <a:ln/>
        </p:spPr>
        <p:txBody>
          <a:bodyPr wrap="square" lIns="25400" tIns="25400" rIns="25400" bIns="25400" rtlCol="0" anchor="t">
            <a:normAutofit/>
          </a:bodyPr>
          <a:lstStyle/>
          <a:p>
            <a:pPr algn="l" indent="0" marL="0">
              <a:lnSpc>
                <a:spcPct val="89857"/>
              </a:lnSpc>
              <a:buNone/>
            </a:pPr>
            <a:r>
              <a:rPr lang="en-US" sz="5550" spc="-55" kern="0" dirty="0">
                <a:solidFill>
                  <a:srgbClr val="EDEAE4"/>
                </a:solidFill>
                <a:latin typeface="Georgia" pitchFamily="34" charset="0"/>
                <a:ea typeface="Georgia" pitchFamily="34" charset="-122"/>
                <a:cs typeface="Georgia" pitchFamily="34" charset="-120"/>
              </a:rPr>
              <a:t>What this does not establish.</a:t>
            </a:r>
            <a:endParaRPr lang="en-US" sz="5550" dirty="0"/>
          </a:p>
        </p:txBody>
      </p:sp>
      <p:sp>
        <p:nvSpPr>
          <p:cNvPr id="4" name="Shape 2"/>
          <p:cNvSpPr/>
          <p:nvPr/>
        </p:nvSpPr>
        <p:spPr>
          <a:xfrm>
            <a:off x="990600" y="2461989"/>
            <a:ext cx="9372600" cy="9525"/>
          </a:xfrm>
          <a:prstGeom prst="rect">
            <a:avLst/>
          </a:prstGeom>
          <a:solidFill>
            <a:srgbClr val="EDEAE4">
              <a:alpha val="12000"/>
            </a:srgbClr>
          </a:solidFill>
          <a:ln/>
        </p:spPr>
      </p:sp>
      <p:sp>
        <p:nvSpPr>
          <p:cNvPr id="5" name="Text 3"/>
          <p:cNvSpPr/>
          <p:nvPr/>
        </p:nvSpPr>
        <p:spPr>
          <a:xfrm>
            <a:off x="990600" y="2700114"/>
            <a:ext cx="3237548" cy="1584722"/>
          </a:xfrm>
          <a:prstGeom prst="rect">
            <a:avLst/>
          </a:prstGeom>
          <a:noFill/>
          <a:ln/>
        </p:spPr>
        <p:txBody>
          <a:bodyPr wrap="square" lIns="25400" tIns="25400" rIns="25400" bIns="25400" rtlCol="0" anchor="t">
            <a:normAutofit/>
          </a:bodyPr>
          <a:lstStyle/>
          <a:p>
            <a:pPr algn="l" indent="0" marL="0">
              <a:buNone/>
            </a:pPr>
            <a:r>
              <a:rPr lang="en-US" sz="1800" spc="108" kern="0" dirty="0">
                <a:solidFill>
                  <a:srgbClr val="64C4F0"/>
                </a:solidFill>
                <a:latin typeface="Courier New" pitchFamily="34" charset="0"/>
                <a:ea typeface="Courier New" pitchFamily="34" charset="-122"/>
                <a:cs typeface="Courier New" pitchFamily="34" charset="-120"/>
              </a:rPr>
              <a:t>ONE MODEL, ONE FAMILY</a:t>
            </a:r>
            <a:endParaRPr lang="en-US" sz="1800" dirty="0"/>
          </a:p>
        </p:txBody>
      </p:sp>
      <p:sp>
        <p:nvSpPr>
          <p:cNvPr id="6" name="Text 4"/>
          <p:cNvSpPr/>
          <p:nvPr/>
        </p:nvSpPr>
        <p:spPr>
          <a:xfrm>
            <a:off x="4400550" y="2700114"/>
            <a:ext cx="6141529" cy="1584722"/>
          </a:xfrm>
          <a:prstGeom prst="rect">
            <a:avLst/>
          </a:prstGeom>
          <a:noFill/>
          <a:ln/>
        </p:spPr>
        <p:txBody>
          <a:bodyPr wrap="square" lIns="25400" tIns="25400" rIns="25400" bIns="25400" rtlCol="0" anchor="t">
            <a:normAutofit/>
          </a:bodyPr>
          <a:lstStyle/>
          <a:p>
            <a:pPr algn="l" indent="0" marL="0">
              <a:lnSpc>
                <a:spcPct val="117681"/>
              </a:lnSpc>
              <a:buNone/>
            </a:pPr>
            <a:r>
              <a:rPr lang="en-US" sz="2175" dirty="0">
                <a:solidFill>
                  <a:srgbClr val="D6D3CD"/>
                </a:solidFill>
                <a:latin typeface="Helvetica Neue" pitchFamily="34" charset="0"/>
                <a:ea typeface="Helvetica Neue" pitchFamily="34" charset="-122"/>
                <a:cs typeface="Helvetica Neue" pitchFamily="34" charset="-120"/>
              </a:rPr>
              <a:t>Everything is Qwen2.5-3B-Instruct. A matched Llama replication was planned and did not happen, so no architecture-independence claim.</a:t>
            </a:r>
            <a:endParaRPr lang="en-US" sz="2175" dirty="0"/>
          </a:p>
        </p:txBody>
      </p:sp>
      <p:sp>
        <p:nvSpPr>
          <p:cNvPr id="7" name="Shape 5"/>
          <p:cNvSpPr/>
          <p:nvPr/>
        </p:nvSpPr>
        <p:spPr>
          <a:xfrm>
            <a:off x="990600" y="4475336"/>
            <a:ext cx="9372600" cy="9525"/>
          </a:xfrm>
          <a:prstGeom prst="rect">
            <a:avLst/>
          </a:prstGeom>
          <a:solidFill>
            <a:srgbClr val="EDEAE4">
              <a:alpha val="12000"/>
            </a:srgbClr>
          </a:solidFill>
          <a:ln/>
        </p:spPr>
      </p:sp>
      <p:sp>
        <p:nvSpPr>
          <p:cNvPr id="8" name="Text 6"/>
          <p:cNvSpPr/>
          <p:nvPr/>
        </p:nvSpPr>
        <p:spPr>
          <a:xfrm>
            <a:off x="990600" y="4713461"/>
            <a:ext cx="3237548" cy="1198066"/>
          </a:xfrm>
          <a:prstGeom prst="rect">
            <a:avLst/>
          </a:prstGeom>
          <a:noFill/>
          <a:ln/>
        </p:spPr>
        <p:txBody>
          <a:bodyPr wrap="square" lIns="25400" tIns="25400" rIns="25400" bIns="25400" rtlCol="0" anchor="t">
            <a:normAutofit/>
          </a:bodyPr>
          <a:lstStyle/>
          <a:p>
            <a:pPr algn="l" indent="0" marL="0">
              <a:buNone/>
            </a:pPr>
            <a:r>
              <a:rPr lang="en-US" sz="1800" spc="108" kern="0" dirty="0">
                <a:solidFill>
                  <a:srgbClr val="64C4F0"/>
                </a:solidFill>
                <a:latin typeface="Courier New" pitchFamily="34" charset="0"/>
                <a:ea typeface="Courier New" pitchFamily="34" charset="-122"/>
                <a:cs typeface="Courier New" pitchFamily="34" charset="-120"/>
              </a:rPr>
              <a:t>PROMPTED, NOT TRAINED</a:t>
            </a:r>
            <a:endParaRPr lang="en-US" sz="1800" dirty="0"/>
          </a:p>
        </p:txBody>
      </p:sp>
      <p:sp>
        <p:nvSpPr>
          <p:cNvPr id="9" name="Text 7"/>
          <p:cNvSpPr/>
          <p:nvPr/>
        </p:nvSpPr>
        <p:spPr>
          <a:xfrm>
            <a:off x="4400550" y="4713461"/>
            <a:ext cx="6141529" cy="1198066"/>
          </a:xfrm>
          <a:prstGeom prst="rect">
            <a:avLst/>
          </a:prstGeom>
          <a:noFill/>
          <a:ln/>
        </p:spPr>
        <p:txBody>
          <a:bodyPr wrap="square" lIns="25400" tIns="25400" rIns="25400" bIns="25400" rtlCol="0" anchor="t">
            <a:normAutofit/>
          </a:bodyPr>
          <a:lstStyle/>
          <a:p>
            <a:pPr algn="l" indent="0" marL="0">
              <a:lnSpc>
                <a:spcPct val="117681"/>
              </a:lnSpc>
              <a:buNone/>
            </a:pPr>
            <a:r>
              <a:rPr lang="en-US" sz="2175" dirty="0">
                <a:solidFill>
                  <a:srgbClr val="D6D3CD"/>
                </a:solidFill>
                <a:latin typeface="Helvetica Neue" pitchFamily="34" charset="0"/>
                <a:ea typeface="Helvetica Neue" pitchFamily="34" charset="-122"/>
                <a:cs typeface="Helvetica Neue" pitchFamily="34" charset="-120"/>
              </a:rPr>
              <a:t>Loyalty installed via context may be structured differently from loyalty baked into weights, and the detection result may not transfer.</a:t>
            </a:r>
            <a:endParaRPr lang="en-US" sz="2175" dirty="0"/>
          </a:p>
        </p:txBody>
      </p:sp>
      <p:sp>
        <p:nvSpPr>
          <p:cNvPr id="10" name="Shape 8"/>
          <p:cNvSpPr/>
          <p:nvPr/>
        </p:nvSpPr>
        <p:spPr>
          <a:xfrm>
            <a:off x="990600" y="6102028"/>
            <a:ext cx="9372600" cy="9525"/>
          </a:xfrm>
          <a:prstGeom prst="rect">
            <a:avLst/>
          </a:prstGeom>
          <a:solidFill>
            <a:srgbClr val="EDEAE4">
              <a:alpha val="12000"/>
            </a:srgbClr>
          </a:solidFill>
          <a:ln/>
        </p:spPr>
      </p:sp>
      <p:sp>
        <p:nvSpPr>
          <p:cNvPr id="11" name="Text 9"/>
          <p:cNvSpPr/>
          <p:nvPr/>
        </p:nvSpPr>
        <p:spPr>
          <a:xfrm>
            <a:off x="990600" y="6340153"/>
            <a:ext cx="3237548" cy="1584722"/>
          </a:xfrm>
          <a:prstGeom prst="rect">
            <a:avLst/>
          </a:prstGeom>
          <a:noFill/>
          <a:ln/>
        </p:spPr>
        <p:txBody>
          <a:bodyPr wrap="square" lIns="25400" tIns="25400" rIns="25400" bIns="25400" rtlCol="0" anchor="t">
            <a:normAutofit/>
          </a:bodyPr>
          <a:lstStyle/>
          <a:p>
            <a:pPr algn="l" indent="0" marL="0">
              <a:buNone/>
            </a:pPr>
            <a:r>
              <a:rPr lang="en-US" sz="1800" spc="108" kern="0" dirty="0">
                <a:solidFill>
                  <a:srgbClr val="64C4F0"/>
                </a:solidFill>
                <a:latin typeface="Courier New" pitchFamily="34" charset="0"/>
                <a:ea typeface="Courier New" pitchFamily="34" charset="-122"/>
                <a:cs typeface="Courier New" pitchFamily="34" charset="-120"/>
              </a:rPr>
              <a:t>LINEAR METHODS ONLY</a:t>
            </a:r>
            <a:endParaRPr lang="en-US" sz="1800" dirty="0"/>
          </a:p>
        </p:txBody>
      </p:sp>
      <p:sp>
        <p:nvSpPr>
          <p:cNvPr id="12" name="Text 10"/>
          <p:cNvSpPr/>
          <p:nvPr/>
        </p:nvSpPr>
        <p:spPr>
          <a:xfrm>
            <a:off x="4400550" y="6340153"/>
            <a:ext cx="6141529" cy="1584722"/>
          </a:xfrm>
          <a:prstGeom prst="rect">
            <a:avLst/>
          </a:prstGeom>
          <a:noFill/>
          <a:ln/>
        </p:spPr>
        <p:txBody>
          <a:bodyPr wrap="square" lIns="25400" tIns="25400" rIns="25400" bIns="25400" rtlCol="0" anchor="t">
            <a:normAutofit/>
          </a:bodyPr>
          <a:lstStyle/>
          <a:p>
            <a:pPr algn="l" indent="0" marL="0">
              <a:lnSpc>
                <a:spcPct val="117681"/>
              </a:lnSpc>
              <a:buNone/>
            </a:pPr>
            <a:r>
              <a:rPr lang="en-US" sz="2175" dirty="0">
                <a:solidFill>
                  <a:srgbClr val="D6D3CD"/>
                </a:solidFill>
                <a:latin typeface="Helvetica Neue" pitchFamily="34" charset="0"/>
                <a:ea typeface="Helvetica Neue" pitchFamily="34" charset="-122"/>
                <a:cs typeface="Helvetica Neue" pitchFamily="34" charset="-120"/>
              </a:rPr>
              <a:t>The negative causal result concerns linear steering. A broad disposition like this plausibly needs coordinated multi-site changes, not one translation.</a:t>
            </a:r>
            <a:endParaRPr lang="en-US" sz="2175" dirty="0"/>
          </a:p>
        </p:txBody>
      </p:sp>
      <p:sp>
        <p:nvSpPr>
          <p:cNvPr id="13" name="Shape 11"/>
          <p:cNvSpPr/>
          <p:nvPr/>
        </p:nvSpPr>
        <p:spPr>
          <a:xfrm>
            <a:off x="990600" y="10128721"/>
            <a:ext cx="9372600" cy="9525"/>
          </a:xfrm>
          <a:prstGeom prst="rect">
            <a:avLst/>
          </a:prstGeom>
          <a:solidFill>
            <a:srgbClr val="EDEAE4">
              <a:alpha val="12000"/>
            </a:srgbClr>
          </a:solidFill>
          <a:ln/>
        </p:spPr>
      </p:sp>
      <p:sp>
        <p:nvSpPr>
          <p:cNvPr id="14" name="Shape 12"/>
          <p:cNvSpPr/>
          <p:nvPr/>
        </p:nvSpPr>
        <p:spPr>
          <a:xfrm>
            <a:off x="990600" y="8115374"/>
            <a:ext cx="9372600" cy="9525"/>
          </a:xfrm>
          <a:prstGeom prst="rect">
            <a:avLst/>
          </a:prstGeom>
          <a:solidFill>
            <a:srgbClr val="EDEAE4">
              <a:alpha val="12000"/>
            </a:srgbClr>
          </a:solidFill>
          <a:ln/>
        </p:spPr>
      </p:sp>
      <p:sp>
        <p:nvSpPr>
          <p:cNvPr id="15" name="Text 13"/>
          <p:cNvSpPr/>
          <p:nvPr/>
        </p:nvSpPr>
        <p:spPr>
          <a:xfrm>
            <a:off x="990600" y="8353499"/>
            <a:ext cx="3237548" cy="1584722"/>
          </a:xfrm>
          <a:prstGeom prst="rect">
            <a:avLst/>
          </a:prstGeom>
          <a:noFill/>
          <a:ln/>
        </p:spPr>
        <p:txBody>
          <a:bodyPr wrap="square" lIns="25400" tIns="25400" rIns="25400" bIns="25400" rtlCol="0" anchor="t">
            <a:normAutofit/>
          </a:bodyPr>
          <a:lstStyle/>
          <a:p>
            <a:pPr algn="l" indent="0" marL="0">
              <a:buNone/>
            </a:pPr>
            <a:r>
              <a:rPr lang="en-US" sz="1800" spc="108" kern="0" dirty="0">
                <a:solidFill>
                  <a:srgbClr val="64C4F0"/>
                </a:solidFill>
                <a:latin typeface="Courier New" pitchFamily="34" charset="0"/>
                <a:ea typeface="Courier New" pitchFamily="34" charset="-122"/>
                <a:cs typeface="Courier New" pitchFamily="34" charset="-120"/>
              </a:rPr>
              <a:t>THIN HELD-OUT SPLIT</a:t>
            </a:r>
            <a:endParaRPr lang="en-US" sz="1800" dirty="0"/>
          </a:p>
        </p:txBody>
      </p:sp>
      <p:sp>
        <p:nvSpPr>
          <p:cNvPr id="16" name="Text 14"/>
          <p:cNvSpPr/>
          <p:nvPr/>
        </p:nvSpPr>
        <p:spPr>
          <a:xfrm>
            <a:off x="4400550" y="8353499"/>
            <a:ext cx="6141529" cy="1584722"/>
          </a:xfrm>
          <a:prstGeom prst="rect">
            <a:avLst/>
          </a:prstGeom>
          <a:noFill/>
          <a:ln/>
        </p:spPr>
        <p:txBody>
          <a:bodyPr wrap="square" lIns="25400" tIns="25400" rIns="25400" bIns="25400" rtlCol="0" anchor="t">
            <a:normAutofit/>
          </a:bodyPr>
          <a:lstStyle/>
          <a:p>
            <a:pPr algn="l" indent="0" marL="0">
              <a:lnSpc>
                <a:spcPct val="117681"/>
              </a:lnSpc>
              <a:buNone/>
            </a:pPr>
            <a:r>
              <a:rPr lang="en-US" sz="2175" dirty="0">
                <a:solidFill>
                  <a:srgbClr val="D6D3CD"/>
                </a:solidFill>
                <a:latin typeface="Helvetica Neue" pitchFamily="34" charset="0"/>
                <a:ea typeface="Helvetica Neue" pitchFamily="34" charset="-122"/>
                <a:cs typeface="Helvetica Neue" pitchFamily="34" charset="-120"/>
              </a:rPr>
              <a:t>48 scenarios against a per-scenario SD of 5–7 logits: small effects would be invisible. The STEER-vs-random comparison is robust to this, since the bar is not “beat zero.”</a:t>
            </a:r>
            <a:endParaRPr lang="en-US" sz="2175" dirty="0"/>
          </a:p>
        </p:txBody>
      </p:sp>
      <p:sp>
        <p:nvSpPr>
          <p:cNvPr id="17" name="Shape 15"/>
          <p:cNvSpPr/>
          <p:nvPr/>
        </p:nvSpPr>
        <p:spPr>
          <a:xfrm>
            <a:off x="10820400" y="2461989"/>
            <a:ext cx="6477000" cy="7676257"/>
          </a:xfrm>
          <a:prstGeom prst="rect">
            <a:avLst/>
          </a:prstGeom>
          <a:solidFill>
            <a:srgbClr val="1B1F25"/>
          </a:solidFill>
          <a:ln/>
        </p:spPr>
      </p:sp>
      <p:sp>
        <p:nvSpPr>
          <p:cNvPr id="18" name="Shape 16"/>
          <p:cNvSpPr/>
          <p:nvPr/>
        </p:nvSpPr>
        <p:spPr>
          <a:xfrm>
            <a:off x="10820400" y="2461989"/>
            <a:ext cx="28575" cy="7676257"/>
          </a:xfrm>
          <a:prstGeom prst="rect">
            <a:avLst/>
          </a:prstGeom>
          <a:solidFill>
            <a:srgbClr val="EBBD57"/>
          </a:solidFill>
          <a:ln/>
        </p:spPr>
      </p:sp>
      <p:sp>
        <p:nvSpPr>
          <p:cNvPr id="19" name="Text 17"/>
          <p:cNvSpPr/>
          <p:nvPr/>
        </p:nvSpPr>
        <p:spPr>
          <a:xfrm>
            <a:off x="11210925" y="2842989"/>
            <a:ext cx="6296978" cy="309563"/>
          </a:xfrm>
          <a:prstGeom prst="rect">
            <a:avLst/>
          </a:prstGeom>
          <a:noFill/>
          <a:ln/>
        </p:spPr>
        <p:txBody>
          <a:bodyPr wrap="square" lIns="25400" tIns="25400" rIns="25400" bIns="25400" rtlCol="0" anchor="t">
            <a:normAutofit/>
          </a:bodyPr>
          <a:lstStyle/>
          <a:p>
            <a:pPr algn="l" indent="0" marL="0">
              <a:buNone/>
            </a:pPr>
            <a:r>
              <a:rPr lang="en-US" sz="1650" spc="198" kern="0" dirty="0">
                <a:solidFill>
                  <a:srgbClr val="EBBD57"/>
                </a:solidFill>
                <a:latin typeface="Courier New" pitchFamily="34" charset="0"/>
                <a:ea typeface="Courier New" pitchFamily="34" charset="-122"/>
                <a:cs typeface="Courier New" pitchFamily="34" charset="-120"/>
              </a:rPr>
              <a:t>THE OBVIOUS NEXT EXPERIMENT</a:t>
            </a:r>
            <a:endParaRPr lang="en-US" sz="1650" dirty="0"/>
          </a:p>
        </p:txBody>
      </p:sp>
      <p:sp>
        <p:nvSpPr>
          <p:cNvPr id="20" name="Text 18"/>
          <p:cNvSpPr/>
          <p:nvPr/>
        </p:nvSpPr>
        <p:spPr>
          <a:xfrm>
            <a:off x="11210925" y="3304952"/>
            <a:ext cx="5896261" cy="1107877"/>
          </a:xfrm>
          <a:prstGeom prst="rect">
            <a:avLst/>
          </a:prstGeom>
          <a:noFill/>
          <a:ln/>
        </p:spPr>
        <p:txBody>
          <a:bodyPr wrap="square" lIns="25400" tIns="25400" rIns="25400" bIns="25400" rtlCol="0" anchor="t">
            <a:normAutofit/>
          </a:bodyPr>
          <a:lstStyle/>
          <a:p>
            <a:pPr algn="l" indent="0" marL="0">
              <a:lnSpc>
                <a:spcPct val="95186"/>
              </a:lnSpc>
              <a:buNone/>
            </a:pPr>
            <a:r>
              <a:rPr lang="en-US" sz="3900" dirty="0">
                <a:solidFill>
                  <a:srgbClr val="EDEAE4"/>
                </a:solidFill>
                <a:latin typeface="Georgia" pitchFamily="34" charset="0"/>
                <a:ea typeface="Georgia" pitchFamily="34" charset="-122"/>
                <a:cs typeface="Georgia" pitchFamily="34" charset="-120"/>
              </a:rPr>
              <a:t>Sweep the degree of cleaning.</a:t>
            </a:r>
            <a:endParaRPr lang="en-US" sz="3900" dirty="0"/>
          </a:p>
        </p:txBody>
      </p:sp>
      <p:sp>
        <p:nvSpPr>
          <p:cNvPr id="21" name="Text 19"/>
          <p:cNvSpPr/>
          <p:nvPr/>
        </p:nvSpPr>
        <p:spPr>
          <a:xfrm>
            <a:off x="11210925" y="4565228"/>
            <a:ext cx="5896261" cy="3352800"/>
          </a:xfrm>
          <a:prstGeom prst="rect">
            <a:avLst/>
          </a:prstGeom>
          <a:noFill/>
          <a:ln/>
        </p:spPr>
        <p:txBody>
          <a:bodyPr wrap="square" lIns="25400" tIns="25400" rIns="25400" bIns="25400" rtlCol="0" anchor="t">
            <a:normAutofit/>
          </a:bodyPr>
          <a:lstStyle/>
          <a:p>
            <a:pPr algn="l" indent="0" marL="0">
              <a:lnSpc>
                <a:spcPct val="120833"/>
              </a:lnSpc>
              <a:buNone/>
            </a:pPr>
            <a:r>
              <a:rPr lang="en-US" sz="2250" dirty="0">
                <a:solidFill>
                  <a:srgbClr val="D6D3CD"/>
                </a:solidFill>
                <a:latin typeface="Helvetica Neue" pitchFamily="34" charset="0"/>
                <a:ea typeface="Helvetica Neue" pitchFamily="34" charset="-122"/>
                <a:cs typeface="Helvetica Neue" pitchFamily="34" charset="-120"/>
              </a:rPr>
              <a:t>Steer from fully raw to fully projected, measuring the margin over a norm-matched random vector at every level. It is quite plausible that nuisance projection strips the causally load-bearing component while keeping the component sufficient for detection — which would explain everything in Parts 2 through 4.</a:t>
            </a:r>
            <a:endParaRPr lang="en-US" sz="2250" dirty="0"/>
          </a:p>
        </p:txBody>
      </p:sp>
      <p:sp>
        <p:nvSpPr>
          <p:cNvPr id="22" name="Text 20"/>
          <p:cNvSpPr/>
          <p:nvPr/>
        </p:nvSpPr>
        <p:spPr>
          <a:xfrm>
            <a:off x="11210925" y="8070428"/>
            <a:ext cx="5896261" cy="1584722"/>
          </a:xfrm>
          <a:prstGeom prst="rect">
            <a:avLst/>
          </a:prstGeom>
          <a:noFill/>
          <a:ln/>
        </p:spPr>
        <p:txBody>
          <a:bodyPr wrap="square" lIns="25400" tIns="25400" rIns="25400" bIns="25400" rtlCol="0" anchor="t">
            <a:normAutofit/>
          </a:bodyPr>
          <a:lstStyle/>
          <a:p>
            <a:pPr algn="l" indent="0" marL="0">
              <a:lnSpc>
                <a:spcPct val="121194"/>
              </a:lnSpc>
              <a:buNone/>
            </a:pPr>
            <a:r>
              <a:rPr lang="en-US" sz="2100" dirty="0">
                <a:solidFill>
                  <a:srgbClr val="9AA0A8"/>
                </a:solidFill>
                <a:latin typeface="Helvetica Neue" pitchFamily="34" charset="0"/>
                <a:ea typeface="Helvetica Neue" pitchFamily="34" charset="-122"/>
                <a:cs typeface="Helvetica Neue" pitchFamily="34" charset="-120"/>
              </a:rPr>
              <a:t>Our one raw-direction measurement sits </a:t>
            </a:r>
            <a:pPr algn="l" indent="0" marL="0">
              <a:lnSpc>
                <a:spcPct val="121194"/>
              </a:lnSpc>
              <a:buNone/>
            </a:pPr>
            <a:r>
              <a:rPr lang="en-US" sz="2100" i="1" dirty="0">
                <a:solidFill>
                  <a:srgbClr val="9AA0A8"/>
                </a:solidFill>
                <a:latin typeface="Helvetica Neue" pitchFamily="34" charset="0"/>
                <a:ea typeface="Helvetica Neue" pitchFamily="34" charset="-122"/>
                <a:cs typeface="Helvetica Neue" pitchFamily="34" charset="-120"/>
              </a:rPr>
              <a:t>below </a:t>
            </a:r>
            <a:pPr algn="l" indent="0" marL="0">
              <a:lnSpc>
                <a:spcPct val="121194"/>
              </a:lnSpc>
              <a:buNone/>
            </a:pPr>
            <a:r>
              <a:rPr lang="en-US" sz="2100" dirty="0">
                <a:solidFill>
                  <a:srgbClr val="9AA0A8"/>
                </a:solidFill>
                <a:latin typeface="Helvetica Neue" pitchFamily="34" charset="0"/>
                <a:ea typeface="Helvetica Neue" pitchFamily="34" charset="-122"/>
                <a:cs typeface="Helvetica Neue" pitchFamily="34" charset="-120"/>
              </a:rPr>
              <a:t>the cleaned one, but it comes from a single configuration tuned for the cleaned direction. The curve is what would settle it.</a:t>
            </a:r>
            <a:endParaRPr lang="en-US" sz="2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4161A"/>
        </a:solidFill>
      </p:bgPr>
    </p:bg>
    <p:spTree>
      <p:nvGrpSpPr>
        <p:cNvPr id="1" name=""/>
        <p:cNvGrpSpPr/>
        <p:nvPr/>
      </p:nvGrpSpPr>
      <p:grpSpPr>
        <a:xfrm>
          <a:off x="0" y="0"/>
          <a:ext cx="0" cy="0"/>
          <a:chOff x="0" y="0"/>
          <a:chExt cx="0" cy="0"/>
        </a:xfrm>
      </p:grpSpPr>
      <p:sp>
        <p:nvSpPr>
          <p:cNvPr id="2" name="Text 0"/>
          <p:cNvSpPr/>
          <p:nvPr/>
        </p:nvSpPr>
        <p:spPr>
          <a:xfrm>
            <a:off x="990600" y="800100"/>
            <a:ext cx="17937480" cy="333375"/>
          </a:xfrm>
          <a:prstGeom prst="rect">
            <a:avLst/>
          </a:prstGeom>
          <a:noFill/>
          <a:ln/>
        </p:spPr>
        <p:txBody>
          <a:bodyPr wrap="square" lIns="25400" tIns="25400" rIns="25400" bIns="25400" rtlCol="0" anchor="t">
            <a:normAutofit/>
          </a:bodyPr>
          <a:lstStyle/>
          <a:p>
            <a:pPr algn="l" indent="0" marL="0">
              <a:buNone/>
            </a:pPr>
            <a:r>
              <a:rPr lang="en-US" sz="1800" spc="324" kern="0" dirty="0">
                <a:solidFill>
                  <a:srgbClr val="9AA0A8"/>
                </a:solidFill>
                <a:latin typeface="Courier New" pitchFamily="34" charset="0"/>
                <a:ea typeface="Courier New" pitchFamily="34" charset="-122"/>
                <a:cs typeface="Courier New" pitchFamily="34" charset="-120"/>
              </a:rPr>
              <a:t>ARTIFACTS &amp; RESPONSIBLE RELEASE</a:t>
            </a:r>
            <a:endParaRPr lang="en-US" sz="1800" dirty="0"/>
          </a:p>
        </p:txBody>
      </p:sp>
      <p:sp>
        <p:nvSpPr>
          <p:cNvPr id="3" name="Text 1"/>
          <p:cNvSpPr/>
          <p:nvPr/>
        </p:nvSpPr>
        <p:spPr>
          <a:xfrm>
            <a:off x="990600" y="1285875"/>
            <a:ext cx="17937480" cy="757014"/>
          </a:xfrm>
          <a:prstGeom prst="rect">
            <a:avLst/>
          </a:prstGeom>
          <a:noFill/>
          <a:ln/>
        </p:spPr>
        <p:txBody>
          <a:bodyPr wrap="square" lIns="25400" tIns="25400" rIns="25400" bIns="25400" rtlCol="0" anchor="t">
            <a:normAutofit/>
          </a:bodyPr>
          <a:lstStyle/>
          <a:p>
            <a:pPr algn="l" indent="0" marL="0">
              <a:lnSpc>
                <a:spcPct val="89857"/>
              </a:lnSpc>
              <a:buNone/>
            </a:pPr>
            <a:r>
              <a:rPr lang="en-US" sz="5550" spc="-55" kern="0" dirty="0">
                <a:solidFill>
                  <a:srgbClr val="EDEAE4"/>
                </a:solidFill>
                <a:latin typeface="Georgia" pitchFamily="34" charset="0"/>
                <a:ea typeface="Georgia" pitchFamily="34" charset="-122"/>
                <a:cs typeface="Georgia" pitchFamily="34" charset="-120"/>
              </a:rPr>
              <a:t>Everything is released, including what failed.</a:t>
            </a:r>
            <a:endParaRPr lang="en-US" sz="5550" dirty="0"/>
          </a:p>
        </p:txBody>
      </p:sp>
      <p:sp>
        <p:nvSpPr>
          <p:cNvPr id="4" name="Text 2"/>
          <p:cNvSpPr/>
          <p:nvPr/>
        </p:nvSpPr>
        <p:spPr>
          <a:xfrm>
            <a:off x="990600" y="2476277"/>
            <a:ext cx="213866" cy="346695"/>
          </a:xfrm>
          <a:prstGeom prst="rect">
            <a:avLst/>
          </a:prstGeom>
          <a:noFill/>
          <a:ln/>
        </p:spPr>
        <p:txBody>
          <a:bodyPr wrap="square" lIns="25400" tIns="25400" rIns="25400" bIns="25400" rtlCol="0" anchor="t">
            <a:normAutofit/>
          </a:bodyPr>
          <a:lstStyle/>
          <a:p>
            <a:pPr algn="l" indent="0" marL="0">
              <a:lnSpc>
                <a:spcPct val="120000"/>
              </a:lnSpc>
              <a:buNone/>
            </a:pPr>
            <a:r>
              <a:rPr lang="en-US" sz="1800" dirty="0">
                <a:solidFill>
                  <a:srgbClr val="EBBD57"/>
                </a:solidFill>
                <a:latin typeface="Courier New" pitchFamily="34" charset="0"/>
                <a:ea typeface="Courier New" pitchFamily="34" charset="-122"/>
                <a:cs typeface="Courier New" pitchFamily="34" charset="-120"/>
              </a:rPr>
              <a:t>●</a:t>
            </a:r>
            <a:endParaRPr lang="en-US" sz="1800" dirty="0"/>
          </a:p>
        </p:txBody>
      </p:sp>
      <p:sp>
        <p:nvSpPr>
          <p:cNvPr id="5" name="Text 3"/>
          <p:cNvSpPr/>
          <p:nvPr/>
        </p:nvSpPr>
        <p:spPr>
          <a:xfrm>
            <a:off x="1318766" y="2423889"/>
            <a:ext cx="7672231" cy="415751"/>
          </a:xfrm>
          <a:prstGeom prst="rect">
            <a:avLst/>
          </a:prstGeom>
          <a:noFill/>
          <a:ln/>
        </p:spPr>
        <p:txBody>
          <a:bodyPr wrap="square" lIns="25400" tIns="25400" rIns="25400" bIns="25400" rtlCol="0" anchor="t">
            <a:normAutofit/>
          </a:bodyPr>
          <a:lstStyle/>
          <a:p>
            <a:pPr algn="l" indent="0" marL="0">
              <a:lnSpc>
                <a:spcPct val="113478"/>
              </a:lnSpc>
              <a:buNone/>
            </a:pPr>
            <a:r>
              <a:rPr lang="en-US" sz="2175" dirty="0">
                <a:solidFill>
                  <a:srgbClr val="D6D3CD"/>
                </a:solidFill>
                <a:latin typeface="Helvetica Neue" pitchFamily="34" charset="0"/>
                <a:ea typeface="Helvetica Neue" pitchFamily="34" charset="-122"/>
                <a:cs typeface="Helvetica Neue" pitchFamily="34" charset="-120"/>
              </a:rPr>
              <a:t>The </a:t>
            </a:r>
            <a:pPr algn="l" indent="0" marL="0">
              <a:lnSpc>
                <a:spcPct val="113478"/>
              </a:lnSpc>
              <a:buNone/>
            </a:pPr>
            <a:r>
              <a:rPr lang="en-US" sz="2175" dirty="0">
                <a:solidFill>
                  <a:srgbClr val="EDEAE4"/>
                </a:solidFill>
                <a:latin typeface="Helvetica Neue" pitchFamily="34" charset="0"/>
                <a:ea typeface="Helvetica Neue" pitchFamily="34" charset="-122"/>
                <a:cs typeface="Helvetica Neue" pitchFamily="34" charset="-120"/>
              </a:rPr>
              <a:t>295-scenario corpus </a:t>
            </a:r>
            <a:pPr algn="l" indent="0" marL="0">
              <a:lnSpc>
                <a:spcPct val="113478"/>
              </a:lnSpc>
              <a:buNone/>
            </a:pPr>
            <a:r>
              <a:rPr lang="en-US" sz="2175" dirty="0">
                <a:solidFill>
                  <a:srgbClr val="D6D3CD"/>
                </a:solidFill>
                <a:latin typeface="Helvetica Neue" pitchFamily="34" charset="0"/>
                <a:ea typeface="Helvetica Neue" pitchFamily="34" charset="-122"/>
                <a:cs typeface="Helvetica Neue" pitchFamily="34" charset="-120"/>
              </a:rPr>
              <a:t>with splits and on-disk hashes</a:t>
            </a:r>
            <a:endParaRPr lang="en-US" sz="2175" dirty="0"/>
          </a:p>
        </p:txBody>
      </p:sp>
      <p:sp>
        <p:nvSpPr>
          <p:cNvPr id="6" name="Text 4"/>
          <p:cNvSpPr/>
          <p:nvPr/>
        </p:nvSpPr>
        <p:spPr>
          <a:xfrm>
            <a:off x="990600" y="2982516"/>
            <a:ext cx="213866" cy="346695"/>
          </a:xfrm>
          <a:prstGeom prst="rect">
            <a:avLst/>
          </a:prstGeom>
          <a:noFill/>
          <a:ln/>
        </p:spPr>
        <p:txBody>
          <a:bodyPr wrap="square" lIns="25400" tIns="25400" rIns="25400" bIns="25400" rtlCol="0" anchor="t">
            <a:normAutofit/>
          </a:bodyPr>
          <a:lstStyle/>
          <a:p>
            <a:pPr algn="l" indent="0" marL="0">
              <a:lnSpc>
                <a:spcPct val="120000"/>
              </a:lnSpc>
              <a:buNone/>
            </a:pPr>
            <a:r>
              <a:rPr lang="en-US" sz="1800" dirty="0">
                <a:solidFill>
                  <a:srgbClr val="EBBD57"/>
                </a:solidFill>
                <a:latin typeface="Courier New" pitchFamily="34" charset="0"/>
                <a:ea typeface="Courier New" pitchFamily="34" charset="-122"/>
                <a:cs typeface="Courier New" pitchFamily="34" charset="-120"/>
              </a:rPr>
              <a:t>●</a:t>
            </a:r>
            <a:endParaRPr lang="en-US" sz="1800" dirty="0"/>
          </a:p>
        </p:txBody>
      </p:sp>
      <p:sp>
        <p:nvSpPr>
          <p:cNvPr id="7" name="Text 5"/>
          <p:cNvSpPr/>
          <p:nvPr/>
        </p:nvSpPr>
        <p:spPr>
          <a:xfrm>
            <a:off x="1318766" y="2934891"/>
            <a:ext cx="9011174" cy="783878"/>
          </a:xfrm>
          <a:prstGeom prst="rect">
            <a:avLst/>
          </a:prstGeom>
          <a:noFill/>
          <a:ln/>
        </p:spPr>
        <p:txBody>
          <a:bodyPr wrap="square" lIns="25400" tIns="25400" rIns="25400" bIns="25400" rtlCol="0" anchor="t">
            <a:normAutofit/>
          </a:bodyPr>
          <a:lstStyle/>
          <a:p>
            <a:pPr algn="l" indent="0" marL="0">
              <a:lnSpc>
                <a:spcPct val="113478"/>
              </a:lnSpc>
              <a:buNone/>
            </a:pPr>
            <a:r>
              <a:rPr lang="en-US" sz="2175" dirty="0">
                <a:solidFill>
                  <a:srgbClr val="D6D3CD"/>
                </a:solidFill>
                <a:latin typeface="Helvetica Neue" pitchFamily="34" charset="0"/>
                <a:ea typeface="Helvetica Neue" pitchFamily="34" charset="-122"/>
                <a:cs typeface="Helvetica Neue" pitchFamily="34" charset="-120"/>
              </a:rPr>
              <a:t>Versioned prompt conditions — loyalty, overt, obedience, style, knowledge</a:t>
            </a:r>
            <a:endParaRPr lang="en-US" sz="2175" dirty="0"/>
          </a:p>
        </p:txBody>
      </p:sp>
      <p:sp>
        <p:nvSpPr>
          <p:cNvPr id="8" name="Text 6"/>
          <p:cNvSpPr/>
          <p:nvPr/>
        </p:nvSpPr>
        <p:spPr>
          <a:xfrm>
            <a:off x="990600" y="3866406"/>
            <a:ext cx="213866" cy="346695"/>
          </a:xfrm>
          <a:prstGeom prst="rect">
            <a:avLst/>
          </a:prstGeom>
          <a:noFill/>
          <a:ln/>
        </p:spPr>
        <p:txBody>
          <a:bodyPr wrap="square" lIns="25400" tIns="25400" rIns="25400" bIns="25400" rtlCol="0" anchor="t">
            <a:normAutofit/>
          </a:bodyPr>
          <a:lstStyle/>
          <a:p>
            <a:pPr algn="l" indent="0" marL="0">
              <a:lnSpc>
                <a:spcPct val="120000"/>
              </a:lnSpc>
              <a:buNone/>
            </a:pPr>
            <a:r>
              <a:rPr lang="en-US" sz="1800" dirty="0">
                <a:solidFill>
                  <a:srgbClr val="EBBD57"/>
                </a:solidFill>
                <a:latin typeface="Courier New" pitchFamily="34" charset="0"/>
                <a:ea typeface="Courier New" pitchFamily="34" charset="-122"/>
                <a:cs typeface="Courier New" pitchFamily="34" charset="-120"/>
              </a:rPr>
              <a:t>●</a:t>
            </a:r>
            <a:endParaRPr lang="en-US" sz="1800" dirty="0"/>
          </a:p>
        </p:txBody>
      </p:sp>
      <p:sp>
        <p:nvSpPr>
          <p:cNvPr id="9" name="Text 7"/>
          <p:cNvSpPr/>
          <p:nvPr/>
        </p:nvSpPr>
        <p:spPr>
          <a:xfrm>
            <a:off x="1318766" y="3814018"/>
            <a:ext cx="9243447" cy="415751"/>
          </a:xfrm>
          <a:prstGeom prst="rect">
            <a:avLst/>
          </a:prstGeom>
          <a:noFill/>
          <a:ln/>
        </p:spPr>
        <p:txBody>
          <a:bodyPr wrap="square" lIns="25400" tIns="25400" rIns="25400" bIns="25400" rtlCol="0" anchor="t">
            <a:normAutofit/>
          </a:bodyPr>
          <a:lstStyle/>
          <a:p>
            <a:pPr algn="l" indent="0" marL="0">
              <a:lnSpc>
                <a:spcPct val="113478"/>
              </a:lnSpc>
              <a:buNone/>
            </a:pPr>
            <a:r>
              <a:rPr lang="en-US" sz="2175" dirty="0">
                <a:solidFill>
                  <a:srgbClr val="D6D3CD"/>
                </a:solidFill>
                <a:latin typeface="Helvetica Neue" pitchFamily="34" charset="0"/>
                <a:ea typeface="Helvetica Neue" pitchFamily="34" charset="-122"/>
                <a:cs typeface="Helvetica Neue" pitchFamily="34" charset="-120"/>
              </a:rPr>
              <a:t>Extracted directions for </a:t>
            </a:r>
            <a:pPr algn="l" indent="0" marL="0">
              <a:lnSpc>
                <a:spcPct val="113478"/>
              </a:lnSpc>
              <a:buNone/>
            </a:pPr>
            <a:r>
              <a:rPr lang="en-US" sz="2175" dirty="0">
                <a:solidFill>
                  <a:srgbClr val="EDEAE4"/>
                </a:solidFill>
                <a:latin typeface="Helvetica Neue" pitchFamily="34" charset="0"/>
                <a:ea typeface="Helvetica Neue" pitchFamily="34" charset="-122"/>
                <a:cs typeface="Helvetica Neue" pitchFamily="34" charset="-120"/>
              </a:rPr>
              <a:t>all 6 principals across all 37 layer positions</a:t>
            </a:r>
            <a:endParaRPr lang="en-US" sz="2175" dirty="0"/>
          </a:p>
        </p:txBody>
      </p:sp>
      <p:sp>
        <p:nvSpPr>
          <p:cNvPr id="10" name="Text 8"/>
          <p:cNvSpPr/>
          <p:nvPr/>
        </p:nvSpPr>
        <p:spPr>
          <a:xfrm>
            <a:off x="990600" y="4372645"/>
            <a:ext cx="213866" cy="346695"/>
          </a:xfrm>
          <a:prstGeom prst="rect">
            <a:avLst/>
          </a:prstGeom>
          <a:noFill/>
          <a:ln/>
        </p:spPr>
        <p:txBody>
          <a:bodyPr wrap="square" lIns="25400" tIns="25400" rIns="25400" bIns="25400" rtlCol="0" anchor="t">
            <a:normAutofit/>
          </a:bodyPr>
          <a:lstStyle/>
          <a:p>
            <a:pPr algn="l" indent="0" marL="0">
              <a:lnSpc>
                <a:spcPct val="120000"/>
              </a:lnSpc>
              <a:buNone/>
            </a:pPr>
            <a:r>
              <a:rPr lang="en-US" sz="1800" dirty="0">
                <a:solidFill>
                  <a:srgbClr val="EBBD57"/>
                </a:solidFill>
                <a:latin typeface="Courier New" pitchFamily="34" charset="0"/>
                <a:ea typeface="Courier New" pitchFamily="34" charset="-122"/>
                <a:cs typeface="Courier New" pitchFamily="34" charset="-120"/>
              </a:rPr>
              <a:t>●</a:t>
            </a:r>
            <a:endParaRPr lang="en-US" sz="1800" dirty="0"/>
          </a:p>
        </p:txBody>
      </p:sp>
      <p:sp>
        <p:nvSpPr>
          <p:cNvPr id="11" name="Text 9"/>
          <p:cNvSpPr/>
          <p:nvPr/>
        </p:nvSpPr>
        <p:spPr>
          <a:xfrm>
            <a:off x="1318766" y="4325020"/>
            <a:ext cx="7416924" cy="410989"/>
          </a:xfrm>
          <a:prstGeom prst="rect">
            <a:avLst/>
          </a:prstGeom>
          <a:noFill/>
          <a:ln/>
        </p:spPr>
        <p:txBody>
          <a:bodyPr wrap="square" lIns="25400" tIns="25400" rIns="25400" bIns="25400" rtlCol="0" anchor="t">
            <a:normAutofit/>
          </a:bodyPr>
          <a:lstStyle/>
          <a:p>
            <a:pPr algn="l" indent="0" marL="0">
              <a:lnSpc>
                <a:spcPct val="113478"/>
              </a:lnSpc>
              <a:buNone/>
            </a:pPr>
            <a:r>
              <a:rPr lang="en-US" sz="2175" dirty="0">
                <a:solidFill>
                  <a:srgbClr val="D6D3CD"/>
                </a:solidFill>
                <a:latin typeface="Helvetica Neue" pitchFamily="34" charset="0"/>
                <a:ea typeface="Helvetica Neue" pitchFamily="34" charset="-122"/>
                <a:cs typeface="Helvetica Neue" pitchFamily="34" charset="-120"/>
              </a:rPr>
              <a:t>Every pipeline stage's code and configuration sidecars</a:t>
            </a:r>
            <a:endParaRPr lang="en-US" sz="2175" dirty="0"/>
          </a:p>
        </p:txBody>
      </p:sp>
      <p:sp>
        <p:nvSpPr>
          <p:cNvPr id="12" name="Text 10"/>
          <p:cNvSpPr/>
          <p:nvPr/>
        </p:nvSpPr>
        <p:spPr>
          <a:xfrm>
            <a:off x="990600" y="4883646"/>
            <a:ext cx="213866" cy="346695"/>
          </a:xfrm>
          <a:prstGeom prst="rect">
            <a:avLst/>
          </a:prstGeom>
          <a:noFill/>
          <a:ln/>
        </p:spPr>
        <p:txBody>
          <a:bodyPr wrap="square" lIns="25400" tIns="25400" rIns="25400" bIns="25400" rtlCol="0" anchor="t">
            <a:normAutofit/>
          </a:bodyPr>
          <a:lstStyle/>
          <a:p>
            <a:pPr algn="l" indent="0" marL="0">
              <a:lnSpc>
                <a:spcPct val="120000"/>
              </a:lnSpc>
              <a:buNone/>
            </a:pPr>
            <a:r>
              <a:rPr lang="en-US" sz="1800" dirty="0">
                <a:solidFill>
                  <a:srgbClr val="EBBD57"/>
                </a:solidFill>
                <a:latin typeface="Courier New" pitchFamily="34" charset="0"/>
                <a:ea typeface="Courier New" pitchFamily="34" charset="-122"/>
                <a:cs typeface="Courier New" pitchFamily="34" charset="-120"/>
              </a:rPr>
              <a:t>●</a:t>
            </a:r>
            <a:endParaRPr lang="en-US" sz="1800" dirty="0"/>
          </a:p>
        </p:txBody>
      </p:sp>
      <p:sp>
        <p:nvSpPr>
          <p:cNvPr id="13" name="Text 11"/>
          <p:cNvSpPr/>
          <p:nvPr/>
        </p:nvSpPr>
        <p:spPr>
          <a:xfrm>
            <a:off x="1318766" y="4831259"/>
            <a:ext cx="9011174" cy="793403"/>
          </a:xfrm>
          <a:prstGeom prst="rect">
            <a:avLst/>
          </a:prstGeom>
          <a:noFill/>
          <a:ln/>
        </p:spPr>
        <p:txBody>
          <a:bodyPr wrap="square" lIns="25400" tIns="25400" rIns="25400" bIns="25400" rtlCol="0" anchor="t">
            <a:normAutofit/>
          </a:bodyPr>
          <a:lstStyle/>
          <a:p>
            <a:pPr algn="l" indent="0" marL="0">
              <a:lnSpc>
                <a:spcPct val="113478"/>
              </a:lnSpc>
              <a:buNone/>
            </a:pPr>
            <a:r>
              <a:rPr lang="en-US" sz="2175" dirty="0">
                <a:solidFill>
                  <a:srgbClr val="D6D3CD"/>
                </a:solidFill>
                <a:latin typeface="Helvetica Neue" pitchFamily="34" charset="0"/>
                <a:ea typeface="Helvetica Neue" pitchFamily="34" charset="-122"/>
                <a:cs typeface="Helvetica Neue" pitchFamily="34" charset="-120"/>
              </a:rPr>
              <a:t>All per-scenario measurement records, </a:t>
            </a:r>
            <a:pPr algn="l" indent="0" marL="0">
              <a:lnSpc>
                <a:spcPct val="113478"/>
              </a:lnSpc>
              <a:buNone/>
            </a:pPr>
            <a:r>
              <a:rPr lang="en-US" sz="2175" dirty="0">
                <a:solidFill>
                  <a:srgbClr val="EDEAE4"/>
                </a:solidFill>
                <a:latin typeface="Helvetica Neue" pitchFamily="34" charset="0"/>
                <a:ea typeface="Helvetica Neue" pitchFamily="34" charset="-122"/>
                <a:cs typeface="Helvetica Neue" pitchFamily="34" charset="-120"/>
              </a:rPr>
              <a:t>including the failed steering evaluation</a:t>
            </a:r>
            <a:endParaRPr lang="en-US" sz="2175" dirty="0"/>
          </a:p>
        </p:txBody>
      </p:sp>
      <p:sp>
        <p:nvSpPr>
          <p:cNvPr id="14" name="Text 12"/>
          <p:cNvSpPr/>
          <p:nvPr/>
        </p:nvSpPr>
        <p:spPr>
          <a:xfrm>
            <a:off x="990600" y="5929461"/>
            <a:ext cx="9349185" cy="1156767"/>
          </a:xfrm>
          <a:prstGeom prst="rect">
            <a:avLst/>
          </a:prstGeom>
          <a:noFill/>
          <a:ln/>
        </p:spPr>
        <p:txBody>
          <a:bodyPr wrap="square" lIns="25400" tIns="25400" rIns="25400" bIns="25400" rtlCol="0" anchor="t">
            <a:normAutofit/>
          </a:bodyPr>
          <a:lstStyle/>
          <a:p>
            <a:pPr algn="l" indent="0" marL="0">
              <a:lnSpc>
                <a:spcPct val="120462"/>
              </a:lnSpc>
              <a:buNone/>
            </a:pPr>
            <a:r>
              <a:rPr lang="en-US" sz="2025" dirty="0">
                <a:solidFill>
                  <a:srgbClr val="9AA0A8"/>
                </a:solidFill>
                <a:latin typeface="Helvetica Neue" pitchFamily="34" charset="0"/>
                <a:ea typeface="Helvetica Neue" pitchFamily="34" charset="-122"/>
                <a:cs typeface="Helvetica Neue" pitchFamily="34" charset="-120"/>
              </a:rPr>
              <a:t>Every stage reads its inputs from disk and writes its outputs to disk, so any phase can be re-run independently from the frozen artifacts of the one before it.</a:t>
            </a:r>
            <a:endParaRPr lang="en-US" sz="2025" dirty="0"/>
          </a:p>
        </p:txBody>
      </p:sp>
      <p:sp>
        <p:nvSpPr>
          <p:cNvPr id="15" name="Shape 13"/>
          <p:cNvSpPr/>
          <p:nvPr/>
        </p:nvSpPr>
        <p:spPr>
          <a:xfrm>
            <a:off x="10315129" y="2423889"/>
            <a:ext cx="6982271" cy="3436218"/>
          </a:xfrm>
          <a:prstGeom prst="rect">
            <a:avLst/>
          </a:prstGeom>
          <a:solidFill>
            <a:srgbClr val="1B1F25"/>
          </a:solidFill>
          <a:ln/>
        </p:spPr>
      </p:sp>
      <p:sp>
        <p:nvSpPr>
          <p:cNvPr id="16" name="Shape 14"/>
          <p:cNvSpPr/>
          <p:nvPr/>
        </p:nvSpPr>
        <p:spPr>
          <a:xfrm>
            <a:off x="10315129" y="2423889"/>
            <a:ext cx="28575" cy="3436218"/>
          </a:xfrm>
          <a:prstGeom prst="rect">
            <a:avLst/>
          </a:prstGeom>
          <a:solidFill>
            <a:srgbClr val="EBBD57"/>
          </a:solidFill>
          <a:ln/>
        </p:spPr>
      </p:sp>
      <p:sp>
        <p:nvSpPr>
          <p:cNvPr id="17" name="Text 15"/>
          <p:cNvSpPr/>
          <p:nvPr/>
        </p:nvSpPr>
        <p:spPr>
          <a:xfrm>
            <a:off x="10667554" y="2728689"/>
            <a:ext cx="6936596" cy="309563"/>
          </a:xfrm>
          <a:prstGeom prst="rect">
            <a:avLst/>
          </a:prstGeom>
          <a:noFill/>
          <a:ln/>
        </p:spPr>
        <p:txBody>
          <a:bodyPr wrap="square" lIns="25400" tIns="25400" rIns="25400" bIns="25400" rtlCol="0" anchor="t">
            <a:normAutofit/>
          </a:bodyPr>
          <a:lstStyle/>
          <a:p>
            <a:pPr algn="l" indent="0" marL="0">
              <a:buNone/>
            </a:pPr>
            <a:r>
              <a:rPr lang="en-US" sz="1650" spc="198" kern="0" dirty="0">
                <a:solidFill>
                  <a:srgbClr val="EBBD57"/>
                </a:solidFill>
                <a:latin typeface="Courier New" pitchFamily="34" charset="0"/>
                <a:ea typeface="Courier New" pitchFamily="34" charset="-122"/>
                <a:cs typeface="Courier New" pitchFamily="34" charset="-120"/>
              </a:rPr>
              <a:t>DUAL-USE POSTURE</a:t>
            </a:r>
            <a:endParaRPr lang="en-US" sz="1650" dirty="0"/>
          </a:p>
        </p:txBody>
      </p:sp>
      <p:sp>
        <p:nvSpPr>
          <p:cNvPr id="18" name="Text 16"/>
          <p:cNvSpPr/>
          <p:nvPr/>
        </p:nvSpPr>
        <p:spPr>
          <a:xfrm>
            <a:off x="10667554" y="3133502"/>
            <a:ext cx="6495176" cy="2445841"/>
          </a:xfrm>
          <a:prstGeom prst="rect">
            <a:avLst/>
          </a:prstGeom>
          <a:noFill/>
          <a:ln/>
        </p:spPr>
        <p:txBody>
          <a:bodyPr wrap="square" lIns="25400" tIns="25400" rIns="25400" bIns="25400" rtlCol="0" anchor="t">
            <a:normAutofit/>
          </a:bodyPr>
          <a:lstStyle/>
          <a:p>
            <a:pPr algn="l" indent="0" marL="0">
              <a:lnSpc>
                <a:spcPct val="121884"/>
              </a:lnSpc>
              <a:buNone/>
            </a:pPr>
            <a:r>
              <a:rPr lang="en-US" sz="2175" dirty="0">
                <a:solidFill>
                  <a:srgbClr val="D6D3CD"/>
                </a:solidFill>
                <a:latin typeface="Helvetica Neue" pitchFamily="34" charset="0"/>
                <a:ea typeface="Helvetica Neue" pitchFamily="34" charset="-122"/>
                <a:cs typeface="Helvetica Neue" pitchFamily="34" charset="-120"/>
              </a:rPr>
              <a:t>No loyalty organism targeting a real individual was built; every individual-type principal is fictional. The release is net-positive for defence because the actionable conclusion </a:t>
            </a:r>
            <a:pPr algn="l" indent="0" marL="0">
              <a:lnSpc>
                <a:spcPct val="121884"/>
              </a:lnSpc>
              <a:buNone/>
            </a:pPr>
            <a:r>
              <a:rPr lang="en-US" sz="2175" i="1" dirty="0">
                <a:solidFill>
                  <a:srgbClr val="D6D3CD"/>
                </a:solidFill>
                <a:latin typeface="Helvetica Neue" pitchFamily="34" charset="0"/>
                <a:ea typeface="Helvetica Neue" pitchFamily="34" charset="-122"/>
                <a:cs typeface="Helvetica Neue" pitchFamily="34" charset="-120"/>
              </a:rPr>
              <a:t>is </a:t>
            </a:r>
            <a:pPr algn="l" indent="0" marL="0">
              <a:lnSpc>
                <a:spcPct val="121884"/>
              </a:lnSpc>
              <a:buNone/>
            </a:pPr>
            <a:r>
              <a:rPr lang="en-US" sz="2175" dirty="0">
                <a:solidFill>
                  <a:srgbClr val="D6D3CD"/>
                </a:solidFill>
                <a:latin typeface="Helvetica Neue" pitchFamily="34" charset="0"/>
                <a:ea typeface="Helvetica Neue" pitchFamily="34" charset="-122"/>
                <a:cs typeface="Helvetica Neue" pitchFamily="34" charset="-120"/>
              </a:rPr>
              <a:t>the defence — and reproducing it requires the corpus and the probing code.</a:t>
            </a:r>
            <a:endParaRPr lang="en-US" sz="2175" dirty="0"/>
          </a:p>
        </p:txBody>
      </p:sp>
      <p:sp>
        <p:nvSpPr>
          <p:cNvPr id="19" name="Shape 17"/>
          <p:cNvSpPr/>
          <p:nvPr/>
        </p:nvSpPr>
        <p:spPr>
          <a:xfrm>
            <a:off x="10315129" y="6050607"/>
            <a:ext cx="6982271" cy="3436293"/>
          </a:xfrm>
          <a:prstGeom prst="rect">
            <a:avLst/>
          </a:prstGeom>
          <a:solidFill>
            <a:srgbClr val="1B1F25"/>
          </a:solidFill>
          <a:ln/>
        </p:spPr>
      </p:sp>
      <p:sp>
        <p:nvSpPr>
          <p:cNvPr id="20" name="Text 18"/>
          <p:cNvSpPr/>
          <p:nvPr/>
        </p:nvSpPr>
        <p:spPr>
          <a:xfrm>
            <a:off x="10638979" y="6508179"/>
            <a:ext cx="6968029" cy="309563"/>
          </a:xfrm>
          <a:prstGeom prst="rect">
            <a:avLst/>
          </a:prstGeom>
          <a:noFill/>
          <a:ln/>
        </p:spPr>
        <p:txBody>
          <a:bodyPr wrap="square" lIns="25400" tIns="25400" rIns="25400" bIns="25400" rtlCol="0" anchor="t">
            <a:normAutofit/>
          </a:bodyPr>
          <a:lstStyle/>
          <a:p>
            <a:pPr algn="l" indent="0" marL="0">
              <a:buNone/>
            </a:pPr>
            <a:r>
              <a:rPr lang="en-US" sz="1650" spc="198" kern="0" dirty="0">
                <a:solidFill>
                  <a:srgbClr val="9AA0A8"/>
                </a:solidFill>
                <a:latin typeface="Courier New" pitchFamily="34" charset="0"/>
                <a:ea typeface="Courier New" pitchFamily="34" charset="-122"/>
                <a:cs typeface="Courier New" pitchFamily="34" charset="-120"/>
              </a:rPr>
              <a:t>CODE &amp; WRITE-UP</a:t>
            </a:r>
            <a:endParaRPr lang="en-US" sz="1650" dirty="0"/>
          </a:p>
        </p:txBody>
      </p:sp>
      <p:sp>
        <p:nvSpPr>
          <p:cNvPr id="21" name="Text 19">
            <a:hlinkClick r:id="rId1" tooltip=""/>
          </p:cNvPr>
          <p:cNvSpPr/>
          <p:nvPr/>
        </p:nvSpPr>
        <p:spPr>
          <a:xfrm>
            <a:off x="10638979" y="6951092"/>
            <a:ext cx="6524609" cy="864840"/>
          </a:xfrm>
          <a:prstGeom prst="rect">
            <a:avLst/>
          </a:prstGeom>
          <a:noFill/>
          <a:ln/>
        </p:spPr>
        <p:txBody>
          <a:bodyPr wrap="square" lIns="25400" tIns="25400" rIns="25400" bIns="25400" rtlCol="0" anchor="t">
            <a:normAutofit/>
          </a:bodyPr>
          <a:lstStyle/>
          <a:p>
            <a:pPr algn="l" indent="0" marL="0">
              <a:lnSpc>
                <a:spcPct val="122254"/>
              </a:lnSpc>
              <a:buNone/>
            </a:pPr>
            <a:r>
              <a:rPr lang="en-US" sz="2325" u="sng" dirty="0">
                <a:solidFill>
                  <a:srgbClr val="64C4F0"/>
                </a:solidFill>
                <a:latin typeface="Courier New" pitchFamily="34" charset="0"/>
                <a:ea typeface="Courier New" pitchFamily="34" charset="-122"/>
                <a:cs typeface="Courier New" pitchFamily="34" charset="-120"/>
                <a:hlinkClick r:id="rId1" invalidUrl="" action="" tgtFrame="" tooltip="" history="1" highlightClick="0" endSnd="0">
                  <a:extLst>
                    <a:ext uri="{A12FA001-AC4F-418D-AE19-62706E023703}">
                      <ahyp:hlinkClr xmlns:ahyp="http://schemas.microsoft.com/office/drawing/2018/hyperlinkcolor" val="tx"/>
                    </a:ext>
                  </a:extLst>
                </a:hlinkClick>
              </a:rPr>
              <a:t>github.com/H-raheel/loyalty-geometry</a:t>
            </a:r>
            <a:endParaRPr lang="en-US" sz="2325" dirty="0"/>
          </a:p>
        </p:txBody>
      </p:sp>
      <p:sp>
        <p:nvSpPr>
          <p:cNvPr id="22" name="Text 20"/>
          <p:cNvSpPr/>
          <p:nvPr/>
        </p:nvSpPr>
        <p:spPr>
          <a:xfrm>
            <a:off x="10638979" y="7949282"/>
            <a:ext cx="6524609" cy="1118146"/>
          </a:xfrm>
          <a:prstGeom prst="rect">
            <a:avLst/>
          </a:prstGeom>
          <a:noFill/>
          <a:ln/>
        </p:spPr>
        <p:txBody>
          <a:bodyPr wrap="square" lIns="25400" tIns="25400" rIns="25400" bIns="25400" rtlCol="0" anchor="t">
            <a:normAutofit/>
          </a:bodyPr>
          <a:lstStyle/>
          <a:p>
            <a:pPr algn="l" indent="0" marL="0">
              <a:lnSpc>
                <a:spcPct val="116308"/>
              </a:lnSpc>
              <a:buNone/>
            </a:pPr>
            <a:r>
              <a:rPr lang="en-US" sz="2025" dirty="0">
                <a:solidFill>
                  <a:srgbClr val="9AA0A8"/>
                </a:solidFill>
                <a:latin typeface="Helvetica Neue" pitchFamily="34" charset="0"/>
                <a:ea typeface="Helvetica Neue" pitchFamily="34" charset="-122"/>
                <a:cs typeface="Helvetica Neue" pitchFamily="34" charset="-120"/>
              </a:rPr>
              <a:t>Apart × Formation Research — Secret Loyalties Research Sprint, July 2026. Track 4 (Attack Feasibility), with defensive diagnostics.</a:t>
            </a:r>
            <a:endParaRPr lang="en-US" sz="2025"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2026-07-26T12:38:33Z</dcterms:created>
  <dcterms:modified xsi:type="dcterms:W3CDTF">2026-07-26T12:38:33Z</dcterms:modified>
</cp:coreProperties>
</file>