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6256000" cy="9144000"/>
  <p:notesSz cx="9144000" cy="16256000"/>
  <p:embeddedFontLst>
    <p:embeddedFont>
      <p:font typeface="Quattrocento Sans" charset="-122" pitchFamily="34"/>
      <p:regular r:id="rId12"/>
    </p:embeddedFont>
    <p:embeddedFont>
      <p:font typeface="Liter" charset="-122" pitchFamily="34"/>
      <p:regular r:id="rId1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2" Type="http://schemas.openxmlformats.org/officeDocument/2006/relationships/font" Target="fonts/font1.fntdata"/><Relationship Id="rId13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2vcl5eeg4ocng/mnt/agents/output/project-verify/images/1_Dark_tech_network_background_Images.png">    </p:cNvPr>
          <p:cNvPicPr>
            <a:picLocks noChangeAspect="1"/>
          </p:cNvPicPr>
          <p:nvPr/>
        </p:nvPicPr>
        <p:blipFill>
          <a:blip r:embed="rId1"/>
          <a:srcRect l="0" r="0" t="7869" b="7869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F172A">
                  <a:alpha val="90000"/>
                </a:srgbClr>
              </a:gs>
              <a:gs pos="50000">
                <a:srgbClr val="0F172A">
                  <a:alpha val="80000"/>
                </a:srgbClr>
              </a:gs>
              <a:gs pos="100000">
                <a:srgbClr val="0F172A">
                  <a:alpha val="90000"/>
                </a:srgbClr>
              </a:gs>
            </a:gsLst>
            <a:lin ang="5400000" scaled="1"/>
          </a:gra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778000" y="2921000"/>
            <a:ext cx="12700000" cy="889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5200" spc="400" kern="0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PROJECT VERIFY</a:t>
            </a:r>
            <a:endParaRPr lang="en-US" sz="5200" dirty="0"/>
          </a:p>
        </p:txBody>
      </p:sp>
      <p:sp>
        <p:nvSpPr>
          <p:cNvPr id="5" name="Shape 2"/>
          <p:cNvSpPr/>
          <p:nvPr/>
        </p:nvSpPr>
        <p:spPr>
          <a:xfrm>
            <a:off x="7175500" y="4000500"/>
            <a:ext cx="1905000" cy="381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6" name="Text 3"/>
          <p:cNvSpPr/>
          <p:nvPr/>
        </p:nvSpPr>
        <p:spPr>
          <a:xfrm>
            <a:off x="2413000" y="4254500"/>
            <a:ext cx="11430000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Multi-Model Formal Specification Synthesis System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048000" y="4800600"/>
            <a:ext cx="10160000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600" dirty="0">
                <a:solidFill>
                  <a:srgbClr val="47556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Secure Program Synthesis Hackathon Submission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048000" y="7366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sz="1800" dirty="0">
                <a:solidFill>
                  <a:srgbClr val="94A3B8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Built to improve trust in AI-generated software understanding through structured specification extraction and cross-model validation.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571500"/>
            <a:ext cx="1016000" cy="381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736600"/>
            <a:ext cx="889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200" spc="200" kern="0" dirty="0">
                <a:solidFill>
                  <a:srgbClr val="0F172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WHY THIS PROJECT EXISTS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62000" y="1905000"/>
            <a:ext cx="5588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40000"/>
              </a:lnSpc>
            </a:pPr>
            <a:r>
              <a:rPr lang="en-US" sz="2800" dirty="0">
                <a:solidFill>
                  <a:srgbClr val="0F172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Modern LLMs are powerful tools for code understanding — but their reasoning about </a:t>
            </a:r>
            <a:pPr>
              <a:lnSpc>
                <a:spcPct val="140000"/>
              </a:lnSpc>
            </a:pPr>
            <a:r>
              <a:rPr lang="en-US" sz="2800" dirty="0">
                <a:solidFill>
                  <a:srgbClr val="D9770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software correctness</a:t>
            </a:r>
            <a:pPr>
              <a:lnSpc>
                <a:spcPct val="140000"/>
              </a:lnSpc>
            </a:pPr>
            <a:r>
              <a:rPr lang="en-US" sz="2800" dirty="0">
                <a:solidFill>
                  <a:srgbClr val="0F172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 remains fundamentally untrustworthy.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62000" y="70485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cubicBezTo>
                  <a:pt x="268585" y="0"/>
                  <a:pt x="281980" y="8037"/>
                  <a:pt x="288925" y="20836"/>
                </a:cubicBezTo>
                <a:lnTo>
                  <a:pt x="503238" y="417711"/>
                </a:lnTo>
                <a:cubicBezTo>
                  <a:pt x="509885" y="430014"/>
                  <a:pt x="509588" y="444897"/>
                  <a:pt x="502444" y="456902"/>
                </a:cubicBezTo>
                <a:cubicBezTo>
                  <a:pt x="495300" y="468908"/>
                  <a:pt x="482302" y="476250"/>
                  <a:pt x="468313" y="476250"/>
                </a:cubicBezTo>
                <a:lnTo>
                  <a:pt x="39688" y="476250"/>
                </a:lnTo>
                <a:cubicBezTo>
                  <a:pt x="25698" y="476250"/>
                  <a:pt x="12799" y="468908"/>
                  <a:pt x="5556" y="456902"/>
                </a:cubicBezTo>
                <a:cubicBezTo>
                  <a:pt x="-1687" y="444897"/>
                  <a:pt x="-1885" y="430014"/>
                  <a:pt x="4763" y="417711"/>
                </a:cubicBezTo>
                <a:lnTo>
                  <a:pt x="219075" y="20836"/>
                </a:lnTo>
                <a:cubicBezTo>
                  <a:pt x="226020" y="8037"/>
                  <a:pt x="239415" y="0"/>
                  <a:pt x="254000" y="0"/>
                </a:cubicBezTo>
                <a:close/>
                <a:moveTo>
                  <a:pt x="254000" y="166688"/>
                </a:moveTo>
                <a:cubicBezTo>
                  <a:pt x="240804" y="166688"/>
                  <a:pt x="230188" y="177304"/>
                  <a:pt x="230188" y="190500"/>
                </a:cubicBezTo>
                <a:lnTo>
                  <a:pt x="230188" y="301625"/>
                </a:lnTo>
                <a:cubicBezTo>
                  <a:pt x="230188" y="314821"/>
                  <a:pt x="240804" y="325438"/>
                  <a:pt x="254000" y="325438"/>
                </a:cubicBezTo>
                <a:cubicBezTo>
                  <a:pt x="267196" y="325438"/>
                  <a:pt x="277813" y="314821"/>
                  <a:pt x="277813" y="301625"/>
                </a:cubicBezTo>
                <a:lnTo>
                  <a:pt x="277813" y="190500"/>
                </a:lnTo>
                <a:cubicBezTo>
                  <a:pt x="277813" y="177304"/>
                  <a:pt x="267196" y="166688"/>
                  <a:pt x="254000" y="166688"/>
                </a:cubicBezTo>
                <a:close/>
                <a:moveTo>
                  <a:pt x="280491" y="381000"/>
                </a:moveTo>
                <a:cubicBezTo>
                  <a:pt x="281094" y="371167"/>
                  <a:pt x="276190" y="361811"/>
                  <a:pt x="267761" y="356712"/>
                </a:cubicBezTo>
                <a:cubicBezTo>
                  <a:pt x="259331" y="351613"/>
                  <a:pt x="248768" y="351613"/>
                  <a:pt x="240339" y="356712"/>
                </a:cubicBezTo>
                <a:cubicBezTo>
                  <a:pt x="231909" y="361811"/>
                  <a:pt x="227005" y="371167"/>
                  <a:pt x="227608" y="381000"/>
                </a:cubicBezTo>
                <a:cubicBezTo>
                  <a:pt x="227005" y="390833"/>
                  <a:pt x="231909" y="400189"/>
                  <a:pt x="240339" y="405288"/>
                </a:cubicBezTo>
                <a:cubicBezTo>
                  <a:pt x="248768" y="410387"/>
                  <a:pt x="259331" y="410387"/>
                  <a:pt x="267761" y="405288"/>
                </a:cubicBezTo>
                <a:cubicBezTo>
                  <a:pt x="276190" y="400189"/>
                  <a:pt x="281094" y="390833"/>
                  <a:pt x="280491" y="381000"/>
                </a:cubicBez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6" name="Text 4"/>
          <p:cNvSpPr/>
          <p:nvPr/>
        </p:nvSpPr>
        <p:spPr>
          <a:xfrm>
            <a:off x="1460500" y="7048500"/>
            <a:ext cx="4826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600" dirty="0">
                <a:solidFill>
                  <a:srgbClr val="475569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 existing tool provides structured cross-model specification validation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731000" y="1905000"/>
            <a:ext cx="0" cy="5588000"/>
          </a:xfrm>
          <a:prstGeom prst="straightConnector1">
            <a:avLst/>
          </a:prstGeom>
          <a:noFill/>
          <a:ln w="12700">
            <a:solidFill>
              <a:srgbClr val="E2E8F0"/>
            </a:solidFill>
            <a:prstDash val="solid"/>
            <a:headEnd type="none"/>
            <a:tailEnd type="none"/>
          </a:ln>
        </p:spPr>
      </p:sp>
      <p:sp>
        <p:nvSpPr>
          <p:cNvPr id="8" name="Text 6"/>
          <p:cNvSpPr/>
          <p:nvPr/>
        </p:nvSpPr>
        <p:spPr>
          <a:xfrm>
            <a:off x="7239000" y="1968500"/>
            <a:ext cx="8255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200" dirty="0">
                <a:solidFill>
                  <a:srgbClr val="D9770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■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pPr>
              <a:lnSpc>
                <a:spcPct val="150000"/>
              </a:lnSpc>
            </a:pPr>
            <a:r>
              <a:rPr lang="en-US" sz="1800" b="1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Inconsistent outputs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the same prompt yields different specifications across models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239000" y="3365500"/>
            <a:ext cx="8255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200" dirty="0">
                <a:solidFill>
                  <a:srgbClr val="D9770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■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pPr>
              <a:lnSpc>
                <a:spcPct val="150000"/>
              </a:lnSpc>
            </a:pPr>
            <a:r>
              <a:rPr lang="en-US" sz="1800" b="1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Incomplete specifications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edge cases and implicit constraints are routinely missed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239000" y="4762500"/>
            <a:ext cx="8255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200" dirty="0">
                <a:solidFill>
                  <a:srgbClr val="D9770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■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pPr>
              <a:lnSpc>
                <a:spcPct val="150000"/>
              </a:lnSpc>
            </a:pPr>
            <a:r>
              <a:rPr lang="en-US" sz="1800" b="1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Hidden assumptions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unstated preconditions lead to implementation mismatches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39000" y="6159500"/>
            <a:ext cx="8255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200" dirty="0">
                <a:solidFill>
                  <a:srgbClr val="D9770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■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pPr>
              <a:lnSpc>
                <a:spcPct val="150000"/>
              </a:lnSpc>
            </a:pPr>
            <a:r>
              <a:rPr lang="en-US" sz="1800" b="1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 cross-validation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— impossible to verify or compare model interpretations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986000" y="8636000"/>
            <a:ext cx="508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rgbClr val="475569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02</a:t>
            </a:r>
            <a:endParaRPr lang="en-US" sz="14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571500"/>
            <a:ext cx="1016000" cy="381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736600"/>
            <a:ext cx="1016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200" spc="200" kern="0" dirty="0">
                <a:solidFill>
                  <a:srgbClr val="0F172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PROJECT VERIFY DOES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62000" y="1651000"/>
            <a:ext cx="4699000" cy="3048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1130300" y="1968500"/>
            <a:ext cx="304800" cy="406400"/>
          </a:xfrm>
          <a:custGeom>
            <a:avLst/>
            <a:gdLst/>
            <a:ahLst/>
            <a:cxnLst/>
            <a:rect l="l" t="t" r="r" b="b"/>
            <a:pathLst>
              <a:path w="304800" h="406400">
                <a:moveTo>
                  <a:pt x="0" y="50800"/>
                </a:moveTo>
                <a:cubicBezTo>
                  <a:pt x="0" y="22781"/>
                  <a:pt x="22781" y="0"/>
                  <a:pt x="50800" y="0"/>
                </a:cubicBezTo>
                <a:lnTo>
                  <a:pt x="169466" y="0"/>
                </a:lnTo>
                <a:cubicBezTo>
                  <a:pt x="182959" y="0"/>
                  <a:pt x="195898" y="5318"/>
                  <a:pt x="205423" y="14843"/>
                </a:cubicBezTo>
                <a:lnTo>
                  <a:pt x="289957" y="99457"/>
                </a:lnTo>
                <a:cubicBezTo>
                  <a:pt x="299482" y="108982"/>
                  <a:pt x="304800" y="121920"/>
                  <a:pt x="304800" y="135414"/>
                </a:cubicBezTo>
                <a:lnTo>
                  <a:pt x="304800" y="355600"/>
                </a:lnTo>
                <a:cubicBezTo>
                  <a:pt x="304800" y="383619"/>
                  <a:pt x="282019" y="406400"/>
                  <a:pt x="254000" y="406400"/>
                </a:cubicBezTo>
                <a:lnTo>
                  <a:pt x="50800" y="406400"/>
                </a:lnTo>
                <a:cubicBezTo>
                  <a:pt x="22781" y="406400"/>
                  <a:pt x="0" y="383619"/>
                  <a:pt x="0" y="355600"/>
                </a:cubicBezTo>
                <a:lnTo>
                  <a:pt x="0" y="50800"/>
                </a:lnTo>
                <a:close/>
                <a:moveTo>
                  <a:pt x="165100" y="46434"/>
                </a:moveTo>
                <a:lnTo>
                  <a:pt x="165100" y="120650"/>
                </a:lnTo>
                <a:cubicBezTo>
                  <a:pt x="165100" y="131207"/>
                  <a:pt x="173593" y="139700"/>
                  <a:pt x="184150" y="139700"/>
                </a:cubicBezTo>
                <a:lnTo>
                  <a:pt x="258366" y="139700"/>
                </a:lnTo>
                <a:lnTo>
                  <a:pt x="165100" y="46434"/>
                </a:lnTo>
                <a:close/>
                <a:moveTo>
                  <a:pt x="122396" y="234633"/>
                </a:moveTo>
                <a:cubicBezTo>
                  <a:pt x="129223" y="226616"/>
                  <a:pt x="128349" y="214630"/>
                  <a:pt x="120333" y="207804"/>
                </a:cubicBezTo>
                <a:cubicBezTo>
                  <a:pt x="112316" y="200978"/>
                  <a:pt x="100330" y="201851"/>
                  <a:pt x="93504" y="209868"/>
                </a:cubicBezTo>
                <a:lnTo>
                  <a:pt x="55404" y="254318"/>
                </a:lnTo>
                <a:cubicBezTo>
                  <a:pt x="49292" y="261461"/>
                  <a:pt x="49292" y="271939"/>
                  <a:pt x="55404" y="279083"/>
                </a:cubicBezTo>
                <a:lnTo>
                  <a:pt x="93504" y="323533"/>
                </a:lnTo>
                <a:cubicBezTo>
                  <a:pt x="100330" y="331549"/>
                  <a:pt x="112395" y="332423"/>
                  <a:pt x="120333" y="325596"/>
                </a:cubicBezTo>
                <a:cubicBezTo>
                  <a:pt x="128270" y="318770"/>
                  <a:pt x="129223" y="306705"/>
                  <a:pt x="122396" y="298768"/>
                </a:cubicBezTo>
                <a:lnTo>
                  <a:pt x="94932" y="266700"/>
                </a:lnTo>
                <a:lnTo>
                  <a:pt x="122396" y="234633"/>
                </a:lnTo>
                <a:close/>
                <a:moveTo>
                  <a:pt x="211296" y="209868"/>
                </a:moveTo>
                <a:cubicBezTo>
                  <a:pt x="204470" y="201851"/>
                  <a:pt x="192405" y="200978"/>
                  <a:pt x="184467" y="207804"/>
                </a:cubicBezTo>
                <a:cubicBezTo>
                  <a:pt x="176530" y="214630"/>
                  <a:pt x="175577" y="226695"/>
                  <a:pt x="182404" y="234633"/>
                </a:cubicBezTo>
                <a:lnTo>
                  <a:pt x="209868" y="266700"/>
                </a:lnTo>
                <a:lnTo>
                  <a:pt x="182404" y="298768"/>
                </a:lnTo>
                <a:cubicBezTo>
                  <a:pt x="175577" y="306784"/>
                  <a:pt x="176451" y="318770"/>
                  <a:pt x="184467" y="325596"/>
                </a:cubicBezTo>
                <a:cubicBezTo>
                  <a:pt x="192484" y="332423"/>
                  <a:pt x="204470" y="331549"/>
                  <a:pt x="211296" y="323532"/>
                </a:cubicBezTo>
                <a:lnTo>
                  <a:pt x="249396" y="279083"/>
                </a:lnTo>
                <a:cubicBezTo>
                  <a:pt x="255508" y="271939"/>
                  <a:pt x="255508" y="261461"/>
                  <a:pt x="249396" y="254317"/>
                </a:cubicBezTo>
                <a:lnTo>
                  <a:pt x="211296" y="209868"/>
                </a:ln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6" name="Text 4"/>
          <p:cNvSpPr/>
          <p:nvPr/>
        </p:nvSpPr>
        <p:spPr>
          <a:xfrm>
            <a:off x="1079500" y="2540000"/>
            <a:ext cx="406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Extract Specifications</a:t>
            </a:r>
            <a:endParaRPr lang="en-US" sz="16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Pulls preconditions, postconditions, invariants, and properties from code and requirements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765800" y="1651000"/>
            <a:ext cx="4699000" cy="3048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8" name="Shape 6"/>
          <p:cNvSpPr/>
          <p:nvPr/>
        </p:nvSpPr>
        <p:spPr>
          <a:xfrm>
            <a:off x="6083300" y="19685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330200" y="165100"/>
                </a:moveTo>
                <a:cubicBezTo>
                  <a:pt x="330200" y="201533"/>
                  <a:pt x="318373" y="235188"/>
                  <a:pt x="298450" y="262493"/>
                </a:cubicBezTo>
                <a:lnTo>
                  <a:pt x="398939" y="363061"/>
                </a:lnTo>
                <a:cubicBezTo>
                  <a:pt x="408861" y="372983"/>
                  <a:pt x="408861" y="389096"/>
                  <a:pt x="398939" y="399018"/>
                </a:cubicBezTo>
                <a:cubicBezTo>
                  <a:pt x="389017" y="408940"/>
                  <a:pt x="372904" y="408940"/>
                  <a:pt x="362982" y="399018"/>
                </a:cubicBezTo>
                <a:lnTo>
                  <a:pt x="262493" y="298450"/>
                </a:lnTo>
                <a:cubicBezTo>
                  <a:pt x="235188" y="318373"/>
                  <a:pt x="201533" y="330200"/>
                  <a:pt x="165100" y="330200"/>
                </a:cubicBezTo>
                <a:cubicBezTo>
                  <a:pt x="73898" y="330200"/>
                  <a:pt x="0" y="256302"/>
                  <a:pt x="0" y="165100"/>
                </a:cubicBezTo>
                <a:cubicBezTo>
                  <a:pt x="0" y="73898"/>
                  <a:pt x="73898" y="0"/>
                  <a:pt x="165100" y="0"/>
                </a:cubicBezTo>
                <a:cubicBezTo>
                  <a:pt x="256302" y="0"/>
                  <a:pt x="330200" y="73898"/>
                  <a:pt x="330200" y="165100"/>
                </a:cubicBezTo>
                <a:close/>
                <a:moveTo>
                  <a:pt x="165100" y="279400"/>
                </a:moveTo>
                <a:cubicBezTo>
                  <a:pt x="228184" y="279400"/>
                  <a:pt x="279400" y="228184"/>
                  <a:pt x="279400" y="165100"/>
                </a:cubicBezTo>
                <a:cubicBezTo>
                  <a:pt x="279400" y="102016"/>
                  <a:pt x="228184" y="50800"/>
                  <a:pt x="165100" y="50800"/>
                </a:cubicBezTo>
                <a:cubicBezTo>
                  <a:pt x="102016" y="50800"/>
                  <a:pt x="50800" y="102016"/>
                  <a:pt x="50800" y="165100"/>
                </a:cubicBezTo>
                <a:cubicBezTo>
                  <a:pt x="50800" y="228184"/>
                  <a:pt x="102016" y="279400"/>
                  <a:pt x="165100" y="279400"/>
                </a:cubicBez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9" name="Text 7"/>
          <p:cNvSpPr/>
          <p:nvPr/>
        </p:nvSpPr>
        <p:spPr>
          <a:xfrm>
            <a:off x="6083300" y="2540000"/>
            <a:ext cx="406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Surface Assumptions</a:t>
            </a:r>
            <a:endParaRPr lang="en-US" sz="16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Identifies hidden assumptions and underspecified areas that single models miss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0769600" y="1651000"/>
            <a:ext cx="4724400" cy="3048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1" name="Shape 9"/>
          <p:cNvSpPr/>
          <p:nvPr/>
        </p:nvSpPr>
        <p:spPr>
          <a:xfrm>
            <a:off x="11036300" y="1968500"/>
            <a:ext cx="508000" cy="406400"/>
          </a:xfrm>
          <a:custGeom>
            <a:avLst/>
            <a:gdLst/>
            <a:ahLst/>
            <a:cxnLst/>
            <a:rect l="l" t="t" r="r" b="b"/>
            <a:pathLst>
              <a:path w="508000" h="406400">
                <a:moveTo>
                  <a:pt x="279400" y="0"/>
                </a:moveTo>
                <a:cubicBezTo>
                  <a:pt x="279400" y="-14049"/>
                  <a:pt x="268049" y="-25400"/>
                  <a:pt x="254000" y="-25400"/>
                </a:cubicBezTo>
                <a:cubicBezTo>
                  <a:pt x="239951" y="-25400"/>
                  <a:pt x="228600" y="-14049"/>
                  <a:pt x="228600" y="0"/>
                </a:cubicBezTo>
                <a:lnTo>
                  <a:pt x="228600" y="50800"/>
                </a:lnTo>
                <a:lnTo>
                  <a:pt x="152400" y="50800"/>
                </a:lnTo>
                <a:cubicBezTo>
                  <a:pt x="110331" y="50800"/>
                  <a:pt x="76200" y="84931"/>
                  <a:pt x="76200" y="127000"/>
                </a:cubicBezTo>
                <a:lnTo>
                  <a:pt x="76200" y="304800"/>
                </a:lnTo>
                <a:cubicBezTo>
                  <a:pt x="76200" y="346869"/>
                  <a:pt x="110331" y="381000"/>
                  <a:pt x="152400" y="381000"/>
                </a:cubicBezTo>
                <a:lnTo>
                  <a:pt x="355600" y="381000"/>
                </a:lnTo>
                <a:cubicBezTo>
                  <a:pt x="397669" y="381000"/>
                  <a:pt x="431800" y="346869"/>
                  <a:pt x="431800" y="304800"/>
                </a:cubicBezTo>
                <a:lnTo>
                  <a:pt x="431800" y="127000"/>
                </a:lnTo>
                <a:cubicBezTo>
                  <a:pt x="431800" y="84931"/>
                  <a:pt x="397669" y="50800"/>
                  <a:pt x="355600" y="50800"/>
                </a:cubicBezTo>
                <a:lnTo>
                  <a:pt x="279400" y="50800"/>
                </a:lnTo>
                <a:lnTo>
                  <a:pt x="279400" y="0"/>
                </a:lnTo>
                <a:close/>
                <a:moveTo>
                  <a:pt x="127000" y="292100"/>
                </a:moveTo>
                <a:cubicBezTo>
                  <a:pt x="127000" y="281543"/>
                  <a:pt x="135493" y="273050"/>
                  <a:pt x="146050" y="273050"/>
                </a:cubicBezTo>
                <a:lnTo>
                  <a:pt x="171450" y="273050"/>
                </a:lnTo>
                <a:cubicBezTo>
                  <a:pt x="182007" y="273050"/>
                  <a:pt x="190500" y="281543"/>
                  <a:pt x="190500" y="292100"/>
                </a:cubicBezTo>
                <a:cubicBezTo>
                  <a:pt x="190500" y="302657"/>
                  <a:pt x="182007" y="311150"/>
                  <a:pt x="171450" y="311150"/>
                </a:cubicBezTo>
                <a:lnTo>
                  <a:pt x="146050" y="311150"/>
                </a:lnTo>
                <a:cubicBezTo>
                  <a:pt x="135493" y="311150"/>
                  <a:pt x="127000" y="302657"/>
                  <a:pt x="127000" y="292100"/>
                </a:cubicBezTo>
                <a:close/>
                <a:moveTo>
                  <a:pt x="222250" y="292100"/>
                </a:moveTo>
                <a:cubicBezTo>
                  <a:pt x="222250" y="281543"/>
                  <a:pt x="230743" y="273050"/>
                  <a:pt x="241300" y="273050"/>
                </a:cubicBezTo>
                <a:lnTo>
                  <a:pt x="266700" y="273050"/>
                </a:lnTo>
                <a:cubicBezTo>
                  <a:pt x="277257" y="273050"/>
                  <a:pt x="285750" y="281543"/>
                  <a:pt x="285750" y="292100"/>
                </a:cubicBezTo>
                <a:cubicBezTo>
                  <a:pt x="285750" y="302657"/>
                  <a:pt x="277257" y="311150"/>
                  <a:pt x="266700" y="311150"/>
                </a:cubicBezTo>
                <a:lnTo>
                  <a:pt x="241300" y="311150"/>
                </a:lnTo>
                <a:cubicBezTo>
                  <a:pt x="230743" y="311150"/>
                  <a:pt x="222250" y="302657"/>
                  <a:pt x="222250" y="292100"/>
                </a:cubicBezTo>
                <a:close/>
                <a:moveTo>
                  <a:pt x="317500" y="292100"/>
                </a:moveTo>
                <a:cubicBezTo>
                  <a:pt x="317500" y="281543"/>
                  <a:pt x="325993" y="273050"/>
                  <a:pt x="336550" y="273050"/>
                </a:cubicBezTo>
                <a:lnTo>
                  <a:pt x="361950" y="273050"/>
                </a:lnTo>
                <a:cubicBezTo>
                  <a:pt x="372507" y="273050"/>
                  <a:pt x="381000" y="281543"/>
                  <a:pt x="381000" y="292100"/>
                </a:cubicBezTo>
                <a:cubicBezTo>
                  <a:pt x="381000" y="302657"/>
                  <a:pt x="372507" y="311150"/>
                  <a:pt x="361950" y="311150"/>
                </a:cubicBezTo>
                <a:lnTo>
                  <a:pt x="336550" y="311150"/>
                </a:lnTo>
                <a:cubicBezTo>
                  <a:pt x="325993" y="311150"/>
                  <a:pt x="317500" y="302657"/>
                  <a:pt x="317500" y="292100"/>
                </a:cubicBezTo>
                <a:close/>
                <a:moveTo>
                  <a:pt x="177800" y="139700"/>
                </a:moveTo>
                <a:cubicBezTo>
                  <a:pt x="198828" y="139700"/>
                  <a:pt x="215900" y="156772"/>
                  <a:pt x="215900" y="177800"/>
                </a:cubicBezTo>
                <a:cubicBezTo>
                  <a:pt x="215900" y="198828"/>
                  <a:pt x="198828" y="215900"/>
                  <a:pt x="177800" y="215900"/>
                </a:cubicBezTo>
                <a:cubicBezTo>
                  <a:pt x="156772" y="215900"/>
                  <a:pt x="139700" y="198828"/>
                  <a:pt x="139700" y="177800"/>
                </a:cubicBezTo>
                <a:cubicBezTo>
                  <a:pt x="139700" y="156772"/>
                  <a:pt x="156772" y="139700"/>
                  <a:pt x="177800" y="139700"/>
                </a:cubicBezTo>
                <a:close/>
                <a:moveTo>
                  <a:pt x="292100" y="177800"/>
                </a:moveTo>
                <a:cubicBezTo>
                  <a:pt x="292100" y="156772"/>
                  <a:pt x="309172" y="139700"/>
                  <a:pt x="330200" y="139700"/>
                </a:cubicBezTo>
                <a:cubicBezTo>
                  <a:pt x="351228" y="139700"/>
                  <a:pt x="368300" y="156772"/>
                  <a:pt x="368300" y="177800"/>
                </a:cubicBezTo>
                <a:cubicBezTo>
                  <a:pt x="368300" y="198828"/>
                  <a:pt x="351228" y="215900"/>
                  <a:pt x="330200" y="215900"/>
                </a:cubicBezTo>
                <a:cubicBezTo>
                  <a:pt x="309172" y="215900"/>
                  <a:pt x="292100" y="198828"/>
                  <a:pt x="292100" y="177800"/>
                </a:cubicBezTo>
                <a:close/>
                <a:moveTo>
                  <a:pt x="50800" y="177800"/>
                </a:moveTo>
                <a:cubicBezTo>
                  <a:pt x="50800" y="163751"/>
                  <a:pt x="39449" y="152400"/>
                  <a:pt x="25400" y="152400"/>
                </a:cubicBezTo>
                <a:cubicBezTo>
                  <a:pt x="11351" y="152400"/>
                  <a:pt x="0" y="163751"/>
                  <a:pt x="0" y="177800"/>
                </a:cubicBezTo>
                <a:lnTo>
                  <a:pt x="0" y="254000"/>
                </a:lnTo>
                <a:cubicBezTo>
                  <a:pt x="0" y="268049"/>
                  <a:pt x="11351" y="279400"/>
                  <a:pt x="25400" y="279400"/>
                </a:cubicBezTo>
                <a:cubicBezTo>
                  <a:pt x="39449" y="279400"/>
                  <a:pt x="50800" y="268049"/>
                  <a:pt x="50800" y="254000"/>
                </a:cubicBezTo>
                <a:lnTo>
                  <a:pt x="50800" y="177800"/>
                </a:lnTo>
                <a:close/>
                <a:moveTo>
                  <a:pt x="482600" y="152400"/>
                </a:moveTo>
                <a:cubicBezTo>
                  <a:pt x="468551" y="152400"/>
                  <a:pt x="457200" y="163751"/>
                  <a:pt x="457200" y="177800"/>
                </a:cubicBezTo>
                <a:lnTo>
                  <a:pt x="457200" y="254000"/>
                </a:lnTo>
                <a:cubicBezTo>
                  <a:pt x="457200" y="268049"/>
                  <a:pt x="468551" y="279400"/>
                  <a:pt x="482600" y="279400"/>
                </a:cubicBezTo>
                <a:cubicBezTo>
                  <a:pt x="496649" y="279400"/>
                  <a:pt x="508000" y="268049"/>
                  <a:pt x="508000" y="254000"/>
                </a:cubicBezTo>
                <a:lnTo>
                  <a:pt x="508000" y="177800"/>
                </a:lnTo>
                <a:cubicBezTo>
                  <a:pt x="508000" y="163751"/>
                  <a:pt x="496649" y="152400"/>
                  <a:pt x="482600" y="152400"/>
                </a:cubicBez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12" name="Text 10"/>
          <p:cNvSpPr/>
          <p:nvPr/>
        </p:nvSpPr>
        <p:spPr>
          <a:xfrm>
            <a:off x="11087100" y="2540000"/>
            <a:ext cx="40894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Multi-Model Execution</a:t>
            </a:r>
            <a:endParaRPr lang="en-US" sz="16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Runs Claude, GPT-4o, and Gemini independently on the same input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263900" y="5080000"/>
            <a:ext cx="4699000" cy="3048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4" name="Shape 12"/>
          <p:cNvSpPr/>
          <p:nvPr/>
        </p:nvSpPr>
        <p:spPr>
          <a:xfrm>
            <a:off x="3581400" y="53975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157798" y="1429"/>
                </a:moveTo>
                <a:cubicBezTo>
                  <a:pt x="164941" y="-1508"/>
                  <a:pt x="173117" y="79"/>
                  <a:pt x="178594" y="5556"/>
                </a:cubicBezTo>
                <a:lnTo>
                  <a:pt x="223044" y="50006"/>
                </a:lnTo>
                <a:cubicBezTo>
                  <a:pt x="230505" y="57468"/>
                  <a:pt x="230505" y="69533"/>
                  <a:pt x="223044" y="76914"/>
                </a:cubicBezTo>
                <a:lnTo>
                  <a:pt x="178594" y="121364"/>
                </a:lnTo>
                <a:cubicBezTo>
                  <a:pt x="173117" y="126841"/>
                  <a:pt x="164941" y="128429"/>
                  <a:pt x="157798" y="125492"/>
                </a:cubicBezTo>
                <a:cubicBezTo>
                  <a:pt x="150654" y="122555"/>
                  <a:pt x="146050" y="115649"/>
                  <a:pt x="146050" y="107950"/>
                </a:cubicBezTo>
                <a:lnTo>
                  <a:pt x="146050" y="88900"/>
                </a:lnTo>
                <a:lnTo>
                  <a:pt x="127000" y="88900"/>
                </a:lnTo>
                <a:cubicBezTo>
                  <a:pt x="112951" y="88900"/>
                  <a:pt x="101600" y="100251"/>
                  <a:pt x="101600" y="114300"/>
                </a:cubicBezTo>
                <a:lnTo>
                  <a:pt x="101600" y="284718"/>
                </a:lnTo>
                <a:cubicBezTo>
                  <a:pt x="124063" y="294481"/>
                  <a:pt x="139700" y="316865"/>
                  <a:pt x="139700" y="342900"/>
                </a:cubicBezTo>
                <a:cubicBezTo>
                  <a:pt x="139700" y="377984"/>
                  <a:pt x="111284" y="406400"/>
                  <a:pt x="76200" y="406400"/>
                </a:cubicBezTo>
                <a:cubicBezTo>
                  <a:pt x="41116" y="406400"/>
                  <a:pt x="12700" y="377984"/>
                  <a:pt x="12700" y="342900"/>
                </a:cubicBezTo>
                <a:cubicBezTo>
                  <a:pt x="12700" y="316865"/>
                  <a:pt x="28337" y="294481"/>
                  <a:pt x="50800" y="284718"/>
                </a:cubicBezTo>
                <a:lnTo>
                  <a:pt x="50800" y="114300"/>
                </a:lnTo>
                <a:cubicBezTo>
                  <a:pt x="50800" y="72231"/>
                  <a:pt x="84931" y="38100"/>
                  <a:pt x="127000" y="38100"/>
                </a:cubicBezTo>
                <a:lnTo>
                  <a:pt x="146050" y="38100"/>
                </a:lnTo>
                <a:lnTo>
                  <a:pt x="146050" y="19050"/>
                </a:lnTo>
                <a:cubicBezTo>
                  <a:pt x="146050" y="11351"/>
                  <a:pt x="150654" y="4366"/>
                  <a:pt x="157798" y="1429"/>
                </a:cubicBezTo>
                <a:close/>
                <a:moveTo>
                  <a:pt x="311150" y="63500"/>
                </a:moveTo>
                <a:cubicBezTo>
                  <a:pt x="311150" y="74014"/>
                  <a:pt x="319686" y="82550"/>
                  <a:pt x="330200" y="82550"/>
                </a:cubicBezTo>
                <a:cubicBezTo>
                  <a:pt x="340714" y="82550"/>
                  <a:pt x="349250" y="74014"/>
                  <a:pt x="349250" y="63500"/>
                </a:cubicBezTo>
                <a:cubicBezTo>
                  <a:pt x="349250" y="52986"/>
                  <a:pt x="340714" y="44450"/>
                  <a:pt x="330200" y="44450"/>
                </a:cubicBezTo>
                <a:cubicBezTo>
                  <a:pt x="319686" y="44450"/>
                  <a:pt x="311150" y="52986"/>
                  <a:pt x="311150" y="63500"/>
                </a:cubicBezTo>
                <a:close/>
                <a:moveTo>
                  <a:pt x="304800" y="121682"/>
                </a:moveTo>
                <a:cubicBezTo>
                  <a:pt x="282337" y="111919"/>
                  <a:pt x="266700" y="89535"/>
                  <a:pt x="266700" y="63500"/>
                </a:cubicBezTo>
                <a:cubicBezTo>
                  <a:pt x="266700" y="28416"/>
                  <a:pt x="295116" y="0"/>
                  <a:pt x="330200" y="0"/>
                </a:cubicBezTo>
                <a:cubicBezTo>
                  <a:pt x="365284" y="0"/>
                  <a:pt x="393700" y="28416"/>
                  <a:pt x="393700" y="63500"/>
                </a:cubicBezTo>
                <a:cubicBezTo>
                  <a:pt x="393700" y="89535"/>
                  <a:pt x="378063" y="111919"/>
                  <a:pt x="355600" y="121682"/>
                </a:cubicBezTo>
                <a:lnTo>
                  <a:pt x="355600" y="292100"/>
                </a:lnTo>
                <a:cubicBezTo>
                  <a:pt x="355600" y="334169"/>
                  <a:pt x="321469" y="368300"/>
                  <a:pt x="279400" y="368300"/>
                </a:cubicBezTo>
                <a:lnTo>
                  <a:pt x="260350" y="368300"/>
                </a:lnTo>
                <a:lnTo>
                  <a:pt x="260350" y="387350"/>
                </a:lnTo>
                <a:cubicBezTo>
                  <a:pt x="260350" y="395049"/>
                  <a:pt x="255746" y="402034"/>
                  <a:pt x="248602" y="404971"/>
                </a:cubicBezTo>
                <a:cubicBezTo>
                  <a:pt x="241459" y="407908"/>
                  <a:pt x="233283" y="406321"/>
                  <a:pt x="227806" y="400844"/>
                </a:cubicBezTo>
                <a:lnTo>
                  <a:pt x="183356" y="356394"/>
                </a:lnTo>
                <a:cubicBezTo>
                  <a:pt x="175895" y="348933"/>
                  <a:pt x="175895" y="336867"/>
                  <a:pt x="183356" y="329486"/>
                </a:cubicBezTo>
                <a:lnTo>
                  <a:pt x="227806" y="285036"/>
                </a:lnTo>
                <a:cubicBezTo>
                  <a:pt x="233283" y="279559"/>
                  <a:pt x="241459" y="277971"/>
                  <a:pt x="248602" y="280908"/>
                </a:cubicBezTo>
                <a:cubicBezTo>
                  <a:pt x="255746" y="283845"/>
                  <a:pt x="260350" y="290751"/>
                  <a:pt x="260350" y="298450"/>
                </a:cubicBezTo>
                <a:lnTo>
                  <a:pt x="260350" y="317500"/>
                </a:lnTo>
                <a:lnTo>
                  <a:pt x="279400" y="317500"/>
                </a:lnTo>
                <a:cubicBezTo>
                  <a:pt x="293449" y="317500"/>
                  <a:pt x="304800" y="306149"/>
                  <a:pt x="304800" y="292100"/>
                </a:cubicBezTo>
                <a:lnTo>
                  <a:pt x="304800" y="121682"/>
                </a:lnTo>
                <a:close/>
                <a:moveTo>
                  <a:pt x="57150" y="342900"/>
                </a:moveTo>
                <a:cubicBezTo>
                  <a:pt x="57150" y="353414"/>
                  <a:pt x="65686" y="361950"/>
                  <a:pt x="76200" y="361950"/>
                </a:cubicBezTo>
                <a:cubicBezTo>
                  <a:pt x="86714" y="361950"/>
                  <a:pt x="95250" y="353414"/>
                  <a:pt x="95250" y="342900"/>
                </a:cubicBezTo>
                <a:cubicBezTo>
                  <a:pt x="95250" y="332386"/>
                  <a:pt x="86714" y="323850"/>
                  <a:pt x="76200" y="323850"/>
                </a:cubicBezTo>
                <a:cubicBezTo>
                  <a:pt x="65686" y="323850"/>
                  <a:pt x="57150" y="332386"/>
                  <a:pt x="57150" y="342900"/>
                </a:cubicBez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15" name="Text 13"/>
          <p:cNvSpPr/>
          <p:nvPr/>
        </p:nvSpPr>
        <p:spPr>
          <a:xfrm>
            <a:off x="3581400" y="5969000"/>
            <a:ext cx="406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Cross-Model Comparison</a:t>
            </a:r>
            <a:endParaRPr lang="en-US" sz="16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Detects disagreements, gaps, and contradictions across model outputs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67700" y="5080000"/>
            <a:ext cx="4699000" cy="3048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7" name="Shape 15"/>
          <p:cNvSpPr/>
          <p:nvPr/>
        </p:nvSpPr>
        <p:spPr>
          <a:xfrm>
            <a:off x="8585200" y="53975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406400"/>
                </a:moveTo>
                <a:cubicBezTo>
                  <a:pt x="315349" y="406400"/>
                  <a:pt x="406400" y="315349"/>
                  <a:pt x="406400" y="203200"/>
                </a:cubicBezTo>
                <a:cubicBezTo>
                  <a:pt x="406400" y="91051"/>
                  <a:pt x="315349" y="0"/>
                  <a:pt x="203200" y="0"/>
                </a:cubicBezTo>
                <a:cubicBezTo>
                  <a:pt x="91051" y="0"/>
                  <a:pt x="0" y="91051"/>
                  <a:pt x="0" y="203200"/>
                </a:cubicBezTo>
                <a:cubicBezTo>
                  <a:pt x="0" y="315349"/>
                  <a:pt x="91051" y="406400"/>
                  <a:pt x="203200" y="406400"/>
                </a:cubicBezTo>
                <a:close/>
                <a:moveTo>
                  <a:pt x="270193" y="168831"/>
                </a:moveTo>
                <a:lnTo>
                  <a:pt x="206692" y="270431"/>
                </a:lnTo>
                <a:cubicBezTo>
                  <a:pt x="203359" y="275749"/>
                  <a:pt x="197644" y="279083"/>
                  <a:pt x="191373" y="279400"/>
                </a:cubicBezTo>
                <a:cubicBezTo>
                  <a:pt x="185102" y="279718"/>
                  <a:pt x="179070" y="276860"/>
                  <a:pt x="175339" y="271780"/>
                </a:cubicBezTo>
                <a:lnTo>
                  <a:pt x="137239" y="220980"/>
                </a:lnTo>
                <a:cubicBezTo>
                  <a:pt x="130889" y="212566"/>
                  <a:pt x="132636" y="200660"/>
                  <a:pt x="141049" y="194310"/>
                </a:cubicBezTo>
                <a:cubicBezTo>
                  <a:pt x="149463" y="187960"/>
                  <a:pt x="161369" y="189706"/>
                  <a:pt x="167719" y="198120"/>
                </a:cubicBezTo>
                <a:lnTo>
                  <a:pt x="189151" y="226695"/>
                </a:lnTo>
                <a:lnTo>
                  <a:pt x="237887" y="148669"/>
                </a:lnTo>
                <a:cubicBezTo>
                  <a:pt x="243443" y="139779"/>
                  <a:pt x="255191" y="137001"/>
                  <a:pt x="264160" y="142637"/>
                </a:cubicBezTo>
                <a:cubicBezTo>
                  <a:pt x="273129" y="148273"/>
                  <a:pt x="275828" y="159941"/>
                  <a:pt x="270193" y="168910"/>
                </a:cubicBez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18" name="Text 16"/>
          <p:cNvSpPr/>
          <p:nvPr/>
        </p:nvSpPr>
        <p:spPr>
          <a:xfrm>
            <a:off x="8585200" y="5969000"/>
            <a:ext cx="406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Consensus Generation</a:t>
            </a:r>
            <a:endParaRPr lang="en-US" sz="16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Produces a unified specification with confidence scoring and risk flags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986000" y="8636000"/>
            <a:ext cx="508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rgbClr val="475569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03</a:t>
            </a:r>
            <a:endParaRPr lang="en-US" sz="14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571500"/>
            <a:ext cx="1016000" cy="381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736600"/>
            <a:ext cx="762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200" spc="200" kern="0" dirty="0">
                <a:solidFill>
                  <a:srgbClr val="0F172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SYSTEM ARCHITECTURE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62000" y="1651000"/>
            <a:ext cx="14732000" cy="1524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" name="Shape 3"/>
          <p:cNvSpPr/>
          <p:nvPr/>
        </p:nvSpPr>
        <p:spPr>
          <a:xfrm>
            <a:off x="762000" y="1651000"/>
            <a:ext cx="63500" cy="15240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1651000"/>
            <a:ext cx="889000" cy="152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srgbClr val="D9770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905000" y="1841500"/>
            <a:ext cx="254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F172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INPUT LAYER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905000" y="2286000"/>
            <a:ext cx="13208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Code, documentation, or requirements provided by the user — accepts multiple input formats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001000" y="3175000"/>
            <a:ext cx="0" cy="228600"/>
          </a:xfrm>
          <a:prstGeom prst="straightConnector1">
            <a:avLst/>
          </a:prstGeom>
          <a:noFill/>
          <a:ln w="25400">
            <a:solidFill>
              <a:srgbClr val="D97706"/>
            </a:solidFill>
            <a:prstDash val="solid"/>
            <a:headEnd type="none"/>
            <a:tailEnd type="arrow"/>
          </a:ln>
        </p:spPr>
      </p:sp>
      <p:sp>
        <p:nvSpPr>
          <p:cNvPr id="10" name="Shape 8"/>
          <p:cNvSpPr/>
          <p:nvPr/>
        </p:nvSpPr>
        <p:spPr>
          <a:xfrm>
            <a:off x="762000" y="3403600"/>
            <a:ext cx="14732000" cy="1524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1" name="Shape 9"/>
          <p:cNvSpPr/>
          <p:nvPr/>
        </p:nvSpPr>
        <p:spPr>
          <a:xfrm>
            <a:off x="762000" y="3403600"/>
            <a:ext cx="63500" cy="15240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2" name="Text 10"/>
          <p:cNvSpPr/>
          <p:nvPr/>
        </p:nvSpPr>
        <p:spPr>
          <a:xfrm>
            <a:off x="1016000" y="3403600"/>
            <a:ext cx="889000" cy="152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srgbClr val="D9770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905000" y="3594100"/>
            <a:ext cx="254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F172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MODEL LAYER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905000" y="4038600"/>
            <a:ext cx="13208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Claude, GPT-4o, and Gemini independently generate structured JSON specifications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001000" y="4927600"/>
            <a:ext cx="0" cy="228600"/>
          </a:xfrm>
          <a:prstGeom prst="straightConnector1">
            <a:avLst/>
          </a:prstGeom>
          <a:noFill/>
          <a:ln w="25400">
            <a:solidFill>
              <a:srgbClr val="D97706"/>
            </a:solidFill>
            <a:prstDash val="solid"/>
            <a:headEnd type="none"/>
            <a:tailEnd type="arrow"/>
          </a:ln>
        </p:spPr>
      </p:sp>
      <p:sp>
        <p:nvSpPr>
          <p:cNvPr id="16" name="Shape 14"/>
          <p:cNvSpPr/>
          <p:nvPr/>
        </p:nvSpPr>
        <p:spPr>
          <a:xfrm>
            <a:off x="762000" y="5156200"/>
            <a:ext cx="14732000" cy="1524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7" name="Shape 15"/>
          <p:cNvSpPr/>
          <p:nvPr/>
        </p:nvSpPr>
        <p:spPr>
          <a:xfrm>
            <a:off x="762000" y="5156200"/>
            <a:ext cx="63500" cy="15240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/>
          <p:nvPr/>
        </p:nvSpPr>
        <p:spPr>
          <a:xfrm>
            <a:off x="1016000" y="5156200"/>
            <a:ext cx="889000" cy="152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srgbClr val="D9770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905000" y="5346700"/>
            <a:ext cx="3175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F172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ANALYSIS LAYER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905000" y="5791200"/>
            <a:ext cx="13208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Comparison engine identifies agreements, disagreements, missing information, and assigns confidence scoring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001000" y="6680200"/>
            <a:ext cx="0" cy="228600"/>
          </a:xfrm>
          <a:prstGeom prst="straightConnector1">
            <a:avLst/>
          </a:prstGeom>
          <a:noFill/>
          <a:ln w="25400">
            <a:solidFill>
              <a:srgbClr val="D97706"/>
            </a:solidFill>
            <a:prstDash val="solid"/>
            <a:headEnd type="none"/>
            <a:tailEnd type="arrow"/>
          </a:ln>
        </p:spPr>
      </p:sp>
      <p:sp>
        <p:nvSpPr>
          <p:cNvPr id="22" name="Shape 20"/>
          <p:cNvSpPr/>
          <p:nvPr/>
        </p:nvSpPr>
        <p:spPr>
          <a:xfrm>
            <a:off x="762000" y="6908800"/>
            <a:ext cx="14732000" cy="1524000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3" name="Shape 21"/>
          <p:cNvSpPr/>
          <p:nvPr/>
        </p:nvSpPr>
        <p:spPr>
          <a:xfrm>
            <a:off x="762000" y="6908800"/>
            <a:ext cx="63500" cy="15240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4" name="Text 22"/>
          <p:cNvSpPr/>
          <p:nvPr/>
        </p:nvSpPr>
        <p:spPr>
          <a:xfrm>
            <a:off x="1016000" y="6908800"/>
            <a:ext cx="889000" cy="152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3600" dirty="0">
                <a:solidFill>
                  <a:srgbClr val="D9770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04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905000" y="7099300"/>
            <a:ext cx="254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rgbClr val="0F172A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OUTPUT LAYER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905000" y="7543800"/>
            <a:ext cx="13208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1E293B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Structured visualization of specifications, risks, assumptions, and consensus results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4986000" y="8636000"/>
            <a:ext cx="508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rgbClr val="475569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04</a:t>
            </a:r>
            <a:endParaRPr lang="en-US" sz="14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2vcl5eeg4ocng/mnt/agents/output/project-verify/images/4_Dark_tech_network_background_Images.png">    </p:cNvPr>
          <p:cNvPicPr>
            <a:picLocks noChangeAspect="1"/>
          </p:cNvPicPr>
          <p:nvPr/>
        </p:nvPicPr>
        <p:blipFill>
          <a:blip r:embed="rId1"/>
          <a:srcRect l="0" r="0" t="7784" b="7784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F172A">
                  <a:alpha val="90000"/>
                </a:srgbClr>
              </a:gs>
              <a:gs pos="50000">
                <a:srgbClr val="0F172A">
                  <a:alpha val="80000"/>
                </a:srgbClr>
              </a:gs>
              <a:gs pos="100000">
                <a:srgbClr val="0F172A">
                  <a:alpha val="90000"/>
                </a:srgbClr>
              </a:gs>
            </a:gsLst>
            <a:lin ang="5400000" scaled="1"/>
          </a:gra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62000" y="635000"/>
            <a:ext cx="88900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200" spc="200" kern="0" dirty="0">
                <a:solidFill>
                  <a:srgbClr val="F8FAFC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IMPACT &amp; FUTURE DIRECTION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762000" y="1295400"/>
            <a:ext cx="1016000" cy="381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6" name="Text 3"/>
          <p:cNvSpPr/>
          <p:nvPr/>
        </p:nvSpPr>
        <p:spPr>
          <a:xfrm>
            <a:off x="762000" y="1651000"/>
            <a:ext cx="381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spc="200" kern="0" dirty="0">
                <a:solidFill>
                  <a:srgbClr val="D9770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KEY BENEFITS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62000" y="2311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55138" y="0"/>
                  <a:pt x="157877" y="595"/>
                  <a:pt x="160377" y="1726"/>
                </a:cubicBezTo>
                <a:lnTo>
                  <a:pt x="272534" y="49292"/>
                </a:lnTo>
                <a:cubicBezTo>
                  <a:pt x="285631" y="54828"/>
                  <a:pt x="295394" y="67747"/>
                  <a:pt x="295335" y="83344"/>
                </a:cubicBezTo>
                <a:cubicBezTo>
                  <a:pt x="295037" y="142399"/>
                  <a:pt x="270748" y="250448"/>
                  <a:pt x="168176" y="299561"/>
                </a:cubicBezTo>
                <a:cubicBezTo>
                  <a:pt x="158234" y="304324"/>
                  <a:pt x="146685" y="304324"/>
                  <a:pt x="136743" y="299561"/>
                </a:cubicBezTo>
                <a:cubicBezTo>
                  <a:pt x="34111" y="250448"/>
                  <a:pt x="9882" y="142399"/>
                  <a:pt x="9585" y="83344"/>
                </a:cubicBezTo>
                <a:cubicBezTo>
                  <a:pt x="9525" y="67747"/>
                  <a:pt x="19288" y="54828"/>
                  <a:pt x="32385" y="49292"/>
                </a:cubicBezTo>
                <a:lnTo>
                  <a:pt x="144482" y="1726"/>
                </a:lnTo>
                <a:cubicBezTo>
                  <a:pt x="146983" y="595"/>
                  <a:pt x="149662" y="0"/>
                  <a:pt x="152400" y="0"/>
                </a:cubicBezTo>
                <a:close/>
                <a:moveTo>
                  <a:pt x="152400" y="39767"/>
                </a:moveTo>
                <a:lnTo>
                  <a:pt x="152400" y="264855"/>
                </a:lnTo>
                <a:cubicBezTo>
                  <a:pt x="234553" y="225088"/>
                  <a:pt x="256639" y="136981"/>
                  <a:pt x="257175" y="84237"/>
                </a:cubicBezTo>
                <a:lnTo>
                  <a:pt x="152400" y="39826"/>
                </a:lnTo>
                <a:lnTo>
                  <a:pt x="152400" y="39826"/>
                </a:ln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8" name="Text 5"/>
          <p:cNvSpPr/>
          <p:nvPr/>
        </p:nvSpPr>
        <p:spPr>
          <a:xfrm>
            <a:off x="1219200" y="2222500"/>
            <a:ext cx="622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Reduces single-model bias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by aggregating multiple independent interpretations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42950" y="35306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71450" y="19050"/>
                </a:moveTo>
                <a:cubicBezTo>
                  <a:pt x="123349" y="19050"/>
                  <a:pt x="84832" y="40957"/>
                  <a:pt x="56793" y="67032"/>
                </a:cubicBezTo>
                <a:cubicBezTo>
                  <a:pt x="28932" y="92928"/>
                  <a:pt x="10299" y="123825"/>
                  <a:pt x="1429" y="145078"/>
                </a:cubicBezTo>
                <a:cubicBezTo>
                  <a:pt x="-536" y="149781"/>
                  <a:pt x="-536" y="155019"/>
                  <a:pt x="1429" y="159722"/>
                </a:cubicBezTo>
                <a:cubicBezTo>
                  <a:pt x="10299" y="180975"/>
                  <a:pt x="28932" y="211931"/>
                  <a:pt x="56793" y="237768"/>
                </a:cubicBezTo>
                <a:cubicBezTo>
                  <a:pt x="84832" y="263783"/>
                  <a:pt x="123349" y="285750"/>
                  <a:pt x="171450" y="285750"/>
                </a:cubicBezTo>
                <a:cubicBezTo>
                  <a:pt x="219551" y="285750"/>
                  <a:pt x="258068" y="263843"/>
                  <a:pt x="286107" y="237768"/>
                </a:cubicBezTo>
                <a:cubicBezTo>
                  <a:pt x="313968" y="211872"/>
                  <a:pt x="332601" y="180975"/>
                  <a:pt x="341471" y="159722"/>
                </a:cubicBezTo>
                <a:cubicBezTo>
                  <a:pt x="343436" y="155019"/>
                  <a:pt x="343436" y="149781"/>
                  <a:pt x="341471" y="145078"/>
                </a:cubicBezTo>
                <a:cubicBezTo>
                  <a:pt x="332601" y="123825"/>
                  <a:pt x="313968" y="92869"/>
                  <a:pt x="286107" y="67032"/>
                </a:cubicBezTo>
                <a:cubicBezTo>
                  <a:pt x="258068" y="41017"/>
                  <a:pt x="219551" y="19050"/>
                  <a:pt x="171450" y="19050"/>
                </a:cubicBezTo>
                <a:close/>
                <a:moveTo>
                  <a:pt x="85725" y="152400"/>
                </a:moveTo>
                <a:cubicBezTo>
                  <a:pt x="85725" y="105087"/>
                  <a:pt x="124137" y="66675"/>
                  <a:pt x="171450" y="66675"/>
                </a:cubicBezTo>
                <a:cubicBezTo>
                  <a:pt x="218763" y="66675"/>
                  <a:pt x="257175" y="105087"/>
                  <a:pt x="257175" y="152400"/>
                </a:cubicBezTo>
                <a:cubicBezTo>
                  <a:pt x="257175" y="199713"/>
                  <a:pt x="218763" y="238125"/>
                  <a:pt x="171450" y="238125"/>
                </a:cubicBezTo>
                <a:cubicBezTo>
                  <a:pt x="124137" y="238125"/>
                  <a:pt x="85725" y="199713"/>
                  <a:pt x="85725" y="152400"/>
                </a:cubicBezTo>
                <a:close/>
                <a:moveTo>
                  <a:pt x="171450" y="114300"/>
                </a:moveTo>
                <a:cubicBezTo>
                  <a:pt x="171450" y="135315"/>
                  <a:pt x="154365" y="152400"/>
                  <a:pt x="133350" y="152400"/>
                </a:cubicBezTo>
                <a:cubicBezTo>
                  <a:pt x="126504" y="152400"/>
                  <a:pt x="120075" y="150614"/>
                  <a:pt x="114479" y="147399"/>
                </a:cubicBezTo>
                <a:cubicBezTo>
                  <a:pt x="113883" y="153888"/>
                  <a:pt x="114419" y="160556"/>
                  <a:pt x="116205" y="167164"/>
                </a:cubicBezTo>
                <a:cubicBezTo>
                  <a:pt x="124361" y="197644"/>
                  <a:pt x="155734" y="215741"/>
                  <a:pt x="186214" y="207585"/>
                </a:cubicBezTo>
                <a:cubicBezTo>
                  <a:pt x="216694" y="199430"/>
                  <a:pt x="234791" y="168057"/>
                  <a:pt x="226635" y="137577"/>
                </a:cubicBezTo>
                <a:cubicBezTo>
                  <a:pt x="219373" y="110371"/>
                  <a:pt x="193596" y="93047"/>
                  <a:pt x="166449" y="95429"/>
                </a:cubicBezTo>
                <a:cubicBezTo>
                  <a:pt x="169605" y="100965"/>
                  <a:pt x="171450" y="107394"/>
                  <a:pt x="171450" y="114300"/>
                </a:cubicBez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10" name="Text 7"/>
          <p:cNvSpPr/>
          <p:nvPr/>
        </p:nvSpPr>
        <p:spPr>
          <a:xfrm>
            <a:off x="1219200" y="3429000"/>
            <a:ext cx="622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Surfaces hidden assumptions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that would otherwise cause bugs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62000" y="4749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9653" y="21610"/>
                </a:moveTo>
                <a:cubicBezTo>
                  <a:pt x="86142" y="26134"/>
                  <a:pt x="87690" y="35064"/>
                  <a:pt x="83165" y="41493"/>
                </a:cubicBezTo>
                <a:lnTo>
                  <a:pt x="49828" y="89118"/>
                </a:lnTo>
                <a:cubicBezTo>
                  <a:pt x="47387" y="92571"/>
                  <a:pt x="43577" y="94774"/>
                  <a:pt x="39350" y="95131"/>
                </a:cubicBezTo>
                <a:cubicBezTo>
                  <a:pt x="35123" y="95488"/>
                  <a:pt x="30956" y="94059"/>
                  <a:pt x="27980" y="91083"/>
                </a:cubicBezTo>
                <a:lnTo>
                  <a:pt x="4167" y="67270"/>
                </a:lnTo>
                <a:cubicBezTo>
                  <a:pt x="-1369" y="61674"/>
                  <a:pt x="-1369" y="52626"/>
                  <a:pt x="4167" y="47030"/>
                </a:cubicBezTo>
                <a:cubicBezTo>
                  <a:pt x="9704" y="41434"/>
                  <a:pt x="18812" y="41493"/>
                  <a:pt x="24408" y="47030"/>
                </a:cubicBezTo>
                <a:lnTo>
                  <a:pt x="36195" y="58817"/>
                </a:lnTo>
                <a:lnTo>
                  <a:pt x="59769" y="25122"/>
                </a:lnTo>
                <a:cubicBezTo>
                  <a:pt x="64294" y="18633"/>
                  <a:pt x="73223" y="17085"/>
                  <a:pt x="79653" y="21610"/>
                </a:cubicBezTo>
                <a:close/>
                <a:moveTo>
                  <a:pt x="79653" y="116860"/>
                </a:moveTo>
                <a:cubicBezTo>
                  <a:pt x="86142" y="121384"/>
                  <a:pt x="87690" y="130314"/>
                  <a:pt x="83165" y="136743"/>
                </a:cubicBezTo>
                <a:lnTo>
                  <a:pt x="49828" y="184368"/>
                </a:lnTo>
                <a:cubicBezTo>
                  <a:pt x="47387" y="187821"/>
                  <a:pt x="43577" y="190024"/>
                  <a:pt x="39350" y="190381"/>
                </a:cubicBezTo>
                <a:cubicBezTo>
                  <a:pt x="35123" y="190738"/>
                  <a:pt x="30956" y="189309"/>
                  <a:pt x="27980" y="186333"/>
                </a:cubicBezTo>
                <a:lnTo>
                  <a:pt x="4167" y="162520"/>
                </a:lnTo>
                <a:cubicBezTo>
                  <a:pt x="-1429" y="156924"/>
                  <a:pt x="-1429" y="147876"/>
                  <a:pt x="4167" y="142339"/>
                </a:cubicBezTo>
                <a:cubicBezTo>
                  <a:pt x="9763" y="136803"/>
                  <a:pt x="18812" y="136743"/>
                  <a:pt x="24348" y="142339"/>
                </a:cubicBezTo>
                <a:lnTo>
                  <a:pt x="36135" y="154126"/>
                </a:lnTo>
                <a:lnTo>
                  <a:pt x="59710" y="120432"/>
                </a:lnTo>
                <a:cubicBezTo>
                  <a:pt x="64234" y="113943"/>
                  <a:pt x="73164" y="112395"/>
                  <a:pt x="79593" y="116919"/>
                </a:cubicBezTo>
                <a:close/>
                <a:moveTo>
                  <a:pt x="133350" y="57150"/>
                </a:moveTo>
                <a:cubicBezTo>
                  <a:pt x="133350" y="46613"/>
                  <a:pt x="141863" y="38100"/>
                  <a:pt x="152400" y="38100"/>
                </a:cubicBezTo>
                <a:lnTo>
                  <a:pt x="285750" y="38100"/>
                </a:lnTo>
                <a:cubicBezTo>
                  <a:pt x="296287" y="38100"/>
                  <a:pt x="304800" y="46613"/>
                  <a:pt x="304800" y="57150"/>
                </a:cubicBezTo>
                <a:cubicBezTo>
                  <a:pt x="304800" y="67687"/>
                  <a:pt x="296287" y="76200"/>
                  <a:pt x="285750" y="76200"/>
                </a:cubicBezTo>
                <a:lnTo>
                  <a:pt x="152400" y="76200"/>
                </a:lnTo>
                <a:cubicBezTo>
                  <a:pt x="141863" y="76200"/>
                  <a:pt x="133350" y="67687"/>
                  <a:pt x="133350" y="57150"/>
                </a:cubicBezTo>
                <a:close/>
                <a:moveTo>
                  <a:pt x="133350" y="152400"/>
                </a:moveTo>
                <a:cubicBezTo>
                  <a:pt x="133350" y="141863"/>
                  <a:pt x="141863" y="133350"/>
                  <a:pt x="152400" y="133350"/>
                </a:cubicBezTo>
                <a:lnTo>
                  <a:pt x="285750" y="133350"/>
                </a:lnTo>
                <a:cubicBezTo>
                  <a:pt x="296287" y="133350"/>
                  <a:pt x="304800" y="141863"/>
                  <a:pt x="304800" y="152400"/>
                </a:cubicBezTo>
                <a:cubicBezTo>
                  <a:pt x="304800" y="162937"/>
                  <a:pt x="296287" y="171450"/>
                  <a:pt x="285750" y="171450"/>
                </a:cubicBezTo>
                <a:lnTo>
                  <a:pt x="152400" y="171450"/>
                </a:lnTo>
                <a:cubicBezTo>
                  <a:pt x="141863" y="171450"/>
                  <a:pt x="133350" y="162937"/>
                  <a:pt x="133350" y="152400"/>
                </a:cubicBezTo>
                <a:close/>
                <a:moveTo>
                  <a:pt x="95250" y="247650"/>
                </a:moveTo>
                <a:cubicBezTo>
                  <a:pt x="95250" y="237113"/>
                  <a:pt x="103763" y="228600"/>
                  <a:pt x="114300" y="228600"/>
                </a:cubicBezTo>
                <a:lnTo>
                  <a:pt x="285750" y="228600"/>
                </a:lnTo>
                <a:cubicBezTo>
                  <a:pt x="296287" y="228600"/>
                  <a:pt x="304800" y="237113"/>
                  <a:pt x="304800" y="247650"/>
                </a:cubicBezTo>
                <a:cubicBezTo>
                  <a:pt x="304800" y="258187"/>
                  <a:pt x="296287" y="266700"/>
                  <a:pt x="285750" y="266700"/>
                </a:cubicBezTo>
                <a:lnTo>
                  <a:pt x="114300" y="266700"/>
                </a:lnTo>
                <a:cubicBezTo>
                  <a:pt x="103763" y="266700"/>
                  <a:pt x="95250" y="258187"/>
                  <a:pt x="95250" y="247650"/>
                </a:cubicBezTo>
                <a:close/>
                <a:moveTo>
                  <a:pt x="38100" y="223838"/>
                </a:moveTo>
                <a:cubicBezTo>
                  <a:pt x="51242" y="223838"/>
                  <a:pt x="61912" y="234508"/>
                  <a:pt x="61912" y="247650"/>
                </a:cubicBezTo>
                <a:cubicBezTo>
                  <a:pt x="61912" y="260792"/>
                  <a:pt x="51242" y="271463"/>
                  <a:pt x="38100" y="271463"/>
                </a:cubicBezTo>
                <a:cubicBezTo>
                  <a:pt x="24958" y="271463"/>
                  <a:pt x="14288" y="260792"/>
                  <a:pt x="14288" y="247650"/>
                </a:cubicBezTo>
                <a:cubicBezTo>
                  <a:pt x="14288" y="234508"/>
                  <a:pt x="24958" y="223838"/>
                  <a:pt x="38100" y="223838"/>
                </a:cubicBez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12" name="Text 9"/>
          <p:cNvSpPr/>
          <p:nvPr/>
        </p:nvSpPr>
        <p:spPr>
          <a:xfrm>
            <a:off x="1219200" y="4635500"/>
            <a:ext cx="622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Improves specification clarity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with structured, typed output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62000" y="5969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1438" y="33338"/>
                </a:moveTo>
                <a:cubicBezTo>
                  <a:pt x="71438" y="14942"/>
                  <a:pt x="86380" y="0"/>
                  <a:pt x="104775" y="0"/>
                </a:cubicBezTo>
                <a:lnTo>
                  <a:pt x="119062" y="0"/>
                </a:lnTo>
                <a:cubicBezTo>
                  <a:pt x="129600" y="0"/>
                  <a:pt x="138113" y="8513"/>
                  <a:pt x="138113" y="19050"/>
                </a:cubicBezTo>
                <a:lnTo>
                  <a:pt x="138113" y="285750"/>
                </a:lnTo>
                <a:cubicBezTo>
                  <a:pt x="138113" y="296287"/>
                  <a:pt x="129600" y="304800"/>
                  <a:pt x="119062" y="304800"/>
                </a:cubicBezTo>
                <a:lnTo>
                  <a:pt x="100013" y="304800"/>
                </a:lnTo>
                <a:cubicBezTo>
                  <a:pt x="82272" y="304800"/>
                  <a:pt x="67330" y="292656"/>
                  <a:pt x="63103" y="276225"/>
                </a:cubicBezTo>
                <a:cubicBezTo>
                  <a:pt x="62686" y="276225"/>
                  <a:pt x="62329" y="276225"/>
                  <a:pt x="61912" y="276225"/>
                </a:cubicBezTo>
                <a:cubicBezTo>
                  <a:pt x="35600" y="276225"/>
                  <a:pt x="14288" y="254913"/>
                  <a:pt x="14288" y="228600"/>
                </a:cubicBezTo>
                <a:cubicBezTo>
                  <a:pt x="14288" y="217884"/>
                  <a:pt x="17859" y="208002"/>
                  <a:pt x="23813" y="200025"/>
                </a:cubicBezTo>
                <a:cubicBezTo>
                  <a:pt x="12263" y="191333"/>
                  <a:pt x="4763" y="177522"/>
                  <a:pt x="4763" y="161925"/>
                </a:cubicBezTo>
                <a:cubicBezTo>
                  <a:pt x="4763" y="143530"/>
                  <a:pt x="15240" y="127516"/>
                  <a:pt x="30480" y="119598"/>
                </a:cubicBezTo>
                <a:cubicBezTo>
                  <a:pt x="26253" y="112455"/>
                  <a:pt x="23813" y="104120"/>
                  <a:pt x="23813" y="95250"/>
                </a:cubicBezTo>
                <a:cubicBezTo>
                  <a:pt x="23813" y="68937"/>
                  <a:pt x="45125" y="47625"/>
                  <a:pt x="71438" y="47625"/>
                </a:cubicBezTo>
                <a:lnTo>
                  <a:pt x="71438" y="33338"/>
                </a:lnTo>
                <a:close/>
                <a:moveTo>
                  <a:pt x="233363" y="33338"/>
                </a:moveTo>
                <a:lnTo>
                  <a:pt x="233363" y="47625"/>
                </a:lnTo>
                <a:cubicBezTo>
                  <a:pt x="259675" y="47625"/>
                  <a:pt x="280987" y="68937"/>
                  <a:pt x="280987" y="95250"/>
                </a:cubicBezTo>
                <a:cubicBezTo>
                  <a:pt x="280987" y="104180"/>
                  <a:pt x="278547" y="112514"/>
                  <a:pt x="274320" y="119598"/>
                </a:cubicBezTo>
                <a:cubicBezTo>
                  <a:pt x="289620" y="127516"/>
                  <a:pt x="300038" y="143470"/>
                  <a:pt x="300038" y="161925"/>
                </a:cubicBezTo>
                <a:cubicBezTo>
                  <a:pt x="300038" y="177522"/>
                  <a:pt x="292537" y="191333"/>
                  <a:pt x="280987" y="200025"/>
                </a:cubicBezTo>
                <a:cubicBezTo>
                  <a:pt x="286941" y="208002"/>
                  <a:pt x="290513" y="217884"/>
                  <a:pt x="290513" y="228600"/>
                </a:cubicBezTo>
                <a:cubicBezTo>
                  <a:pt x="290513" y="254913"/>
                  <a:pt x="269200" y="276225"/>
                  <a:pt x="242888" y="276225"/>
                </a:cubicBezTo>
                <a:cubicBezTo>
                  <a:pt x="242471" y="276225"/>
                  <a:pt x="242114" y="276225"/>
                  <a:pt x="241697" y="276225"/>
                </a:cubicBezTo>
                <a:cubicBezTo>
                  <a:pt x="237470" y="292656"/>
                  <a:pt x="222528" y="304800"/>
                  <a:pt x="204787" y="304800"/>
                </a:cubicBezTo>
                <a:lnTo>
                  <a:pt x="185738" y="304800"/>
                </a:lnTo>
                <a:cubicBezTo>
                  <a:pt x="175200" y="304800"/>
                  <a:pt x="166688" y="296287"/>
                  <a:pt x="166688" y="285750"/>
                </a:cubicBezTo>
                <a:lnTo>
                  <a:pt x="166688" y="19050"/>
                </a:lnTo>
                <a:cubicBezTo>
                  <a:pt x="166688" y="8513"/>
                  <a:pt x="175200" y="0"/>
                  <a:pt x="185738" y="0"/>
                </a:cubicBezTo>
                <a:lnTo>
                  <a:pt x="200025" y="0"/>
                </a:lnTo>
                <a:cubicBezTo>
                  <a:pt x="218420" y="0"/>
                  <a:pt x="233363" y="14942"/>
                  <a:pt x="233363" y="33338"/>
                </a:cubicBezTo>
                <a:close/>
              </a:path>
            </a:pathLst>
          </a:custGeom>
          <a:solidFill>
            <a:srgbClr val="D97706"/>
          </a:solidFill>
          <a:ln/>
        </p:spPr>
      </p:sp>
      <p:sp>
        <p:nvSpPr>
          <p:cNvPr id="14" name="Text 11"/>
          <p:cNvSpPr/>
          <p:nvPr/>
        </p:nvSpPr>
        <p:spPr>
          <a:xfrm>
            <a:off x="1219200" y="5842000"/>
            <a:ext cx="622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800" b="1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Enables early-stage formal reasoning</a:t>
            </a:r>
            <a:pPr>
              <a:lnSpc>
                <a:spcPct val="150000"/>
              </a:lnSpc>
            </a:pPr>
            <a:r>
              <a:rPr lang="en-US" sz="18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without manual proof effort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874000" y="1651000"/>
            <a:ext cx="0" cy="6096000"/>
          </a:xfrm>
          <a:prstGeom prst="straightConnector1">
            <a:avLst/>
          </a:prstGeom>
          <a:noFill/>
          <a:ln w="12700">
            <a:solidFill>
              <a:srgbClr val="334155"/>
            </a:solidFill>
            <a:prstDash val="solid"/>
            <a:headEnd type="none"/>
            <a:tailEnd type="none"/>
          </a:ln>
        </p:spPr>
      </p:sp>
      <p:sp>
        <p:nvSpPr>
          <p:cNvPr id="16" name="Text 13"/>
          <p:cNvSpPr/>
          <p:nvPr/>
        </p:nvSpPr>
        <p:spPr>
          <a:xfrm>
            <a:off x="8382000" y="1651000"/>
            <a:ext cx="50800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spc="200" kern="0" dirty="0">
                <a:solidFill>
                  <a:srgbClr val="D9770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FUTURE DIRECTION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382000" y="2222500"/>
            <a:ext cx="7112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60000"/>
              </a:lnSpc>
            </a:pPr>
            <a:r>
              <a:rPr lang="en-US" sz="1800" dirty="0">
                <a:solidFill>
                  <a:srgbClr val="D9770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■</a:t>
            </a:r>
            <a:pPr>
              <a:lnSpc>
                <a:spcPct val="160000"/>
              </a:lnSpc>
            </a:pPr>
            <a:r>
              <a:rPr lang="en-US" sz="18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Edge-native library for browser &amp; Cloudflare Workers</a:t>
            </a:r>
            <a:endParaRPr lang="en-US" sz="1600" dirty="0"/>
          </a:p>
          <a:p>
            <a:pPr>
              <a:lnSpc>
                <a:spcPct val="16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D9770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■</a:t>
            </a:r>
            <a:pPr>
              <a:lnSpc>
                <a:spcPct val="16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Local model support via WebGPU / ONNX runtime</a:t>
            </a:r>
            <a:endParaRPr lang="en-US" sz="1600" dirty="0"/>
          </a:p>
          <a:p>
            <a:pPr>
              <a:lnSpc>
                <a:spcPct val="16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D9770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■</a:t>
            </a:r>
            <a:pPr>
              <a:lnSpc>
                <a:spcPct val="16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Remove centralized key handling dependencies</a:t>
            </a:r>
            <a:endParaRPr lang="en-US" sz="1600" dirty="0"/>
          </a:p>
          <a:p>
            <a:pPr>
              <a:lnSpc>
                <a:spcPct val="16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D97706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■</a:t>
            </a:r>
            <a:pPr>
              <a:lnSpc>
                <a:spcPct val="16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Reusable formal verification toolkit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382000" y="7048500"/>
            <a:ext cx="7112000" cy="1270000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19" name="Shape 16"/>
          <p:cNvSpPr/>
          <p:nvPr/>
        </p:nvSpPr>
        <p:spPr>
          <a:xfrm>
            <a:off x="8382000" y="7048500"/>
            <a:ext cx="50800" cy="12700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0" y="7150100"/>
            <a:ext cx="1270000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spc="200" kern="0" dirty="0">
                <a:solidFill>
                  <a:srgbClr val="D97706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GOAL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8686800" y="7480300"/>
            <a:ext cx="65532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F8FAF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privacy-preserving, multi-model verification layer for software systems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4986000" y="8636000"/>
            <a:ext cx="508000" cy="254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1400" dirty="0">
                <a:solidFill>
                  <a:srgbClr val="64748B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05</a:t>
            </a:r>
            <a:endParaRPr lang="en-US" sz="14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Verify</dc:title>
  <dc:subject>Project Verify</dc:subject>
  <dc:creator>Kimi</dc:creator>
  <cp:lastModifiedBy>Kimi</cp:lastModifiedBy>
  <cp:revision>1</cp:revision>
  <dcterms:created xsi:type="dcterms:W3CDTF">2026-05-24T19:36:50Z</dcterms:created>
  <dcterms:modified xsi:type="dcterms:W3CDTF">2026-05-24T19:36:50Z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{"Label":"Project Verify","ContentProducer":"001191110108MACG2KBH8F10000","ProduceID":"19e5b7ca-cef2-8eb5-8000-00008be0e734","ReservedCode1":"","ContentPropagator":"001191110108MACG2KBH8F20000","PropagateID":"19e5b7ca-cef2-8eb5-8000-00008be0e734","ReservedCode2":""}</vt:lpwstr>
  </property>
</Properties>
</file>