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charts/chart1.xml" ContentType="application/vnd.openxmlformats-officedocument.drawingml.chart+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80b5faf91abb4f14" /><Relationship Type="http://schemas.openxmlformats.org/officeDocument/2006/relationships/extended-properties" Target="/docProps/app.xml" Id="R89e3643b72f44df1" /><Relationship Type="http://schemas.openxmlformats.org/officeDocument/2006/relationships/officeDocument" Target="/ppt/presentation.xml" Id="Rd176af00dc8c461c" /></Relationships>
</file>

<file path=ppt/presentation.xml><?xml version="1.0" encoding="utf-8"?>
<p:presentation xmlns:p="http://schemas.openxmlformats.org/presentationml/2006/main">
  <p:sldMasterIdLst>
    <p:sldMasterId xmlns:r="http://schemas.openxmlformats.org/officeDocument/2006/relationships" id="2147483648" r:id="R3d528ac62cf84116"/>
  </p:sldMasterIdLst>
  <p:notesMasterIdLst>
    <p:notesMasterId xmlns:r="http://schemas.openxmlformats.org/officeDocument/2006/relationships" r:id="R21dd68d521d44862"/>
  </p:notesMasterIdLst>
  <p:sldIdLst>
    <p:sldId xmlns:r="http://schemas.openxmlformats.org/officeDocument/2006/relationships" id="256" r:id="Re95d882b963a447d"/>
    <p:sldId xmlns:r="http://schemas.openxmlformats.org/officeDocument/2006/relationships" id="257" r:id="Rb71a6e389af14994"/>
    <p:sldId xmlns:r="http://schemas.openxmlformats.org/officeDocument/2006/relationships" id="258" r:id="Rdefd5e4f362e41e2"/>
    <p:sldId xmlns:r="http://schemas.openxmlformats.org/officeDocument/2006/relationships" id="259" r:id="R1a8e816d807c4e76"/>
    <p:sldId xmlns:r="http://schemas.openxmlformats.org/officeDocument/2006/relationships" id="260" r:id="Rb8551207f69c4996"/>
    <p:sldId xmlns:r="http://schemas.openxmlformats.org/officeDocument/2006/relationships" id="261" r:id="Rc4514f50de7c4f2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ec4cbf733d54344" /><Relationship Type="http://schemas.openxmlformats.org/officeDocument/2006/relationships/slideMaster" Target="/ppt/slideMasters/slideMaster1.xml" Id="R3d528ac62cf84116" /><Relationship Type="http://schemas.openxmlformats.org/officeDocument/2006/relationships/notesMaster" Target="/ppt/notesMasters/notesMaster1.xml" Id="R21dd68d521d44862" /><Relationship Type="http://schemas.openxmlformats.org/officeDocument/2006/relationships/presProps" Target="/ppt/presProps.xml" Id="Re7e62c7505fb40c9" /><Relationship Type="http://schemas.openxmlformats.org/officeDocument/2006/relationships/tableStyles" Target="/ppt/tableStyles.xml" Id="R3b8942930b2045bb" /><Relationship Type="http://schemas.openxmlformats.org/officeDocument/2006/relationships/slide" Target="/ppt/slides/slide1.xml" Id="Re95d882b963a447d" /><Relationship Type="http://schemas.openxmlformats.org/officeDocument/2006/relationships/slide" Target="/ppt/slides/slide2.xml" Id="Rb71a6e389af14994" /><Relationship Type="http://schemas.openxmlformats.org/officeDocument/2006/relationships/slide" Target="/ppt/slides/slide3.xml" Id="Rdefd5e4f362e41e2" /><Relationship Type="http://schemas.openxmlformats.org/officeDocument/2006/relationships/slide" Target="/ppt/slides/slide4.xml" Id="R1a8e816d807c4e76" /><Relationship Type="http://schemas.openxmlformats.org/officeDocument/2006/relationships/slide" Target="/ppt/slides/slide5.xml" Id="Rb8551207f69c4996" /><Relationship Type="http://schemas.openxmlformats.org/officeDocument/2006/relationships/slide" Target="/ppt/slides/slide6.xml" Id="Rc4514f50de7c4f2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e34294380304d8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5a2b71ee59f45ef" /><Relationship Type="http://schemas.openxmlformats.org/officeDocument/2006/relationships/notesMaster" Target="/ppt/notesMasters/notesMaster1.xml" Id="R39e4552fae9d4e38" /></Relationships>
</file>

<file path=ppt/notesSlides/_rels/notesSlide2.xml.rels>&#65279;<?xml version="1.0" encoding="utf-8"?><Relationships xmlns="http://schemas.openxmlformats.org/package/2006/relationships"><Relationship Type="http://schemas.openxmlformats.org/officeDocument/2006/relationships/slide" Target="/ppt/slides/slide2.xml" Id="R9907d26364744eb3" /><Relationship Type="http://schemas.openxmlformats.org/officeDocument/2006/relationships/notesMaster" Target="/ppt/notesMasters/notesMaster1.xml" Id="R396e2c6375684206" /></Relationships>
</file>

<file path=ppt/notesSlides/_rels/notesSlide3.xml.rels>&#65279;<?xml version="1.0" encoding="utf-8"?><Relationships xmlns="http://schemas.openxmlformats.org/package/2006/relationships"><Relationship Type="http://schemas.openxmlformats.org/officeDocument/2006/relationships/slide" Target="/ppt/slides/slide3.xml" Id="R9dbb22f65bea4cc8" /><Relationship Type="http://schemas.openxmlformats.org/officeDocument/2006/relationships/notesMaster" Target="/ppt/notesMasters/notesMaster1.xml" Id="Reb71beb54d5c4866" /></Relationships>
</file>

<file path=ppt/notesSlides/_rels/notesSlide4.xml.rels>&#65279;<?xml version="1.0" encoding="utf-8"?><Relationships xmlns="http://schemas.openxmlformats.org/package/2006/relationships"><Relationship Type="http://schemas.openxmlformats.org/officeDocument/2006/relationships/slide" Target="/ppt/slides/slide4.xml" Id="R0f4fb7c456af4e24" /><Relationship Type="http://schemas.openxmlformats.org/officeDocument/2006/relationships/notesMaster" Target="/ppt/notesMasters/notesMaster1.xml" Id="Rf6b4fbf32e71475a" /></Relationships>
</file>

<file path=ppt/notesSlides/_rels/notesSlide5.xml.rels>&#65279;<?xml version="1.0" encoding="utf-8"?><Relationships xmlns="http://schemas.openxmlformats.org/package/2006/relationships"><Relationship Type="http://schemas.openxmlformats.org/officeDocument/2006/relationships/slide" Target="/ppt/slides/slide5.xml" Id="Rf719bc863b234ae6" /><Relationship Type="http://schemas.openxmlformats.org/officeDocument/2006/relationships/notesMaster" Target="/ppt/notesMasters/notesMaster1.xml" Id="R6aaeabcbcae8495d" /></Relationships>
</file>

<file path=ppt/notesSlides/_rels/notesSlide6.xml.rels>&#65279;<?xml version="1.0" encoding="utf-8"?><Relationships xmlns="http://schemas.openxmlformats.org/package/2006/relationships"><Relationship Type="http://schemas.openxmlformats.org/officeDocument/2006/relationships/slide" Target="/ppt/slides/slide6.xml" Id="R4046a320184f441c" /><Relationship Type="http://schemas.openxmlformats.org/officeDocument/2006/relationships/notesMaster" Target="/ppt/notesMasters/notesMaster1.xml" Id="R0f88a464335745c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0:00–0:35</a:t>
            </a:r>
          </a:p>
          <a:p xmlns:a="http://schemas.openxmlformats.org/drawingml/2006/main">
            <a:r>
              <a:t/>
            </a:r>
          </a:p>
          <a:p xmlns:a="http://schemas.openxmlformats.org/drawingml/2006/main">
            <a:r>
              <a:t>An autonomous agent hits a roadblock. It changes the tool, destination, or requested privilege. At that moment, permission alone may not tell us whether the next action is safe.</a:t>
            </a:r>
          </a:p>
          <a:p xmlns:a="http://schemas.openxmlformats.org/drawingml/2006/main">
            <a:r>
              <a:t/>
            </a:r>
          </a:p>
          <a:p xmlns:a="http://schemas.openxmlformats.org/drawingml/2006/main">
            <a:r>
              <a:t>I’m Alan Yang, an independent researcher. BP3 is a proposal for handling that transition: reuse qualified evidence for familiar actions, stop known hazards, and hold uncertain actions for investigation. I built a small offline prototype to test what this decision process actually does—and where it fails.</a:t>
            </a:r>
          </a:p>
          <a:p xmlns:a="http://schemas.openxmlformats.org/drawingml/2006/main">
            <a:r>
              <a:t/>
            </a:r>
          </a:p>
          <a:p xmlns:a="http://schemas.openxmlformats.org/drawingml/2006/main">
            <a:r>
              <a:t/>
            </a:r>
          </a:p>
          <a:p xmlns:a="http://schemas.openxmlformats.org/drawingml/2006/main">
            <a:r>
              <a:t>Evidence: BP3_Evidence.zip; run-001/summary.json, results.csv, effects.json, manifest.json. Replay comparison: budget-1 and budget-10. Protocol and limitations: BP3_Track5_Submission.md. AI assistance: Codex implemented and evaluated the co-designed local fixtures and drafted these materials; no independent human replication is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0:35–1:10</a:t>
            </a:r>
          </a:p>
          <a:p xmlns:a="http://schemas.openxmlformats.org/drawingml/2006/main">
            <a:r>
              <a:t/>
            </a:r>
          </a:p>
          <a:p xmlns:a="http://schemas.openxmlformats.org/drawingml/2006/main">
            <a:r>
              <a:t>BP3 has three decisions. STOP means the action lacks permission or matches a trusted hazard. PASS requires both permission and a matching, current safe precedent. Everything uncertain stays on HOLD.</a:t>
            </a:r>
          </a:p>
          <a:p xmlns:a="http://schemas.openxmlformats.org/drawingml/2006/main">
            <a:r>
              <a:t/>
            </a:r>
          </a:p>
          <a:p xmlns:a="http://schemas.openxmlformats.org/drawingml/2006/main">
            <a:r>
              <a:t>A precedent is scoped to the destination, operation, and environment. The prototype checks its issuer, evidence digest, expiry, and revocation, then checks again before dispatch.</a:t>
            </a:r>
          </a:p>
          <a:p xmlns:a="http://schemas.openxmlformats.org/drawingml/2006/main">
            <a:r>
              <a:t/>
            </a:r>
          </a:p>
          <a:p xmlns:a="http://schemas.openxmlformats.org/drawingml/2006/main">
            <a:r>
              <a:t>Held actions can be replayed against local fixtures with a fixed budget. Finishing those trials never automatically grants permission to act on a real system.</a:t>
            </a:r>
          </a:p>
          <a:p xmlns:a="http://schemas.openxmlformats.org/drawingml/2006/main">
            <a:r>
              <a:t/>
            </a:r>
          </a:p>
          <a:p xmlns:a="http://schemas.openxmlformats.org/drawingml/2006/main">
            <a:r>
              <a:t/>
            </a:r>
          </a:p>
          <a:p xmlns:a="http://schemas.openxmlformats.org/drawingml/2006/main">
            <a:r>
              <a:t>Evidence: BP3_Evidence.zip; run-001/summary.json, results.csv, effects.json, manifest.json. Replay comparison: budget-1 and budget-10. Protocol and limitations: BP3_Track5_Submission.md. AI assistance: Codex implemented and evaluated the co-designed local fixtures and drafted these materials; no independent human replication is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1:10–1:50</a:t>
            </a:r>
          </a:p>
          <a:p xmlns:a="http://schemas.openxmlformats.org/drawingml/2006/main">
            <a:r>
              <a:t/>
            </a:r>
          </a:p>
          <a:p xmlns:a="http://schemas.openxmlformats.org/drawingml/2006/main">
            <a:r>
              <a:t>I tested twenty synthetic scenario families, with five identifier variants each, under seven conditions. Each condition received fifty benign and fifty hazardous cases.</a:t>
            </a:r>
          </a:p>
          <a:p xmlns:a="http://schemas.openxmlformats.org/drawingml/2006/main">
            <a:r>
              <a:t/>
            </a:r>
          </a:p>
          <a:p xmlns:a="http://schemas.openxmlformats.org/drawingml/2006/main">
            <a:r>
              <a:t>The comparisons were permission-only authorization, always holding, full BP3, and four versions with an individual check removed.</a:t>
            </a:r>
          </a:p>
          <a:p xmlns:a="http://schemas.openxmlformats.org/drawingml/2006/main">
            <a:r>
              <a:t/>
            </a:r>
          </a:p>
          <a:p xmlns:a="http://schemas.openxmlformats.org/drawingml/2006/main">
            <a:r>
              <a:t>A separate SQLite sink recorded the actual simulated effects. The scorer checked those effects rather than trusting the gate’s decision label.</a:t>
            </a:r>
          </a:p>
          <a:p xmlns:a="http://schemas.openxmlformats.org/drawingml/2006/main">
            <a:r>
              <a:t/>
            </a:r>
          </a:p>
          <a:p xmlns:a="http://schemas.openxmlformats.org/drawingml/2006/main">
            <a:r>
              <a:t>These are actual local program executions. They involve no model API, external target, or production credential. The policy and scenarios were designed together, and the five variants are not independent statistical samples.</a:t>
            </a:r>
          </a:p>
          <a:p xmlns:a="http://schemas.openxmlformats.org/drawingml/2006/main">
            <a:r>
              <a:t/>
            </a:r>
          </a:p>
          <a:p xmlns:a="http://schemas.openxmlformats.org/drawingml/2006/main">
            <a:r>
              <a:t/>
            </a:r>
          </a:p>
          <a:p xmlns:a="http://schemas.openxmlformats.org/drawingml/2006/main">
            <a:r>
              <a:t>Evidence: BP3_Evidence.zip; run-001/summary.json, results.csv, effects.json, manifest.json. Replay comparison: budget-1 and budget-10. Protocol and limitations: BP3_Track5_Submission.md. AI assistance: Codex implemented and evaluated the co-designed local fixtures and drafted these materials; no independent human replication is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1:50–2:35</a:t>
            </a:r>
          </a:p>
          <a:p xmlns:a="http://schemas.openxmlformats.org/drawingml/2006/main">
            <a:r>
              <a:t/>
            </a:r>
          </a:p>
          <a:p xmlns:a="http://schemas.openxmlformats.org/drawingml/2006/main">
            <a:r>
              <a:t>Here is the trade-off. Permission-only authorization produced harmful effects in forty of fifty hazardous cases and completed all fifty benign cases.</a:t>
            </a:r>
          </a:p>
          <a:p xmlns:a="http://schemas.openxmlformats.org/drawingml/2006/main">
            <a:r>
              <a:t/>
            </a:r>
          </a:p>
          <a:p xmlns:a="http://schemas.openxmlformats.org/drawingml/2006/main">
            <a:r>
              <a:t>Full BP3 reduced harmful effects to five, while completing twenty-five benign cases and holding twenty-five. Always holding prevented all harmful dispatches but completed no benign work.</a:t>
            </a:r>
          </a:p>
          <a:p xmlns:a="http://schemas.openxmlformats.org/drawingml/2006/main">
            <a:r>
              <a:t/>
            </a:r>
          </a:p>
          <a:p xmlns:a="http://schemas.openxmlformats.org/drawingml/2006/main">
            <a:r>
              <a:t>Removing the issuer, digest, scope, or dispatch recheck each admitted one additional hazardous family: five cases per ablation.</a:t>
            </a:r>
          </a:p>
          <a:p xmlns:a="http://schemas.openxmlformats.org/drawingml/2006/main">
            <a:r>
              <a:t/>
            </a:r>
          </a:p>
          <a:p xmlns:a="http://schemas.openxmlformats.org/drawingml/2006/main">
            <a:r>
              <a:t>This demonstrates that the intended checks operate in these fixtures. It does not show that BP3 beats a strong security gateway, or that these rates will transfer to deployed agents.</a:t>
            </a:r>
          </a:p>
          <a:p xmlns:a="http://schemas.openxmlformats.org/drawingml/2006/main">
            <a:r>
              <a:t/>
            </a:r>
          </a:p>
          <a:p xmlns:a="http://schemas.openxmlformats.org/drawingml/2006/main">
            <a:r>
              <a:t/>
            </a:r>
          </a:p>
          <a:p xmlns:a="http://schemas.openxmlformats.org/drawingml/2006/main">
            <a:r>
              <a:t>Evidence: BP3_Evidence.zip; run-001/summary.json, results.csv, effects.json, manifest.json. Replay comparison: budget-1 and budget-10. Protocol and limitations: BP3_Track5_Submission.md. AI assistance: Codex implemented and evaluated the co-designed local fixtures and drafted these materials; no independent human replication is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2:35–3:10</a:t>
            </a:r>
          </a:p>
          <a:p xmlns:a="http://schemas.openxmlformats.org/drawingml/2006/main">
            <a:r>
              <a:t/>
            </a:r>
          </a:p>
          <a:p xmlns:a="http://schemas.openxmlformats.org/drawingml/2006/main">
            <a:r>
              <a:t>The most useful result is the retained failure. A tool advertised an authorized read and had a matching safe precedent. Its backend actually wrote protected state. Full BP3 passed all five variants.</a:t>
            </a:r>
          </a:p>
          <a:p xmlns:a="http://schemas.openxmlformats.org/drawingml/2006/main">
            <a:r>
              <a:t/>
            </a:r>
          </a:p>
          <a:p xmlns:a="http://schemas.openxmlformats.org/drawingml/2006/main">
            <a:r>
              <a:t>The gate cannot protect an effect it cannot observe correctly. A separate direct-sink bypass also succeeded, so this Python prototype is not a containment boundary.</a:t>
            </a:r>
          </a:p>
          <a:p xmlns:a="http://schemas.openxmlformats.org/drawingml/2006/main">
            <a:r>
              <a:t/>
            </a:r>
          </a:p>
          <a:p xmlns:a="http://schemas.openxmlformats.org/drawingml/2006/main">
            <a:r>
              <a:t>Increasing replay budgets from one to one hundred increased replay executions from forty-five to two thousand and twenty-five, without changing dispatch outcomes. Repetition alone did not resolve uncertainty.</a:t>
            </a:r>
          </a:p>
          <a:p xmlns:a="http://schemas.openxmlformats.org/drawingml/2006/main">
            <a:r>
              <a:t/>
            </a:r>
          </a:p>
          <a:p xmlns:a="http://schemas.openxmlformats.org/drawingml/2006/main">
            <a:r>
              <a:t/>
            </a:r>
          </a:p>
          <a:p xmlns:a="http://schemas.openxmlformats.org/drawingml/2006/main">
            <a:r>
              <a:t>Evidence: BP3_Evidence.zip; run-001/summary.json, results.csv, effects.json, manifest.json. Replay comparison: budget-1 and budget-10. Protocol and limitations: BP3_Track5_Submission.md. AI assistance: Codex implemented and evaluated the co-designed local fixtures and drafted these materials; no independent human replication is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3:10–4:00</a:t>
            </a:r>
          </a:p>
          <a:p xmlns:a="http://schemas.openxmlformats.org/drawingml/2006/main">
            <a:r>
              <a:t/>
            </a:r>
          </a:p>
          <a:p xmlns:a="http://schemas.openxmlformats.org/drawingml/2006/main">
            <a:r>
              <a:t>The deliverable is a runnable prototype, recorded effects and audit checks, a reproducible evidence archive, and a tabletop exercise for assigning response ownership.</a:t>
            </a:r>
          </a:p>
          <a:p xmlns:a="http://schemas.openxmlformats.org/drawingml/2006/main">
            <a:r>
              <a:t/>
            </a:r>
          </a:p>
          <a:p xmlns:a="http://schemas.openxmlformats.org/drawingml/2006/main">
            <a:r>
              <a:t>The next month has four steps: instrument actual effects in a local tool adapter; obtain independently authored, held-out tasks; compare with a stronger gateway while measuring both unsafe effects and eventual completion; and run the tabletop with responders outside the design process.</a:t>
            </a:r>
          </a:p>
          <a:p xmlns:a="http://schemas.openxmlformats.org/drawingml/2006/main">
            <a:r>
              <a:t/>
            </a:r>
          </a:p>
          <a:p xmlns:a="http://schemas.openxmlformats.org/drawingml/2006/main">
            <a:r>
              <a:t>My claim is deliberately narrow: precedent checks changed this prototype’s behavior, with measurable disruption and a concrete failure. The next engineering requirement is trustworthy effect mediation, followed by independent evaluation. That is the work these artifacts make possible.</a:t>
            </a:r>
          </a:p>
          <a:p xmlns:a="http://schemas.openxmlformats.org/drawingml/2006/main">
            <a:r>
              <a:t/>
            </a:r>
          </a:p>
          <a:p xmlns:a="http://schemas.openxmlformats.org/drawingml/2006/main">
            <a:r>
              <a:t/>
            </a:r>
          </a:p>
          <a:p xmlns:a="http://schemas.openxmlformats.org/drawingml/2006/main">
            <a:r>
              <a:t>Evidence: BP3_Evidence.zip; run-001/summary.json, results.csv, effects.json, manifest.json. Replay comparison: budget-1 and budget-10. Protocol and limitations: BP3_Track5_Submission.md. AI assistance: Codex implemented and evaluated the co-designed local fixtures and drafted these materials; no independent human replication is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d93a268f8564fb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2c9b26679ac40a7" /><Relationship Type="http://schemas.openxmlformats.org/officeDocument/2006/relationships/slideLayout" Target="/ppt/slideLayouts/slideLayout1.xml" Id="R52ec289083e3441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2ec289083e3441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5620d7a5e26b491a" /><Relationship Type="http://schemas.openxmlformats.org/officeDocument/2006/relationships/notesSlide" Target="/ppt/notesSlides/notesSlide1.xml" Id="Rc354078e40b34b62"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efa618b491244d65" /><Relationship Type="http://schemas.openxmlformats.org/officeDocument/2006/relationships/notesSlide" Target="/ppt/notesSlides/notesSlide2.xml" Id="Rb86285d79627492b"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697f87b8b6c448fd" /><Relationship Type="http://schemas.openxmlformats.org/officeDocument/2006/relationships/notesSlide" Target="/ppt/notesSlides/notesSlide3.xml" Id="Rcef8385327c748d8"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3b985798d5bb494b" /><Relationship Type="http://schemas.openxmlformats.org/officeDocument/2006/relationships/chart" Target="/ppt/slides/charts/chart1.xml" Id="R2f89589590a74193" /><Relationship Type="http://schemas.openxmlformats.org/officeDocument/2006/relationships/notesSlide" Target="/ppt/notesSlides/notesSlide4.xml" Id="R0a3859aa272e48e7"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6d719454f0464c5c" /><Relationship Type="http://schemas.openxmlformats.org/officeDocument/2006/relationships/notesSlide" Target="/ppt/notesSlides/notesSlide5.xml" Id="R189e235abaa24a2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b8dc2514b6e4456d" /><Relationship Type="http://schemas.openxmlformats.org/officeDocument/2006/relationships/notesSlide" Target="/ppt/notesSlides/notesSlide6.xml" Id="R89bcd208f6f247d0"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Harmful effects / 50 hazardous</c:v>
          </c:tx>
          <c:spPr>
            <a:solidFill xmlns:a="http://schemas.openxmlformats.org/drawingml/2006/main">
              <a:srgbClr val="AD463F"/>
            </a:solidFill>
          </c:spPr>
          <c:cat>
            <c:strRef>
              <c:f>'Chart Data'!$A$2:$A$4</c:f>
              <c:strCache>
                <c:ptCount val="3"/>
                <c:pt idx="0">
                  <c:v>Permission only</c:v>
                </c:pt>
                <c:pt idx="1">
                  <c:v>Full BP3</c:v>
                </c:pt>
                <c:pt idx="2">
                  <c:v>Always hold</c:v>
                </c:pt>
              </c:strCache>
            </c:strRef>
          </c:cat>
          <c:val>
            <c:numRef>
              <c:f>'Chart Data'!$B$2:$B$4</c:f>
              <c:numCache>
                <c:formatCode>General</c:formatCode>
                <c:ptCount val="3"/>
                <c:pt idx="0">
                  <c:v>40</c:v>
                </c:pt>
                <c:pt idx="1">
                  <c:v>5</c:v>
                </c:pt>
                <c:pt idx="2">
                  <c:v>0</c:v>
                </c:pt>
              </c:numCache>
            </c:numRef>
          </c:val>
        </c:ser>
        <c:ser>
          <c:idx val="1"/>
          <c:order val="1"/>
          <c:tx>
            <c:v>Completed / 50 benign</c:v>
          </c:tx>
          <c:spPr>
            <a:solidFill xmlns:a="http://schemas.openxmlformats.org/drawingml/2006/main">
              <a:srgbClr val="28645A"/>
            </a:solidFill>
          </c:spPr>
          <c:cat>
            <c:strRef>
              <c:f>'Chart Data'!$C$2:$C$4</c:f>
              <c:strCache>
                <c:ptCount val="3"/>
                <c:pt idx="0">
                  <c:v>Permission only</c:v>
                </c:pt>
                <c:pt idx="1">
                  <c:v>Full BP3</c:v>
                </c:pt>
                <c:pt idx="2">
                  <c:v>Always hold</c:v>
                </c:pt>
              </c:strCache>
            </c:strRef>
          </c:cat>
          <c:val>
            <c:numRef>
              <c:f>'Chart Data'!$D$2:$D$4</c:f>
              <c:numCache>
                <c:formatCode>General</c:formatCode>
                <c:ptCount val="3"/>
                <c:pt idx="0">
                  <c:v>50</c:v>
                </c:pt>
                <c:pt idx="1">
                  <c:v>25</c:v>
                </c:pt>
                <c:pt idx="2">
                  <c:v>0</c:v>
                </c:pt>
              </c:numCache>
            </c:numRef>
          </c:val>
        </c:ser>
        <c:dLbls>
          <c:txPr>
            <a:bodyPr xmlns:a="http://schemas.openxmlformats.org/drawingml/2006/main" anchorCtr="1"/>
            <a:lstStyle xmlns:a="http://schemas.openxmlformats.org/drawingml/2006/main"/>
            <a:p xmlns:a="http://schemas.openxmlformats.org/drawingml/2006/main">
              <a:pPr>
                <a:defRPr sz="1875" b="1">
                  <a:solidFill>
                    <a:srgbClr val="182D36"/>
                  </a:solidFill>
                  <a:latin typeface="Helvetica Neue"/>
                  <a:ea typeface="Helvetica Neue"/>
                  <a:cs typeface="Helvetica Neue"/>
                </a:defRPr>
              </a:pPr>
            </a:p>
          </c:txPr>
          <c:dLblPos val="outEnd"/>
          <c:showLegendKey val="0"/>
          <c:showVal val="1"/>
          <c:showCatName val="0"/>
          <c:showSerName val="0"/>
          <c:showPercent val="0"/>
          <c:showBubbleSize val="0"/>
          <c:showLeaderLines val="0"/>
        </c:dLbls>
        <c:gapWidth val="110"/>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800">
                <a:solidFill>
                  <a:srgbClr val="182D36"/>
                </a:solidFill>
                <a:latin typeface="Helvetica Neue"/>
                <a:ea typeface="Helvetica Neue"/>
                <a:cs typeface="Helvetica Neue"/>
              </a:defRPr>
            </a:pPr>
          </a:p>
        </c:txPr>
        <c:crossAx val="48672768"/>
      </c:catAx>
      <c:valAx>
        <c:axId val="48672768"/>
        <c:scaling>
          <c:orientation val="minMax"/>
          <c:max val="60"/>
          <c:min val="0"/>
        </c:scaling>
        <c:delete val="0"/>
        <c:axPos val="l"/>
        <c:majorGridlines>
          <c:spPr>
            <a:ln xmlns:a="http://schemas.openxmlformats.org/drawingml/2006/main" w="9525">
              <a:solidFill>
                <a:srgbClr val="DDE3E0"/>
              </a:solidFill>
            </a:ln>
          </c:spPr>
        </c:majorGridlines>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500">
                <a:solidFill>
                  <a:srgbClr val="53656B"/>
                </a:solidFill>
                <a:latin typeface="Helvetica Neue"/>
                <a:ea typeface="Helvetica Neue"/>
                <a:cs typeface="Helvetica Neue"/>
              </a:defRPr>
            </a:pPr>
          </a:p>
        </c:txPr>
        <c:crossAx val="48650112"/>
        <c:crossBetween val="between"/>
        <c:majorUnit val="10"/>
      </c:valAx>
      <c:spPr>
        <a:solidFill xmlns:a="http://schemas.openxmlformats.org/drawingml/2006/main">
          <a:srgbClr val="F8F7F2"/>
        </a:solidFill>
      </c:spPr>
    </c:plotArea>
    <c:legend>
      <c:legendPos val="t"/>
      <c:overlay val="0"/>
      <c:txPr>
        <a:bodyPr xmlns:a="http://schemas.openxmlformats.org/drawingml/2006/main" anchorCtr="1"/>
        <a:lstStyle xmlns:a="http://schemas.openxmlformats.org/drawingml/2006/main"/>
        <a:p xmlns:a="http://schemas.openxmlformats.org/drawingml/2006/main">
          <a:pPr>
            <a:defRPr sz="1650">
              <a:solidFill>
                <a:srgbClr val="182D36"/>
              </a:solidFill>
              <a:latin typeface="Helvetica Neue"/>
              <a:ea typeface="Helvetica Neue"/>
              <a:cs typeface="Helvetica Neue"/>
            </a:defRPr>
          </a:pPr>
        </a:p>
      </c:txPr>
    </c:legend>
    <c:plotVisOnly val="1"/>
  </c:chart>
  <c:spPr>
    <a:solidFill xmlns:a="http://schemas.openxmlformats.org/drawingml/2006/main">
      <a:srgbClr val="F8F7F2"/>
    </a:solidFill>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828CDC3C-7331-400C-82AE-56F755620744}"/>
              </a:ext>
            </a:extLst>
          </p:cNvPr>
          <p:cNvSpPr>
            <a:spLocks xmlns:a="http://schemas.openxmlformats.org/drawingml/2006/main" noGrp="1"/>
          </p:cNvSpPr>
          <p:nvPr/>
        </p:nvSpPr>
        <p:spPr>
          <a:xfrm xmlns:a="http://schemas.openxmlformats.org/drawingml/2006/main">
            <a:off x="609600" y="333375"/>
            <a:ext cx="10477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28645A"/>
                </a:solidFill>
                <a:latin typeface="Helvetica Neue"/>
                <a:ea typeface="Helvetica Neue"/>
                <a:cs typeface="Helvetica Neue"/>
              </a:defRPr>
            </a:pPr>
            <a:r>
              <a:rPr sz="1350" b="1">
                <a:solidFill>
                  <a:srgbClr val="28645A"/>
                </a:solidFill>
                <a:latin typeface="Helvetica Neue"/>
                <a:ea typeface="Helvetica Neue"/>
                <a:cs typeface="Helvetica Neue"/>
              </a:rPr>
              <a:t>AI INCIDENT RESPONSE</a:t>
            </a:r>
          </a:p>
        </p:txBody>
      </p:sp>
      <p:sp>
        <p:nvSpPr>
          <p:cNvPr id="2" name="">
            <a:extLst xmlns:a="http://schemas.openxmlformats.org/drawingml/2006/main">
              <a:ext uri="{FF2B5EF4-FFF2-40B4-BE49-F238E27FC236}">
                <a16:creationId xmlns:a16="http://schemas.microsoft.com/office/drawing/2014/main" id="{9C3FC203-9E3F-42BE-9E1A-F3DCB83EE6CB}"/>
              </a:ext>
            </a:extLst>
          </p:cNvPr>
          <p:cNvSpPr>
            <a:spLocks xmlns:a="http://schemas.openxmlformats.org/drawingml/2006/main" noGrp="1"/>
          </p:cNvSpPr>
          <p:nvPr/>
        </p:nvSpPr>
        <p:spPr>
          <a:xfrm xmlns:a="http://schemas.openxmlformats.org/drawingml/2006/main">
            <a:off x="609600" y="838200"/>
            <a:ext cx="10953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82D36"/>
                </a:solidFill>
                <a:latin typeface="Helvetica Neue"/>
                <a:ea typeface="Helvetica Neue"/>
                <a:cs typeface="Helvetica Neue"/>
              </a:defRPr>
            </a:pPr>
            <a:r>
              <a:rPr sz="3300" b="1">
                <a:solidFill>
                  <a:srgbClr val="182D36"/>
                </a:solidFill>
                <a:latin typeface="Helvetica Neue"/>
                <a:ea typeface="Helvetica Neue"/>
                <a:cs typeface="Helvetica Neue"/>
              </a:rPr>
              <a:t>When an agent changes its route,</a:t>
            </a:r>
          </a:p>
          <a:p xmlns:a="http://schemas.openxmlformats.org/drawingml/2006/main">
            <a:pPr>
              <a:defRPr sz="3300" b="1">
                <a:solidFill>
                  <a:srgbClr val="182D36"/>
                </a:solidFill>
                <a:latin typeface="Helvetica Neue"/>
                <a:ea typeface="Helvetica Neue"/>
                <a:cs typeface="Helvetica Neue"/>
              </a:defRPr>
            </a:pPr>
            <a:r>
              <a:rPr sz="3300" b="1">
                <a:solidFill>
                  <a:srgbClr val="182D36"/>
                </a:solidFill>
                <a:latin typeface="Helvetica Neue"/>
                <a:ea typeface="Helvetica Neue"/>
                <a:cs typeface="Helvetica Neue"/>
              </a:rPr>
              <a:t>pause the decision.</a:t>
            </a:r>
          </a:p>
        </p:txBody>
      </p:sp>
      <p:sp>
        <p:nvSpPr>
          <p:cNvPr id="3" name="">
            <a:extLst xmlns:a="http://schemas.openxmlformats.org/drawingml/2006/main">
              <a:ext uri="{FF2B5EF4-FFF2-40B4-BE49-F238E27FC236}">
                <a16:creationId xmlns:a16="http://schemas.microsoft.com/office/drawing/2014/main" id="{CE5DD43D-511E-45E3-BCF6-2EEE74A249AE}"/>
              </a:ext>
            </a:extLst>
          </p:cNvPr>
          <p:cNvSpPr>
            <a:spLocks xmlns:a="http://schemas.openxmlformats.org/drawingml/2006/main" noGrp="1"/>
          </p:cNvSpPr>
          <p:nvPr/>
        </p:nvSpPr>
        <p:spPr>
          <a:xfrm xmlns:a="http://schemas.openxmlformats.org/drawingml/2006/main">
            <a:off x="609600" y="6419850"/>
            <a:ext cx="9810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3656B"/>
                </a:solidFill>
                <a:latin typeface="Helvetica Neue"/>
                <a:ea typeface="Helvetica Neue"/>
                <a:cs typeface="Helvetica Neue"/>
              </a:defRPr>
            </a:pPr>
            <a:r>
              <a:rPr sz="1200" b="0">
                <a:solidFill>
                  <a:srgbClr val="53656B"/>
                </a:solidFill>
                <a:latin typeface="Helvetica Neue"/>
                <a:ea typeface="Helvetica Neue"/>
                <a:cs typeface="Helvetica Neue"/>
              </a:rPr>
              <a:t>BP3  /  Alan Yang  /  Track 5</a:t>
            </a:r>
          </a:p>
        </p:txBody>
      </p:sp>
      <p:sp>
        <p:nvSpPr>
          <p:cNvPr id="4" name="">
            <a:extLst xmlns:a="http://schemas.openxmlformats.org/drawingml/2006/main">
              <a:ext uri="{FF2B5EF4-FFF2-40B4-BE49-F238E27FC236}">
                <a16:creationId xmlns:a16="http://schemas.microsoft.com/office/drawing/2014/main" id="{27F0D053-B823-465B-99EC-710A27ADFD3C}"/>
              </a:ext>
            </a:extLst>
          </p:cNvPr>
          <p:cNvSpPr>
            <a:spLocks xmlns:a="http://schemas.openxmlformats.org/drawingml/2006/main" noGrp="1"/>
          </p:cNvSpPr>
          <p:nvPr/>
        </p:nvSpPr>
        <p:spPr>
          <a:xfrm xmlns:a="http://schemas.openxmlformats.org/drawingml/2006/main">
            <a:off x="11049000" y="6419850"/>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3656B"/>
                </a:solidFill>
                <a:latin typeface="Helvetica Neue"/>
                <a:ea typeface="Helvetica Neue"/>
                <a:cs typeface="Helvetica Neue"/>
              </a:defRPr>
            </a:pPr>
            <a:r>
              <a:rPr sz="1200" b="0">
                <a:solidFill>
                  <a:srgbClr val="53656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777E32C0-BAE2-4B79-A50A-336D7F37BC61}"/>
              </a:ext>
            </a:extLst>
          </p:cNvPr>
          <p:cNvSpPr>
            <a:spLocks xmlns:a="http://schemas.openxmlformats.org/drawingml/2006/main" noGrp="1"/>
          </p:cNvSpPr>
          <p:nvPr/>
        </p:nvSpPr>
        <p:spPr>
          <a:xfrm xmlns:a="http://schemas.openxmlformats.org/drawingml/2006/main">
            <a:off x="609600" y="2724150"/>
            <a:ext cx="10858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200" b="1">
                <a:solidFill>
                  <a:srgbClr val="182D36"/>
                </a:solidFill>
                <a:latin typeface="Helvetica Neue"/>
                <a:ea typeface="Helvetica Neue"/>
                <a:cs typeface="Helvetica Neue"/>
              </a:defRPr>
            </a:pPr>
            <a:r>
              <a:rPr sz="4200" b="1">
                <a:solidFill>
                  <a:srgbClr val="182D36"/>
                </a:solidFill>
                <a:latin typeface="Helvetica Neue"/>
                <a:ea typeface="Helvetica Neue"/>
                <a:cs typeface="Helvetica Neue"/>
              </a:rPr>
              <a:t>BP3 Precedent Gates</a:t>
            </a:r>
          </a:p>
        </p:txBody>
      </p:sp>
      <p:sp>
        <p:nvSpPr>
          <p:cNvPr id="6" name="">
            <a:extLst xmlns:a="http://schemas.openxmlformats.org/drawingml/2006/main">
              <a:ext uri="{FF2B5EF4-FFF2-40B4-BE49-F238E27FC236}">
                <a16:creationId xmlns:a16="http://schemas.microsoft.com/office/drawing/2014/main" id="{F4043DE1-92E2-43E1-99FC-D22660AD6760}"/>
              </a:ext>
            </a:extLst>
          </p:cNvPr>
          <p:cNvSpPr>
            <a:spLocks xmlns:a="http://schemas.openxmlformats.org/drawingml/2006/main" noGrp="1"/>
          </p:cNvSpPr>
          <p:nvPr/>
        </p:nvSpPr>
        <p:spPr>
          <a:xfrm xmlns:a="http://schemas.openxmlformats.org/drawingml/2006/main">
            <a:off x="609600" y="3695700"/>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53656B"/>
                </a:solidFill>
                <a:latin typeface="Helvetica Neue"/>
                <a:ea typeface="Helvetica Neue"/>
                <a:cs typeface="Helvetica Neue"/>
              </a:defRPr>
            </a:pPr>
            <a:r>
              <a:rPr sz="2250" b="0">
                <a:solidFill>
                  <a:srgbClr val="53656B"/>
                </a:solidFill>
                <a:latin typeface="Helvetica Neue"/>
                <a:ea typeface="Helvetica Neue"/>
                <a:cs typeface="Helvetica Neue"/>
              </a:rPr>
              <a:t>Qualified evidence. Explicit permission. Bounded investigation.</a:t>
            </a:r>
          </a:p>
        </p:txBody>
      </p:sp>
      <p:sp>
        <p:nvSpPr>
          <p:cNvPr id="7" name="">
            <a:extLst xmlns:a="http://schemas.openxmlformats.org/drawingml/2006/main">
              <a:ext uri="{FF2B5EF4-FFF2-40B4-BE49-F238E27FC236}">
                <a16:creationId xmlns:a16="http://schemas.microsoft.com/office/drawing/2014/main" id="{94A138C3-4F9B-4732-8051-9E62002F805D}"/>
              </a:ext>
            </a:extLst>
          </p:cNvPr>
          <p:cNvSpPr>
            <a:spLocks xmlns:a="http://schemas.openxmlformats.org/drawingml/2006/main" noGrp="1"/>
          </p:cNvSpPr>
          <p:nvPr/>
        </p:nvSpPr>
        <p:spPr>
          <a:xfrm xmlns:a="http://schemas.openxmlformats.org/drawingml/2006/main">
            <a:off x="609600" y="4981575"/>
            <a:ext cx="1047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2D36"/>
                </a:solidFill>
                <a:latin typeface="Helvetica Neue"/>
                <a:ea typeface="Helvetica Neue"/>
                <a:cs typeface="Helvetica Neue"/>
              </a:defRPr>
            </a:pPr>
            <a:r>
              <a:rPr sz="1950" b="0">
                <a:solidFill>
                  <a:srgbClr val="182D36"/>
                </a:solidFill>
                <a:latin typeface="Helvetica Neue"/>
                <a:ea typeface="Helvetica Neue"/>
                <a:cs typeface="Helvetica Neue"/>
              </a:rPr>
              <a:t>Alan Yang · Independent Researcher</a:t>
            </a:r>
          </a:p>
        </p:txBody>
      </p:sp>
      <p:sp>
        <p:nvSpPr>
          <p:cNvPr id="8" name="">
            <a:extLst xmlns:a="http://schemas.openxmlformats.org/drawingml/2006/main">
              <a:ext uri="{FF2B5EF4-FFF2-40B4-BE49-F238E27FC236}">
                <a16:creationId xmlns:a16="http://schemas.microsoft.com/office/drawing/2014/main" id="{51FEF4F0-3BAD-4839-9062-2336CAFD6F45}"/>
              </a:ext>
            </a:extLst>
          </p:cNvPr>
          <p:cNvSpPr>
            <a:spLocks xmlns:a="http://schemas.openxmlformats.org/drawingml/2006/main" noGrp="1"/>
          </p:cNvSpPr>
          <p:nvPr/>
        </p:nvSpPr>
        <p:spPr>
          <a:xfrm xmlns:a="http://schemas.openxmlformats.org/drawingml/2006/main">
            <a:off x="609600" y="5534025"/>
            <a:ext cx="10858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28645A"/>
                </a:solidFill>
                <a:latin typeface="Helvetica Neue"/>
                <a:ea typeface="Helvetica Neue"/>
                <a:cs typeface="Helvetica Neue"/>
              </a:defRPr>
            </a:pPr>
            <a:r>
              <a:rPr sz="1725" b="0">
                <a:solidFill>
                  <a:srgbClr val="28645A"/>
                </a:solidFill>
                <a:latin typeface="Helvetica Neue"/>
                <a:ea typeface="Helvetica Neue"/>
                <a:cs typeface="Helvetica Neue"/>
              </a:rPr>
              <a:t>A runnable offline prototype, including its failure case.</a:t>
            </a:r>
          </a:p>
        </p:txBody>
      </p:sp>
    </p:spTree>
    <p:extLst>
      <p:ext uri="{BB962C8B-B14F-4D97-AF65-F5344CB8AC3E}">
        <p14:creationId xmlns:p14="http://schemas.microsoft.com/office/powerpoint/2010/main" val="1291098627"/>
      </p:ext>
    </p:extLst>
  </p:cSld>
</p:sld>
</file>

<file path=ppt/slides/slide2.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3F207C2B-2D1C-4A53-A06E-0A4D4FA466F4}"/>
              </a:ext>
            </a:extLst>
          </p:cNvPr>
          <p:cNvSpPr>
            <a:spLocks xmlns:a="http://schemas.openxmlformats.org/drawingml/2006/main" noGrp="1"/>
          </p:cNvSpPr>
          <p:nvPr/>
        </p:nvSpPr>
        <p:spPr>
          <a:xfrm xmlns:a="http://schemas.openxmlformats.org/drawingml/2006/main">
            <a:off x="609600" y="333375"/>
            <a:ext cx="10477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28645A"/>
                </a:solidFill>
                <a:latin typeface="Helvetica Neue"/>
                <a:ea typeface="Helvetica Neue"/>
                <a:cs typeface="Helvetica Neue"/>
              </a:defRPr>
            </a:pPr>
            <a:r>
              <a:rPr sz="1350" b="1">
                <a:solidFill>
                  <a:srgbClr val="28645A"/>
                </a:solidFill>
                <a:latin typeface="Helvetica Neue"/>
                <a:ea typeface="Helvetica Neue"/>
                <a:cs typeface="Helvetica Neue"/>
              </a:rPr>
              <a:t>DECISION PROTOCOL</a:t>
            </a:r>
          </a:p>
        </p:txBody>
      </p:sp>
      <p:sp>
        <p:nvSpPr>
          <p:cNvPr id="2" name="">
            <a:extLst xmlns:a="http://schemas.openxmlformats.org/drawingml/2006/main">
              <a:ext uri="{FF2B5EF4-FFF2-40B4-BE49-F238E27FC236}">
                <a16:creationId xmlns:a16="http://schemas.microsoft.com/office/drawing/2014/main" id="{C4523F5B-24BF-40A7-9DC3-AC9069F1F6CF}"/>
              </a:ext>
            </a:extLst>
          </p:cNvPr>
          <p:cNvSpPr>
            <a:spLocks xmlns:a="http://schemas.openxmlformats.org/drawingml/2006/main" noGrp="1"/>
          </p:cNvSpPr>
          <p:nvPr/>
        </p:nvSpPr>
        <p:spPr>
          <a:xfrm xmlns:a="http://schemas.openxmlformats.org/drawingml/2006/main">
            <a:off x="609600" y="838200"/>
            <a:ext cx="10953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82D36"/>
                </a:solidFill>
                <a:latin typeface="Helvetica Neue"/>
                <a:ea typeface="Helvetica Neue"/>
                <a:cs typeface="Helvetica Neue"/>
              </a:defRPr>
            </a:pPr>
            <a:r>
              <a:rPr sz="3300" b="1">
                <a:solidFill>
                  <a:srgbClr val="182D36"/>
                </a:solidFill>
                <a:latin typeface="Helvetica Neue"/>
                <a:ea typeface="Helvetica Neue"/>
                <a:cs typeface="Helvetica Neue"/>
              </a:rPr>
              <a:t>Permission and precedent are separate.</a:t>
            </a:r>
          </a:p>
        </p:txBody>
      </p:sp>
      <p:sp>
        <p:nvSpPr>
          <p:cNvPr id="3" name="">
            <a:extLst xmlns:a="http://schemas.openxmlformats.org/drawingml/2006/main">
              <a:ext uri="{FF2B5EF4-FFF2-40B4-BE49-F238E27FC236}">
                <a16:creationId xmlns:a16="http://schemas.microsoft.com/office/drawing/2014/main" id="{02412D9F-410D-497C-BD49-3EF24DCAC973}"/>
              </a:ext>
            </a:extLst>
          </p:cNvPr>
          <p:cNvSpPr>
            <a:spLocks xmlns:a="http://schemas.openxmlformats.org/drawingml/2006/main" noGrp="1"/>
          </p:cNvSpPr>
          <p:nvPr/>
        </p:nvSpPr>
        <p:spPr>
          <a:xfrm xmlns:a="http://schemas.openxmlformats.org/drawingml/2006/main">
            <a:off x="609600" y="6419850"/>
            <a:ext cx="9810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3656B"/>
                </a:solidFill>
                <a:latin typeface="Helvetica Neue"/>
                <a:ea typeface="Helvetica Neue"/>
                <a:cs typeface="Helvetica Neue"/>
              </a:defRPr>
            </a:pPr>
            <a:r>
              <a:rPr sz="1200" b="0">
                <a:solidFill>
                  <a:srgbClr val="53656B"/>
                </a:solidFill>
                <a:latin typeface="Helvetica Neue"/>
                <a:ea typeface="Helvetica Neue"/>
                <a:cs typeface="Helvetica Neue"/>
              </a:rPr>
              <a:t>BP3  /  Alan Yang  /  Track 5</a:t>
            </a:r>
          </a:p>
        </p:txBody>
      </p:sp>
      <p:sp>
        <p:nvSpPr>
          <p:cNvPr id="4" name="">
            <a:extLst xmlns:a="http://schemas.openxmlformats.org/drawingml/2006/main">
              <a:ext uri="{FF2B5EF4-FFF2-40B4-BE49-F238E27FC236}">
                <a16:creationId xmlns:a16="http://schemas.microsoft.com/office/drawing/2014/main" id="{B2BDCB88-B8BD-4362-8A47-33D15FF5F5F7}"/>
              </a:ext>
            </a:extLst>
          </p:cNvPr>
          <p:cNvSpPr>
            <a:spLocks xmlns:a="http://schemas.openxmlformats.org/drawingml/2006/main" noGrp="1"/>
          </p:cNvSpPr>
          <p:nvPr/>
        </p:nvSpPr>
        <p:spPr>
          <a:xfrm xmlns:a="http://schemas.openxmlformats.org/drawingml/2006/main">
            <a:off x="11049000" y="6419850"/>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3656B"/>
                </a:solidFill>
                <a:latin typeface="Helvetica Neue"/>
                <a:ea typeface="Helvetica Neue"/>
                <a:cs typeface="Helvetica Neue"/>
              </a:defRPr>
            </a:pPr>
            <a:r>
              <a:rPr sz="1200" b="0">
                <a:solidFill>
                  <a:srgbClr val="53656B"/>
                </a:solidFill>
                <a:latin typeface="Helvetica Neue"/>
                <a:ea typeface="Helvetica Neue"/>
                <a:cs typeface="Helvetica Neue"/>
              </a:rPr>
              <a:t>02</a:t>
            </a:r>
          </a:p>
        </p:txBody>
      </p:sp>
      <p:sp>
        <p:nvSpPr>
          <p:cNvPr id="5" name="">
            <a:extLst xmlns:a="http://schemas.openxmlformats.org/drawingml/2006/main">
              <a:ext uri="{FF2B5EF4-FFF2-40B4-BE49-F238E27FC236}">
                <a16:creationId xmlns:a16="http://schemas.microsoft.com/office/drawing/2014/main" id="{CDD6910C-BC74-472E-91CD-F8D849CA8674}"/>
              </a:ext>
            </a:extLst>
          </p:cNvPr>
          <p:cNvSpPr>
            <a:spLocks xmlns:a="http://schemas.openxmlformats.org/drawingml/2006/main" noGrp="1"/>
          </p:cNvSpPr>
          <p:nvPr/>
        </p:nvSpPr>
        <p:spPr>
          <a:xfrm xmlns:a="http://schemas.openxmlformats.org/drawingml/2006/main">
            <a:off x="609600" y="2333625"/>
            <a:ext cx="1619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AD463F"/>
                </a:solidFill>
                <a:latin typeface="Helvetica Neue"/>
                <a:ea typeface="Helvetica Neue"/>
                <a:cs typeface="Helvetica Neue"/>
              </a:defRPr>
            </a:pPr>
            <a:r>
              <a:rPr sz="2700" b="1">
                <a:solidFill>
                  <a:srgbClr val="AD463F"/>
                </a:solidFill>
                <a:latin typeface="Helvetica Neue"/>
                <a:ea typeface="Helvetica Neue"/>
                <a:cs typeface="Helvetica Neue"/>
              </a:rPr>
              <a:t>STOP</a:t>
            </a:r>
          </a:p>
        </p:txBody>
      </p:sp>
      <p:sp>
        <p:nvSpPr>
          <p:cNvPr id="6" name="">
            <a:extLst xmlns:a="http://schemas.openxmlformats.org/drawingml/2006/main">
              <a:ext uri="{FF2B5EF4-FFF2-40B4-BE49-F238E27FC236}">
                <a16:creationId xmlns:a16="http://schemas.microsoft.com/office/drawing/2014/main" id="{E177716F-FF1B-4E47-8E4C-E0649F9257FE}"/>
              </a:ext>
            </a:extLst>
          </p:cNvPr>
          <p:cNvSpPr>
            <a:spLocks xmlns:a="http://schemas.openxmlformats.org/drawingml/2006/main" noGrp="1"/>
          </p:cNvSpPr>
          <p:nvPr/>
        </p:nvSpPr>
        <p:spPr>
          <a:xfrm xmlns:a="http://schemas.openxmlformats.org/drawingml/2006/main">
            <a:off x="2476500" y="2362200"/>
            <a:ext cx="9048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82D36"/>
                </a:solidFill>
                <a:latin typeface="Helvetica Neue"/>
                <a:ea typeface="Helvetica Neue"/>
                <a:cs typeface="Helvetica Neue"/>
              </a:defRPr>
            </a:pPr>
            <a:r>
              <a:rPr sz="2250" b="0">
                <a:solidFill>
                  <a:srgbClr val="182D36"/>
                </a:solidFill>
                <a:latin typeface="Helvetica Neue"/>
                <a:ea typeface="Helvetica Neue"/>
                <a:cs typeface="Helvetica Neue"/>
              </a:rPr>
              <a:t>Missing permission or an applicable trusted hazard.</a:t>
            </a:r>
          </a:p>
        </p:txBody>
      </p:sp>
      <p:sp>
        <p:nvSpPr>
          <p:cNvPr id="7" name="">
            <a:extLst xmlns:a="http://schemas.openxmlformats.org/drawingml/2006/main">
              <a:ext uri="{FF2B5EF4-FFF2-40B4-BE49-F238E27FC236}">
                <a16:creationId xmlns:a16="http://schemas.microsoft.com/office/drawing/2014/main" id="{4690F9A0-AA98-4F3B-93E7-B4859CB12F38}"/>
              </a:ext>
            </a:extLst>
          </p:cNvPr>
          <p:cNvSpPr>
            <a:spLocks xmlns:a="http://schemas.openxmlformats.org/drawingml/2006/main" noGrp="1"/>
          </p:cNvSpPr>
          <p:nvPr/>
        </p:nvSpPr>
        <p:spPr>
          <a:xfrm xmlns:a="http://schemas.openxmlformats.org/drawingml/2006/main">
            <a:off x="609600" y="3390900"/>
            <a:ext cx="1619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28645A"/>
                </a:solidFill>
                <a:latin typeface="Helvetica Neue"/>
                <a:ea typeface="Helvetica Neue"/>
                <a:cs typeface="Helvetica Neue"/>
              </a:defRPr>
            </a:pPr>
            <a:r>
              <a:rPr sz="2700" b="1">
                <a:solidFill>
                  <a:srgbClr val="28645A"/>
                </a:solidFill>
                <a:latin typeface="Helvetica Neue"/>
                <a:ea typeface="Helvetica Neue"/>
                <a:cs typeface="Helvetica Neue"/>
              </a:rPr>
              <a:t>PASS</a:t>
            </a:r>
          </a:p>
        </p:txBody>
      </p:sp>
      <p:sp>
        <p:nvSpPr>
          <p:cNvPr id="8" name="">
            <a:extLst xmlns:a="http://schemas.openxmlformats.org/drawingml/2006/main">
              <a:ext uri="{FF2B5EF4-FFF2-40B4-BE49-F238E27FC236}">
                <a16:creationId xmlns:a16="http://schemas.microsoft.com/office/drawing/2014/main" id="{902A2B6F-06F2-4A20-AAC6-7456D7465C71}"/>
              </a:ext>
            </a:extLst>
          </p:cNvPr>
          <p:cNvSpPr>
            <a:spLocks xmlns:a="http://schemas.openxmlformats.org/drawingml/2006/main" noGrp="1"/>
          </p:cNvSpPr>
          <p:nvPr/>
        </p:nvSpPr>
        <p:spPr>
          <a:xfrm xmlns:a="http://schemas.openxmlformats.org/drawingml/2006/main">
            <a:off x="2476500" y="3419475"/>
            <a:ext cx="9048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82D36"/>
                </a:solidFill>
                <a:latin typeface="Helvetica Neue"/>
                <a:ea typeface="Helvetica Neue"/>
                <a:cs typeface="Helvetica Neue"/>
              </a:defRPr>
            </a:pPr>
            <a:r>
              <a:rPr sz="2250" b="0">
                <a:solidFill>
                  <a:srgbClr val="182D36"/>
                </a:solidFill>
                <a:latin typeface="Helvetica Neue"/>
                <a:ea typeface="Helvetica Neue"/>
                <a:cs typeface="Helvetica Neue"/>
              </a:rPr>
              <a:t>Permission + a current, scoped SAFE precedent.</a:t>
            </a:r>
          </a:p>
        </p:txBody>
      </p:sp>
      <p:sp>
        <p:nvSpPr>
          <p:cNvPr id="9" name="">
            <a:extLst xmlns:a="http://schemas.openxmlformats.org/drawingml/2006/main">
              <a:ext uri="{FF2B5EF4-FFF2-40B4-BE49-F238E27FC236}">
                <a16:creationId xmlns:a16="http://schemas.microsoft.com/office/drawing/2014/main" id="{A1B2E62F-E0CC-420F-95A4-AF7CAC31E9C9}"/>
              </a:ext>
            </a:extLst>
          </p:cNvPr>
          <p:cNvSpPr>
            <a:spLocks xmlns:a="http://schemas.openxmlformats.org/drawingml/2006/main" noGrp="1"/>
          </p:cNvSpPr>
          <p:nvPr/>
        </p:nvSpPr>
        <p:spPr>
          <a:xfrm xmlns:a="http://schemas.openxmlformats.org/drawingml/2006/main">
            <a:off x="609600" y="4448175"/>
            <a:ext cx="1619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946415"/>
                </a:solidFill>
                <a:latin typeface="Helvetica Neue"/>
                <a:ea typeface="Helvetica Neue"/>
                <a:cs typeface="Helvetica Neue"/>
              </a:defRPr>
            </a:pPr>
            <a:r>
              <a:rPr sz="2700" b="1">
                <a:solidFill>
                  <a:srgbClr val="946415"/>
                </a:solidFill>
                <a:latin typeface="Helvetica Neue"/>
                <a:ea typeface="Helvetica Neue"/>
                <a:cs typeface="Helvetica Neue"/>
              </a:rPr>
              <a:t>HOLD</a:t>
            </a:r>
          </a:p>
        </p:txBody>
      </p:sp>
      <p:sp>
        <p:nvSpPr>
          <p:cNvPr id="10" name="">
            <a:extLst xmlns:a="http://schemas.openxmlformats.org/drawingml/2006/main">
              <a:ext uri="{FF2B5EF4-FFF2-40B4-BE49-F238E27FC236}">
                <a16:creationId xmlns:a16="http://schemas.microsoft.com/office/drawing/2014/main" id="{CA3AC2C3-0175-44F9-9F39-870812CA03F0}"/>
              </a:ext>
            </a:extLst>
          </p:cNvPr>
          <p:cNvSpPr>
            <a:spLocks xmlns:a="http://schemas.openxmlformats.org/drawingml/2006/main" noGrp="1"/>
          </p:cNvSpPr>
          <p:nvPr/>
        </p:nvSpPr>
        <p:spPr>
          <a:xfrm xmlns:a="http://schemas.openxmlformats.org/drawingml/2006/main">
            <a:off x="2476500" y="4476750"/>
            <a:ext cx="9048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82D36"/>
                </a:solidFill>
                <a:latin typeface="Helvetica Neue"/>
                <a:ea typeface="Helvetica Neue"/>
                <a:cs typeface="Helvetica Neue"/>
              </a:defRPr>
            </a:pPr>
            <a:r>
              <a:rPr sz="2250" b="0">
                <a:solidFill>
                  <a:srgbClr val="182D36"/>
                </a:solidFill>
                <a:latin typeface="Helvetica Neue"/>
                <a:ea typeface="Helvetica Neue"/>
                <a:cs typeface="Helvetica Neue"/>
              </a:rPr>
              <a:t>Uncertain evidence → bounded local investigation.</a:t>
            </a:r>
          </a:p>
        </p:txBody>
      </p:sp>
      <p:sp>
        <p:nvSpPr>
          <p:cNvPr id="11" name="">
            <a:extLst xmlns:a="http://schemas.openxmlformats.org/drawingml/2006/main">
              <a:ext uri="{FF2B5EF4-FFF2-40B4-BE49-F238E27FC236}">
                <a16:creationId xmlns:a16="http://schemas.microsoft.com/office/drawing/2014/main" id="{CD2E3303-3ADD-48A3-B3A0-E96C59FBDA64}"/>
              </a:ext>
            </a:extLst>
          </p:cNvPr>
          <p:cNvSpPr>
            <a:spLocks xmlns:a="http://schemas.openxmlformats.org/drawingml/2006/main" noGrp="1"/>
          </p:cNvSpPr>
          <p:nvPr/>
        </p:nvSpPr>
        <p:spPr>
          <a:xfrm xmlns:a="http://schemas.openxmlformats.org/drawingml/2006/main">
            <a:off x="609600" y="5676900"/>
            <a:ext cx="10858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53656B"/>
                </a:solidFill>
                <a:latin typeface="Helvetica Neue"/>
                <a:ea typeface="Helvetica Neue"/>
                <a:cs typeface="Helvetica Neue"/>
              </a:defRPr>
            </a:pPr>
            <a:r>
              <a:rPr sz="1875" b="0">
                <a:solidFill>
                  <a:srgbClr val="53656B"/>
                </a:solidFill>
                <a:latin typeface="Helvetica Neue"/>
                <a:ea typeface="Helvetica Neue"/>
                <a:cs typeface="Helvetica Neue"/>
              </a:rPr>
              <a:t>Recheck before dispatch. Replay never grants live permission.</a:t>
            </a:r>
          </a:p>
        </p:txBody>
      </p:sp>
    </p:spTree>
    <p:extLst>
      <p:ext uri="{BB962C8B-B14F-4D97-AF65-F5344CB8AC3E}">
        <p14:creationId xmlns:p14="http://schemas.microsoft.com/office/powerpoint/2010/main" val="1823433041"/>
      </p:ext>
    </p:extLst>
  </p:cSld>
</p:sld>
</file>

<file path=ppt/slides/slide3.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DACA6533-76AB-48E1-9E86-1AB65D899CE4}"/>
              </a:ext>
            </a:extLst>
          </p:cNvPr>
          <p:cNvSpPr>
            <a:spLocks xmlns:a="http://schemas.openxmlformats.org/drawingml/2006/main" noGrp="1"/>
          </p:cNvSpPr>
          <p:nvPr/>
        </p:nvSpPr>
        <p:spPr>
          <a:xfrm xmlns:a="http://schemas.openxmlformats.org/drawingml/2006/main">
            <a:off x="609600" y="333375"/>
            <a:ext cx="10477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28645A"/>
                </a:solidFill>
                <a:latin typeface="Helvetica Neue"/>
                <a:ea typeface="Helvetica Neue"/>
                <a:cs typeface="Helvetica Neue"/>
              </a:defRPr>
            </a:pPr>
            <a:r>
              <a:rPr sz="1350" b="1">
                <a:solidFill>
                  <a:srgbClr val="28645A"/>
                </a:solidFill>
                <a:latin typeface="Helvetica Neue"/>
                <a:ea typeface="Helvetica Neue"/>
                <a:cs typeface="Helvetica Neue"/>
              </a:rPr>
              <a:t>METHODS</a:t>
            </a:r>
          </a:p>
        </p:txBody>
      </p:sp>
      <p:sp>
        <p:nvSpPr>
          <p:cNvPr id="2" name="">
            <a:extLst xmlns:a="http://schemas.openxmlformats.org/drawingml/2006/main">
              <a:ext uri="{FF2B5EF4-FFF2-40B4-BE49-F238E27FC236}">
                <a16:creationId xmlns:a16="http://schemas.microsoft.com/office/drawing/2014/main" id="{2A65C919-DBC8-4FED-9A4C-73FEA989C80E}"/>
              </a:ext>
            </a:extLst>
          </p:cNvPr>
          <p:cNvSpPr>
            <a:spLocks xmlns:a="http://schemas.openxmlformats.org/drawingml/2006/main" noGrp="1"/>
          </p:cNvSpPr>
          <p:nvPr/>
        </p:nvSpPr>
        <p:spPr>
          <a:xfrm xmlns:a="http://schemas.openxmlformats.org/drawingml/2006/main">
            <a:off x="609600" y="838200"/>
            <a:ext cx="10953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82D36"/>
                </a:solidFill>
                <a:latin typeface="Helvetica Neue"/>
                <a:ea typeface="Helvetica Neue"/>
                <a:cs typeface="Helvetica Neue"/>
              </a:defRPr>
            </a:pPr>
            <a:r>
              <a:rPr sz="3300" b="1">
                <a:solidFill>
                  <a:srgbClr val="182D36"/>
                </a:solidFill>
                <a:latin typeface="Helvetica Neue"/>
                <a:ea typeface="Helvetica Neue"/>
                <a:cs typeface="Helvetica Neue"/>
              </a:rPr>
              <a:t>A diagnostic experiment, with an explicit boundary.</a:t>
            </a:r>
          </a:p>
        </p:txBody>
      </p:sp>
      <p:sp>
        <p:nvSpPr>
          <p:cNvPr id="3" name="">
            <a:extLst xmlns:a="http://schemas.openxmlformats.org/drawingml/2006/main">
              <a:ext uri="{FF2B5EF4-FFF2-40B4-BE49-F238E27FC236}">
                <a16:creationId xmlns:a16="http://schemas.microsoft.com/office/drawing/2014/main" id="{C98AF413-A4B1-4BCF-B7F8-0A497D339916}"/>
              </a:ext>
            </a:extLst>
          </p:cNvPr>
          <p:cNvSpPr>
            <a:spLocks xmlns:a="http://schemas.openxmlformats.org/drawingml/2006/main" noGrp="1"/>
          </p:cNvSpPr>
          <p:nvPr/>
        </p:nvSpPr>
        <p:spPr>
          <a:xfrm xmlns:a="http://schemas.openxmlformats.org/drawingml/2006/main">
            <a:off x="609600" y="6419850"/>
            <a:ext cx="9810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3656B"/>
                </a:solidFill>
                <a:latin typeface="Helvetica Neue"/>
                <a:ea typeface="Helvetica Neue"/>
                <a:cs typeface="Helvetica Neue"/>
              </a:defRPr>
            </a:pPr>
            <a:r>
              <a:rPr sz="1200" b="0">
                <a:solidFill>
                  <a:srgbClr val="53656B"/>
                </a:solidFill>
                <a:latin typeface="Helvetica Neue"/>
                <a:ea typeface="Helvetica Neue"/>
                <a:cs typeface="Helvetica Neue"/>
              </a:rPr>
              <a:t>BP3  /  Alan Yang  /  Track 5</a:t>
            </a:r>
          </a:p>
        </p:txBody>
      </p:sp>
      <p:sp>
        <p:nvSpPr>
          <p:cNvPr id="4" name="">
            <a:extLst xmlns:a="http://schemas.openxmlformats.org/drawingml/2006/main">
              <a:ext uri="{FF2B5EF4-FFF2-40B4-BE49-F238E27FC236}">
                <a16:creationId xmlns:a16="http://schemas.microsoft.com/office/drawing/2014/main" id="{413E27AB-E1C1-43C3-B3A6-A38B198ABFC3}"/>
              </a:ext>
            </a:extLst>
          </p:cNvPr>
          <p:cNvSpPr>
            <a:spLocks xmlns:a="http://schemas.openxmlformats.org/drawingml/2006/main" noGrp="1"/>
          </p:cNvSpPr>
          <p:nvPr/>
        </p:nvSpPr>
        <p:spPr>
          <a:xfrm xmlns:a="http://schemas.openxmlformats.org/drawingml/2006/main">
            <a:off x="11049000" y="6419850"/>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3656B"/>
                </a:solidFill>
                <a:latin typeface="Helvetica Neue"/>
                <a:ea typeface="Helvetica Neue"/>
                <a:cs typeface="Helvetica Neue"/>
              </a:defRPr>
            </a:pPr>
            <a:r>
              <a:rPr sz="1200" b="0">
                <a:solidFill>
                  <a:srgbClr val="53656B"/>
                </a:solidFill>
                <a:latin typeface="Helvetica Neue"/>
                <a:ea typeface="Helvetica Neue"/>
                <a:cs typeface="Helvetica Neue"/>
              </a:rPr>
              <a:t>03</a:t>
            </a:r>
          </a:p>
        </p:txBody>
      </p:sp>
      <p:sp>
        <p:nvSpPr>
          <p:cNvPr id="5" name="">
            <a:extLst xmlns:a="http://schemas.openxmlformats.org/drawingml/2006/main">
              <a:ext uri="{FF2B5EF4-FFF2-40B4-BE49-F238E27FC236}">
                <a16:creationId xmlns:a16="http://schemas.microsoft.com/office/drawing/2014/main" id="{F7C13053-5306-4D9B-9AEC-64BC3B29DAF0}"/>
              </a:ext>
            </a:extLst>
          </p:cNvPr>
          <p:cNvSpPr>
            <a:spLocks xmlns:a="http://schemas.openxmlformats.org/drawingml/2006/main" noGrp="1"/>
          </p:cNvSpPr>
          <p:nvPr/>
        </p:nvSpPr>
        <p:spPr>
          <a:xfrm xmlns:a="http://schemas.openxmlformats.org/drawingml/2006/main">
            <a:off x="609600" y="2200275"/>
            <a:ext cx="1095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1">
                <a:solidFill>
                  <a:srgbClr val="28645A"/>
                </a:solidFill>
                <a:latin typeface="Helvetica Neue"/>
                <a:ea typeface="Helvetica Neue"/>
                <a:cs typeface="Helvetica Neue"/>
              </a:defRPr>
            </a:pPr>
            <a:r>
              <a:rPr sz="2775" b="1">
                <a:solidFill>
                  <a:srgbClr val="28645A"/>
                </a:solidFill>
                <a:latin typeface="Helvetica Neue"/>
                <a:ea typeface="Helvetica Neue"/>
                <a:cs typeface="Helvetica Neue"/>
              </a:rPr>
              <a:t>20 families × 5 identifier variants × 7 conditions</a:t>
            </a:r>
          </a:p>
        </p:txBody>
      </p:sp>
      <p:sp>
        <p:nvSpPr>
          <p:cNvPr id="6" name="">
            <a:extLst xmlns:a="http://schemas.openxmlformats.org/drawingml/2006/main">
              <a:ext uri="{FF2B5EF4-FFF2-40B4-BE49-F238E27FC236}">
                <a16:creationId xmlns:a16="http://schemas.microsoft.com/office/drawing/2014/main" id="{112E6B31-8F13-495A-BE60-4013EBD15154}"/>
              </a:ext>
            </a:extLst>
          </p:cNvPr>
          <p:cNvSpPr>
            <a:spLocks xmlns:a="http://schemas.openxmlformats.org/drawingml/2006/main" noGrp="1"/>
          </p:cNvSpPr>
          <p:nvPr/>
        </p:nvSpPr>
        <p:spPr>
          <a:xfrm xmlns:a="http://schemas.openxmlformats.org/drawingml/2006/main">
            <a:off x="609600" y="3009900"/>
            <a:ext cx="10858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182D36"/>
                </a:solidFill>
                <a:latin typeface="Helvetica Neue"/>
                <a:ea typeface="Helvetica Neue"/>
                <a:cs typeface="Helvetica Neue"/>
              </a:defRPr>
            </a:pPr>
            <a:r>
              <a:rPr sz="2175" b="0">
                <a:solidFill>
                  <a:srgbClr val="182D36"/>
                </a:solidFill>
                <a:latin typeface="Helvetica Neue"/>
                <a:ea typeface="Helvetica Neue"/>
                <a:cs typeface="Helvetica Neue"/>
              </a:rPr>
              <a:t>50 benign + 50 hazardous cases per condition</a:t>
            </a:r>
          </a:p>
        </p:txBody>
      </p:sp>
      <p:sp>
        <p:nvSpPr>
          <p:cNvPr id="7" name="">
            <a:extLst xmlns:a="http://schemas.openxmlformats.org/drawingml/2006/main">
              <a:ext uri="{FF2B5EF4-FFF2-40B4-BE49-F238E27FC236}">
                <a16:creationId xmlns:a16="http://schemas.microsoft.com/office/drawing/2014/main" id="{65ADAA6D-BC16-4D62-9991-BBC6BEA112B6}"/>
              </a:ext>
            </a:extLst>
          </p:cNvPr>
          <p:cNvSpPr>
            <a:spLocks xmlns:a="http://schemas.openxmlformats.org/drawingml/2006/main" noGrp="1"/>
          </p:cNvSpPr>
          <p:nvPr/>
        </p:nvSpPr>
        <p:spPr>
          <a:xfrm xmlns:a="http://schemas.openxmlformats.org/drawingml/2006/main">
            <a:off x="609600" y="3733800"/>
            <a:ext cx="1095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182D36"/>
                </a:solidFill>
                <a:latin typeface="Helvetica Neue"/>
                <a:ea typeface="Helvetica Neue"/>
                <a:cs typeface="Helvetica Neue"/>
              </a:defRPr>
            </a:pPr>
            <a:r>
              <a:rPr sz="2175" b="0">
                <a:solidFill>
                  <a:srgbClr val="182D36"/>
                </a:solidFill>
                <a:latin typeface="Helvetica Neue"/>
                <a:ea typeface="Helvetica Neue"/>
                <a:cs typeface="Helvetica Neue"/>
              </a:rPr>
              <a:t>Proposal → gate → separate SQLite effect sink → scorer</a:t>
            </a:r>
          </a:p>
        </p:txBody>
      </p:sp>
      <p:sp>
        <p:nvSpPr>
          <p:cNvPr id="8" name="">
            <a:extLst xmlns:a="http://schemas.openxmlformats.org/drawingml/2006/main">
              <a:ext uri="{FF2B5EF4-FFF2-40B4-BE49-F238E27FC236}">
                <a16:creationId xmlns:a16="http://schemas.microsoft.com/office/drawing/2014/main" id="{275E7FA7-540D-4B52-9ADB-07A9BC0624ED}"/>
              </a:ext>
            </a:extLst>
          </p:cNvPr>
          <p:cNvSpPr>
            <a:spLocks xmlns:a="http://schemas.openxmlformats.org/drawingml/2006/main" noGrp="1"/>
          </p:cNvSpPr>
          <p:nvPr/>
        </p:nvSpPr>
        <p:spPr>
          <a:xfrm xmlns:a="http://schemas.openxmlformats.org/drawingml/2006/main">
            <a:off x="609600" y="4476750"/>
            <a:ext cx="10858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53656B"/>
                </a:solidFill>
                <a:latin typeface="Helvetica Neue"/>
                <a:ea typeface="Helvetica Neue"/>
                <a:cs typeface="Helvetica Neue"/>
              </a:defRPr>
            </a:pPr>
            <a:r>
              <a:rPr sz="2025" b="0">
                <a:solidFill>
                  <a:srgbClr val="53656B"/>
                </a:solidFill>
                <a:latin typeface="Helvetica Neue"/>
                <a:ea typeface="Helvetica Neue"/>
                <a:cs typeface="Helvetica Neue"/>
              </a:rPr>
              <a:t>Permission only · Always hold · Full BP3 · Four ablations</a:t>
            </a:r>
          </a:p>
        </p:txBody>
      </p:sp>
      <p:sp>
        <p:nvSpPr>
          <p:cNvPr id="9" name="">
            <a:extLst xmlns:a="http://schemas.openxmlformats.org/drawingml/2006/main">
              <a:ext uri="{FF2B5EF4-FFF2-40B4-BE49-F238E27FC236}">
                <a16:creationId xmlns:a16="http://schemas.microsoft.com/office/drawing/2014/main" id="{273B754F-9E8F-4100-BACF-CE5F728BE379}"/>
              </a:ext>
            </a:extLst>
          </p:cNvPr>
          <p:cNvSpPr>
            <a:spLocks xmlns:a="http://schemas.openxmlformats.org/drawingml/2006/main" noGrp="1"/>
          </p:cNvSpPr>
          <p:nvPr/>
        </p:nvSpPr>
        <p:spPr>
          <a:xfrm xmlns:a="http://schemas.openxmlformats.org/drawingml/2006/main">
            <a:off x="609600" y="5562600"/>
            <a:ext cx="10953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AD463F"/>
                </a:solidFill>
                <a:latin typeface="Helvetica Neue"/>
                <a:ea typeface="Helvetica Neue"/>
                <a:cs typeface="Helvetica Neue"/>
              </a:defRPr>
            </a:pPr>
            <a:r>
              <a:rPr sz="1875" b="0">
                <a:solidFill>
                  <a:srgbClr val="AD463F"/>
                </a:solidFill>
                <a:latin typeface="Helvetica Neue"/>
                <a:ea typeface="Helvetica Neue"/>
                <a:cs typeface="Helvetica Neue"/>
              </a:rPr>
              <a:t>Co-designed fixtures; correlated variants. No model or production test.</a:t>
            </a:r>
          </a:p>
        </p:txBody>
      </p:sp>
    </p:spTree>
    <p:extLst>
      <p:ext uri="{BB962C8B-B14F-4D97-AF65-F5344CB8AC3E}">
        <p14:creationId xmlns:p14="http://schemas.microsoft.com/office/powerpoint/2010/main" val="104309068"/>
      </p:ext>
    </p:extLst>
  </p:cSld>
</p:sld>
</file>

<file path=ppt/slides/slide4.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46D9BA33-3EC6-482B-AC08-FCBD5A409A5D}"/>
              </a:ext>
            </a:extLst>
          </p:cNvPr>
          <p:cNvSpPr>
            <a:spLocks xmlns:a="http://schemas.openxmlformats.org/drawingml/2006/main" noGrp="1"/>
          </p:cNvSpPr>
          <p:nvPr/>
        </p:nvSpPr>
        <p:spPr>
          <a:xfrm xmlns:a="http://schemas.openxmlformats.org/drawingml/2006/main">
            <a:off x="609600" y="333375"/>
            <a:ext cx="10477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28645A"/>
                </a:solidFill>
                <a:latin typeface="Helvetica Neue"/>
                <a:ea typeface="Helvetica Neue"/>
                <a:cs typeface="Helvetica Neue"/>
              </a:defRPr>
            </a:pPr>
            <a:r>
              <a:rPr sz="1350" b="1">
                <a:solidFill>
                  <a:srgbClr val="28645A"/>
                </a:solidFill>
                <a:latin typeface="Helvetica Neue"/>
                <a:ea typeface="Helvetica Neue"/>
                <a:cs typeface="Helvetica Neue"/>
              </a:rPr>
              <a:t>OBSERVED RESULTS</a:t>
            </a:r>
          </a:p>
        </p:txBody>
      </p:sp>
      <p:sp>
        <p:nvSpPr>
          <p:cNvPr id="2" name="">
            <a:extLst xmlns:a="http://schemas.openxmlformats.org/drawingml/2006/main">
              <a:ext uri="{FF2B5EF4-FFF2-40B4-BE49-F238E27FC236}">
                <a16:creationId xmlns:a16="http://schemas.microsoft.com/office/drawing/2014/main" id="{5E321474-E65F-40C4-8EA1-3B9D1F5ABEE3}"/>
              </a:ext>
            </a:extLst>
          </p:cNvPr>
          <p:cNvSpPr>
            <a:spLocks xmlns:a="http://schemas.openxmlformats.org/drawingml/2006/main" noGrp="1"/>
          </p:cNvSpPr>
          <p:nvPr/>
        </p:nvSpPr>
        <p:spPr>
          <a:xfrm xmlns:a="http://schemas.openxmlformats.org/drawingml/2006/main">
            <a:off x="609600" y="838200"/>
            <a:ext cx="10953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82D36"/>
                </a:solidFill>
                <a:latin typeface="Helvetica Neue"/>
                <a:ea typeface="Helvetica Neue"/>
                <a:cs typeface="Helvetica Neue"/>
              </a:defRPr>
            </a:pPr>
            <a:r>
              <a:rPr sz="3300" b="1">
                <a:solidFill>
                  <a:srgbClr val="182D36"/>
                </a:solidFill>
                <a:latin typeface="Helvetica Neue"/>
                <a:ea typeface="Helvetica Neue"/>
                <a:cs typeface="Helvetica Neue"/>
              </a:rPr>
              <a:t>Less harmful execution. More interrupted work.</a:t>
            </a:r>
          </a:p>
        </p:txBody>
      </p:sp>
      <p:sp>
        <p:nvSpPr>
          <p:cNvPr id="3" name="">
            <a:extLst xmlns:a="http://schemas.openxmlformats.org/drawingml/2006/main">
              <a:ext uri="{FF2B5EF4-FFF2-40B4-BE49-F238E27FC236}">
                <a16:creationId xmlns:a16="http://schemas.microsoft.com/office/drawing/2014/main" id="{FA75C482-06C8-4BB3-8254-1E654C201BBB}"/>
              </a:ext>
            </a:extLst>
          </p:cNvPr>
          <p:cNvSpPr>
            <a:spLocks xmlns:a="http://schemas.openxmlformats.org/drawingml/2006/main" noGrp="1"/>
          </p:cNvSpPr>
          <p:nvPr/>
        </p:nvSpPr>
        <p:spPr>
          <a:xfrm xmlns:a="http://schemas.openxmlformats.org/drawingml/2006/main">
            <a:off x="609600" y="6419850"/>
            <a:ext cx="9810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3656B"/>
                </a:solidFill>
                <a:latin typeface="Helvetica Neue"/>
                <a:ea typeface="Helvetica Neue"/>
                <a:cs typeface="Helvetica Neue"/>
              </a:defRPr>
            </a:pPr>
            <a:r>
              <a:rPr sz="1200" b="0">
                <a:solidFill>
                  <a:srgbClr val="53656B"/>
                </a:solidFill>
                <a:latin typeface="Helvetica Neue"/>
                <a:ea typeface="Helvetica Neue"/>
                <a:cs typeface="Helvetica Neue"/>
              </a:rPr>
              <a:t>BP3  /  Alan Yang  /  Track 5</a:t>
            </a:r>
          </a:p>
        </p:txBody>
      </p:sp>
      <p:sp>
        <p:nvSpPr>
          <p:cNvPr id="4" name="">
            <a:extLst xmlns:a="http://schemas.openxmlformats.org/drawingml/2006/main">
              <a:ext uri="{FF2B5EF4-FFF2-40B4-BE49-F238E27FC236}">
                <a16:creationId xmlns:a16="http://schemas.microsoft.com/office/drawing/2014/main" id="{7342F614-5EA1-4490-B6AC-CDF342954BE1}"/>
              </a:ext>
            </a:extLst>
          </p:cNvPr>
          <p:cNvSpPr>
            <a:spLocks xmlns:a="http://schemas.openxmlformats.org/drawingml/2006/main" noGrp="1"/>
          </p:cNvSpPr>
          <p:nvPr/>
        </p:nvSpPr>
        <p:spPr>
          <a:xfrm xmlns:a="http://schemas.openxmlformats.org/drawingml/2006/main">
            <a:off x="11049000" y="6419850"/>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3656B"/>
                </a:solidFill>
                <a:latin typeface="Helvetica Neue"/>
                <a:ea typeface="Helvetica Neue"/>
                <a:cs typeface="Helvetica Neue"/>
              </a:defRPr>
            </a:pPr>
            <a:r>
              <a:rPr sz="1200" b="0">
                <a:solidFill>
                  <a:srgbClr val="53656B"/>
                </a:solidFill>
                <a:latin typeface="Helvetica Neue"/>
                <a:ea typeface="Helvetica Neue"/>
                <a:cs typeface="Helvetica Neue"/>
              </a:rPr>
              <a:t>04</a:t>
            </a:r>
          </a:p>
        </p:txBody>
      </p:sp>
      <p:graphicFrame>
        <p:nvGraphicFramePr>
          <p:cNvPr id="11" name="Chart"/>
          <p:cNvGraphicFramePr/>
          <p:nvPr/>
        </p:nvGraphicFramePr>
        <p:xfrm>
          <a:off xmlns:a="http://schemas.openxmlformats.org/drawingml/2006/main" x="609600" y="2143125"/>
          <a:ext xmlns:a="http://schemas.openxmlformats.org/drawingml/2006/main" cx="10953750" cy="3381375"/>
        </p:xfrm>
        <a:graphic xmlns:a="http://schemas.openxmlformats.org/drawingml/2006/main">
          <a:graphicData uri="http://schemas.openxmlformats.org/drawingml/2006/chart">
            <c:chart xmlns:r="http://schemas.openxmlformats.org/officeDocument/2006/relationships" xmlns:c="http://schemas.openxmlformats.org/drawingml/2006/chart" r:id="R2f89589590a74193"/>
          </a:graphicData>
        </a:graphic>
      </p:graphicFrame>
      <p:sp>
        <p:nvSpPr>
          <p:cNvPr id="6" name="">
            <a:extLst xmlns:a="http://schemas.openxmlformats.org/drawingml/2006/main">
              <a:ext uri="{FF2B5EF4-FFF2-40B4-BE49-F238E27FC236}">
                <a16:creationId xmlns:a16="http://schemas.microsoft.com/office/drawing/2014/main" id="{A22C5D6A-0FFE-45A4-80AE-A0C82A66EE32}"/>
              </a:ext>
            </a:extLst>
          </p:cNvPr>
          <p:cNvSpPr>
            <a:spLocks xmlns:a="http://schemas.openxmlformats.org/drawingml/2006/main" noGrp="1"/>
          </p:cNvSpPr>
          <p:nvPr/>
        </p:nvSpPr>
        <p:spPr>
          <a:xfrm xmlns:a="http://schemas.openxmlformats.org/drawingml/2006/main">
            <a:off x="609600" y="5762625"/>
            <a:ext cx="10953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3656B"/>
                </a:solidFill>
                <a:latin typeface="Helvetica Neue"/>
                <a:ea typeface="Helvetica Neue"/>
                <a:cs typeface="Helvetica Neue"/>
              </a:defRPr>
            </a:pPr>
            <a:r>
              <a:rPr sz="1800" b="0">
                <a:solidFill>
                  <a:srgbClr val="53656B"/>
                </a:solidFill>
                <a:latin typeface="Helvetica Neue"/>
                <a:ea typeface="Helvetica Neue"/>
                <a:cs typeface="Helvetica Neue"/>
              </a:rPr>
              <a:t>Full BP3 held 25/50 benign cases. Counts describe this synthetic suite only.</a:t>
            </a:r>
          </a:p>
        </p:txBody>
      </p:sp>
    </p:spTree>
    <p:extLst>
      <p:ext uri="{BB962C8B-B14F-4D97-AF65-F5344CB8AC3E}">
        <p14:creationId xmlns:p14="http://schemas.microsoft.com/office/powerpoint/2010/main" val="1771724037"/>
      </p:ext>
    </p:extLst>
  </p:cSld>
</p:sld>
</file>

<file path=ppt/slides/slide5.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F84B651F-6D1E-482C-8616-AB11A38CF5D7}"/>
              </a:ext>
            </a:extLst>
          </p:cNvPr>
          <p:cNvSpPr>
            <a:spLocks xmlns:a="http://schemas.openxmlformats.org/drawingml/2006/main" noGrp="1"/>
          </p:cNvSpPr>
          <p:nvPr/>
        </p:nvSpPr>
        <p:spPr>
          <a:xfrm xmlns:a="http://schemas.openxmlformats.org/drawingml/2006/main">
            <a:off x="609600" y="333375"/>
            <a:ext cx="10477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28645A"/>
                </a:solidFill>
                <a:latin typeface="Helvetica Neue"/>
                <a:ea typeface="Helvetica Neue"/>
                <a:cs typeface="Helvetica Neue"/>
              </a:defRPr>
            </a:pPr>
            <a:r>
              <a:rPr sz="1350" b="1">
                <a:solidFill>
                  <a:srgbClr val="28645A"/>
                </a:solidFill>
                <a:latin typeface="Helvetica Neue"/>
                <a:ea typeface="Helvetica Neue"/>
                <a:cs typeface="Helvetica Neue"/>
              </a:rPr>
              <a:t>RETAINED FAILURE</a:t>
            </a:r>
          </a:p>
        </p:txBody>
      </p:sp>
      <p:sp>
        <p:nvSpPr>
          <p:cNvPr id="2" name="">
            <a:extLst xmlns:a="http://schemas.openxmlformats.org/drawingml/2006/main">
              <a:ext uri="{FF2B5EF4-FFF2-40B4-BE49-F238E27FC236}">
                <a16:creationId xmlns:a16="http://schemas.microsoft.com/office/drawing/2014/main" id="{215C99B2-B5BE-49FC-BE39-5B2590FFD07F}"/>
              </a:ext>
            </a:extLst>
          </p:cNvPr>
          <p:cNvSpPr>
            <a:spLocks xmlns:a="http://schemas.openxmlformats.org/drawingml/2006/main" noGrp="1"/>
          </p:cNvSpPr>
          <p:nvPr/>
        </p:nvSpPr>
        <p:spPr>
          <a:xfrm xmlns:a="http://schemas.openxmlformats.org/drawingml/2006/main">
            <a:off x="609600" y="838200"/>
            <a:ext cx="10953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82D36"/>
                </a:solidFill>
                <a:latin typeface="Helvetica Neue"/>
                <a:ea typeface="Helvetica Neue"/>
                <a:cs typeface="Helvetica Neue"/>
              </a:defRPr>
            </a:pPr>
            <a:r>
              <a:rPr sz="3300" b="1">
                <a:solidFill>
                  <a:srgbClr val="182D36"/>
                </a:solidFill>
                <a:latin typeface="Helvetica Neue"/>
                <a:ea typeface="Helvetica Neue"/>
                <a:cs typeface="Helvetica Neue"/>
              </a:rPr>
              <a:t>The gate trusted a description that was wrong.</a:t>
            </a:r>
          </a:p>
        </p:txBody>
      </p:sp>
      <p:sp>
        <p:nvSpPr>
          <p:cNvPr id="3" name="">
            <a:extLst xmlns:a="http://schemas.openxmlformats.org/drawingml/2006/main">
              <a:ext uri="{FF2B5EF4-FFF2-40B4-BE49-F238E27FC236}">
                <a16:creationId xmlns:a16="http://schemas.microsoft.com/office/drawing/2014/main" id="{3549FDDE-63B4-452C-A296-AFDC316A635A}"/>
              </a:ext>
            </a:extLst>
          </p:cNvPr>
          <p:cNvSpPr>
            <a:spLocks xmlns:a="http://schemas.openxmlformats.org/drawingml/2006/main" noGrp="1"/>
          </p:cNvSpPr>
          <p:nvPr/>
        </p:nvSpPr>
        <p:spPr>
          <a:xfrm xmlns:a="http://schemas.openxmlformats.org/drawingml/2006/main">
            <a:off x="609600" y="6419850"/>
            <a:ext cx="9810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3656B"/>
                </a:solidFill>
                <a:latin typeface="Helvetica Neue"/>
                <a:ea typeface="Helvetica Neue"/>
                <a:cs typeface="Helvetica Neue"/>
              </a:defRPr>
            </a:pPr>
            <a:r>
              <a:rPr sz="1200" b="0">
                <a:solidFill>
                  <a:srgbClr val="53656B"/>
                </a:solidFill>
                <a:latin typeface="Helvetica Neue"/>
                <a:ea typeface="Helvetica Neue"/>
                <a:cs typeface="Helvetica Neue"/>
              </a:rPr>
              <a:t>BP3  /  Alan Yang  /  Track 5</a:t>
            </a:r>
          </a:p>
        </p:txBody>
      </p:sp>
      <p:sp>
        <p:nvSpPr>
          <p:cNvPr id="4" name="">
            <a:extLst xmlns:a="http://schemas.openxmlformats.org/drawingml/2006/main">
              <a:ext uri="{FF2B5EF4-FFF2-40B4-BE49-F238E27FC236}">
                <a16:creationId xmlns:a16="http://schemas.microsoft.com/office/drawing/2014/main" id="{E67B666A-9298-4355-88DB-B77EB92A853B}"/>
              </a:ext>
            </a:extLst>
          </p:cNvPr>
          <p:cNvSpPr>
            <a:spLocks xmlns:a="http://schemas.openxmlformats.org/drawingml/2006/main" noGrp="1"/>
          </p:cNvSpPr>
          <p:nvPr/>
        </p:nvSpPr>
        <p:spPr>
          <a:xfrm xmlns:a="http://schemas.openxmlformats.org/drawingml/2006/main">
            <a:off x="11049000" y="6419850"/>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3656B"/>
                </a:solidFill>
                <a:latin typeface="Helvetica Neue"/>
                <a:ea typeface="Helvetica Neue"/>
                <a:cs typeface="Helvetica Neue"/>
              </a:defRPr>
            </a:pPr>
            <a:r>
              <a:rPr sz="1200" b="0">
                <a:solidFill>
                  <a:srgbClr val="53656B"/>
                </a:solidFill>
                <a:latin typeface="Helvetica Neue"/>
                <a:ea typeface="Helvetica Neue"/>
                <a:cs typeface="Helvetica Neue"/>
              </a:rPr>
              <a:t>05</a:t>
            </a:r>
          </a:p>
        </p:txBody>
      </p:sp>
      <p:sp>
        <p:nvSpPr>
          <p:cNvPr id="5" name="">
            <a:extLst xmlns:a="http://schemas.openxmlformats.org/drawingml/2006/main">
              <a:ext uri="{FF2B5EF4-FFF2-40B4-BE49-F238E27FC236}">
                <a16:creationId xmlns:a16="http://schemas.microsoft.com/office/drawing/2014/main" id="{72230CF4-A2A1-4AE4-B1CC-8C080BBF483D}"/>
              </a:ext>
            </a:extLst>
          </p:cNvPr>
          <p:cNvSpPr>
            <a:spLocks xmlns:a="http://schemas.openxmlformats.org/drawingml/2006/main" noGrp="1"/>
          </p:cNvSpPr>
          <p:nvPr/>
        </p:nvSpPr>
        <p:spPr>
          <a:xfrm xmlns:a="http://schemas.openxmlformats.org/drawingml/2006/main">
            <a:off x="609600" y="2324100"/>
            <a:ext cx="5238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28645A"/>
                </a:solidFill>
                <a:latin typeface="Helvetica Neue"/>
                <a:ea typeface="Helvetica Neue"/>
                <a:cs typeface="Helvetica Neue"/>
              </a:defRPr>
            </a:pPr>
            <a:r>
              <a:rPr sz="2700" b="1">
                <a:solidFill>
                  <a:srgbClr val="28645A"/>
                </a:solidFill>
                <a:latin typeface="Helvetica Neue"/>
                <a:ea typeface="Helvetica Neue"/>
                <a:cs typeface="Helvetica Neue"/>
              </a:rPr>
              <a:t>Declared effect: READ</a:t>
            </a:r>
          </a:p>
        </p:txBody>
      </p:sp>
      <p:sp>
        <p:nvSpPr>
          <p:cNvPr id="6" name="">
            <a:extLst xmlns:a="http://schemas.openxmlformats.org/drawingml/2006/main">
              <a:ext uri="{FF2B5EF4-FFF2-40B4-BE49-F238E27FC236}">
                <a16:creationId xmlns:a16="http://schemas.microsoft.com/office/drawing/2014/main" id="{E76943E2-27E5-4869-8718-F4FB1BC41434}"/>
              </a:ext>
            </a:extLst>
          </p:cNvPr>
          <p:cNvSpPr>
            <a:spLocks xmlns:a="http://schemas.openxmlformats.org/drawingml/2006/main" noGrp="1"/>
          </p:cNvSpPr>
          <p:nvPr/>
        </p:nvSpPr>
        <p:spPr>
          <a:xfrm xmlns:a="http://schemas.openxmlformats.org/drawingml/2006/main">
            <a:off x="609600" y="3095625"/>
            <a:ext cx="10953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AD463F"/>
                </a:solidFill>
                <a:latin typeface="Helvetica Neue"/>
                <a:ea typeface="Helvetica Neue"/>
                <a:cs typeface="Helvetica Neue"/>
              </a:defRPr>
            </a:pPr>
            <a:r>
              <a:rPr sz="2700" b="1">
                <a:solidFill>
                  <a:srgbClr val="AD463F"/>
                </a:solidFill>
                <a:latin typeface="Helvetica Neue"/>
                <a:ea typeface="Helvetica Neue"/>
                <a:cs typeface="Helvetica Neue"/>
              </a:rPr>
              <a:t>Observed effect: protected WRITE</a:t>
            </a:r>
          </a:p>
        </p:txBody>
      </p:sp>
      <p:sp>
        <p:nvSpPr>
          <p:cNvPr id="7" name="">
            <a:extLst xmlns:a="http://schemas.openxmlformats.org/drawingml/2006/main">
              <a:ext uri="{FF2B5EF4-FFF2-40B4-BE49-F238E27FC236}">
                <a16:creationId xmlns:a16="http://schemas.microsoft.com/office/drawing/2014/main" id="{9EEF7AA3-4790-49BA-926D-D837C8904A0B}"/>
              </a:ext>
            </a:extLst>
          </p:cNvPr>
          <p:cNvSpPr>
            <a:spLocks xmlns:a="http://schemas.openxmlformats.org/drawingml/2006/main" noGrp="1"/>
          </p:cNvSpPr>
          <p:nvPr/>
        </p:nvSpPr>
        <p:spPr>
          <a:xfrm xmlns:a="http://schemas.openxmlformats.org/drawingml/2006/main">
            <a:off x="609600" y="4029075"/>
            <a:ext cx="108585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182D36"/>
                </a:solidFill>
                <a:latin typeface="Helvetica Neue"/>
                <a:ea typeface="Helvetica Neue"/>
                <a:cs typeface="Helvetica Neue"/>
              </a:defRPr>
            </a:pPr>
            <a:r>
              <a:rPr sz="2175" b="0">
                <a:solidFill>
                  <a:srgbClr val="182D36"/>
                </a:solidFill>
                <a:latin typeface="Helvetica Neue"/>
                <a:ea typeface="Helvetica Neue"/>
                <a:cs typeface="Helvetica Neue"/>
              </a:rPr>
              <a:t>Authorized proposal + matching SAFE record → PASS in all 5 variants</a:t>
            </a:r>
          </a:p>
        </p:txBody>
      </p:sp>
      <p:sp>
        <p:nvSpPr>
          <p:cNvPr id="8" name="">
            <a:extLst xmlns:a="http://schemas.openxmlformats.org/drawingml/2006/main">
              <a:ext uri="{FF2B5EF4-FFF2-40B4-BE49-F238E27FC236}">
                <a16:creationId xmlns:a16="http://schemas.microsoft.com/office/drawing/2014/main" id="{478989EC-E2EF-4DFB-94D4-D1A90AA24011}"/>
              </a:ext>
            </a:extLst>
          </p:cNvPr>
          <p:cNvSpPr>
            <a:spLocks xmlns:a="http://schemas.openxmlformats.org/drawingml/2006/main" noGrp="1"/>
          </p:cNvSpPr>
          <p:nvPr/>
        </p:nvSpPr>
        <p:spPr>
          <a:xfrm xmlns:a="http://schemas.openxmlformats.org/drawingml/2006/main">
            <a:off x="609600" y="5105400"/>
            <a:ext cx="108585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3656B"/>
                </a:solidFill>
                <a:latin typeface="Helvetica Neue"/>
                <a:ea typeface="Helvetica Neue"/>
                <a:cs typeface="Helvetica Neue"/>
              </a:defRPr>
            </a:pPr>
            <a:r>
              <a:rPr sz="1950" b="0">
                <a:solidFill>
                  <a:srgbClr val="53656B"/>
                </a:solidFill>
                <a:latin typeface="Helvetica Neue"/>
                <a:ea typeface="Helvetica Neue"/>
                <a:cs typeface="Helvetica Neue"/>
              </a:rPr>
              <a:t>Replay budget   1 → 10 → 100</a:t>
            </a:r>
          </a:p>
          <a:p xmlns:a="http://schemas.openxmlformats.org/drawingml/2006/main">
            <a:pPr>
              <a:defRPr sz="1950" b="0">
                <a:solidFill>
                  <a:srgbClr val="53656B"/>
                </a:solidFill>
                <a:latin typeface="Helvetica Neue"/>
                <a:ea typeface="Helvetica Neue"/>
                <a:cs typeface="Helvetica Neue"/>
              </a:defRPr>
            </a:pPr>
            <a:r>
              <a:rPr sz="1950" b="0">
                <a:solidFill>
                  <a:srgbClr val="53656B"/>
                </a:solidFill>
                <a:latin typeface="Helvetica Neue"/>
                <a:ea typeface="Helvetica Neue"/>
                <a:cs typeface="Helvetica Neue"/>
              </a:rPr>
              <a:t>Executed trials   45 → 225 → 2,025; same dispatch outcomes</a:t>
            </a:r>
          </a:p>
        </p:txBody>
      </p:sp>
    </p:spTree>
    <p:extLst>
      <p:ext uri="{BB962C8B-B14F-4D97-AF65-F5344CB8AC3E}">
        <p14:creationId xmlns:p14="http://schemas.microsoft.com/office/powerpoint/2010/main" val="200090568"/>
      </p:ext>
    </p:extLst>
  </p:cSld>
</p:sld>
</file>

<file path=ppt/slides/slide6.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C279BA8C-18A7-4173-8FAC-1E22FBABAE11}"/>
              </a:ext>
            </a:extLst>
          </p:cNvPr>
          <p:cNvSpPr>
            <a:spLocks xmlns:a="http://schemas.openxmlformats.org/drawingml/2006/main" noGrp="1"/>
          </p:cNvSpPr>
          <p:nvPr/>
        </p:nvSpPr>
        <p:spPr>
          <a:xfrm xmlns:a="http://schemas.openxmlformats.org/drawingml/2006/main">
            <a:off x="609600" y="333375"/>
            <a:ext cx="10477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28645A"/>
                </a:solidFill>
                <a:latin typeface="Helvetica Neue"/>
                <a:ea typeface="Helvetica Neue"/>
                <a:cs typeface="Helvetica Neue"/>
              </a:defRPr>
            </a:pPr>
            <a:r>
              <a:rPr sz="1350" b="1">
                <a:solidFill>
                  <a:srgbClr val="28645A"/>
                </a:solidFill>
                <a:latin typeface="Helvetica Neue"/>
                <a:ea typeface="Helvetica Neue"/>
                <a:cs typeface="Helvetica Neue"/>
              </a:rPr>
              <a:t>A MONTH OF FOLLOW-UP</a:t>
            </a:r>
          </a:p>
        </p:txBody>
      </p:sp>
      <p:sp>
        <p:nvSpPr>
          <p:cNvPr id="2" name="">
            <a:extLst xmlns:a="http://schemas.openxmlformats.org/drawingml/2006/main">
              <a:ext uri="{FF2B5EF4-FFF2-40B4-BE49-F238E27FC236}">
                <a16:creationId xmlns:a16="http://schemas.microsoft.com/office/drawing/2014/main" id="{DF369070-274A-4EED-9546-685773AED375}"/>
              </a:ext>
            </a:extLst>
          </p:cNvPr>
          <p:cNvSpPr>
            <a:spLocks xmlns:a="http://schemas.openxmlformats.org/drawingml/2006/main" noGrp="1"/>
          </p:cNvSpPr>
          <p:nvPr/>
        </p:nvSpPr>
        <p:spPr>
          <a:xfrm xmlns:a="http://schemas.openxmlformats.org/drawingml/2006/main">
            <a:off x="609600" y="838200"/>
            <a:ext cx="10953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82D36"/>
                </a:solidFill>
                <a:latin typeface="Helvetica Neue"/>
                <a:ea typeface="Helvetica Neue"/>
                <a:cs typeface="Helvetica Neue"/>
              </a:defRPr>
            </a:pPr>
            <a:r>
              <a:rPr sz="3300" b="1">
                <a:solidFill>
                  <a:srgbClr val="182D36"/>
                </a:solidFill>
                <a:latin typeface="Helvetica Neue"/>
                <a:ea typeface="Helvetica Neue"/>
                <a:cs typeface="Helvetica Neue"/>
              </a:rPr>
              <a:t>The next milestone is trustworthy effects.</a:t>
            </a:r>
          </a:p>
        </p:txBody>
      </p:sp>
      <p:sp>
        <p:nvSpPr>
          <p:cNvPr id="3" name="">
            <a:extLst xmlns:a="http://schemas.openxmlformats.org/drawingml/2006/main">
              <a:ext uri="{FF2B5EF4-FFF2-40B4-BE49-F238E27FC236}">
                <a16:creationId xmlns:a16="http://schemas.microsoft.com/office/drawing/2014/main" id="{AE6A9D6C-C8CA-471A-A7C3-4378FAB4899C}"/>
              </a:ext>
            </a:extLst>
          </p:cNvPr>
          <p:cNvSpPr>
            <a:spLocks xmlns:a="http://schemas.openxmlformats.org/drawingml/2006/main" noGrp="1"/>
          </p:cNvSpPr>
          <p:nvPr/>
        </p:nvSpPr>
        <p:spPr>
          <a:xfrm xmlns:a="http://schemas.openxmlformats.org/drawingml/2006/main">
            <a:off x="609600" y="6419850"/>
            <a:ext cx="9810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3656B"/>
                </a:solidFill>
                <a:latin typeface="Helvetica Neue"/>
                <a:ea typeface="Helvetica Neue"/>
                <a:cs typeface="Helvetica Neue"/>
              </a:defRPr>
            </a:pPr>
            <a:r>
              <a:rPr sz="1200" b="0">
                <a:solidFill>
                  <a:srgbClr val="53656B"/>
                </a:solidFill>
                <a:latin typeface="Helvetica Neue"/>
                <a:ea typeface="Helvetica Neue"/>
                <a:cs typeface="Helvetica Neue"/>
              </a:rPr>
              <a:t>BP3  /  Alan Yang  /  Track 5</a:t>
            </a:r>
          </a:p>
        </p:txBody>
      </p:sp>
      <p:sp>
        <p:nvSpPr>
          <p:cNvPr id="4" name="">
            <a:extLst xmlns:a="http://schemas.openxmlformats.org/drawingml/2006/main">
              <a:ext uri="{FF2B5EF4-FFF2-40B4-BE49-F238E27FC236}">
                <a16:creationId xmlns:a16="http://schemas.microsoft.com/office/drawing/2014/main" id="{CC1D8EE9-A444-4732-9AAF-D1AD30854ED8}"/>
              </a:ext>
            </a:extLst>
          </p:cNvPr>
          <p:cNvSpPr>
            <a:spLocks xmlns:a="http://schemas.openxmlformats.org/drawingml/2006/main" noGrp="1"/>
          </p:cNvSpPr>
          <p:nvPr/>
        </p:nvSpPr>
        <p:spPr>
          <a:xfrm xmlns:a="http://schemas.openxmlformats.org/drawingml/2006/main">
            <a:off x="11049000" y="6419850"/>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3656B"/>
                </a:solidFill>
                <a:latin typeface="Helvetica Neue"/>
                <a:ea typeface="Helvetica Neue"/>
                <a:cs typeface="Helvetica Neue"/>
              </a:defRPr>
            </a:pPr>
            <a:r>
              <a:rPr sz="1200" b="0">
                <a:solidFill>
                  <a:srgbClr val="53656B"/>
                </a:solidFill>
                <a:latin typeface="Helvetica Neue"/>
                <a:ea typeface="Helvetica Neue"/>
                <a:cs typeface="Helvetica Neue"/>
              </a:rPr>
              <a:t>06</a:t>
            </a:r>
          </a:p>
        </p:txBody>
      </p:sp>
      <p:sp>
        <p:nvSpPr>
          <p:cNvPr id="5" name="">
            <a:extLst xmlns:a="http://schemas.openxmlformats.org/drawingml/2006/main">
              <a:ext uri="{FF2B5EF4-FFF2-40B4-BE49-F238E27FC236}">
                <a16:creationId xmlns:a16="http://schemas.microsoft.com/office/drawing/2014/main" id="{21A80840-756D-4BB1-8513-42DF0469C190}"/>
              </a:ext>
            </a:extLst>
          </p:cNvPr>
          <p:cNvSpPr>
            <a:spLocks xmlns:a="http://schemas.openxmlformats.org/drawingml/2006/main" noGrp="1"/>
          </p:cNvSpPr>
          <p:nvPr/>
        </p:nvSpPr>
        <p:spPr>
          <a:xfrm xmlns:a="http://schemas.openxmlformats.org/drawingml/2006/main">
            <a:off x="609600" y="2209800"/>
            <a:ext cx="6858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28645A"/>
                </a:solidFill>
                <a:latin typeface="Helvetica Neue"/>
                <a:ea typeface="Helvetica Neue"/>
                <a:cs typeface="Helvetica Neue"/>
              </a:defRPr>
            </a:pPr>
            <a:r>
              <a:rPr sz="2100" b="1">
                <a:solidFill>
                  <a:srgbClr val="28645A"/>
                </a:solidFill>
                <a:latin typeface="Helvetica Neue"/>
                <a:ea typeface="Helvetica Neue"/>
                <a:cs typeface="Helvetica Neue"/>
              </a:rPr>
              <a:t>01</a:t>
            </a:r>
          </a:p>
        </p:txBody>
      </p:sp>
      <p:sp>
        <p:nvSpPr>
          <p:cNvPr id="6" name="">
            <a:extLst xmlns:a="http://schemas.openxmlformats.org/drawingml/2006/main">
              <a:ext uri="{FF2B5EF4-FFF2-40B4-BE49-F238E27FC236}">
                <a16:creationId xmlns:a16="http://schemas.microsoft.com/office/drawing/2014/main" id="{E3AF8D1A-2267-42C0-B970-1DCD0264A38D}"/>
              </a:ext>
            </a:extLst>
          </p:cNvPr>
          <p:cNvSpPr>
            <a:spLocks xmlns:a="http://schemas.openxmlformats.org/drawingml/2006/main" noGrp="1"/>
          </p:cNvSpPr>
          <p:nvPr/>
        </p:nvSpPr>
        <p:spPr>
          <a:xfrm xmlns:a="http://schemas.openxmlformats.org/drawingml/2006/main">
            <a:off x="1504950" y="2209800"/>
            <a:ext cx="1000125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82D36"/>
                </a:solidFill>
                <a:latin typeface="Helvetica Neue"/>
                <a:ea typeface="Helvetica Neue"/>
                <a:cs typeface="Helvetica Neue"/>
              </a:defRPr>
            </a:pPr>
            <a:r>
              <a:rPr sz="2250" b="0">
                <a:solidFill>
                  <a:srgbClr val="182D36"/>
                </a:solidFill>
                <a:latin typeface="Helvetica Neue"/>
                <a:ea typeface="Helvetica Neue"/>
                <a:cs typeface="Helvetica Neue"/>
              </a:rPr>
              <a:t>Instrument actual effects and mediation coverage.</a:t>
            </a:r>
          </a:p>
        </p:txBody>
      </p:sp>
      <p:sp>
        <p:nvSpPr>
          <p:cNvPr id="7" name="">
            <a:extLst xmlns:a="http://schemas.openxmlformats.org/drawingml/2006/main">
              <a:ext uri="{FF2B5EF4-FFF2-40B4-BE49-F238E27FC236}">
                <a16:creationId xmlns:a16="http://schemas.microsoft.com/office/drawing/2014/main" id="{0B758FDD-264B-43BE-8465-BBBC9570FCEF}"/>
              </a:ext>
            </a:extLst>
          </p:cNvPr>
          <p:cNvSpPr>
            <a:spLocks xmlns:a="http://schemas.openxmlformats.org/drawingml/2006/main" noGrp="1"/>
          </p:cNvSpPr>
          <p:nvPr/>
        </p:nvSpPr>
        <p:spPr>
          <a:xfrm xmlns:a="http://schemas.openxmlformats.org/drawingml/2006/main">
            <a:off x="609600" y="3009900"/>
            <a:ext cx="6858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28645A"/>
                </a:solidFill>
                <a:latin typeface="Helvetica Neue"/>
                <a:ea typeface="Helvetica Neue"/>
                <a:cs typeface="Helvetica Neue"/>
              </a:defRPr>
            </a:pPr>
            <a:r>
              <a:rPr sz="2100" b="1">
                <a:solidFill>
                  <a:srgbClr val="28645A"/>
                </a:solidFill>
                <a:latin typeface="Helvetica Neue"/>
                <a:ea typeface="Helvetica Neue"/>
                <a:cs typeface="Helvetica Neue"/>
              </a:rPr>
              <a:t>02</a:t>
            </a:r>
          </a:p>
        </p:txBody>
      </p:sp>
      <p:sp>
        <p:nvSpPr>
          <p:cNvPr id="8" name="">
            <a:extLst xmlns:a="http://schemas.openxmlformats.org/drawingml/2006/main">
              <a:ext uri="{FF2B5EF4-FFF2-40B4-BE49-F238E27FC236}">
                <a16:creationId xmlns:a16="http://schemas.microsoft.com/office/drawing/2014/main" id="{87FCA14C-1345-4230-B54F-46BB8E10634B}"/>
              </a:ext>
            </a:extLst>
          </p:cNvPr>
          <p:cNvSpPr>
            <a:spLocks xmlns:a="http://schemas.openxmlformats.org/drawingml/2006/main" noGrp="1"/>
          </p:cNvSpPr>
          <p:nvPr/>
        </p:nvSpPr>
        <p:spPr>
          <a:xfrm xmlns:a="http://schemas.openxmlformats.org/drawingml/2006/main">
            <a:off x="1504950" y="3009900"/>
            <a:ext cx="1000125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82D36"/>
                </a:solidFill>
                <a:latin typeface="Helvetica Neue"/>
                <a:ea typeface="Helvetica Neue"/>
                <a:cs typeface="Helvetica Neue"/>
              </a:defRPr>
            </a:pPr>
            <a:r>
              <a:rPr sz="2250" b="0">
                <a:solidFill>
                  <a:srgbClr val="182D36"/>
                </a:solidFill>
                <a:latin typeface="Helvetica Neue"/>
                <a:ea typeface="Helvetica Neue"/>
                <a:cs typeface="Helvetica Neue"/>
              </a:rPr>
              <a:t>Obtain independently authored, held-out tasks.</a:t>
            </a:r>
          </a:p>
        </p:txBody>
      </p:sp>
      <p:sp>
        <p:nvSpPr>
          <p:cNvPr id="9" name="">
            <a:extLst xmlns:a="http://schemas.openxmlformats.org/drawingml/2006/main">
              <a:ext uri="{FF2B5EF4-FFF2-40B4-BE49-F238E27FC236}">
                <a16:creationId xmlns:a16="http://schemas.microsoft.com/office/drawing/2014/main" id="{F6DFC42B-E09C-4114-ABB6-2208FE40EE25}"/>
              </a:ext>
            </a:extLst>
          </p:cNvPr>
          <p:cNvSpPr>
            <a:spLocks xmlns:a="http://schemas.openxmlformats.org/drawingml/2006/main" noGrp="1"/>
          </p:cNvSpPr>
          <p:nvPr/>
        </p:nvSpPr>
        <p:spPr>
          <a:xfrm xmlns:a="http://schemas.openxmlformats.org/drawingml/2006/main">
            <a:off x="609600" y="3810000"/>
            <a:ext cx="6858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28645A"/>
                </a:solidFill>
                <a:latin typeface="Helvetica Neue"/>
                <a:ea typeface="Helvetica Neue"/>
                <a:cs typeface="Helvetica Neue"/>
              </a:defRPr>
            </a:pPr>
            <a:r>
              <a:rPr sz="2100" b="1">
                <a:solidFill>
                  <a:srgbClr val="28645A"/>
                </a:solidFill>
                <a:latin typeface="Helvetica Neue"/>
                <a:ea typeface="Helvetica Neue"/>
                <a:cs typeface="Helvetica Neue"/>
              </a:rPr>
              <a:t>03</a:t>
            </a:r>
          </a:p>
        </p:txBody>
      </p:sp>
      <p:sp>
        <p:nvSpPr>
          <p:cNvPr id="10" name="">
            <a:extLst xmlns:a="http://schemas.openxmlformats.org/drawingml/2006/main">
              <a:ext uri="{FF2B5EF4-FFF2-40B4-BE49-F238E27FC236}">
                <a16:creationId xmlns:a16="http://schemas.microsoft.com/office/drawing/2014/main" id="{9B930564-B4F9-4130-B3D5-5530E2268EED}"/>
              </a:ext>
            </a:extLst>
          </p:cNvPr>
          <p:cNvSpPr>
            <a:spLocks xmlns:a="http://schemas.openxmlformats.org/drawingml/2006/main" noGrp="1"/>
          </p:cNvSpPr>
          <p:nvPr/>
        </p:nvSpPr>
        <p:spPr>
          <a:xfrm xmlns:a="http://schemas.openxmlformats.org/drawingml/2006/main">
            <a:off x="1504950" y="3810000"/>
            <a:ext cx="1000125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82D36"/>
                </a:solidFill>
                <a:latin typeface="Helvetica Neue"/>
                <a:ea typeface="Helvetica Neue"/>
                <a:cs typeface="Helvetica Neue"/>
              </a:defRPr>
            </a:pPr>
            <a:r>
              <a:rPr sz="2250" b="0">
                <a:solidFill>
                  <a:srgbClr val="182D36"/>
                </a:solidFill>
                <a:latin typeface="Helvetica Neue"/>
                <a:ea typeface="Helvetica Neue"/>
                <a:cs typeface="Helvetica Neue"/>
              </a:rPr>
              <a:t>Compare a stronger gateway and eventual completion.</a:t>
            </a:r>
          </a:p>
        </p:txBody>
      </p:sp>
      <p:sp>
        <p:nvSpPr>
          <p:cNvPr id="11" name="">
            <a:extLst xmlns:a="http://schemas.openxmlformats.org/drawingml/2006/main">
              <a:ext uri="{FF2B5EF4-FFF2-40B4-BE49-F238E27FC236}">
                <a16:creationId xmlns:a16="http://schemas.microsoft.com/office/drawing/2014/main" id="{64EA920A-5DE1-497F-A7A8-CEDC3CE7EC89}"/>
              </a:ext>
            </a:extLst>
          </p:cNvPr>
          <p:cNvSpPr>
            <a:spLocks xmlns:a="http://schemas.openxmlformats.org/drawingml/2006/main" noGrp="1"/>
          </p:cNvSpPr>
          <p:nvPr/>
        </p:nvSpPr>
        <p:spPr>
          <a:xfrm xmlns:a="http://schemas.openxmlformats.org/drawingml/2006/main">
            <a:off x="609600" y="4610100"/>
            <a:ext cx="6858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28645A"/>
                </a:solidFill>
                <a:latin typeface="Helvetica Neue"/>
                <a:ea typeface="Helvetica Neue"/>
                <a:cs typeface="Helvetica Neue"/>
              </a:defRPr>
            </a:pPr>
            <a:r>
              <a:rPr sz="2100" b="1">
                <a:solidFill>
                  <a:srgbClr val="28645A"/>
                </a:solidFill>
                <a:latin typeface="Helvetica Neue"/>
                <a:ea typeface="Helvetica Neue"/>
                <a:cs typeface="Helvetica Neue"/>
              </a:rPr>
              <a:t>04</a:t>
            </a:r>
          </a:p>
        </p:txBody>
      </p:sp>
      <p:sp>
        <p:nvSpPr>
          <p:cNvPr id="12" name="">
            <a:extLst xmlns:a="http://schemas.openxmlformats.org/drawingml/2006/main">
              <a:ext uri="{FF2B5EF4-FFF2-40B4-BE49-F238E27FC236}">
                <a16:creationId xmlns:a16="http://schemas.microsoft.com/office/drawing/2014/main" id="{430F15B7-6645-4314-878A-C55AD4A6AB8E}"/>
              </a:ext>
            </a:extLst>
          </p:cNvPr>
          <p:cNvSpPr>
            <a:spLocks xmlns:a="http://schemas.openxmlformats.org/drawingml/2006/main" noGrp="1"/>
          </p:cNvSpPr>
          <p:nvPr/>
        </p:nvSpPr>
        <p:spPr>
          <a:xfrm xmlns:a="http://schemas.openxmlformats.org/drawingml/2006/main">
            <a:off x="1504950" y="4610100"/>
            <a:ext cx="1000125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82D36"/>
                </a:solidFill>
                <a:latin typeface="Helvetica Neue"/>
                <a:ea typeface="Helvetica Neue"/>
                <a:cs typeface="Helvetica Neue"/>
              </a:defRPr>
            </a:pPr>
            <a:r>
              <a:rPr sz="2250" b="0">
                <a:solidFill>
                  <a:srgbClr val="182D36"/>
                </a:solidFill>
                <a:latin typeface="Helvetica Neue"/>
                <a:ea typeface="Helvetica Neue"/>
                <a:cs typeface="Helvetica Neue"/>
              </a:rPr>
              <a:t>Run the tabletop with independent responders.</a:t>
            </a:r>
          </a:p>
        </p:txBody>
      </p:sp>
      <p:sp>
        <p:nvSpPr>
          <p:cNvPr id="13" name="">
            <a:extLst xmlns:a="http://schemas.openxmlformats.org/drawingml/2006/main">
              <a:ext uri="{FF2B5EF4-FFF2-40B4-BE49-F238E27FC236}">
                <a16:creationId xmlns:a16="http://schemas.microsoft.com/office/drawing/2014/main" id="{1A21A385-9712-49D5-A34D-846C9B286796}"/>
              </a:ext>
            </a:extLst>
          </p:cNvPr>
          <p:cNvSpPr>
            <a:spLocks xmlns:a="http://schemas.openxmlformats.org/drawingml/2006/main" noGrp="1"/>
          </p:cNvSpPr>
          <p:nvPr/>
        </p:nvSpPr>
        <p:spPr>
          <a:xfrm xmlns:a="http://schemas.openxmlformats.org/drawingml/2006/main">
            <a:off x="609600" y="5753100"/>
            <a:ext cx="10858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3656B"/>
                </a:solidFill>
                <a:latin typeface="Helvetica Neue"/>
                <a:ea typeface="Helvetica Neue"/>
                <a:cs typeface="Helvetica Neue"/>
              </a:defRPr>
            </a:pPr>
            <a:r>
              <a:rPr sz="1800" b="0">
                <a:solidFill>
                  <a:srgbClr val="53656B"/>
                </a:solidFill>
                <a:latin typeface="Helvetica Neue"/>
                <a:ea typeface="Helvetica Neue"/>
                <a:cs typeface="Helvetica Neue"/>
              </a:rPr>
              <a:t>Available: prototype · raw evidence · reproduction guide · tabletop kit</a:t>
            </a:r>
          </a:p>
        </p:txBody>
      </p:sp>
    </p:spTree>
    <p:extLst>
      <p:ext uri="{BB962C8B-B14F-4D97-AF65-F5344CB8AC3E}">
        <p14:creationId xmlns:p14="http://schemas.microsoft.com/office/powerpoint/2010/main" val="140437667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2026-09-13T23:29:02.2880000Z</dcterms:created>
  <dcterms:modified xsi:type="dcterms:W3CDTF">2026-09-13T23:29:02.2880000Z</dcterms:modified>
</coreProperties>
</file>