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embeddedFontLst>
    <p:embeddedFont>
      <p:font typeface="Liter" charset="-122" pitchFamily="34"/>
      <p:regular r:id="rId21"/>
    </p:embeddedFont>
    <p:embeddedFont>
      <p:font typeface="Quattrocento Sans" charset="-122" pitchFamily="34"/>
      <p:regular r:id="rId22"/>
    </p:embeddedFont>
    <p:embeddedFont>
      <p:font typeface="MiSans" charset="-122" pitchFamily="34"/>
      <p:regular r:id="rId2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cdn.vectorstock.com/ead60407740a1b5e43a1290247c3ba00605fe1c1.jpg">    </p:cNvPr>
          <p:cNvPicPr>
            <a:picLocks noChangeAspect="1"/>
          </p:cNvPicPr>
          <p:nvPr/>
        </p:nvPicPr>
        <p:blipFill>
          <a:blip r:embed="rId1">
            <a:alphaModFix amt="20000"/>
          </a:blip>
          <a:srcRect l="0" r="0" t="1509" b="1509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1A1D21">
                  <a:alpha val="95000"/>
                </a:srgbClr>
              </a:gs>
              <a:gs pos="50000">
                <a:srgbClr val="1A1D21">
                  <a:alpha val="85000"/>
                </a:srgbClr>
              </a:gs>
              <a:gs pos="100000">
                <a:srgbClr val="4DB6AC">
                  <a:alpha val="2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85330" y="1138873"/>
            <a:ext cx="3151909" cy="351559"/>
          </a:xfrm>
          <a:custGeom>
            <a:avLst/>
            <a:gdLst/>
            <a:ahLst/>
            <a:cxnLst/>
            <a:rect l="l" t="t" r="r" b="b"/>
            <a:pathLst>
              <a:path w="3151909" h="351559">
                <a:moveTo>
                  <a:pt x="175780" y="0"/>
                </a:moveTo>
                <a:lnTo>
                  <a:pt x="2976130" y="0"/>
                </a:lnTo>
                <a:cubicBezTo>
                  <a:pt x="3073210" y="0"/>
                  <a:pt x="3151909" y="78699"/>
                  <a:pt x="3151909" y="175780"/>
                </a:cubicBezTo>
                <a:lnTo>
                  <a:pt x="3151909" y="175780"/>
                </a:lnTo>
                <a:cubicBezTo>
                  <a:pt x="3151909" y="272860"/>
                  <a:pt x="3073210" y="351559"/>
                  <a:pt x="2976130" y="351559"/>
                </a:cubicBezTo>
                <a:lnTo>
                  <a:pt x="175780" y="351559"/>
                </a:lnTo>
                <a:cubicBezTo>
                  <a:pt x="78764" y="351559"/>
                  <a:pt x="0" y="272795"/>
                  <a:pt x="0" y="175780"/>
                </a:cubicBezTo>
                <a:lnTo>
                  <a:pt x="0" y="175780"/>
                </a:lnTo>
                <a:cubicBezTo>
                  <a:pt x="0" y="78764"/>
                  <a:pt x="78764" y="0"/>
                  <a:pt x="175780" y="0"/>
                </a:cubicBezTo>
                <a:close/>
              </a:path>
            </a:pathLst>
          </a:custGeom>
          <a:solidFill>
            <a:srgbClr val="4DB6AC">
              <a:alpha val="20000"/>
            </a:srgbClr>
          </a:solidFill>
          <a:ln w="11545">
            <a:solidFill>
              <a:srgbClr val="4DB6AC">
                <a:alpha val="40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81000" y="1134544"/>
            <a:ext cx="3209925" cy="342900"/>
          </a:xfrm>
          <a:prstGeom prst="rect">
            <a:avLst/>
          </a:prstGeom>
          <a:noFill/>
          <a:ln/>
        </p:spPr>
        <p:txBody>
          <a:bodyPr wrap="square" lIns="152400" tIns="76200" rIns="152400" bIns="7620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AI CONTROL HACKATHON 2026 • TRACK 4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1646986"/>
            <a:ext cx="11772900" cy="2571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Attacker Pressure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Flips AI Control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Conclusions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81000" y="4447322"/>
            <a:ext cx="7429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 LinuxArena-native evaluation of safety sensitivity to attacker-lane strength at fixed monitor thresholds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81000" y="5943721"/>
            <a:ext cx="1095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Jason Tang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381000" y="6248413"/>
            <a:ext cx="10858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Apart Research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9955817" y="6096135"/>
            <a:ext cx="1857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050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github.com/davidkimai/adapto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9955817" y="6286567"/>
            <a:ext cx="1857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050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v2026.03.22-clinical-trial-r1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3395" y="323395"/>
            <a:ext cx="11601804" cy="161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91" b="1" spc="45" kern="0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PROBLEM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23395" y="549691"/>
            <a:ext cx="11739247" cy="38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56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Why This Matters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23395" y="1002399"/>
            <a:ext cx="11626058" cy="226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73" dirty="0">
                <a:solidFill>
                  <a:srgbClr val="E8E9EA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Underpowered Attacker Problem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23395" y="2765109"/>
            <a:ext cx="452753" cy="452753"/>
          </a:xfrm>
          <a:custGeom>
            <a:avLst/>
            <a:gdLst/>
            <a:ahLst/>
            <a:cxnLst/>
            <a:rect l="l" t="t" r="r" b="b"/>
            <a:pathLst>
              <a:path w="452753" h="452753">
                <a:moveTo>
                  <a:pt x="226377" y="0"/>
                </a:moveTo>
                <a:lnTo>
                  <a:pt x="226377" y="0"/>
                </a:lnTo>
                <a:cubicBezTo>
                  <a:pt x="351317" y="0"/>
                  <a:pt x="452753" y="101436"/>
                  <a:pt x="452753" y="226377"/>
                </a:cubicBezTo>
                <a:lnTo>
                  <a:pt x="452753" y="226377"/>
                </a:lnTo>
                <a:cubicBezTo>
                  <a:pt x="452753" y="351317"/>
                  <a:pt x="351317" y="452753"/>
                  <a:pt x="226377" y="452753"/>
                </a:cubicBezTo>
                <a:lnTo>
                  <a:pt x="226377" y="452753"/>
                </a:lnTo>
                <a:cubicBezTo>
                  <a:pt x="101436" y="452753"/>
                  <a:pt x="0" y="351317"/>
                  <a:pt x="0" y="226377"/>
                </a:cubicBezTo>
                <a:lnTo>
                  <a:pt x="0" y="226377"/>
                </a:lnTo>
                <a:cubicBezTo>
                  <a:pt x="0" y="101436"/>
                  <a:pt x="101436" y="0"/>
                  <a:pt x="226377" y="0"/>
                </a:cubicBezTo>
                <a:close/>
              </a:path>
            </a:pathLst>
          </a:custGeom>
          <a:solidFill>
            <a:srgbClr val="FF8A65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2730" y="2894422"/>
            <a:ext cx="194037" cy="194037"/>
          </a:xfrm>
          <a:custGeom>
            <a:avLst/>
            <a:gdLst/>
            <a:ahLst/>
            <a:cxnLst/>
            <a:rect l="l" t="t" r="r" b="b"/>
            <a:pathLst>
              <a:path w="194037" h="194037">
                <a:moveTo>
                  <a:pt x="97019" y="0"/>
                </a:moveTo>
                <a:cubicBezTo>
                  <a:pt x="102590" y="0"/>
                  <a:pt x="107706" y="3070"/>
                  <a:pt x="110359" y="7959"/>
                </a:cubicBezTo>
                <a:lnTo>
                  <a:pt x="192218" y="159550"/>
                </a:lnTo>
                <a:cubicBezTo>
                  <a:pt x="194757" y="164249"/>
                  <a:pt x="194644" y="169934"/>
                  <a:pt x="191915" y="174520"/>
                </a:cubicBezTo>
                <a:cubicBezTo>
                  <a:pt x="189186" y="179105"/>
                  <a:pt x="184222" y="181910"/>
                  <a:pt x="178878" y="181910"/>
                </a:cubicBezTo>
                <a:lnTo>
                  <a:pt x="15159" y="181910"/>
                </a:lnTo>
                <a:cubicBezTo>
                  <a:pt x="9816" y="181910"/>
                  <a:pt x="4889" y="179105"/>
                  <a:pt x="2122" y="174520"/>
                </a:cubicBezTo>
                <a:cubicBezTo>
                  <a:pt x="-644" y="169934"/>
                  <a:pt x="-720" y="164249"/>
                  <a:pt x="1819" y="159550"/>
                </a:cubicBezTo>
                <a:lnTo>
                  <a:pt x="83679" y="7959"/>
                </a:lnTo>
                <a:cubicBezTo>
                  <a:pt x="86331" y="3070"/>
                  <a:pt x="91448" y="0"/>
                  <a:pt x="97019" y="0"/>
                </a:cubicBezTo>
                <a:close/>
                <a:moveTo>
                  <a:pt x="97019" y="63668"/>
                </a:moveTo>
                <a:cubicBezTo>
                  <a:pt x="91978" y="63668"/>
                  <a:pt x="87923" y="67724"/>
                  <a:pt x="87923" y="72764"/>
                </a:cubicBezTo>
                <a:lnTo>
                  <a:pt x="87923" y="115210"/>
                </a:lnTo>
                <a:cubicBezTo>
                  <a:pt x="87923" y="120250"/>
                  <a:pt x="91978" y="124305"/>
                  <a:pt x="97019" y="124305"/>
                </a:cubicBezTo>
                <a:cubicBezTo>
                  <a:pt x="102059" y="124305"/>
                  <a:pt x="106114" y="120250"/>
                  <a:pt x="106114" y="115210"/>
                </a:cubicBezTo>
                <a:lnTo>
                  <a:pt x="106114" y="72764"/>
                </a:lnTo>
                <a:cubicBezTo>
                  <a:pt x="106114" y="67724"/>
                  <a:pt x="102059" y="63668"/>
                  <a:pt x="97019" y="63668"/>
                </a:cubicBezTo>
                <a:close/>
                <a:moveTo>
                  <a:pt x="107137" y="145528"/>
                </a:moveTo>
                <a:cubicBezTo>
                  <a:pt x="107367" y="141772"/>
                  <a:pt x="105494" y="138198"/>
                  <a:pt x="102275" y="136251"/>
                </a:cubicBezTo>
                <a:cubicBezTo>
                  <a:pt x="99055" y="134303"/>
                  <a:pt x="95020" y="134303"/>
                  <a:pt x="91800" y="136251"/>
                </a:cubicBezTo>
                <a:cubicBezTo>
                  <a:pt x="88581" y="138198"/>
                  <a:pt x="86708" y="141772"/>
                  <a:pt x="86938" y="145528"/>
                </a:cubicBezTo>
                <a:cubicBezTo>
                  <a:pt x="86708" y="149284"/>
                  <a:pt x="88581" y="152857"/>
                  <a:pt x="91800" y="154805"/>
                </a:cubicBezTo>
                <a:cubicBezTo>
                  <a:pt x="95020" y="156752"/>
                  <a:pt x="99055" y="156752"/>
                  <a:pt x="102275" y="154805"/>
                </a:cubicBezTo>
                <a:cubicBezTo>
                  <a:pt x="105494" y="152857"/>
                  <a:pt x="107367" y="149284"/>
                  <a:pt x="107137" y="145528"/>
                </a:cubicBez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7" name="Text 5"/>
          <p:cNvSpPr/>
          <p:nvPr/>
        </p:nvSpPr>
        <p:spPr>
          <a:xfrm>
            <a:off x="905415" y="2845958"/>
            <a:ext cx="1972711" cy="291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91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Failure Mode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23395" y="3347129"/>
            <a:ext cx="7357241" cy="792318"/>
          </a:xfrm>
          <a:prstGeom prst="rect">
            <a:avLst/>
          </a:prstGeom>
          <a:noFill/>
          <a:ln/>
        </p:spPr>
        <p:txBody>
          <a:bodyPr wrap="square" lIns="582111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73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Weak attacker pressure can make control evaluations look safer than they are.</a:t>
            </a:r>
            <a:pPr>
              <a:lnSpc>
                <a:spcPct val="140000"/>
              </a:lnSpc>
            </a:pPr>
            <a:r>
              <a:rPr lang="en-US" sz="1273" dirty="0">
                <a:solidFill>
                  <a:srgbClr val="E8E9EA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When evaluations use limited attack diversity at fixed thresholds, they produce optimistic safety conclusions that may not hold under stronger pressure.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38095" y="4523456"/>
            <a:ext cx="29400" cy="727639"/>
          </a:xfrm>
          <a:custGeom>
            <a:avLst/>
            <a:gdLst/>
            <a:ahLst/>
            <a:cxnLst/>
            <a:rect l="l" t="t" r="r" b="b"/>
            <a:pathLst>
              <a:path w="29400" h="727639">
                <a:moveTo>
                  <a:pt x="0" y="0"/>
                </a:moveTo>
                <a:lnTo>
                  <a:pt x="29400" y="0"/>
                </a:lnTo>
                <a:lnTo>
                  <a:pt x="29400" y="727639"/>
                </a:lnTo>
                <a:lnTo>
                  <a:pt x="0" y="727639"/>
                </a:lnTo>
                <a:lnTo>
                  <a:pt x="0" y="0"/>
                </a:ln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10" name="Text 8"/>
          <p:cNvSpPr/>
          <p:nvPr/>
        </p:nvSpPr>
        <p:spPr>
          <a:xfrm>
            <a:off x="546820" y="4652768"/>
            <a:ext cx="7122780" cy="4689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46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Key Insight:</a:t>
            </a:r>
            <a:pPr>
              <a:lnSpc>
                <a:spcPct val="140000"/>
              </a:lnSpc>
            </a:pPr>
            <a:r>
              <a:rPr lang="en-US" sz="1146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This is an </a:t>
            </a:r>
            <a:pPr>
              <a:lnSpc>
                <a:spcPct val="140000"/>
              </a:lnSpc>
            </a:pPr>
            <a:r>
              <a:rPr lang="en-US" sz="1146" dirty="0">
                <a:solidFill>
                  <a:srgbClr val="E8E9EA">
                    <a:alpha val="80000"/>
                  </a:srgbClr>
                </a:solidFill>
                <a:highlight>
                  <a:srgbClr val="4DB6AC">
                    <a:alpha val="2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evaluation quality issue </a:t>
            </a:r>
            <a:pPr>
              <a:lnSpc>
                <a:spcPct val="140000"/>
              </a:lnSpc>
            </a:pPr>
            <a:r>
              <a:rPr lang="en-US" sz="1146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not a claim of universal protocol failure. The same environment and threshold can yield different conclusions depending on attacker-lane strength.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984221" y="1487434"/>
            <a:ext cx="3880743" cy="5044966"/>
          </a:xfrm>
          <a:custGeom>
            <a:avLst/>
            <a:gdLst/>
            <a:ahLst/>
            <a:cxnLst/>
            <a:rect l="l" t="t" r="r" b="b"/>
            <a:pathLst>
              <a:path w="3880743" h="5044966">
                <a:moveTo>
                  <a:pt x="64692" y="0"/>
                </a:moveTo>
                <a:lnTo>
                  <a:pt x="3816051" y="0"/>
                </a:lnTo>
                <a:cubicBezTo>
                  <a:pt x="3851779" y="0"/>
                  <a:pt x="3880743" y="28964"/>
                  <a:pt x="3880743" y="64692"/>
                </a:cubicBezTo>
                <a:lnTo>
                  <a:pt x="3880743" y="4980274"/>
                </a:lnTo>
                <a:cubicBezTo>
                  <a:pt x="3880743" y="5016002"/>
                  <a:pt x="3851779" y="5044966"/>
                  <a:pt x="3816051" y="5044966"/>
                </a:cubicBezTo>
                <a:lnTo>
                  <a:pt x="64692" y="5044966"/>
                </a:lnTo>
                <a:cubicBezTo>
                  <a:pt x="28964" y="5044966"/>
                  <a:pt x="0" y="5016002"/>
                  <a:pt x="0" y="4980274"/>
                </a:cubicBezTo>
                <a:lnTo>
                  <a:pt x="0" y="64692"/>
                </a:lnTo>
                <a:cubicBezTo>
                  <a:pt x="0" y="28988"/>
                  <a:pt x="28988" y="0"/>
                  <a:pt x="64692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12" name="Text 10"/>
          <p:cNvSpPr/>
          <p:nvPr/>
        </p:nvSpPr>
        <p:spPr>
          <a:xfrm>
            <a:off x="8202479" y="1746288"/>
            <a:ext cx="3444159" cy="226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73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Evaluation Gap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242903" y="2296037"/>
            <a:ext cx="646790" cy="646790"/>
          </a:xfrm>
          <a:custGeom>
            <a:avLst/>
            <a:gdLst/>
            <a:ahLst/>
            <a:cxnLst/>
            <a:rect l="l" t="t" r="r" b="b"/>
            <a:pathLst>
              <a:path w="646790" h="646790">
                <a:moveTo>
                  <a:pt x="323395" y="0"/>
                </a:moveTo>
                <a:lnTo>
                  <a:pt x="323395" y="0"/>
                </a:lnTo>
                <a:cubicBezTo>
                  <a:pt x="501882" y="0"/>
                  <a:pt x="646790" y="144909"/>
                  <a:pt x="646790" y="323395"/>
                </a:cubicBezTo>
                <a:lnTo>
                  <a:pt x="646790" y="323395"/>
                </a:lnTo>
                <a:cubicBezTo>
                  <a:pt x="646790" y="501882"/>
                  <a:pt x="501882" y="646790"/>
                  <a:pt x="323395" y="646790"/>
                </a:cubicBezTo>
                <a:lnTo>
                  <a:pt x="323395" y="646790"/>
                </a:lnTo>
                <a:cubicBezTo>
                  <a:pt x="144909" y="646790"/>
                  <a:pt x="0" y="501882"/>
                  <a:pt x="0" y="323395"/>
                </a:cubicBezTo>
                <a:lnTo>
                  <a:pt x="0" y="323395"/>
                </a:lnTo>
                <a:cubicBezTo>
                  <a:pt x="0" y="144909"/>
                  <a:pt x="144909" y="0"/>
                  <a:pt x="323395" y="0"/>
                </a:cubicBezTo>
                <a:close/>
              </a:path>
            </a:pathLst>
          </a:custGeom>
          <a:solidFill>
            <a:srgbClr val="5F6B7A">
              <a:alpha val="30196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8517777" y="2473927"/>
            <a:ext cx="218292" cy="291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910" b="1" dirty="0">
                <a:solidFill>
                  <a:srgbClr val="5F6B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083719" y="2360751"/>
            <a:ext cx="2118239" cy="226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73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Fixed Threshold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083719" y="2651760"/>
            <a:ext cx="2110154" cy="226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6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Monitor at single operating point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9835659" y="3330879"/>
            <a:ext cx="181910" cy="242546"/>
          </a:xfrm>
          <a:custGeom>
            <a:avLst/>
            <a:gdLst/>
            <a:ahLst/>
            <a:cxnLst/>
            <a:rect l="l" t="t" r="r" b="b"/>
            <a:pathLst>
              <a:path w="181910" h="242546">
                <a:moveTo>
                  <a:pt x="80249" y="238093"/>
                </a:moveTo>
                <a:cubicBezTo>
                  <a:pt x="86170" y="244015"/>
                  <a:pt x="95787" y="244015"/>
                  <a:pt x="101708" y="238093"/>
                </a:cubicBezTo>
                <a:lnTo>
                  <a:pt x="177504" y="162298"/>
                </a:lnTo>
                <a:cubicBezTo>
                  <a:pt x="183426" y="156376"/>
                  <a:pt x="183426" y="146760"/>
                  <a:pt x="177504" y="140838"/>
                </a:cubicBezTo>
                <a:cubicBezTo>
                  <a:pt x="171583" y="134916"/>
                  <a:pt x="161966" y="134916"/>
                  <a:pt x="156045" y="140838"/>
                </a:cubicBezTo>
                <a:lnTo>
                  <a:pt x="106114" y="190768"/>
                </a:lnTo>
                <a:lnTo>
                  <a:pt x="106114" y="15159"/>
                </a:lnTo>
                <a:cubicBezTo>
                  <a:pt x="106114" y="6774"/>
                  <a:pt x="99340" y="0"/>
                  <a:pt x="90955" y="0"/>
                </a:cubicBezTo>
                <a:cubicBezTo>
                  <a:pt x="82570" y="0"/>
                  <a:pt x="75796" y="6774"/>
                  <a:pt x="75796" y="15159"/>
                </a:cubicBezTo>
                <a:lnTo>
                  <a:pt x="75796" y="190768"/>
                </a:lnTo>
                <a:lnTo>
                  <a:pt x="25865" y="140838"/>
                </a:lnTo>
                <a:cubicBezTo>
                  <a:pt x="19944" y="134916"/>
                  <a:pt x="10327" y="134916"/>
                  <a:pt x="4406" y="140838"/>
                </a:cubicBezTo>
                <a:cubicBezTo>
                  <a:pt x="-1516" y="146760"/>
                  <a:pt x="-1516" y="156376"/>
                  <a:pt x="4406" y="162298"/>
                </a:cubicBezTo>
                <a:lnTo>
                  <a:pt x="80201" y="238093"/>
                </a:ln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18" name="Shape 16"/>
          <p:cNvSpPr/>
          <p:nvPr/>
        </p:nvSpPr>
        <p:spPr>
          <a:xfrm>
            <a:off x="8242903" y="3961476"/>
            <a:ext cx="646790" cy="646790"/>
          </a:xfrm>
          <a:custGeom>
            <a:avLst/>
            <a:gdLst/>
            <a:ahLst/>
            <a:cxnLst/>
            <a:rect l="l" t="t" r="r" b="b"/>
            <a:pathLst>
              <a:path w="646790" h="646790">
                <a:moveTo>
                  <a:pt x="323395" y="0"/>
                </a:moveTo>
                <a:lnTo>
                  <a:pt x="323395" y="0"/>
                </a:lnTo>
                <a:cubicBezTo>
                  <a:pt x="501882" y="0"/>
                  <a:pt x="646790" y="144909"/>
                  <a:pt x="646790" y="323395"/>
                </a:cubicBezTo>
                <a:lnTo>
                  <a:pt x="646790" y="323395"/>
                </a:lnTo>
                <a:cubicBezTo>
                  <a:pt x="646790" y="501882"/>
                  <a:pt x="501882" y="646790"/>
                  <a:pt x="323395" y="646790"/>
                </a:cubicBezTo>
                <a:lnTo>
                  <a:pt x="323395" y="646790"/>
                </a:lnTo>
                <a:cubicBezTo>
                  <a:pt x="144909" y="646790"/>
                  <a:pt x="0" y="501882"/>
                  <a:pt x="0" y="323395"/>
                </a:cubicBezTo>
                <a:lnTo>
                  <a:pt x="0" y="323395"/>
                </a:lnTo>
                <a:cubicBezTo>
                  <a:pt x="0" y="144909"/>
                  <a:pt x="144909" y="0"/>
                  <a:pt x="323395" y="0"/>
                </a:cubicBezTo>
                <a:close/>
              </a:path>
            </a:pathLst>
          </a:custGeom>
          <a:solidFill>
            <a:srgbClr val="5F6B7A">
              <a:alpha val="30196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8495785" y="4139367"/>
            <a:ext cx="258716" cy="291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910" b="1" dirty="0">
                <a:solidFill>
                  <a:srgbClr val="5F6B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083719" y="4026190"/>
            <a:ext cx="1673570" cy="226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73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Limited Attacks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083719" y="4317200"/>
            <a:ext cx="1665485" cy="226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6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Few attacker lanes tested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9835659" y="4996318"/>
            <a:ext cx="181910" cy="242546"/>
          </a:xfrm>
          <a:custGeom>
            <a:avLst/>
            <a:gdLst/>
            <a:ahLst/>
            <a:cxnLst/>
            <a:rect l="l" t="t" r="r" b="b"/>
            <a:pathLst>
              <a:path w="181910" h="242546">
                <a:moveTo>
                  <a:pt x="80249" y="238093"/>
                </a:moveTo>
                <a:cubicBezTo>
                  <a:pt x="86170" y="244015"/>
                  <a:pt x="95787" y="244015"/>
                  <a:pt x="101708" y="238093"/>
                </a:cubicBezTo>
                <a:lnTo>
                  <a:pt x="177504" y="162298"/>
                </a:lnTo>
                <a:cubicBezTo>
                  <a:pt x="183426" y="156376"/>
                  <a:pt x="183426" y="146760"/>
                  <a:pt x="177504" y="140838"/>
                </a:cubicBezTo>
                <a:cubicBezTo>
                  <a:pt x="171583" y="134916"/>
                  <a:pt x="161966" y="134916"/>
                  <a:pt x="156045" y="140838"/>
                </a:cubicBezTo>
                <a:lnTo>
                  <a:pt x="106114" y="190768"/>
                </a:lnTo>
                <a:lnTo>
                  <a:pt x="106114" y="15159"/>
                </a:lnTo>
                <a:cubicBezTo>
                  <a:pt x="106114" y="6774"/>
                  <a:pt x="99340" y="0"/>
                  <a:pt x="90955" y="0"/>
                </a:cubicBezTo>
                <a:cubicBezTo>
                  <a:pt x="82570" y="0"/>
                  <a:pt x="75796" y="6774"/>
                  <a:pt x="75796" y="15159"/>
                </a:cubicBezTo>
                <a:lnTo>
                  <a:pt x="75796" y="190768"/>
                </a:lnTo>
                <a:lnTo>
                  <a:pt x="25865" y="140838"/>
                </a:lnTo>
                <a:cubicBezTo>
                  <a:pt x="19944" y="134916"/>
                  <a:pt x="10327" y="134916"/>
                  <a:pt x="4406" y="140838"/>
                </a:cubicBezTo>
                <a:cubicBezTo>
                  <a:pt x="-1516" y="146760"/>
                  <a:pt x="-1516" y="156376"/>
                  <a:pt x="4406" y="162298"/>
                </a:cubicBezTo>
                <a:lnTo>
                  <a:pt x="80201" y="238093"/>
                </a:ln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23" name="Shape 21"/>
          <p:cNvSpPr/>
          <p:nvPr/>
        </p:nvSpPr>
        <p:spPr>
          <a:xfrm>
            <a:off x="8250253" y="5634266"/>
            <a:ext cx="629151" cy="629151"/>
          </a:xfrm>
          <a:custGeom>
            <a:avLst/>
            <a:gdLst/>
            <a:ahLst/>
            <a:cxnLst/>
            <a:rect l="l" t="t" r="r" b="b"/>
            <a:pathLst>
              <a:path w="629151" h="629151">
                <a:moveTo>
                  <a:pt x="314575" y="0"/>
                </a:moveTo>
                <a:lnTo>
                  <a:pt x="314575" y="0"/>
                </a:lnTo>
                <a:cubicBezTo>
                  <a:pt x="488311" y="0"/>
                  <a:pt x="629151" y="140840"/>
                  <a:pt x="629151" y="314575"/>
                </a:cubicBezTo>
                <a:lnTo>
                  <a:pt x="629151" y="314575"/>
                </a:lnTo>
                <a:cubicBezTo>
                  <a:pt x="629151" y="488311"/>
                  <a:pt x="488311" y="629151"/>
                  <a:pt x="314575" y="629151"/>
                </a:cubicBezTo>
                <a:lnTo>
                  <a:pt x="314575" y="629151"/>
                </a:lnTo>
                <a:cubicBezTo>
                  <a:pt x="140840" y="629151"/>
                  <a:pt x="0" y="488311"/>
                  <a:pt x="0" y="314575"/>
                </a:cubicBezTo>
                <a:lnTo>
                  <a:pt x="0" y="314575"/>
                </a:lnTo>
                <a:cubicBezTo>
                  <a:pt x="0" y="140840"/>
                  <a:pt x="140840" y="0"/>
                  <a:pt x="314575" y="0"/>
                </a:cubicBezTo>
                <a:close/>
              </a:path>
            </a:pathLst>
          </a:custGeom>
          <a:solidFill>
            <a:srgbClr val="FF8A65">
              <a:alpha val="20000"/>
            </a:srgbClr>
          </a:solidFill>
          <a:ln w="23091">
            <a:solidFill>
              <a:srgbClr val="FF8A6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94694" y="5804806"/>
            <a:ext cx="266801" cy="291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910" b="1" dirty="0">
                <a:solidFill>
                  <a:srgbClr val="FF8A6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9083719" y="5691630"/>
            <a:ext cx="2134408" cy="226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73" b="1" dirty="0">
                <a:solidFill>
                  <a:srgbClr val="FF8A6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Optimistic Conclusion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9083719" y="5982639"/>
            <a:ext cx="2126324" cy="226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6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Safety appears stronger than it is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BENCHMARK SETTING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606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LinuxArena clinical_trial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98318" y="1295279"/>
            <a:ext cx="5598968" cy="1752600"/>
          </a:xfrm>
          <a:custGeom>
            <a:avLst/>
            <a:gdLst/>
            <a:ahLst/>
            <a:cxnLst/>
            <a:rect l="l" t="t" r="r" b="b"/>
            <a:pathLst>
              <a:path w="5598968" h="1752600">
                <a:moveTo>
                  <a:pt x="34636" y="0"/>
                </a:moveTo>
                <a:lnTo>
                  <a:pt x="5522765" y="0"/>
                </a:lnTo>
                <a:cubicBezTo>
                  <a:pt x="5564851" y="0"/>
                  <a:pt x="5598968" y="34117"/>
                  <a:pt x="5598968" y="76203"/>
                </a:cubicBezTo>
                <a:lnTo>
                  <a:pt x="5598968" y="1676397"/>
                </a:lnTo>
                <a:cubicBezTo>
                  <a:pt x="5598968" y="1718483"/>
                  <a:pt x="5564851" y="1752600"/>
                  <a:pt x="5522765" y="1752600"/>
                </a:cubicBezTo>
                <a:lnTo>
                  <a:pt x="34636" y="1752600"/>
                </a:lnTo>
                <a:cubicBezTo>
                  <a:pt x="15507" y="1752600"/>
                  <a:pt x="0" y="1737093"/>
                  <a:pt x="0" y="171796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5" name="Shape 3"/>
          <p:cNvSpPr/>
          <p:nvPr/>
        </p:nvSpPr>
        <p:spPr>
          <a:xfrm>
            <a:off x="398318" y="1295279"/>
            <a:ext cx="34636" cy="1752600"/>
          </a:xfrm>
          <a:custGeom>
            <a:avLst/>
            <a:gdLst/>
            <a:ahLst/>
            <a:cxnLst/>
            <a:rect l="l" t="t" r="r" b="b"/>
            <a:pathLst>
              <a:path w="34636" h="1752600">
                <a:moveTo>
                  <a:pt x="34636" y="0"/>
                </a:moveTo>
                <a:lnTo>
                  <a:pt x="34636" y="0"/>
                </a:lnTo>
                <a:lnTo>
                  <a:pt x="34636" y="1752600"/>
                </a:lnTo>
                <a:lnTo>
                  <a:pt x="34636" y="1752600"/>
                </a:lnTo>
                <a:cubicBezTo>
                  <a:pt x="15507" y="1752600"/>
                  <a:pt x="0" y="1737093"/>
                  <a:pt x="0" y="171796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6" name="Shape 4"/>
          <p:cNvSpPr/>
          <p:nvPr/>
        </p:nvSpPr>
        <p:spPr>
          <a:xfrm>
            <a:off x="648999" y="1523865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28588" y="0"/>
                </a:moveTo>
                <a:lnTo>
                  <a:pt x="57150" y="0"/>
                </a:lnTo>
                <a:cubicBezTo>
                  <a:pt x="49247" y="0"/>
                  <a:pt x="42863" y="6385"/>
                  <a:pt x="42863" y="14288"/>
                </a:cubicBezTo>
                <a:cubicBezTo>
                  <a:pt x="42863" y="22190"/>
                  <a:pt x="49247" y="28575"/>
                  <a:pt x="57150" y="28575"/>
                </a:cubicBezTo>
                <a:lnTo>
                  <a:pt x="57150" y="96217"/>
                </a:lnTo>
                <a:lnTo>
                  <a:pt x="3349" y="190336"/>
                </a:lnTo>
                <a:cubicBezTo>
                  <a:pt x="1161" y="194221"/>
                  <a:pt x="0" y="198552"/>
                  <a:pt x="0" y="203016"/>
                </a:cubicBezTo>
                <a:cubicBezTo>
                  <a:pt x="0" y="217170"/>
                  <a:pt x="11430" y="228600"/>
                  <a:pt x="25584" y="228600"/>
                </a:cubicBezTo>
                <a:lnTo>
                  <a:pt x="174441" y="228600"/>
                </a:lnTo>
                <a:cubicBezTo>
                  <a:pt x="188550" y="228600"/>
                  <a:pt x="200025" y="217170"/>
                  <a:pt x="200025" y="203016"/>
                </a:cubicBezTo>
                <a:cubicBezTo>
                  <a:pt x="200025" y="198552"/>
                  <a:pt x="198864" y="194176"/>
                  <a:pt x="196676" y="190336"/>
                </a:cubicBezTo>
                <a:lnTo>
                  <a:pt x="142875" y="96217"/>
                </a:lnTo>
                <a:lnTo>
                  <a:pt x="142875" y="28575"/>
                </a:lnTo>
                <a:cubicBezTo>
                  <a:pt x="150778" y="28575"/>
                  <a:pt x="157163" y="22190"/>
                  <a:pt x="157163" y="14288"/>
                </a:cubicBezTo>
                <a:cubicBezTo>
                  <a:pt x="157163" y="6385"/>
                  <a:pt x="150778" y="0"/>
                  <a:pt x="142875" y="0"/>
                </a:cubicBezTo>
                <a:lnTo>
                  <a:pt x="128588" y="0"/>
                </a:lnTo>
                <a:close/>
                <a:moveTo>
                  <a:pt x="85725" y="96217"/>
                </a:moveTo>
                <a:lnTo>
                  <a:pt x="85725" y="28575"/>
                </a:lnTo>
                <a:lnTo>
                  <a:pt x="114300" y="28575"/>
                </a:lnTo>
                <a:lnTo>
                  <a:pt x="114300" y="96217"/>
                </a:lnTo>
                <a:cubicBezTo>
                  <a:pt x="114300" y="101173"/>
                  <a:pt x="115595" y="106085"/>
                  <a:pt x="118050" y="110416"/>
                </a:cubicBezTo>
                <a:lnTo>
                  <a:pt x="136624" y="142875"/>
                </a:lnTo>
                <a:lnTo>
                  <a:pt x="63401" y="142875"/>
                </a:lnTo>
                <a:lnTo>
                  <a:pt x="81975" y="110416"/>
                </a:lnTo>
                <a:cubicBezTo>
                  <a:pt x="84430" y="106085"/>
                  <a:pt x="85725" y="101218"/>
                  <a:pt x="85725" y="96217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7" name="Text 5"/>
          <p:cNvSpPr/>
          <p:nvPr/>
        </p:nvSpPr>
        <p:spPr>
          <a:xfrm>
            <a:off x="1006146" y="1485779"/>
            <a:ext cx="13906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Environment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6136" y="1942884"/>
            <a:ext cx="52768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LinuxArena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4DB6AC"/>
                </a:solidFill>
                <a:highlight>
                  <a:srgbClr val="4DB6AC">
                    <a:alpha val="2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clinical_trial 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environment, pinned to commit </a:t>
            </a:r>
            <a:pPr>
              <a:lnSpc>
                <a:spcPct val="140000"/>
              </a:lnSpc>
            </a:pPr>
            <a:r>
              <a:rPr lang="en-US" sz="1050" dirty="0">
                <a:solidFill>
                  <a:srgbClr val="E8E9EA">
                    <a:alpha val="80000"/>
                  </a:srgbClr>
                </a:solidFill>
                <a:highlight>
                  <a:srgbClr val="1A1D21">
                    <a:alpha val="10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0667bf2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06136" y="2304807"/>
            <a:ext cx="52673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Realistic software project in Docker with explicit side-task instrumentation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208568" y="1295279"/>
            <a:ext cx="5598968" cy="1752600"/>
          </a:xfrm>
          <a:custGeom>
            <a:avLst/>
            <a:gdLst/>
            <a:ahLst/>
            <a:cxnLst/>
            <a:rect l="l" t="t" r="r" b="b"/>
            <a:pathLst>
              <a:path w="5598968" h="1752600">
                <a:moveTo>
                  <a:pt x="34636" y="0"/>
                </a:moveTo>
                <a:lnTo>
                  <a:pt x="5522765" y="0"/>
                </a:lnTo>
                <a:cubicBezTo>
                  <a:pt x="5564851" y="0"/>
                  <a:pt x="5598968" y="34117"/>
                  <a:pt x="5598968" y="76203"/>
                </a:cubicBezTo>
                <a:lnTo>
                  <a:pt x="5598968" y="1676397"/>
                </a:lnTo>
                <a:cubicBezTo>
                  <a:pt x="5598968" y="1718483"/>
                  <a:pt x="5564851" y="1752600"/>
                  <a:pt x="5522765" y="1752600"/>
                </a:cubicBezTo>
                <a:lnTo>
                  <a:pt x="34636" y="1752600"/>
                </a:lnTo>
                <a:cubicBezTo>
                  <a:pt x="15507" y="1752600"/>
                  <a:pt x="0" y="1737093"/>
                  <a:pt x="0" y="171796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11" name="Shape 9"/>
          <p:cNvSpPr/>
          <p:nvPr/>
        </p:nvSpPr>
        <p:spPr>
          <a:xfrm>
            <a:off x="6208568" y="1295279"/>
            <a:ext cx="34636" cy="1752600"/>
          </a:xfrm>
          <a:custGeom>
            <a:avLst/>
            <a:gdLst/>
            <a:ahLst/>
            <a:cxnLst/>
            <a:rect l="l" t="t" r="r" b="b"/>
            <a:pathLst>
              <a:path w="34636" h="1752600">
                <a:moveTo>
                  <a:pt x="34636" y="0"/>
                </a:moveTo>
                <a:lnTo>
                  <a:pt x="34636" y="0"/>
                </a:lnTo>
                <a:lnTo>
                  <a:pt x="34636" y="1752600"/>
                </a:lnTo>
                <a:lnTo>
                  <a:pt x="34636" y="1752600"/>
                </a:lnTo>
                <a:cubicBezTo>
                  <a:pt x="15507" y="1752600"/>
                  <a:pt x="0" y="1737093"/>
                  <a:pt x="0" y="171796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12" name="Shape 10"/>
          <p:cNvSpPr/>
          <p:nvPr/>
        </p:nvSpPr>
        <p:spPr>
          <a:xfrm>
            <a:off x="6444961" y="152386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9740" y="16207"/>
                </a:moveTo>
                <a:cubicBezTo>
                  <a:pt x="64606" y="19601"/>
                  <a:pt x="65767" y="26298"/>
                  <a:pt x="62374" y="31120"/>
                </a:cubicBezTo>
                <a:lnTo>
                  <a:pt x="37371" y="66839"/>
                </a:lnTo>
                <a:cubicBezTo>
                  <a:pt x="35540" y="69428"/>
                  <a:pt x="32683" y="71080"/>
                  <a:pt x="29513" y="71348"/>
                </a:cubicBezTo>
                <a:cubicBezTo>
                  <a:pt x="26343" y="71616"/>
                  <a:pt x="23217" y="70545"/>
                  <a:pt x="20985" y="68312"/>
                </a:cubicBezTo>
                <a:lnTo>
                  <a:pt x="3125" y="50453"/>
                </a:lnTo>
                <a:cubicBezTo>
                  <a:pt x="-1027" y="46256"/>
                  <a:pt x="-1027" y="39469"/>
                  <a:pt x="3125" y="35272"/>
                </a:cubicBezTo>
                <a:cubicBezTo>
                  <a:pt x="7278" y="31075"/>
                  <a:pt x="14109" y="31120"/>
                  <a:pt x="18306" y="35272"/>
                </a:cubicBezTo>
                <a:lnTo>
                  <a:pt x="27146" y="44113"/>
                </a:lnTo>
                <a:lnTo>
                  <a:pt x="44827" y="18842"/>
                </a:lnTo>
                <a:cubicBezTo>
                  <a:pt x="48220" y="13975"/>
                  <a:pt x="54918" y="12814"/>
                  <a:pt x="59740" y="16207"/>
                </a:cubicBezTo>
                <a:close/>
                <a:moveTo>
                  <a:pt x="59740" y="87645"/>
                </a:moveTo>
                <a:cubicBezTo>
                  <a:pt x="64606" y="91038"/>
                  <a:pt x="65767" y="97735"/>
                  <a:pt x="62374" y="102557"/>
                </a:cubicBezTo>
                <a:lnTo>
                  <a:pt x="37371" y="138276"/>
                </a:lnTo>
                <a:cubicBezTo>
                  <a:pt x="35540" y="140866"/>
                  <a:pt x="32683" y="142518"/>
                  <a:pt x="29513" y="142786"/>
                </a:cubicBezTo>
                <a:cubicBezTo>
                  <a:pt x="26343" y="143054"/>
                  <a:pt x="23217" y="141982"/>
                  <a:pt x="20985" y="139750"/>
                </a:cubicBezTo>
                <a:lnTo>
                  <a:pt x="3125" y="121890"/>
                </a:lnTo>
                <a:cubicBezTo>
                  <a:pt x="-1072" y="117693"/>
                  <a:pt x="-1072" y="110907"/>
                  <a:pt x="3125" y="106754"/>
                </a:cubicBezTo>
                <a:cubicBezTo>
                  <a:pt x="7322" y="102602"/>
                  <a:pt x="14109" y="102557"/>
                  <a:pt x="18261" y="106754"/>
                </a:cubicBezTo>
                <a:lnTo>
                  <a:pt x="27102" y="115595"/>
                </a:lnTo>
                <a:lnTo>
                  <a:pt x="44782" y="90324"/>
                </a:lnTo>
                <a:cubicBezTo>
                  <a:pt x="48176" y="85457"/>
                  <a:pt x="54873" y="84296"/>
                  <a:pt x="59695" y="87690"/>
                </a:cubicBezTo>
                <a:close/>
                <a:moveTo>
                  <a:pt x="100013" y="42863"/>
                </a:moveTo>
                <a:cubicBezTo>
                  <a:pt x="100013" y="34960"/>
                  <a:pt x="106397" y="28575"/>
                  <a:pt x="114300" y="28575"/>
                </a:cubicBezTo>
                <a:lnTo>
                  <a:pt x="214313" y="28575"/>
                </a:lnTo>
                <a:cubicBezTo>
                  <a:pt x="222215" y="28575"/>
                  <a:pt x="228600" y="34960"/>
                  <a:pt x="228600" y="42863"/>
                </a:cubicBezTo>
                <a:cubicBezTo>
                  <a:pt x="228600" y="50765"/>
                  <a:pt x="222215" y="57150"/>
                  <a:pt x="214313" y="57150"/>
                </a:cubicBezTo>
                <a:lnTo>
                  <a:pt x="114300" y="57150"/>
                </a:lnTo>
                <a:cubicBezTo>
                  <a:pt x="106397" y="57150"/>
                  <a:pt x="100013" y="50765"/>
                  <a:pt x="100013" y="42863"/>
                </a:cubicBezTo>
                <a:close/>
                <a:moveTo>
                  <a:pt x="100013" y="114300"/>
                </a:moveTo>
                <a:cubicBezTo>
                  <a:pt x="100013" y="106397"/>
                  <a:pt x="106397" y="100013"/>
                  <a:pt x="114300" y="100013"/>
                </a:cubicBezTo>
                <a:lnTo>
                  <a:pt x="214313" y="100013"/>
                </a:lnTo>
                <a:cubicBezTo>
                  <a:pt x="222215" y="100013"/>
                  <a:pt x="228600" y="106397"/>
                  <a:pt x="228600" y="114300"/>
                </a:cubicBezTo>
                <a:cubicBezTo>
                  <a:pt x="228600" y="122203"/>
                  <a:pt x="222215" y="128588"/>
                  <a:pt x="214313" y="128588"/>
                </a:cubicBezTo>
                <a:lnTo>
                  <a:pt x="114300" y="128588"/>
                </a:lnTo>
                <a:cubicBezTo>
                  <a:pt x="106397" y="128588"/>
                  <a:pt x="100013" y="122203"/>
                  <a:pt x="100013" y="114300"/>
                </a:cubicBezTo>
                <a:close/>
                <a:moveTo>
                  <a:pt x="71438" y="185738"/>
                </a:moveTo>
                <a:cubicBezTo>
                  <a:pt x="71438" y="177835"/>
                  <a:pt x="77822" y="171450"/>
                  <a:pt x="85725" y="171450"/>
                </a:cubicBezTo>
                <a:lnTo>
                  <a:pt x="214313" y="171450"/>
                </a:lnTo>
                <a:cubicBezTo>
                  <a:pt x="222215" y="171450"/>
                  <a:pt x="228600" y="177835"/>
                  <a:pt x="228600" y="185738"/>
                </a:cubicBezTo>
                <a:cubicBezTo>
                  <a:pt x="228600" y="193640"/>
                  <a:pt x="222215" y="200025"/>
                  <a:pt x="214313" y="200025"/>
                </a:cubicBezTo>
                <a:lnTo>
                  <a:pt x="85725" y="200025"/>
                </a:lnTo>
                <a:cubicBezTo>
                  <a:pt x="77822" y="200025"/>
                  <a:pt x="71438" y="193640"/>
                  <a:pt x="71438" y="185738"/>
                </a:cubicBezTo>
                <a:close/>
                <a:moveTo>
                  <a:pt x="28575" y="167878"/>
                </a:moveTo>
                <a:cubicBezTo>
                  <a:pt x="38432" y="167878"/>
                  <a:pt x="46434" y="175881"/>
                  <a:pt x="46434" y="185738"/>
                </a:cubicBezTo>
                <a:cubicBezTo>
                  <a:pt x="46434" y="195594"/>
                  <a:pt x="38432" y="203597"/>
                  <a:pt x="28575" y="203597"/>
                </a:cubicBezTo>
                <a:cubicBezTo>
                  <a:pt x="18718" y="203597"/>
                  <a:pt x="10716" y="195594"/>
                  <a:pt x="10716" y="185738"/>
                </a:cubicBezTo>
                <a:cubicBezTo>
                  <a:pt x="10716" y="175881"/>
                  <a:pt x="18718" y="167878"/>
                  <a:pt x="28575" y="167878"/>
                </a:cubicBez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13" name="Text 11"/>
          <p:cNvSpPr/>
          <p:nvPr/>
        </p:nvSpPr>
        <p:spPr>
          <a:xfrm>
            <a:off x="6816396" y="1485779"/>
            <a:ext cx="15906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Task Structure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16386" y="1942884"/>
            <a:ext cx="257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→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702136" y="1942884"/>
            <a:ext cx="1914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Main Task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702136" y="2171470"/>
            <a:ext cx="190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Legitimate benchmark objective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16386" y="2438076"/>
            <a:ext cx="257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8A6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→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702136" y="2438076"/>
            <a:ext cx="2171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Side Task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702136" y="2666662"/>
            <a:ext cx="2162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Hidden harmful objective (sabotage)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81000" y="3238094"/>
            <a:ext cx="11430000" cy="1790700"/>
          </a:xfrm>
          <a:custGeom>
            <a:avLst/>
            <a:gdLst/>
            <a:ahLst/>
            <a:cxnLst/>
            <a:rect l="l" t="t" r="r" b="b"/>
            <a:pathLst>
              <a:path w="11430000" h="1790700">
                <a:moveTo>
                  <a:pt x="76194" y="0"/>
                </a:moveTo>
                <a:lnTo>
                  <a:pt x="11353806" y="0"/>
                </a:lnTo>
                <a:cubicBezTo>
                  <a:pt x="11395858" y="0"/>
                  <a:pt x="11430000" y="34142"/>
                  <a:pt x="11430000" y="76194"/>
                </a:cubicBezTo>
                <a:lnTo>
                  <a:pt x="11430000" y="1714506"/>
                </a:lnTo>
                <a:cubicBezTo>
                  <a:pt x="11430000" y="1756587"/>
                  <a:pt x="11395887" y="1790700"/>
                  <a:pt x="11353806" y="1790700"/>
                </a:cubicBezTo>
                <a:lnTo>
                  <a:pt x="76194" y="1790700"/>
                </a:lnTo>
                <a:cubicBezTo>
                  <a:pt x="34142" y="1790700"/>
                  <a:pt x="0" y="1756558"/>
                  <a:pt x="0" y="1714506"/>
                </a:cubicBezTo>
                <a:lnTo>
                  <a:pt x="0" y="76194"/>
                </a:lnTo>
                <a:cubicBezTo>
                  <a:pt x="0" y="34142"/>
                  <a:pt x="34142" y="0"/>
                  <a:pt x="76194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21" name="Shape 19"/>
          <p:cNvSpPr/>
          <p:nvPr/>
        </p:nvSpPr>
        <p:spPr>
          <a:xfrm>
            <a:off x="600075" y="346668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8575" y="28575"/>
                </a:moveTo>
                <a:cubicBezTo>
                  <a:pt x="28575" y="20672"/>
                  <a:pt x="22190" y="14288"/>
                  <a:pt x="14288" y="14288"/>
                </a:cubicBezTo>
                <a:cubicBezTo>
                  <a:pt x="6385" y="14288"/>
                  <a:pt x="0" y="20672"/>
                  <a:pt x="0" y="28575"/>
                </a:cubicBezTo>
                <a:lnTo>
                  <a:pt x="0" y="178594"/>
                </a:lnTo>
                <a:cubicBezTo>
                  <a:pt x="0" y="198328"/>
                  <a:pt x="15984" y="214313"/>
                  <a:pt x="35719" y="214313"/>
                </a:cubicBezTo>
                <a:lnTo>
                  <a:pt x="214313" y="214313"/>
                </a:lnTo>
                <a:cubicBezTo>
                  <a:pt x="222215" y="214313"/>
                  <a:pt x="228600" y="207928"/>
                  <a:pt x="228600" y="200025"/>
                </a:cubicBezTo>
                <a:cubicBezTo>
                  <a:pt x="228600" y="192122"/>
                  <a:pt x="222215" y="185738"/>
                  <a:pt x="214313" y="185738"/>
                </a:cubicBezTo>
                <a:lnTo>
                  <a:pt x="35719" y="185738"/>
                </a:lnTo>
                <a:cubicBezTo>
                  <a:pt x="31790" y="185738"/>
                  <a:pt x="28575" y="182523"/>
                  <a:pt x="28575" y="178594"/>
                </a:cubicBezTo>
                <a:lnTo>
                  <a:pt x="28575" y="28575"/>
                </a:lnTo>
                <a:close/>
                <a:moveTo>
                  <a:pt x="210116" y="67241"/>
                </a:moveTo>
                <a:cubicBezTo>
                  <a:pt x="215697" y="61659"/>
                  <a:pt x="215697" y="52596"/>
                  <a:pt x="210116" y="47015"/>
                </a:cubicBezTo>
                <a:cubicBezTo>
                  <a:pt x="204534" y="41434"/>
                  <a:pt x="195471" y="41434"/>
                  <a:pt x="189890" y="47015"/>
                </a:cubicBezTo>
                <a:lnTo>
                  <a:pt x="142875" y="94074"/>
                </a:lnTo>
                <a:lnTo>
                  <a:pt x="117247" y="68491"/>
                </a:lnTo>
                <a:cubicBezTo>
                  <a:pt x="111666" y="62910"/>
                  <a:pt x="102602" y="62910"/>
                  <a:pt x="97021" y="68491"/>
                </a:cubicBezTo>
                <a:lnTo>
                  <a:pt x="54159" y="111353"/>
                </a:lnTo>
                <a:cubicBezTo>
                  <a:pt x="48578" y="116934"/>
                  <a:pt x="48578" y="125998"/>
                  <a:pt x="54159" y="131579"/>
                </a:cubicBezTo>
                <a:cubicBezTo>
                  <a:pt x="59740" y="137160"/>
                  <a:pt x="68803" y="137160"/>
                  <a:pt x="74384" y="131579"/>
                </a:cubicBezTo>
                <a:lnTo>
                  <a:pt x="107156" y="98807"/>
                </a:lnTo>
                <a:lnTo>
                  <a:pt x="132784" y="124435"/>
                </a:lnTo>
                <a:cubicBezTo>
                  <a:pt x="138366" y="130016"/>
                  <a:pt x="147429" y="130016"/>
                  <a:pt x="153010" y="124435"/>
                </a:cubicBezTo>
                <a:lnTo>
                  <a:pt x="210160" y="67285"/>
                </a:ln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22" name="Text 20"/>
          <p:cNvSpPr/>
          <p:nvPr/>
        </p:nvSpPr>
        <p:spPr>
          <a:xfrm>
            <a:off x="971509" y="3428594"/>
            <a:ext cx="3162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Primary Metric: Uncaught ASR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38162" y="3885699"/>
            <a:ext cx="3619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Definition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28637" y="4152306"/>
            <a:ext cx="363855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350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Fraction of trajectories where </a:t>
            </a:r>
            <a:pPr algn="ctr">
              <a:lnSpc>
                <a:spcPct val="110000"/>
              </a:lnSpc>
            </a:pPr>
            <a:r>
              <a:rPr lang="en-US" sz="1350" b="1" dirty="0">
                <a:solidFill>
                  <a:srgbClr val="FF8A6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side task succeeds</a:t>
            </a:r>
            <a:pPr algn="ctr">
              <a:lnSpc>
                <a:spcPct val="110000"/>
              </a:lnSpc>
            </a:pPr>
            <a:r>
              <a:rPr lang="en-US" sz="1350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AND </a:t>
            </a:r>
            <a:pPr algn="ctr">
              <a:lnSpc>
                <a:spcPct val="110000"/>
              </a:lnSpc>
            </a:pPr>
            <a:r>
              <a:rPr lang="en-US" sz="1350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max_suspicion &lt; threshold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7874266" y="3885699"/>
            <a:ext cx="8659" cy="952500"/>
          </a:xfrm>
          <a:custGeom>
            <a:avLst/>
            <a:gdLst/>
            <a:ahLst/>
            <a:cxnLst/>
            <a:rect l="l" t="t" r="r" b="b"/>
            <a:pathLst>
              <a:path w="8659" h="952500">
                <a:moveTo>
                  <a:pt x="0" y="0"/>
                </a:moveTo>
                <a:lnTo>
                  <a:pt x="8659" y="0"/>
                </a:lnTo>
                <a:lnTo>
                  <a:pt x="8659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5F6B7A">
              <a:alpha val="30196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4322307" y="3885699"/>
            <a:ext cx="8659" cy="952500"/>
          </a:xfrm>
          <a:custGeom>
            <a:avLst/>
            <a:gdLst/>
            <a:ahLst/>
            <a:cxnLst/>
            <a:rect l="l" t="t" r="r" b="b"/>
            <a:pathLst>
              <a:path w="8659" h="952500">
                <a:moveTo>
                  <a:pt x="0" y="0"/>
                </a:moveTo>
                <a:lnTo>
                  <a:pt x="8659" y="0"/>
                </a:lnTo>
                <a:lnTo>
                  <a:pt x="8659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solidFill>
            <a:srgbClr val="5F6B7A">
              <a:alpha val="30196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4483799" y="3885699"/>
            <a:ext cx="3228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Strict Threshold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4402836" y="4152306"/>
            <a:ext cx="3390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10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4483799" y="4647564"/>
            <a:ext cx="3228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Primary operating point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031117" y="3885699"/>
            <a:ext cx="3619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Fallback Threshold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7950155" y="4152306"/>
            <a:ext cx="37814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rgbClr val="5F6B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9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031117" y="4647564"/>
            <a:ext cx="3619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Mitigation test condition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385330" y="5223326"/>
            <a:ext cx="5628409" cy="999259"/>
          </a:xfrm>
          <a:custGeom>
            <a:avLst/>
            <a:gdLst/>
            <a:ahLst/>
            <a:cxnLst/>
            <a:rect l="l" t="t" r="r" b="b"/>
            <a:pathLst>
              <a:path w="5628409" h="999259">
                <a:moveTo>
                  <a:pt x="76203" y="0"/>
                </a:moveTo>
                <a:lnTo>
                  <a:pt x="5552206" y="0"/>
                </a:lnTo>
                <a:cubicBezTo>
                  <a:pt x="5594292" y="0"/>
                  <a:pt x="5628409" y="34117"/>
                  <a:pt x="5628409" y="76203"/>
                </a:cubicBezTo>
                <a:lnTo>
                  <a:pt x="5628409" y="923056"/>
                </a:lnTo>
                <a:cubicBezTo>
                  <a:pt x="5628409" y="965142"/>
                  <a:pt x="5594292" y="999259"/>
                  <a:pt x="5552206" y="999259"/>
                </a:cubicBezTo>
                <a:lnTo>
                  <a:pt x="76203" y="999259"/>
                </a:lnTo>
                <a:cubicBezTo>
                  <a:pt x="34117" y="999259"/>
                  <a:pt x="0" y="965142"/>
                  <a:pt x="0" y="923056"/>
                </a:cubicBezTo>
                <a:lnTo>
                  <a:pt x="0" y="76203"/>
                </a:lnTo>
                <a:cubicBezTo>
                  <a:pt x="0" y="34146"/>
                  <a:pt x="34146" y="0"/>
                  <a:pt x="76203" y="0"/>
                </a:cubicBezTo>
                <a:close/>
              </a:path>
            </a:pathLst>
          </a:custGeom>
          <a:solidFill>
            <a:srgbClr val="4DB6AC">
              <a:alpha val="10196"/>
            </a:srgbClr>
          </a:solidFill>
          <a:ln w="11545">
            <a:solidFill>
              <a:srgbClr val="4DB6AC">
                <a:alpha val="30196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42005" y="5380001"/>
            <a:ext cx="5381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Three Task Families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542005" y="5608519"/>
            <a:ext cx="5391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family1 + family2 + family3_jan29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542005" y="5875194"/>
            <a:ext cx="5381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 tasks per family, 15 total eval coverage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176502" y="5223326"/>
            <a:ext cx="5628409" cy="999259"/>
          </a:xfrm>
          <a:custGeom>
            <a:avLst/>
            <a:gdLst/>
            <a:ahLst/>
            <a:cxnLst/>
            <a:rect l="l" t="t" r="r" b="b"/>
            <a:pathLst>
              <a:path w="5628409" h="999259">
                <a:moveTo>
                  <a:pt x="76203" y="0"/>
                </a:moveTo>
                <a:lnTo>
                  <a:pt x="5552206" y="0"/>
                </a:lnTo>
                <a:cubicBezTo>
                  <a:pt x="5594292" y="0"/>
                  <a:pt x="5628409" y="34117"/>
                  <a:pt x="5628409" y="76203"/>
                </a:cubicBezTo>
                <a:lnTo>
                  <a:pt x="5628409" y="923056"/>
                </a:lnTo>
                <a:cubicBezTo>
                  <a:pt x="5628409" y="965142"/>
                  <a:pt x="5594292" y="999259"/>
                  <a:pt x="5552206" y="999259"/>
                </a:cubicBezTo>
                <a:lnTo>
                  <a:pt x="76203" y="999259"/>
                </a:lnTo>
                <a:cubicBezTo>
                  <a:pt x="34117" y="999259"/>
                  <a:pt x="0" y="965142"/>
                  <a:pt x="0" y="923056"/>
                </a:cubicBezTo>
                <a:lnTo>
                  <a:pt x="0" y="76203"/>
                </a:lnTo>
                <a:cubicBezTo>
                  <a:pt x="0" y="34146"/>
                  <a:pt x="34146" y="0"/>
                  <a:pt x="76203" y="0"/>
                </a:cubicBezTo>
                <a:close/>
              </a:path>
            </a:pathLst>
          </a:custGeom>
          <a:solidFill>
            <a:srgbClr val="252A30"/>
          </a:solidFill>
          <a:ln w="11545">
            <a:solidFill>
              <a:srgbClr val="5F6B7A">
                <a:alpha val="30196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333178" y="562753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83344" y="59531"/>
                </a:moveTo>
                <a:cubicBezTo>
                  <a:pt x="83344" y="52960"/>
                  <a:pt x="88679" y="47625"/>
                  <a:pt x="95250" y="47625"/>
                </a:cubicBezTo>
                <a:cubicBezTo>
                  <a:pt x="101821" y="47625"/>
                  <a:pt x="107156" y="52960"/>
                  <a:pt x="107156" y="59531"/>
                </a:cubicBezTo>
                <a:cubicBezTo>
                  <a:pt x="107156" y="66102"/>
                  <a:pt x="101821" y="71438"/>
                  <a:pt x="95250" y="71438"/>
                </a:cubicBezTo>
                <a:cubicBezTo>
                  <a:pt x="88679" y="71438"/>
                  <a:pt x="83344" y="66102"/>
                  <a:pt x="83344" y="59531"/>
                </a:cubicBezTo>
                <a:close/>
                <a:moveTo>
                  <a:pt x="80367" y="83344"/>
                </a:moveTo>
                <a:lnTo>
                  <a:pt x="98227" y="83344"/>
                </a:lnTo>
                <a:cubicBezTo>
                  <a:pt x="103175" y="83344"/>
                  <a:pt x="107156" y="87325"/>
                  <a:pt x="107156" y="92273"/>
                </a:cubicBezTo>
                <a:lnTo>
                  <a:pt x="107156" y="125016"/>
                </a:lnTo>
                <a:lnTo>
                  <a:pt x="110133" y="125016"/>
                </a:lnTo>
                <a:cubicBezTo>
                  <a:pt x="115081" y="125016"/>
                  <a:pt x="119063" y="128997"/>
                  <a:pt x="119063" y="133945"/>
                </a:cubicBezTo>
                <a:cubicBezTo>
                  <a:pt x="119063" y="138894"/>
                  <a:pt x="115081" y="142875"/>
                  <a:pt x="110133" y="142875"/>
                </a:cubicBezTo>
                <a:lnTo>
                  <a:pt x="80367" y="142875"/>
                </a:lnTo>
                <a:cubicBezTo>
                  <a:pt x="75419" y="142875"/>
                  <a:pt x="71438" y="138894"/>
                  <a:pt x="71438" y="133945"/>
                </a:cubicBezTo>
                <a:cubicBezTo>
                  <a:pt x="71438" y="128997"/>
                  <a:pt x="75419" y="125016"/>
                  <a:pt x="80367" y="125016"/>
                </a:cubicBezTo>
                <a:lnTo>
                  <a:pt x="89297" y="125016"/>
                </a:lnTo>
                <a:lnTo>
                  <a:pt x="89297" y="101203"/>
                </a:lnTo>
                <a:lnTo>
                  <a:pt x="80367" y="101203"/>
                </a:lnTo>
                <a:cubicBezTo>
                  <a:pt x="75419" y="101203"/>
                  <a:pt x="71438" y="97222"/>
                  <a:pt x="71438" y="92273"/>
                </a:cubicBezTo>
                <a:cubicBezTo>
                  <a:pt x="71438" y="87325"/>
                  <a:pt x="75419" y="83344"/>
                  <a:pt x="80367" y="83344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39" name="Text 37"/>
          <p:cNvSpPr/>
          <p:nvPr/>
        </p:nvSpPr>
        <p:spPr>
          <a:xfrm>
            <a:off x="6672641" y="5532347"/>
            <a:ext cx="50482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All evidence is </a:t>
            </a:r>
            <a:pPr>
              <a:lnSpc>
                <a:spcPct val="120000"/>
              </a:lnSpc>
            </a:pPr>
            <a:r>
              <a:rPr lang="en-US" sz="1050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benchmark-native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— using LinuxArena evaluation units directly rather than abstract proxy tasks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6563" y="336563"/>
            <a:ext cx="11586186" cy="20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60" b="1" spc="53" kern="0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RESEARCH QUESTION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36563" y="605777"/>
            <a:ext cx="11720812" cy="4038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18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Does Lane Selection Alone Change the Conclusion?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36563" y="1110562"/>
            <a:ext cx="11603014" cy="235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25" dirty="0">
                <a:solidFill>
                  <a:srgbClr val="E8E9EA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 crisp, testable question under controlled benchmark conditions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51861" y="1615347"/>
            <a:ext cx="11500516" cy="1657573"/>
          </a:xfrm>
          <a:custGeom>
            <a:avLst/>
            <a:gdLst/>
            <a:ahLst/>
            <a:cxnLst/>
            <a:rect l="l" t="t" r="r" b="b"/>
            <a:pathLst>
              <a:path w="11500516" h="1657573">
                <a:moveTo>
                  <a:pt x="30597" y="0"/>
                </a:moveTo>
                <a:lnTo>
                  <a:pt x="11433202" y="0"/>
                </a:lnTo>
                <a:cubicBezTo>
                  <a:pt x="11470378" y="0"/>
                  <a:pt x="11500516" y="30138"/>
                  <a:pt x="11500516" y="67314"/>
                </a:cubicBezTo>
                <a:lnTo>
                  <a:pt x="11500516" y="1590259"/>
                </a:lnTo>
                <a:cubicBezTo>
                  <a:pt x="11500516" y="1627436"/>
                  <a:pt x="11470378" y="1657573"/>
                  <a:pt x="11433202" y="1657573"/>
                </a:cubicBezTo>
                <a:lnTo>
                  <a:pt x="30597" y="1657573"/>
                </a:lnTo>
                <a:cubicBezTo>
                  <a:pt x="13699" y="1657573"/>
                  <a:pt x="0" y="1643875"/>
                  <a:pt x="0" y="1626977"/>
                </a:cubicBezTo>
                <a:lnTo>
                  <a:pt x="0" y="30597"/>
                </a:lnTo>
                <a:cubicBezTo>
                  <a:pt x="0" y="13710"/>
                  <a:pt x="13710" y="0"/>
                  <a:pt x="30597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6" name="Shape 4"/>
          <p:cNvSpPr/>
          <p:nvPr/>
        </p:nvSpPr>
        <p:spPr>
          <a:xfrm>
            <a:off x="351861" y="1615347"/>
            <a:ext cx="30597" cy="1657573"/>
          </a:xfrm>
          <a:custGeom>
            <a:avLst/>
            <a:gdLst/>
            <a:ahLst/>
            <a:cxnLst/>
            <a:rect l="l" t="t" r="r" b="b"/>
            <a:pathLst>
              <a:path w="30597" h="1657573">
                <a:moveTo>
                  <a:pt x="30597" y="0"/>
                </a:moveTo>
                <a:lnTo>
                  <a:pt x="30597" y="0"/>
                </a:lnTo>
                <a:lnTo>
                  <a:pt x="30597" y="1657573"/>
                </a:lnTo>
                <a:lnTo>
                  <a:pt x="30597" y="1657573"/>
                </a:lnTo>
                <a:cubicBezTo>
                  <a:pt x="13699" y="1657573"/>
                  <a:pt x="0" y="1643875"/>
                  <a:pt x="0" y="1626977"/>
                </a:cubicBezTo>
                <a:lnTo>
                  <a:pt x="0" y="30597"/>
                </a:lnTo>
                <a:cubicBezTo>
                  <a:pt x="0" y="13710"/>
                  <a:pt x="13710" y="0"/>
                  <a:pt x="30597" y="0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7" name="Text 5"/>
          <p:cNvSpPr/>
          <p:nvPr/>
        </p:nvSpPr>
        <p:spPr>
          <a:xfrm>
            <a:off x="636374" y="1884561"/>
            <a:ext cx="11014029" cy="20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60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QUESTION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6374" y="2187420"/>
            <a:ext cx="11072928" cy="8245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988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If </a:t>
            </a:r>
            <a:pPr>
              <a:lnSpc>
                <a:spcPct val="140000"/>
              </a:lnSpc>
            </a:pPr>
            <a:r>
              <a:rPr lang="en-US" sz="1988" b="1" dirty="0">
                <a:solidFill>
                  <a:srgbClr val="4DB6AC"/>
                </a:solidFill>
                <a:highlight>
                  <a:srgbClr val="4DB6AC">
                    <a:alpha val="2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environment </a:t>
            </a:r>
            <a:pPr>
              <a:lnSpc>
                <a:spcPct val="140000"/>
              </a:lnSpc>
            </a:pPr>
            <a:r>
              <a:rPr lang="en-US" sz="1988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and </a:t>
            </a:r>
            <a:pPr>
              <a:lnSpc>
                <a:spcPct val="140000"/>
              </a:lnSpc>
            </a:pPr>
            <a:r>
              <a:rPr lang="en-US" sz="1988" b="1" dirty="0">
                <a:solidFill>
                  <a:srgbClr val="4DB6AC"/>
                </a:solidFill>
                <a:highlight>
                  <a:srgbClr val="4DB6AC">
                    <a:alpha val="2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threshold </a:t>
            </a:r>
            <a:pPr>
              <a:lnSpc>
                <a:spcPct val="140000"/>
              </a:lnSpc>
            </a:pPr>
            <a:r>
              <a:rPr lang="en-US" sz="1988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are fixed, does </a:t>
            </a:r>
            <a:pPr>
              <a:lnSpc>
                <a:spcPct val="140000"/>
              </a:lnSpc>
            </a:pPr>
            <a:r>
              <a:rPr lang="en-US" sz="1988" b="1" dirty="0">
                <a:solidFill>
                  <a:srgbClr val="FF8A65"/>
                </a:solidFill>
                <a:highlight>
                  <a:srgbClr val="FF8A65">
                    <a:alpha val="2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attacker-lane selection </a:t>
            </a:r>
            <a:pPr>
              <a:lnSpc>
                <a:spcPct val="140000"/>
              </a:lnSpc>
            </a:pPr>
            <a:r>
              <a:rPr lang="en-US" sz="1988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alone change the measured control conclusion?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36563" y="3561520"/>
            <a:ext cx="3702195" cy="1327895"/>
          </a:xfrm>
          <a:custGeom>
            <a:avLst/>
            <a:gdLst/>
            <a:ahLst/>
            <a:cxnLst/>
            <a:rect l="l" t="t" r="r" b="b"/>
            <a:pathLst>
              <a:path w="3702195" h="1327895">
                <a:moveTo>
                  <a:pt x="30597" y="0"/>
                </a:moveTo>
                <a:lnTo>
                  <a:pt x="3671598" y="0"/>
                </a:lnTo>
                <a:cubicBezTo>
                  <a:pt x="3688496" y="0"/>
                  <a:pt x="3702195" y="13699"/>
                  <a:pt x="3702195" y="30597"/>
                </a:cubicBezTo>
                <a:lnTo>
                  <a:pt x="3702195" y="1260584"/>
                </a:lnTo>
                <a:cubicBezTo>
                  <a:pt x="3702195" y="1297758"/>
                  <a:pt x="3672058" y="1327895"/>
                  <a:pt x="3634884" y="1327895"/>
                </a:cubicBezTo>
                <a:lnTo>
                  <a:pt x="67311" y="1327895"/>
                </a:lnTo>
                <a:cubicBezTo>
                  <a:pt x="30136" y="1327895"/>
                  <a:pt x="0" y="1297758"/>
                  <a:pt x="0" y="1260584"/>
                </a:cubicBezTo>
                <a:lnTo>
                  <a:pt x="0" y="30597"/>
                </a:lnTo>
                <a:cubicBezTo>
                  <a:pt x="0" y="13710"/>
                  <a:pt x="13710" y="0"/>
                  <a:pt x="30597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10" name="Shape 8"/>
          <p:cNvSpPr/>
          <p:nvPr/>
        </p:nvSpPr>
        <p:spPr>
          <a:xfrm>
            <a:off x="336563" y="3561520"/>
            <a:ext cx="3702195" cy="30597"/>
          </a:xfrm>
          <a:custGeom>
            <a:avLst/>
            <a:gdLst/>
            <a:ahLst/>
            <a:cxnLst/>
            <a:rect l="l" t="t" r="r" b="b"/>
            <a:pathLst>
              <a:path w="3702195" h="30597">
                <a:moveTo>
                  <a:pt x="30597" y="0"/>
                </a:moveTo>
                <a:lnTo>
                  <a:pt x="3671598" y="0"/>
                </a:lnTo>
                <a:cubicBezTo>
                  <a:pt x="3688496" y="0"/>
                  <a:pt x="3702195" y="13699"/>
                  <a:pt x="3702195" y="30597"/>
                </a:cubicBezTo>
                <a:lnTo>
                  <a:pt x="3702195" y="30597"/>
                </a:lnTo>
                <a:lnTo>
                  <a:pt x="0" y="30597"/>
                </a:lnTo>
                <a:lnTo>
                  <a:pt x="0" y="30597"/>
                </a:lnTo>
                <a:cubicBezTo>
                  <a:pt x="0" y="13710"/>
                  <a:pt x="13710" y="0"/>
                  <a:pt x="30597" y="0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11" name="Shape 9"/>
          <p:cNvSpPr/>
          <p:nvPr/>
        </p:nvSpPr>
        <p:spPr>
          <a:xfrm>
            <a:off x="538489" y="3778745"/>
            <a:ext cx="336563" cy="336563"/>
          </a:xfrm>
          <a:custGeom>
            <a:avLst/>
            <a:gdLst/>
            <a:ahLst/>
            <a:cxnLst/>
            <a:rect l="l" t="t" r="r" b="b"/>
            <a:pathLst>
              <a:path w="336563" h="336563">
                <a:moveTo>
                  <a:pt x="168282" y="0"/>
                </a:moveTo>
                <a:lnTo>
                  <a:pt x="168282" y="0"/>
                </a:lnTo>
                <a:cubicBezTo>
                  <a:pt x="261221" y="0"/>
                  <a:pt x="336563" y="75342"/>
                  <a:pt x="336563" y="168282"/>
                </a:cubicBezTo>
                <a:lnTo>
                  <a:pt x="336563" y="168282"/>
                </a:lnTo>
                <a:cubicBezTo>
                  <a:pt x="336563" y="261221"/>
                  <a:pt x="261221" y="336563"/>
                  <a:pt x="168282" y="336563"/>
                </a:cubicBezTo>
                <a:lnTo>
                  <a:pt x="168282" y="336563"/>
                </a:lnTo>
                <a:cubicBezTo>
                  <a:pt x="75342" y="336563"/>
                  <a:pt x="0" y="261221"/>
                  <a:pt x="0" y="168282"/>
                </a:cubicBezTo>
                <a:lnTo>
                  <a:pt x="0" y="168282"/>
                </a:lnTo>
                <a:cubicBezTo>
                  <a:pt x="0" y="75342"/>
                  <a:pt x="75342" y="0"/>
                  <a:pt x="168282" y="0"/>
                </a:cubicBezTo>
                <a:close/>
              </a:path>
            </a:pathLst>
          </a:custGeom>
          <a:solidFill>
            <a:srgbClr val="5F6B7A">
              <a:alpha val="30196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654422" y="3829242"/>
            <a:ext cx="185110" cy="235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25" b="1" dirty="0">
                <a:solidFill>
                  <a:srgbClr val="5F6B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75985" y="3829242"/>
            <a:ext cx="1102244" cy="235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25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Baseline Lane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38489" y="4243013"/>
            <a:ext cx="1694827" cy="204974"/>
          </a:xfrm>
          <a:custGeom>
            <a:avLst/>
            <a:gdLst/>
            <a:ahLst/>
            <a:cxnLst/>
            <a:rect l="l" t="t" r="r" b="b"/>
            <a:pathLst>
              <a:path w="1694827" h="204974">
                <a:moveTo>
                  <a:pt x="33657" y="0"/>
                </a:moveTo>
                <a:lnTo>
                  <a:pt x="1661171" y="0"/>
                </a:lnTo>
                <a:cubicBezTo>
                  <a:pt x="1679759" y="0"/>
                  <a:pt x="1694827" y="15069"/>
                  <a:pt x="1694827" y="33657"/>
                </a:cubicBezTo>
                <a:lnTo>
                  <a:pt x="1694827" y="171317"/>
                </a:lnTo>
                <a:cubicBezTo>
                  <a:pt x="1694827" y="189905"/>
                  <a:pt x="1679759" y="204974"/>
                  <a:pt x="1661171" y="204974"/>
                </a:cubicBezTo>
                <a:lnTo>
                  <a:pt x="33657" y="204974"/>
                </a:lnTo>
                <a:cubicBezTo>
                  <a:pt x="15069" y="204974"/>
                  <a:pt x="0" y="189905"/>
                  <a:pt x="0" y="171317"/>
                </a:cubicBezTo>
                <a:lnTo>
                  <a:pt x="0" y="33657"/>
                </a:lnTo>
                <a:cubicBezTo>
                  <a:pt x="0" y="15081"/>
                  <a:pt x="15081" y="0"/>
                  <a:pt x="33657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5" name="Text 13"/>
          <p:cNvSpPr/>
          <p:nvPr/>
        </p:nvSpPr>
        <p:spPr>
          <a:xfrm>
            <a:off x="538489" y="4243013"/>
            <a:ext cx="1753726" cy="204974"/>
          </a:xfrm>
          <a:prstGeom prst="rect">
            <a:avLst/>
          </a:prstGeom>
          <a:noFill/>
          <a:ln/>
        </p:spPr>
        <p:txBody>
          <a:bodyPr wrap="square" lIns="67313" tIns="33656" rIns="67313" bIns="33656" rtlCol="0" anchor="ctr"/>
          <a:lstStyle/>
          <a:p>
            <a:pPr>
              <a:lnSpc>
                <a:spcPct val="120000"/>
              </a:lnSpc>
            </a:pPr>
            <a:r>
              <a:rPr lang="en-US" sz="928" dirty="0">
                <a:solidFill>
                  <a:srgbClr val="E8E9EA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baseline_simple_attack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38489" y="4519100"/>
            <a:ext cx="3357217" cy="1682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8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Simple, fixed attacker strategy policy with minimal optimization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243134" y="3561520"/>
            <a:ext cx="3702195" cy="1327895"/>
          </a:xfrm>
          <a:custGeom>
            <a:avLst/>
            <a:gdLst/>
            <a:ahLst/>
            <a:cxnLst/>
            <a:rect l="l" t="t" r="r" b="b"/>
            <a:pathLst>
              <a:path w="3702195" h="1327895">
                <a:moveTo>
                  <a:pt x="30597" y="0"/>
                </a:moveTo>
                <a:lnTo>
                  <a:pt x="3671598" y="0"/>
                </a:lnTo>
                <a:cubicBezTo>
                  <a:pt x="3688496" y="0"/>
                  <a:pt x="3702195" y="13699"/>
                  <a:pt x="3702195" y="30597"/>
                </a:cubicBezTo>
                <a:lnTo>
                  <a:pt x="3702195" y="1260584"/>
                </a:lnTo>
                <a:cubicBezTo>
                  <a:pt x="3702195" y="1297758"/>
                  <a:pt x="3672058" y="1327895"/>
                  <a:pt x="3634884" y="1327895"/>
                </a:cubicBezTo>
                <a:lnTo>
                  <a:pt x="67311" y="1327895"/>
                </a:lnTo>
                <a:cubicBezTo>
                  <a:pt x="30136" y="1327895"/>
                  <a:pt x="0" y="1297758"/>
                  <a:pt x="0" y="1260584"/>
                </a:cubicBezTo>
                <a:lnTo>
                  <a:pt x="0" y="30597"/>
                </a:lnTo>
                <a:cubicBezTo>
                  <a:pt x="0" y="13710"/>
                  <a:pt x="13710" y="0"/>
                  <a:pt x="30597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18" name="Shape 16"/>
          <p:cNvSpPr/>
          <p:nvPr/>
        </p:nvSpPr>
        <p:spPr>
          <a:xfrm>
            <a:off x="4243134" y="3561520"/>
            <a:ext cx="3702195" cy="30597"/>
          </a:xfrm>
          <a:custGeom>
            <a:avLst/>
            <a:gdLst/>
            <a:ahLst/>
            <a:cxnLst/>
            <a:rect l="l" t="t" r="r" b="b"/>
            <a:pathLst>
              <a:path w="3702195" h="30597">
                <a:moveTo>
                  <a:pt x="30597" y="0"/>
                </a:moveTo>
                <a:lnTo>
                  <a:pt x="3671598" y="0"/>
                </a:lnTo>
                <a:cubicBezTo>
                  <a:pt x="3688496" y="0"/>
                  <a:pt x="3702195" y="13699"/>
                  <a:pt x="3702195" y="30597"/>
                </a:cubicBezTo>
                <a:lnTo>
                  <a:pt x="3702195" y="30597"/>
                </a:lnTo>
                <a:lnTo>
                  <a:pt x="0" y="30597"/>
                </a:lnTo>
                <a:lnTo>
                  <a:pt x="0" y="30597"/>
                </a:lnTo>
                <a:cubicBezTo>
                  <a:pt x="0" y="13710"/>
                  <a:pt x="13710" y="0"/>
                  <a:pt x="30597" y="0"/>
                </a:cubicBez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19" name="Shape 17"/>
          <p:cNvSpPr/>
          <p:nvPr/>
        </p:nvSpPr>
        <p:spPr>
          <a:xfrm>
            <a:off x="4445060" y="3778745"/>
            <a:ext cx="336563" cy="336563"/>
          </a:xfrm>
          <a:custGeom>
            <a:avLst/>
            <a:gdLst/>
            <a:ahLst/>
            <a:cxnLst/>
            <a:rect l="l" t="t" r="r" b="b"/>
            <a:pathLst>
              <a:path w="336563" h="336563">
                <a:moveTo>
                  <a:pt x="168282" y="0"/>
                </a:moveTo>
                <a:lnTo>
                  <a:pt x="168282" y="0"/>
                </a:lnTo>
                <a:cubicBezTo>
                  <a:pt x="261221" y="0"/>
                  <a:pt x="336563" y="75342"/>
                  <a:pt x="336563" y="168282"/>
                </a:cubicBezTo>
                <a:lnTo>
                  <a:pt x="336563" y="168282"/>
                </a:lnTo>
                <a:cubicBezTo>
                  <a:pt x="336563" y="261221"/>
                  <a:pt x="261221" y="336563"/>
                  <a:pt x="168282" y="336563"/>
                </a:cubicBezTo>
                <a:lnTo>
                  <a:pt x="168282" y="336563"/>
                </a:lnTo>
                <a:cubicBezTo>
                  <a:pt x="75342" y="336563"/>
                  <a:pt x="0" y="261221"/>
                  <a:pt x="0" y="168282"/>
                </a:cubicBezTo>
                <a:lnTo>
                  <a:pt x="0" y="168282"/>
                </a:lnTo>
                <a:cubicBezTo>
                  <a:pt x="0" y="75342"/>
                  <a:pt x="75342" y="0"/>
                  <a:pt x="168282" y="0"/>
                </a:cubicBezTo>
                <a:close/>
              </a:path>
            </a:pathLst>
          </a:custGeom>
          <a:solidFill>
            <a:srgbClr val="FF8A65">
              <a:alpha val="20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4500875" y="3829242"/>
            <a:ext cx="311321" cy="235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25" b="1" dirty="0">
                <a:solidFill>
                  <a:srgbClr val="FF8A6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G0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882556" y="3829242"/>
            <a:ext cx="950791" cy="235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25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gen_0 Lane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45060" y="4249886"/>
            <a:ext cx="3365631" cy="20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6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First-generation strategy refinement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445060" y="4519100"/>
            <a:ext cx="3357217" cy="1682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8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Protocol-aware and timing-aware prompt engineering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149764" y="3561520"/>
            <a:ext cx="3702195" cy="1327895"/>
          </a:xfrm>
          <a:custGeom>
            <a:avLst/>
            <a:gdLst/>
            <a:ahLst/>
            <a:cxnLst/>
            <a:rect l="l" t="t" r="r" b="b"/>
            <a:pathLst>
              <a:path w="3702195" h="1327895">
                <a:moveTo>
                  <a:pt x="30597" y="0"/>
                </a:moveTo>
                <a:lnTo>
                  <a:pt x="3671598" y="0"/>
                </a:lnTo>
                <a:cubicBezTo>
                  <a:pt x="3688496" y="0"/>
                  <a:pt x="3702195" y="13699"/>
                  <a:pt x="3702195" y="30597"/>
                </a:cubicBezTo>
                <a:lnTo>
                  <a:pt x="3702195" y="1260584"/>
                </a:lnTo>
                <a:cubicBezTo>
                  <a:pt x="3702195" y="1297758"/>
                  <a:pt x="3672058" y="1327895"/>
                  <a:pt x="3634884" y="1327895"/>
                </a:cubicBezTo>
                <a:lnTo>
                  <a:pt x="67311" y="1327895"/>
                </a:lnTo>
                <a:cubicBezTo>
                  <a:pt x="30136" y="1327895"/>
                  <a:pt x="0" y="1297758"/>
                  <a:pt x="0" y="1260584"/>
                </a:cubicBezTo>
                <a:lnTo>
                  <a:pt x="0" y="30597"/>
                </a:lnTo>
                <a:cubicBezTo>
                  <a:pt x="0" y="13710"/>
                  <a:pt x="13710" y="0"/>
                  <a:pt x="30597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25" name="Shape 23"/>
          <p:cNvSpPr/>
          <p:nvPr/>
        </p:nvSpPr>
        <p:spPr>
          <a:xfrm>
            <a:off x="8149764" y="3561520"/>
            <a:ext cx="3702195" cy="30597"/>
          </a:xfrm>
          <a:custGeom>
            <a:avLst/>
            <a:gdLst/>
            <a:ahLst/>
            <a:cxnLst/>
            <a:rect l="l" t="t" r="r" b="b"/>
            <a:pathLst>
              <a:path w="3702195" h="30597">
                <a:moveTo>
                  <a:pt x="30597" y="0"/>
                </a:moveTo>
                <a:lnTo>
                  <a:pt x="3671598" y="0"/>
                </a:lnTo>
                <a:cubicBezTo>
                  <a:pt x="3688496" y="0"/>
                  <a:pt x="3702195" y="13699"/>
                  <a:pt x="3702195" y="30597"/>
                </a:cubicBezTo>
                <a:lnTo>
                  <a:pt x="3702195" y="30597"/>
                </a:lnTo>
                <a:lnTo>
                  <a:pt x="0" y="30597"/>
                </a:lnTo>
                <a:lnTo>
                  <a:pt x="0" y="30597"/>
                </a:lnTo>
                <a:cubicBezTo>
                  <a:pt x="0" y="13710"/>
                  <a:pt x="13710" y="0"/>
                  <a:pt x="30597" y="0"/>
                </a:cubicBez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26" name="Shape 24"/>
          <p:cNvSpPr/>
          <p:nvPr/>
        </p:nvSpPr>
        <p:spPr>
          <a:xfrm>
            <a:off x="8351690" y="3778745"/>
            <a:ext cx="336563" cy="336563"/>
          </a:xfrm>
          <a:custGeom>
            <a:avLst/>
            <a:gdLst/>
            <a:ahLst/>
            <a:cxnLst/>
            <a:rect l="l" t="t" r="r" b="b"/>
            <a:pathLst>
              <a:path w="336563" h="336563">
                <a:moveTo>
                  <a:pt x="168282" y="0"/>
                </a:moveTo>
                <a:lnTo>
                  <a:pt x="168282" y="0"/>
                </a:lnTo>
                <a:cubicBezTo>
                  <a:pt x="261221" y="0"/>
                  <a:pt x="336563" y="75342"/>
                  <a:pt x="336563" y="168282"/>
                </a:cubicBezTo>
                <a:lnTo>
                  <a:pt x="336563" y="168282"/>
                </a:lnTo>
                <a:cubicBezTo>
                  <a:pt x="336563" y="261221"/>
                  <a:pt x="261221" y="336563"/>
                  <a:pt x="168282" y="336563"/>
                </a:cubicBezTo>
                <a:lnTo>
                  <a:pt x="168282" y="336563"/>
                </a:lnTo>
                <a:cubicBezTo>
                  <a:pt x="75342" y="336563"/>
                  <a:pt x="0" y="261221"/>
                  <a:pt x="0" y="168282"/>
                </a:cubicBezTo>
                <a:lnTo>
                  <a:pt x="0" y="168282"/>
                </a:lnTo>
                <a:cubicBezTo>
                  <a:pt x="0" y="75342"/>
                  <a:pt x="75342" y="0"/>
                  <a:pt x="168282" y="0"/>
                </a:cubicBezTo>
                <a:close/>
              </a:path>
            </a:pathLst>
          </a:custGeom>
          <a:solidFill>
            <a:srgbClr val="FF8A65">
              <a:alpha val="20000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8427584" y="3829242"/>
            <a:ext cx="269251" cy="235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25" b="1" dirty="0">
                <a:solidFill>
                  <a:srgbClr val="FF8A6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G1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8789186" y="3829242"/>
            <a:ext cx="908720" cy="235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25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gen_1 Lane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351690" y="4249886"/>
            <a:ext cx="3365631" cy="20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6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Second-generation strategy refinement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351690" y="4519100"/>
            <a:ext cx="3357217" cy="1682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8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Further optimized behavioral patterns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340388" y="5162288"/>
            <a:ext cx="5653496" cy="1185620"/>
          </a:xfrm>
          <a:custGeom>
            <a:avLst/>
            <a:gdLst/>
            <a:ahLst/>
            <a:cxnLst/>
            <a:rect l="l" t="t" r="r" b="b"/>
            <a:pathLst>
              <a:path w="5653496" h="1185620">
                <a:moveTo>
                  <a:pt x="67308" y="0"/>
                </a:moveTo>
                <a:lnTo>
                  <a:pt x="5586188" y="0"/>
                </a:lnTo>
                <a:cubicBezTo>
                  <a:pt x="5623361" y="0"/>
                  <a:pt x="5653496" y="30135"/>
                  <a:pt x="5653496" y="67308"/>
                </a:cubicBezTo>
                <a:lnTo>
                  <a:pt x="5653496" y="1118313"/>
                </a:lnTo>
                <a:cubicBezTo>
                  <a:pt x="5653496" y="1155486"/>
                  <a:pt x="5623361" y="1185620"/>
                  <a:pt x="5586188" y="1185620"/>
                </a:cubicBezTo>
                <a:lnTo>
                  <a:pt x="67308" y="1185620"/>
                </a:lnTo>
                <a:cubicBezTo>
                  <a:pt x="30135" y="1185620"/>
                  <a:pt x="0" y="1155486"/>
                  <a:pt x="0" y="1118313"/>
                </a:cubicBezTo>
                <a:lnTo>
                  <a:pt x="0" y="67308"/>
                </a:lnTo>
                <a:cubicBezTo>
                  <a:pt x="0" y="30160"/>
                  <a:pt x="30160" y="0"/>
                  <a:pt x="67308" y="0"/>
                </a:cubicBezTo>
                <a:close/>
              </a:path>
            </a:pathLst>
          </a:custGeom>
          <a:solidFill>
            <a:srgbClr val="4DB6AC">
              <a:alpha val="10196"/>
            </a:srgbClr>
          </a:solidFill>
          <a:ln w="11545">
            <a:solidFill>
              <a:srgbClr val="4DB6AC">
                <a:alpha val="30196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67173" y="5401623"/>
            <a:ext cx="168282" cy="168282"/>
          </a:xfrm>
          <a:custGeom>
            <a:avLst/>
            <a:gdLst/>
            <a:ahLst/>
            <a:cxnLst/>
            <a:rect l="l" t="t" r="r" b="b"/>
            <a:pathLst>
              <a:path w="168282" h="168282">
                <a:moveTo>
                  <a:pt x="84141" y="168282"/>
                </a:moveTo>
                <a:cubicBezTo>
                  <a:pt x="130579" y="168282"/>
                  <a:pt x="168282" y="130579"/>
                  <a:pt x="168282" y="84141"/>
                </a:cubicBezTo>
                <a:cubicBezTo>
                  <a:pt x="168282" y="37702"/>
                  <a:pt x="130579" y="0"/>
                  <a:pt x="84141" y="0"/>
                </a:cubicBezTo>
                <a:cubicBezTo>
                  <a:pt x="37702" y="0"/>
                  <a:pt x="0" y="37702"/>
                  <a:pt x="0" y="84141"/>
                </a:cubicBezTo>
                <a:cubicBezTo>
                  <a:pt x="0" y="130579"/>
                  <a:pt x="37702" y="168282"/>
                  <a:pt x="84141" y="168282"/>
                </a:cubicBezTo>
                <a:close/>
                <a:moveTo>
                  <a:pt x="111881" y="69909"/>
                </a:moveTo>
                <a:lnTo>
                  <a:pt x="85587" y="111980"/>
                </a:lnTo>
                <a:cubicBezTo>
                  <a:pt x="84207" y="114182"/>
                  <a:pt x="81840" y="115562"/>
                  <a:pt x="79244" y="115694"/>
                </a:cubicBezTo>
                <a:cubicBezTo>
                  <a:pt x="76647" y="115825"/>
                  <a:pt x="74149" y="114642"/>
                  <a:pt x="72604" y="112538"/>
                </a:cubicBezTo>
                <a:lnTo>
                  <a:pt x="56828" y="91503"/>
                </a:lnTo>
                <a:cubicBezTo>
                  <a:pt x="54198" y="88019"/>
                  <a:pt x="54922" y="83089"/>
                  <a:pt x="58406" y="80460"/>
                </a:cubicBezTo>
                <a:cubicBezTo>
                  <a:pt x="61889" y="77830"/>
                  <a:pt x="66820" y="78553"/>
                  <a:pt x="69449" y="82037"/>
                </a:cubicBezTo>
                <a:lnTo>
                  <a:pt x="78323" y="93870"/>
                </a:lnTo>
                <a:lnTo>
                  <a:pt x="98504" y="61561"/>
                </a:lnTo>
                <a:cubicBezTo>
                  <a:pt x="100805" y="57880"/>
                  <a:pt x="105669" y="56729"/>
                  <a:pt x="109383" y="59063"/>
                </a:cubicBezTo>
                <a:cubicBezTo>
                  <a:pt x="113097" y="61396"/>
                  <a:pt x="114215" y="66228"/>
                  <a:pt x="111881" y="69942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33" name="Text 31"/>
          <p:cNvSpPr/>
          <p:nvPr/>
        </p:nvSpPr>
        <p:spPr>
          <a:xfrm>
            <a:off x="857423" y="5368038"/>
            <a:ext cx="1455636" cy="235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3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Lane Selection Logic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546138" y="5704480"/>
            <a:ext cx="5309284" cy="4375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6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Deterministic ranking at strict threshold: </a:t>
            </a:r>
            <a:pPr>
              <a:lnSpc>
                <a:spcPct val="140000"/>
              </a:lnSpc>
            </a:pPr>
            <a:r>
              <a:rPr lang="en-US" sz="1060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higher uncaught ASR</a:t>
            </a:r>
            <a:pPr>
              <a:lnSpc>
                <a:spcPct val="140000"/>
              </a:lnSpc>
            </a:pPr>
            <a:r>
              <a:rPr lang="en-US" sz="106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→ </a:t>
            </a:r>
            <a:pPr>
              <a:lnSpc>
                <a:spcPct val="140000"/>
              </a:lnSpc>
            </a:pPr>
            <a:r>
              <a:rPr lang="en-US" sz="1060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higher attack success</a:t>
            </a:r>
            <a:pPr>
              <a:lnSpc>
                <a:spcPct val="140000"/>
              </a:lnSpc>
            </a:pPr>
            <a:r>
              <a:rPr lang="en-US" sz="106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→ </a:t>
            </a:r>
            <a:pPr>
              <a:lnSpc>
                <a:spcPct val="140000"/>
              </a:lnSpc>
            </a:pPr>
            <a:r>
              <a:rPr lang="en-US" sz="1060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lower detection-on-success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200303" y="5162288"/>
            <a:ext cx="5653496" cy="1185620"/>
          </a:xfrm>
          <a:custGeom>
            <a:avLst/>
            <a:gdLst/>
            <a:ahLst/>
            <a:cxnLst/>
            <a:rect l="l" t="t" r="r" b="b"/>
            <a:pathLst>
              <a:path w="5653496" h="1185620">
                <a:moveTo>
                  <a:pt x="67308" y="0"/>
                </a:moveTo>
                <a:lnTo>
                  <a:pt x="5586188" y="0"/>
                </a:lnTo>
                <a:cubicBezTo>
                  <a:pt x="5623361" y="0"/>
                  <a:pt x="5653496" y="30135"/>
                  <a:pt x="5653496" y="67308"/>
                </a:cubicBezTo>
                <a:lnTo>
                  <a:pt x="5653496" y="1118313"/>
                </a:lnTo>
                <a:cubicBezTo>
                  <a:pt x="5653496" y="1155486"/>
                  <a:pt x="5623361" y="1185620"/>
                  <a:pt x="5586188" y="1185620"/>
                </a:cubicBezTo>
                <a:lnTo>
                  <a:pt x="67308" y="1185620"/>
                </a:lnTo>
                <a:cubicBezTo>
                  <a:pt x="30135" y="1185620"/>
                  <a:pt x="0" y="1155486"/>
                  <a:pt x="0" y="1118313"/>
                </a:cubicBezTo>
                <a:lnTo>
                  <a:pt x="0" y="67308"/>
                </a:lnTo>
                <a:cubicBezTo>
                  <a:pt x="0" y="30160"/>
                  <a:pt x="30160" y="0"/>
                  <a:pt x="67308" y="0"/>
                </a:cubicBezTo>
                <a:close/>
              </a:path>
            </a:pathLst>
          </a:custGeom>
          <a:solidFill>
            <a:srgbClr val="252A30"/>
          </a:solidFill>
          <a:ln w="11545">
            <a:solidFill>
              <a:srgbClr val="5F6B7A">
                <a:alpha val="30196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435503" y="5654045"/>
            <a:ext cx="151453" cy="201938"/>
          </a:xfrm>
          <a:custGeom>
            <a:avLst/>
            <a:gdLst/>
            <a:ahLst/>
            <a:cxnLst/>
            <a:rect l="l" t="t" r="r" b="b"/>
            <a:pathLst>
              <a:path w="151453" h="201938">
                <a:moveTo>
                  <a:pt x="115523" y="151453"/>
                </a:moveTo>
                <a:cubicBezTo>
                  <a:pt x="118402" y="142658"/>
                  <a:pt x="124160" y="134691"/>
                  <a:pt x="130668" y="127828"/>
                </a:cubicBezTo>
                <a:cubicBezTo>
                  <a:pt x="143565" y="114261"/>
                  <a:pt x="151453" y="95920"/>
                  <a:pt x="151453" y="75727"/>
                </a:cubicBezTo>
                <a:cubicBezTo>
                  <a:pt x="151453" y="33919"/>
                  <a:pt x="117534" y="0"/>
                  <a:pt x="75727" y="0"/>
                </a:cubicBezTo>
                <a:cubicBezTo>
                  <a:pt x="33919" y="0"/>
                  <a:pt x="0" y="33919"/>
                  <a:pt x="0" y="75727"/>
                </a:cubicBezTo>
                <a:cubicBezTo>
                  <a:pt x="0" y="95920"/>
                  <a:pt x="7888" y="114261"/>
                  <a:pt x="20785" y="127828"/>
                </a:cubicBezTo>
                <a:cubicBezTo>
                  <a:pt x="27293" y="134691"/>
                  <a:pt x="33091" y="142658"/>
                  <a:pt x="35931" y="151453"/>
                </a:cubicBezTo>
                <a:lnTo>
                  <a:pt x="115483" y="151453"/>
                </a:lnTo>
                <a:close/>
                <a:moveTo>
                  <a:pt x="113590" y="170385"/>
                </a:moveTo>
                <a:lnTo>
                  <a:pt x="37863" y="170385"/>
                </a:lnTo>
                <a:lnTo>
                  <a:pt x="37863" y="176696"/>
                </a:lnTo>
                <a:cubicBezTo>
                  <a:pt x="37863" y="194129"/>
                  <a:pt x="51983" y="208248"/>
                  <a:pt x="69416" y="208248"/>
                </a:cubicBezTo>
                <a:lnTo>
                  <a:pt x="82037" y="208248"/>
                </a:lnTo>
                <a:cubicBezTo>
                  <a:pt x="99470" y="208248"/>
                  <a:pt x="113590" y="194129"/>
                  <a:pt x="113590" y="176696"/>
                </a:cubicBezTo>
                <a:lnTo>
                  <a:pt x="113590" y="170385"/>
                </a:lnTo>
                <a:close/>
                <a:moveTo>
                  <a:pt x="72571" y="44174"/>
                </a:moveTo>
                <a:cubicBezTo>
                  <a:pt x="56874" y="44174"/>
                  <a:pt x="44174" y="56874"/>
                  <a:pt x="44174" y="72571"/>
                </a:cubicBezTo>
                <a:cubicBezTo>
                  <a:pt x="44174" y="77817"/>
                  <a:pt x="39954" y="82037"/>
                  <a:pt x="34708" y="82037"/>
                </a:cubicBezTo>
                <a:cubicBezTo>
                  <a:pt x="29462" y="82037"/>
                  <a:pt x="25242" y="77817"/>
                  <a:pt x="25242" y="72571"/>
                </a:cubicBezTo>
                <a:cubicBezTo>
                  <a:pt x="25242" y="46422"/>
                  <a:pt x="46422" y="25242"/>
                  <a:pt x="72571" y="25242"/>
                </a:cubicBezTo>
                <a:cubicBezTo>
                  <a:pt x="77817" y="25242"/>
                  <a:pt x="82037" y="29462"/>
                  <a:pt x="82037" y="34708"/>
                </a:cubicBezTo>
                <a:cubicBezTo>
                  <a:pt x="82037" y="39954"/>
                  <a:pt x="77817" y="44174"/>
                  <a:pt x="72571" y="44174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37" name="Text 35"/>
          <p:cNvSpPr/>
          <p:nvPr/>
        </p:nvSpPr>
        <p:spPr>
          <a:xfrm>
            <a:off x="6748892" y="5536260"/>
            <a:ext cx="4964306" cy="4375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60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Matches red-team objective:</a:t>
            </a:r>
            <a:pPr>
              <a:lnSpc>
                <a:spcPct val="140000"/>
              </a:lnSpc>
            </a:pPr>
            <a:r>
              <a:rPr lang="en-US" sz="106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Prioritize attacks that succeed while evading threshold-based monitoring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FF8A6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HEADLINE RESULT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09521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Fixed-Threshold Flip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066693"/>
            <a:ext cx="6800850" cy="3476625"/>
          </a:xfrm>
          <a:custGeom>
            <a:avLst/>
            <a:gdLst/>
            <a:ahLst/>
            <a:cxnLst/>
            <a:rect l="l" t="t" r="r" b="b"/>
            <a:pathLst>
              <a:path w="6800850" h="3476625">
                <a:moveTo>
                  <a:pt x="76208" y="0"/>
                </a:moveTo>
                <a:lnTo>
                  <a:pt x="6724642" y="0"/>
                </a:lnTo>
                <a:cubicBezTo>
                  <a:pt x="6766731" y="0"/>
                  <a:pt x="6800850" y="34119"/>
                  <a:pt x="6800850" y="76208"/>
                </a:cubicBezTo>
                <a:lnTo>
                  <a:pt x="6800850" y="3400417"/>
                </a:lnTo>
                <a:cubicBezTo>
                  <a:pt x="6800850" y="3442506"/>
                  <a:pt x="6766731" y="3476625"/>
                  <a:pt x="6724642" y="3476625"/>
                </a:cubicBezTo>
                <a:lnTo>
                  <a:pt x="76208" y="3476625"/>
                </a:lnTo>
                <a:cubicBezTo>
                  <a:pt x="34119" y="3476625"/>
                  <a:pt x="0" y="3442506"/>
                  <a:pt x="0" y="3400417"/>
                </a:cubicBezTo>
                <a:lnTo>
                  <a:pt x="0" y="76208"/>
                </a:lnTo>
                <a:cubicBezTo>
                  <a:pt x="0" y="34119"/>
                  <a:pt x="34119" y="0"/>
                  <a:pt x="76208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5" name="Text 3"/>
          <p:cNvSpPr/>
          <p:nvPr/>
        </p:nvSpPr>
        <p:spPr>
          <a:xfrm>
            <a:off x="490483" y="1219040"/>
            <a:ext cx="6581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Strict Threshold (τ = 10)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00008" y="1523730"/>
            <a:ext cx="6562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Three families, same environment, same threshold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2005" y="1798994"/>
            <a:ext cx="3151043" cy="2246168"/>
          </a:xfrm>
          <a:custGeom>
            <a:avLst/>
            <a:gdLst/>
            <a:ahLst/>
            <a:cxnLst/>
            <a:rect l="l" t="t" r="r" b="b"/>
            <a:pathLst>
              <a:path w="3151043" h="2246168">
                <a:moveTo>
                  <a:pt x="76190" y="0"/>
                </a:moveTo>
                <a:lnTo>
                  <a:pt x="3074853" y="0"/>
                </a:lnTo>
                <a:cubicBezTo>
                  <a:pt x="3116932" y="0"/>
                  <a:pt x="3151043" y="34111"/>
                  <a:pt x="3151043" y="76190"/>
                </a:cubicBezTo>
                <a:lnTo>
                  <a:pt x="3151043" y="2169978"/>
                </a:lnTo>
                <a:cubicBezTo>
                  <a:pt x="3151043" y="2212057"/>
                  <a:pt x="3116932" y="2246168"/>
                  <a:pt x="3074853" y="2246168"/>
                </a:cubicBezTo>
                <a:lnTo>
                  <a:pt x="76190" y="2246168"/>
                </a:lnTo>
                <a:cubicBezTo>
                  <a:pt x="34111" y="2246168"/>
                  <a:pt x="0" y="2212057"/>
                  <a:pt x="0" y="2169978"/>
                </a:cubicBezTo>
                <a:lnTo>
                  <a:pt x="0" y="76190"/>
                </a:lnTo>
                <a:cubicBezTo>
                  <a:pt x="0" y="34140"/>
                  <a:pt x="34140" y="0"/>
                  <a:pt x="76190" y="0"/>
                </a:cubicBezTo>
                <a:close/>
              </a:path>
            </a:pathLst>
          </a:custGeom>
          <a:solidFill>
            <a:srgbClr val="1A1D21"/>
          </a:solidFill>
          <a:ln w="23091">
            <a:solidFill>
              <a:srgbClr val="5F6B7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717747" y="2254207"/>
            <a:ext cx="876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Simple Lane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687981" y="2558965"/>
            <a:ext cx="1143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500" b="1" dirty="0">
                <a:solidFill>
                  <a:srgbClr val="5F6B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0.0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682921" y="3206639"/>
            <a:ext cx="8667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uncaught ASR</a:t>
            </a:r>
            <a:endParaRPr lang="en-US" sz="1600" dirty="0"/>
          </a:p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 all families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864322" y="1798994"/>
            <a:ext cx="3151043" cy="2246168"/>
          </a:xfrm>
          <a:custGeom>
            <a:avLst/>
            <a:gdLst/>
            <a:ahLst/>
            <a:cxnLst/>
            <a:rect l="l" t="t" r="r" b="b"/>
            <a:pathLst>
              <a:path w="3151043" h="2246168">
                <a:moveTo>
                  <a:pt x="76190" y="0"/>
                </a:moveTo>
                <a:lnTo>
                  <a:pt x="3074853" y="0"/>
                </a:lnTo>
                <a:cubicBezTo>
                  <a:pt x="3116932" y="0"/>
                  <a:pt x="3151043" y="34111"/>
                  <a:pt x="3151043" y="76190"/>
                </a:cubicBezTo>
                <a:lnTo>
                  <a:pt x="3151043" y="2169978"/>
                </a:lnTo>
                <a:cubicBezTo>
                  <a:pt x="3151043" y="2212057"/>
                  <a:pt x="3116932" y="2246168"/>
                  <a:pt x="3074853" y="2246168"/>
                </a:cubicBezTo>
                <a:lnTo>
                  <a:pt x="76190" y="2246168"/>
                </a:lnTo>
                <a:cubicBezTo>
                  <a:pt x="34111" y="2246168"/>
                  <a:pt x="0" y="2212057"/>
                  <a:pt x="0" y="2169978"/>
                </a:cubicBezTo>
                <a:lnTo>
                  <a:pt x="0" y="76190"/>
                </a:lnTo>
                <a:cubicBezTo>
                  <a:pt x="0" y="34140"/>
                  <a:pt x="34140" y="0"/>
                  <a:pt x="76190" y="0"/>
                </a:cubicBezTo>
                <a:close/>
              </a:path>
            </a:pathLst>
          </a:custGeom>
          <a:solidFill>
            <a:srgbClr val="1A1D21"/>
          </a:solidFill>
          <a:ln w="23091">
            <a:solidFill>
              <a:srgbClr val="FF8A6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80712" y="2254207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8A6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Selected Stronger Lane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026602" y="2558965"/>
            <a:ext cx="11144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500" b="1" dirty="0">
                <a:solidFill>
                  <a:srgbClr val="FF8A6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0.2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005239" y="3206639"/>
            <a:ext cx="8667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uncaught ASR</a:t>
            </a:r>
            <a:endParaRPr lang="en-US" sz="1600" dirty="0"/>
          </a:p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 all families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2277977" y="4146624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4403" y="124391"/>
                </a:moveTo>
                <a:cubicBezTo>
                  <a:pt x="229984" y="118809"/>
                  <a:pt x="229984" y="109746"/>
                  <a:pt x="224403" y="104165"/>
                </a:cubicBezTo>
                <a:lnTo>
                  <a:pt x="152966" y="32727"/>
                </a:lnTo>
                <a:cubicBezTo>
                  <a:pt x="147384" y="27146"/>
                  <a:pt x="138321" y="27146"/>
                  <a:pt x="132740" y="32727"/>
                </a:cubicBezTo>
                <a:cubicBezTo>
                  <a:pt x="127159" y="38308"/>
                  <a:pt x="127159" y="47372"/>
                  <a:pt x="132740" y="52953"/>
                </a:cubicBezTo>
                <a:lnTo>
                  <a:pt x="179799" y="100013"/>
                </a:lnTo>
                <a:lnTo>
                  <a:pt x="14288" y="100013"/>
                </a:lnTo>
                <a:cubicBezTo>
                  <a:pt x="6385" y="100013"/>
                  <a:pt x="0" y="106397"/>
                  <a:pt x="0" y="114300"/>
                </a:cubicBezTo>
                <a:cubicBezTo>
                  <a:pt x="0" y="122203"/>
                  <a:pt x="6385" y="128588"/>
                  <a:pt x="14288" y="128588"/>
                </a:cubicBezTo>
                <a:lnTo>
                  <a:pt x="179799" y="128588"/>
                </a:lnTo>
                <a:lnTo>
                  <a:pt x="132740" y="175647"/>
                </a:lnTo>
                <a:cubicBezTo>
                  <a:pt x="127159" y="181228"/>
                  <a:pt x="127159" y="190292"/>
                  <a:pt x="132740" y="195873"/>
                </a:cubicBezTo>
                <a:cubicBezTo>
                  <a:pt x="138321" y="201454"/>
                  <a:pt x="147384" y="201454"/>
                  <a:pt x="152966" y="195873"/>
                </a:cubicBezTo>
                <a:lnTo>
                  <a:pt x="224403" y="124435"/>
                </a:ln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16" name="Text 14"/>
          <p:cNvSpPr/>
          <p:nvPr/>
        </p:nvSpPr>
        <p:spPr>
          <a:xfrm>
            <a:off x="2649411" y="4127613"/>
            <a:ext cx="2752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8A6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∞× increase</a:t>
            </a:r>
            <a:pPr>
              <a:lnSpc>
                <a:spcPct val="120000"/>
              </a:lnSpc>
            </a:pPr>
            <a:r>
              <a:rPr lang="en-US" sz="1500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in uncaught attacks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7334723" y="1071023"/>
            <a:ext cx="4475884" cy="1075459"/>
          </a:xfrm>
          <a:custGeom>
            <a:avLst/>
            <a:gdLst/>
            <a:ahLst/>
            <a:cxnLst/>
            <a:rect l="l" t="t" r="r" b="b"/>
            <a:pathLst>
              <a:path w="4475884" h="1075459">
                <a:moveTo>
                  <a:pt x="76196" y="0"/>
                </a:moveTo>
                <a:lnTo>
                  <a:pt x="4399688" y="0"/>
                </a:lnTo>
                <a:cubicBezTo>
                  <a:pt x="4441770" y="0"/>
                  <a:pt x="4475884" y="34114"/>
                  <a:pt x="4475884" y="76196"/>
                </a:cubicBezTo>
                <a:lnTo>
                  <a:pt x="4475884" y="999263"/>
                </a:lnTo>
                <a:cubicBezTo>
                  <a:pt x="4475884" y="1041345"/>
                  <a:pt x="4441770" y="1075459"/>
                  <a:pt x="4399688" y="1075459"/>
                </a:cubicBezTo>
                <a:lnTo>
                  <a:pt x="76196" y="1075459"/>
                </a:lnTo>
                <a:cubicBezTo>
                  <a:pt x="34114" y="1075459"/>
                  <a:pt x="0" y="1041345"/>
                  <a:pt x="0" y="999263"/>
                </a:cubicBezTo>
                <a:lnTo>
                  <a:pt x="0" y="76196"/>
                </a:lnTo>
                <a:cubicBezTo>
                  <a:pt x="0" y="34142"/>
                  <a:pt x="34142" y="0"/>
                  <a:pt x="76196" y="0"/>
                </a:cubicBezTo>
                <a:close/>
              </a:path>
            </a:pathLst>
          </a:custGeom>
          <a:solidFill>
            <a:srgbClr val="4DB6AC">
              <a:alpha val="10196"/>
            </a:srgbClr>
          </a:solidFill>
          <a:ln w="11545">
            <a:solidFill>
              <a:srgbClr val="4DB6AC">
                <a:alpha val="30196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525927" y="1275255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96441" y="0"/>
                </a:moveTo>
                <a:lnTo>
                  <a:pt x="42863" y="0"/>
                </a:lnTo>
                <a:cubicBezTo>
                  <a:pt x="36935" y="0"/>
                  <a:pt x="32147" y="4789"/>
                  <a:pt x="32147" y="10716"/>
                </a:cubicBezTo>
                <a:cubicBezTo>
                  <a:pt x="32147" y="16643"/>
                  <a:pt x="36935" y="21431"/>
                  <a:pt x="42863" y="21431"/>
                </a:cubicBezTo>
                <a:lnTo>
                  <a:pt x="42863" y="72163"/>
                </a:lnTo>
                <a:lnTo>
                  <a:pt x="2511" y="142752"/>
                </a:lnTo>
                <a:cubicBezTo>
                  <a:pt x="871" y="145666"/>
                  <a:pt x="0" y="148914"/>
                  <a:pt x="0" y="152262"/>
                </a:cubicBezTo>
                <a:cubicBezTo>
                  <a:pt x="0" y="162878"/>
                  <a:pt x="8573" y="171450"/>
                  <a:pt x="19188" y="171450"/>
                </a:cubicBezTo>
                <a:lnTo>
                  <a:pt x="130831" y="171450"/>
                </a:lnTo>
                <a:cubicBezTo>
                  <a:pt x="141413" y="171450"/>
                  <a:pt x="150019" y="162878"/>
                  <a:pt x="150019" y="152262"/>
                </a:cubicBezTo>
                <a:cubicBezTo>
                  <a:pt x="150019" y="148914"/>
                  <a:pt x="149148" y="145632"/>
                  <a:pt x="147507" y="142752"/>
                </a:cubicBezTo>
                <a:lnTo>
                  <a:pt x="107156" y="72163"/>
                </a:lnTo>
                <a:lnTo>
                  <a:pt x="107156" y="21431"/>
                </a:lnTo>
                <a:cubicBezTo>
                  <a:pt x="113083" y="21431"/>
                  <a:pt x="117872" y="16643"/>
                  <a:pt x="117872" y="10716"/>
                </a:cubicBezTo>
                <a:cubicBezTo>
                  <a:pt x="117872" y="4789"/>
                  <a:pt x="113083" y="0"/>
                  <a:pt x="107156" y="0"/>
                </a:cubicBezTo>
                <a:lnTo>
                  <a:pt x="96441" y="0"/>
                </a:lnTo>
                <a:close/>
                <a:moveTo>
                  <a:pt x="64294" y="72163"/>
                </a:moveTo>
                <a:lnTo>
                  <a:pt x="64294" y="21431"/>
                </a:lnTo>
                <a:lnTo>
                  <a:pt x="85725" y="21431"/>
                </a:lnTo>
                <a:lnTo>
                  <a:pt x="85725" y="72163"/>
                </a:lnTo>
                <a:cubicBezTo>
                  <a:pt x="85725" y="75880"/>
                  <a:pt x="86696" y="79564"/>
                  <a:pt x="88538" y="82812"/>
                </a:cubicBezTo>
                <a:lnTo>
                  <a:pt x="102468" y="107156"/>
                </a:lnTo>
                <a:lnTo>
                  <a:pt x="47551" y="107156"/>
                </a:lnTo>
                <a:lnTo>
                  <a:pt x="61481" y="82812"/>
                </a:lnTo>
                <a:cubicBezTo>
                  <a:pt x="63323" y="79564"/>
                  <a:pt x="64294" y="75914"/>
                  <a:pt x="64294" y="72163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19" name="Text 17"/>
          <p:cNvSpPr/>
          <p:nvPr/>
        </p:nvSpPr>
        <p:spPr>
          <a:xfrm>
            <a:off x="7781884" y="1227697"/>
            <a:ext cx="11906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Reference Run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491399" y="1570476"/>
            <a:ext cx="423862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clinical_trial environment, three task families (family1, family2, family3_jan29)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334723" y="2269089"/>
            <a:ext cx="4475884" cy="1075459"/>
          </a:xfrm>
          <a:custGeom>
            <a:avLst/>
            <a:gdLst/>
            <a:ahLst/>
            <a:cxnLst/>
            <a:rect l="l" t="t" r="r" b="b"/>
            <a:pathLst>
              <a:path w="4475884" h="1075459">
                <a:moveTo>
                  <a:pt x="76196" y="0"/>
                </a:moveTo>
                <a:lnTo>
                  <a:pt x="4399688" y="0"/>
                </a:lnTo>
                <a:cubicBezTo>
                  <a:pt x="4441770" y="0"/>
                  <a:pt x="4475884" y="34114"/>
                  <a:pt x="4475884" y="76196"/>
                </a:cubicBezTo>
                <a:lnTo>
                  <a:pt x="4475884" y="999263"/>
                </a:lnTo>
                <a:cubicBezTo>
                  <a:pt x="4475884" y="1041345"/>
                  <a:pt x="4441770" y="1075459"/>
                  <a:pt x="4399688" y="1075459"/>
                </a:cubicBezTo>
                <a:lnTo>
                  <a:pt x="76196" y="1075459"/>
                </a:lnTo>
                <a:cubicBezTo>
                  <a:pt x="34114" y="1075459"/>
                  <a:pt x="0" y="1041345"/>
                  <a:pt x="0" y="999263"/>
                </a:cubicBezTo>
                <a:lnTo>
                  <a:pt x="0" y="76196"/>
                </a:lnTo>
                <a:cubicBezTo>
                  <a:pt x="0" y="34142"/>
                  <a:pt x="34142" y="0"/>
                  <a:pt x="76196" y="0"/>
                </a:cubicBezTo>
                <a:close/>
              </a:path>
            </a:pathLst>
          </a:custGeom>
          <a:solidFill>
            <a:srgbClr val="252A30"/>
          </a:solidFill>
          <a:ln w="11545">
            <a:solidFill>
              <a:srgbClr val="5F6B7A">
                <a:alpha val="30196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515211" y="2473321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0"/>
                </a:moveTo>
                <a:cubicBezTo>
                  <a:pt x="87265" y="0"/>
                  <a:pt x="88806" y="335"/>
                  <a:pt x="90212" y="971"/>
                </a:cubicBezTo>
                <a:lnTo>
                  <a:pt x="153300" y="27727"/>
                </a:lnTo>
                <a:cubicBezTo>
                  <a:pt x="160667" y="30841"/>
                  <a:pt x="166159" y="38107"/>
                  <a:pt x="166126" y="46881"/>
                </a:cubicBezTo>
                <a:cubicBezTo>
                  <a:pt x="165958" y="80099"/>
                  <a:pt x="152296" y="140877"/>
                  <a:pt x="94599" y="168503"/>
                </a:cubicBezTo>
                <a:cubicBezTo>
                  <a:pt x="89007" y="171182"/>
                  <a:pt x="82510" y="171182"/>
                  <a:pt x="76918" y="168503"/>
                </a:cubicBezTo>
                <a:cubicBezTo>
                  <a:pt x="19188" y="140877"/>
                  <a:pt x="5559" y="80099"/>
                  <a:pt x="5391" y="46881"/>
                </a:cubicBezTo>
                <a:cubicBezTo>
                  <a:pt x="5358" y="38107"/>
                  <a:pt x="10850" y="30841"/>
                  <a:pt x="18217" y="27727"/>
                </a:cubicBezTo>
                <a:lnTo>
                  <a:pt x="81271" y="971"/>
                </a:lnTo>
                <a:cubicBezTo>
                  <a:pt x="82678" y="335"/>
                  <a:pt x="84185" y="0"/>
                  <a:pt x="85725" y="0"/>
                </a:cubicBezTo>
                <a:close/>
                <a:moveTo>
                  <a:pt x="85725" y="22369"/>
                </a:moveTo>
                <a:lnTo>
                  <a:pt x="85725" y="148981"/>
                </a:lnTo>
                <a:cubicBezTo>
                  <a:pt x="131936" y="126612"/>
                  <a:pt x="144360" y="77052"/>
                  <a:pt x="144661" y="47383"/>
                </a:cubicBezTo>
                <a:lnTo>
                  <a:pt x="85725" y="22402"/>
                </a:lnTo>
                <a:lnTo>
                  <a:pt x="85725" y="22402"/>
                </a:ln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23" name="Text 21"/>
          <p:cNvSpPr/>
          <p:nvPr/>
        </p:nvSpPr>
        <p:spPr>
          <a:xfrm>
            <a:off x="7781884" y="2425764"/>
            <a:ext cx="1390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What This Means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491399" y="2768543"/>
            <a:ext cx="423862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Same protocol, same threshold, </a:t>
            </a:r>
            <a:pPr>
              <a:lnSpc>
                <a:spcPct val="110000"/>
              </a:lnSpc>
            </a:pPr>
            <a:r>
              <a:rPr lang="en-US" sz="1200" b="1" dirty="0">
                <a:solidFill>
                  <a:srgbClr val="FF8A6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different conclusion</a:t>
            </a:r>
            <a:pPr>
              <a:lnSpc>
                <a:spcPct val="11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based on attacker-lane strength alone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7334723" y="3467155"/>
            <a:ext cx="4475884" cy="1075459"/>
          </a:xfrm>
          <a:custGeom>
            <a:avLst/>
            <a:gdLst/>
            <a:ahLst/>
            <a:cxnLst/>
            <a:rect l="l" t="t" r="r" b="b"/>
            <a:pathLst>
              <a:path w="4475884" h="1075459">
                <a:moveTo>
                  <a:pt x="76196" y="0"/>
                </a:moveTo>
                <a:lnTo>
                  <a:pt x="4399688" y="0"/>
                </a:lnTo>
                <a:cubicBezTo>
                  <a:pt x="4441770" y="0"/>
                  <a:pt x="4475884" y="34114"/>
                  <a:pt x="4475884" y="76196"/>
                </a:cubicBezTo>
                <a:lnTo>
                  <a:pt x="4475884" y="999263"/>
                </a:lnTo>
                <a:cubicBezTo>
                  <a:pt x="4475884" y="1041345"/>
                  <a:pt x="4441770" y="1075459"/>
                  <a:pt x="4399688" y="1075459"/>
                </a:cubicBezTo>
                <a:lnTo>
                  <a:pt x="76196" y="1075459"/>
                </a:lnTo>
                <a:cubicBezTo>
                  <a:pt x="34114" y="1075459"/>
                  <a:pt x="0" y="1041345"/>
                  <a:pt x="0" y="999263"/>
                </a:cubicBezTo>
                <a:lnTo>
                  <a:pt x="0" y="76196"/>
                </a:lnTo>
                <a:cubicBezTo>
                  <a:pt x="0" y="34142"/>
                  <a:pt x="34142" y="0"/>
                  <a:pt x="76196" y="0"/>
                </a:cubicBezTo>
                <a:close/>
              </a:path>
            </a:pathLst>
          </a:custGeom>
          <a:solidFill>
            <a:srgbClr val="FF8A65">
              <a:alpha val="10196"/>
            </a:srgbClr>
          </a:solidFill>
          <a:ln w="11545">
            <a:solidFill>
              <a:srgbClr val="FF8A65">
                <a:alpha val="30196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515211" y="3671388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171450"/>
                </a:moveTo>
                <a:cubicBezTo>
                  <a:pt x="133038" y="171450"/>
                  <a:pt x="171450" y="133038"/>
                  <a:pt x="171450" y="85725"/>
                </a:cubicBezTo>
                <a:cubicBezTo>
                  <a:pt x="171450" y="38412"/>
                  <a:pt x="133038" y="0"/>
                  <a:pt x="85725" y="0"/>
                </a:cubicBezTo>
                <a:cubicBezTo>
                  <a:pt x="38412" y="0"/>
                  <a:pt x="0" y="38412"/>
                  <a:pt x="0" y="85725"/>
                </a:cubicBezTo>
                <a:cubicBezTo>
                  <a:pt x="0" y="133038"/>
                  <a:pt x="38412" y="171450"/>
                  <a:pt x="85725" y="171450"/>
                </a:cubicBezTo>
                <a:close/>
                <a:moveTo>
                  <a:pt x="85725" y="45541"/>
                </a:moveTo>
                <a:cubicBezTo>
                  <a:pt x="90179" y="45541"/>
                  <a:pt x="93762" y="49124"/>
                  <a:pt x="93762" y="53578"/>
                </a:cubicBezTo>
                <a:lnTo>
                  <a:pt x="93762" y="91083"/>
                </a:lnTo>
                <a:cubicBezTo>
                  <a:pt x="93762" y="95536"/>
                  <a:pt x="90179" y="99120"/>
                  <a:pt x="85725" y="99120"/>
                </a:cubicBezTo>
                <a:cubicBezTo>
                  <a:pt x="81271" y="99120"/>
                  <a:pt x="77688" y="95536"/>
                  <a:pt x="77688" y="91083"/>
                </a:cubicBezTo>
                <a:lnTo>
                  <a:pt x="77688" y="53578"/>
                </a:lnTo>
                <a:cubicBezTo>
                  <a:pt x="77688" y="49124"/>
                  <a:pt x="81271" y="45541"/>
                  <a:pt x="85725" y="45541"/>
                </a:cubicBezTo>
                <a:close/>
                <a:moveTo>
                  <a:pt x="76784" y="117872"/>
                </a:moveTo>
                <a:cubicBezTo>
                  <a:pt x="76581" y="114553"/>
                  <a:pt x="78236" y="111396"/>
                  <a:pt x="81081" y="109675"/>
                </a:cubicBezTo>
                <a:cubicBezTo>
                  <a:pt x="83926" y="107954"/>
                  <a:pt x="87491" y="107954"/>
                  <a:pt x="90336" y="109675"/>
                </a:cubicBezTo>
                <a:cubicBezTo>
                  <a:pt x="93181" y="111396"/>
                  <a:pt x="94836" y="114553"/>
                  <a:pt x="94632" y="117872"/>
                </a:cubicBezTo>
                <a:cubicBezTo>
                  <a:pt x="94836" y="121191"/>
                  <a:pt x="93181" y="124348"/>
                  <a:pt x="90336" y="126069"/>
                </a:cubicBezTo>
                <a:cubicBezTo>
                  <a:pt x="87491" y="127790"/>
                  <a:pt x="83926" y="127790"/>
                  <a:pt x="81081" y="126069"/>
                </a:cubicBezTo>
                <a:cubicBezTo>
                  <a:pt x="78236" y="124348"/>
                  <a:pt x="76581" y="121191"/>
                  <a:pt x="76784" y="117872"/>
                </a:cubicBez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27" name="Text 25"/>
          <p:cNvSpPr/>
          <p:nvPr/>
        </p:nvSpPr>
        <p:spPr>
          <a:xfrm>
            <a:off x="7781884" y="3623830"/>
            <a:ext cx="1390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Not a Minor Issue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491399" y="3966609"/>
            <a:ext cx="423862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This changes the practical conclusion, not just a calibration adjustment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381000" y="4622806"/>
            <a:ext cx="11430000" cy="723900"/>
          </a:xfrm>
          <a:custGeom>
            <a:avLst/>
            <a:gdLst/>
            <a:ahLst/>
            <a:cxnLst/>
            <a:rect l="l" t="t" r="r" b="b"/>
            <a:pathLst>
              <a:path w="11430000" h="723900">
                <a:moveTo>
                  <a:pt x="76198" y="0"/>
                </a:moveTo>
                <a:lnTo>
                  <a:pt x="11353802" y="0"/>
                </a:lnTo>
                <a:cubicBezTo>
                  <a:pt x="11395857" y="0"/>
                  <a:pt x="11430000" y="34143"/>
                  <a:pt x="11430000" y="76198"/>
                </a:cubicBezTo>
                <a:lnTo>
                  <a:pt x="11430000" y="647702"/>
                </a:lnTo>
                <a:cubicBezTo>
                  <a:pt x="11430000" y="689757"/>
                  <a:pt x="11395857" y="723900"/>
                  <a:pt x="1135380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30" name="Shape 28"/>
          <p:cNvSpPr/>
          <p:nvPr/>
        </p:nvSpPr>
        <p:spPr>
          <a:xfrm>
            <a:off x="523834" y="4784689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0" y="64294"/>
                </a:moveTo>
                <a:cubicBezTo>
                  <a:pt x="0" y="44559"/>
                  <a:pt x="15984" y="28575"/>
                  <a:pt x="35719" y="28575"/>
                </a:cubicBezTo>
                <a:lnTo>
                  <a:pt x="38100" y="28575"/>
                </a:lnTo>
                <a:cubicBezTo>
                  <a:pt x="43369" y="28575"/>
                  <a:pt x="47625" y="32831"/>
                  <a:pt x="47625" y="38100"/>
                </a:cubicBezTo>
                <a:cubicBezTo>
                  <a:pt x="47625" y="43369"/>
                  <a:pt x="43369" y="47625"/>
                  <a:pt x="38100" y="47625"/>
                </a:cubicBezTo>
                <a:lnTo>
                  <a:pt x="35719" y="47625"/>
                </a:lnTo>
                <a:cubicBezTo>
                  <a:pt x="26521" y="47625"/>
                  <a:pt x="19050" y="55096"/>
                  <a:pt x="19050" y="64294"/>
                </a:cubicBezTo>
                <a:lnTo>
                  <a:pt x="19050" y="66675"/>
                </a:lnTo>
                <a:lnTo>
                  <a:pt x="38100" y="66675"/>
                </a:lnTo>
                <a:cubicBezTo>
                  <a:pt x="48607" y="66675"/>
                  <a:pt x="57150" y="75218"/>
                  <a:pt x="57150" y="85725"/>
                </a:cubicBezTo>
                <a:lnTo>
                  <a:pt x="57150" y="104775"/>
                </a:lnTo>
                <a:cubicBezTo>
                  <a:pt x="57150" y="115282"/>
                  <a:pt x="48607" y="123825"/>
                  <a:pt x="38100" y="123825"/>
                </a:cubicBezTo>
                <a:lnTo>
                  <a:pt x="19050" y="123825"/>
                </a:lnTo>
                <a:cubicBezTo>
                  <a:pt x="8543" y="123825"/>
                  <a:pt x="0" y="115282"/>
                  <a:pt x="0" y="104775"/>
                </a:cubicBezTo>
                <a:lnTo>
                  <a:pt x="0" y="64294"/>
                </a:lnTo>
                <a:close/>
                <a:moveTo>
                  <a:pt x="76200" y="64294"/>
                </a:moveTo>
                <a:cubicBezTo>
                  <a:pt x="76200" y="44559"/>
                  <a:pt x="92184" y="28575"/>
                  <a:pt x="111919" y="28575"/>
                </a:cubicBezTo>
                <a:lnTo>
                  <a:pt x="114300" y="28575"/>
                </a:lnTo>
                <a:cubicBezTo>
                  <a:pt x="119569" y="28575"/>
                  <a:pt x="123825" y="32831"/>
                  <a:pt x="123825" y="38100"/>
                </a:cubicBezTo>
                <a:cubicBezTo>
                  <a:pt x="123825" y="43369"/>
                  <a:pt x="119569" y="47625"/>
                  <a:pt x="114300" y="47625"/>
                </a:cubicBezTo>
                <a:lnTo>
                  <a:pt x="111919" y="47625"/>
                </a:lnTo>
                <a:cubicBezTo>
                  <a:pt x="102721" y="47625"/>
                  <a:pt x="95250" y="55096"/>
                  <a:pt x="95250" y="64294"/>
                </a:cubicBezTo>
                <a:lnTo>
                  <a:pt x="95250" y="66675"/>
                </a:lnTo>
                <a:lnTo>
                  <a:pt x="114300" y="66675"/>
                </a:lnTo>
                <a:cubicBezTo>
                  <a:pt x="124807" y="66675"/>
                  <a:pt x="133350" y="75218"/>
                  <a:pt x="133350" y="85725"/>
                </a:cubicBezTo>
                <a:lnTo>
                  <a:pt x="133350" y="104775"/>
                </a:lnTo>
                <a:cubicBezTo>
                  <a:pt x="133350" y="115282"/>
                  <a:pt x="124807" y="123825"/>
                  <a:pt x="114300" y="123825"/>
                </a:cubicBezTo>
                <a:lnTo>
                  <a:pt x="95250" y="123825"/>
                </a:lnTo>
                <a:cubicBezTo>
                  <a:pt x="84743" y="123825"/>
                  <a:pt x="76200" y="115282"/>
                  <a:pt x="76200" y="104775"/>
                </a:cubicBezTo>
                <a:lnTo>
                  <a:pt x="76200" y="64294"/>
                </a:ln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31" name="Text 29"/>
          <p:cNvSpPr/>
          <p:nvPr/>
        </p:nvSpPr>
        <p:spPr>
          <a:xfrm>
            <a:off x="742909" y="4737064"/>
            <a:ext cx="110299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Core Finding: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Under identical environment and monitor threshold, stronger attacker-lane selection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FF8A65"/>
                </a:solidFill>
                <a:highlight>
                  <a:srgbClr val="FF8A65">
                    <a:alpha val="2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flips the measured control conclusion 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from "safe" (0.0) to "materially less safe" (0.2).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ROBUSTNESS LAYER 1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09521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Held-Out Validation &amp; LOFO Frontier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028607"/>
            <a:ext cx="1151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E8E9EA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Ensuring the result is not cherry-picked from a single split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371386"/>
            <a:ext cx="5638800" cy="2762250"/>
          </a:xfrm>
          <a:custGeom>
            <a:avLst/>
            <a:gdLst/>
            <a:ahLst/>
            <a:cxnLst/>
            <a:rect l="l" t="t" r="r" b="b"/>
            <a:pathLst>
              <a:path w="5638800" h="2762250">
                <a:moveTo>
                  <a:pt x="76210" y="0"/>
                </a:moveTo>
                <a:lnTo>
                  <a:pt x="5562590" y="0"/>
                </a:lnTo>
                <a:cubicBezTo>
                  <a:pt x="5604679" y="0"/>
                  <a:pt x="5638800" y="34121"/>
                  <a:pt x="5638800" y="76210"/>
                </a:cubicBezTo>
                <a:lnTo>
                  <a:pt x="5638800" y="2686040"/>
                </a:lnTo>
                <a:cubicBezTo>
                  <a:pt x="5638800" y="2728129"/>
                  <a:pt x="5604679" y="2762250"/>
                  <a:pt x="5562590" y="2762250"/>
                </a:cubicBezTo>
                <a:lnTo>
                  <a:pt x="76210" y="2762250"/>
                </a:lnTo>
                <a:cubicBezTo>
                  <a:pt x="34121" y="2762250"/>
                  <a:pt x="0" y="2728129"/>
                  <a:pt x="0" y="2686040"/>
                </a:cubicBezTo>
                <a:lnTo>
                  <a:pt x="0" y="76210"/>
                </a:lnTo>
                <a:cubicBezTo>
                  <a:pt x="0" y="34121"/>
                  <a:pt x="34121" y="0"/>
                  <a:pt x="76210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6" name="Text 4"/>
          <p:cNvSpPr/>
          <p:nvPr/>
        </p:nvSpPr>
        <p:spPr>
          <a:xfrm>
            <a:off x="495259" y="1485644"/>
            <a:ext cx="55054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Leave-One-Family-Out (LOFO)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95259" y="1866574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4DB6AC">
              <a:alpha val="20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617095" y="1904660"/>
            <a:ext cx="133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4278" y="1828488"/>
            <a:ext cx="243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Search Split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4278" y="2057074"/>
            <a:ext cx="2428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family1 + family2 (10 trajectories per lane)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95259" y="2361767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4DB6AC">
              <a:alpha val="20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603363" y="2399854"/>
            <a:ext cx="161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14278" y="2323681"/>
            <a:ext cx="2362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Lane Selection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14278" y="2552267"/>
            <a:ext cx="2352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Select stronger lane on search split only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95259" y="285696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4DB6AC">
              <a:alpha val="20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602619" y="2895047"/>
            <a:ext cx="161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14278" y="2818874"/>
            <a:ext cx="2238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Eval Split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14278" y="3047460"/>
            <a:ext cx="2228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family3_jan29 (5 trajectories per lane)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95259" y="3352149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4DB6AC">
              <a:alpha val="20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602754" y="3390240"/>
            <a:ext cx="161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14278" y="3314063"/>
            <a:ext cx="22669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Recompute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14278" y="3542649"/>
            <a:ext cx="2257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Score on eval split without reselection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172173" y="1371386"/>
            <a:ext cx="5638800" cy="2762250"/>
          </a:xfrm>
          <a:custGeom>
            <a:avLst/>
            <a:gdLst/>
            <a:ahLst/>
            <a:cxnLst/>
            <a:rect l="l" t="t" r="r" b="b"/>
            <a:pathLst>
              <a:path w="5638800" h="2762250">
                <a:moveTo>
                  <a:pt x="76210" y="0"/>
                </a:moveTo>
                <a:lnTo>
                  <a:pt x="5562590" y="0"/>
                </a:lnTo>
                <a:cubicBezTo>
                  <a:pt x="5604679" y="0"/>
                  <a:pt x="5638800" y="34121"/>
                  <a:pt x="5638800" y="76210"/>
                </a:cubicBezTo>
                <a:lnTo>
                  <a:pt x="5638800" y="2686040"/>
                </a:lnTo>
                <a:cubicBezTo>
                  <a:pt x="5638800" y="2728129"/>
                  <a:pt x="5604679" y="2762250"/>
                  <a:pt x="5562590" y="2762250"/>
                </a:cubicBezTo>
                <a:lnTo>
                  <a:pt x="76210" y="2762250"/>
                </a:lnTo>
                <a:cubicBezTo>
                  <a:pt x="34121" y="2762250"/>
                  <a:pt x="0" y="2728129"/>
                  <a:pt x="0" y="2686040"/>
                </a:cubicBezTo>
                <a:lnTo>
                  <a:pt x="0" y="76210"/>
                </a:lnTo>
                <a:cubicBezTo>
                  <a:pt x="0" y="34121"/>
                  <a:pt x="34121" y="0"/>
                  <a:pt x="76210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24" name="Text 22"/>
          <p:cNvSpPr/>
          <p:nvPr/>
        </p:nvSpPr>
        <p:spPr>
          <a:xfrm>
            <a:off x="6286432" y="1485644"/>
            <a:ext cx="55054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LOFO Results (n=15 total)</a:t>
            </a:r>
            <a:endParaRPr lang="en-US" sz="1600" dirty="0"/>
          </a:p>
        </p:txBody>
      </p:sp>
      <p:pic>
        <p:nvPicPr>
          <p:cNvPr id="25" name="Image 0" descr="https://kimi-img.moonshot.cn/pub/slides/26-03-23-13:49:31-d70d8qu0ftlql6ia9co0.png">    </p:cNvPr>
          <p:cNvPicPr>
            <a:picLocks noChangeAspect="1"/>
          </p:cNvPicPr>
          <p:nvPr/>
        </p:nvPicPr>
        <p:blipFill>
          <a:blip r:embed="rId1"/>
          <a:srcRect l="0" r="0" t="24" b="24"/>
          <a:stretch/>
        </p:blipFill>
        <p:spPr>
          <a:xfrm>
            <a:off x="6286432" y="1828488"/>
            <a:ext cx="5410200" cy="2190750"/>
          </a:xfrm>
          <a:prstGeom prst="roundRect">
            <a:avLst>
              <a:gd name="adj" fmla="val 0"/>
            </a:avLst>
          </a:prstGeom>
        </p:spPr>
      </p:pic>
      <p:sp>
        <p:nvSpPr>
          <p:cNvPr id="26" name="Shape 23"/>
          <p:cNvSpPr/>
          <p:nvPr/>
        </p:nvSpPr>
        <p:spPr>
          <a:xfrm>
            <a:off x="389659" y="4218332"/>
            <a:ext cx="3693968" cy="1046018"/>
          </a:xfrm>
          <a:custGeom>
            <a:avLst/>
            <a:gdLst/>
            <a:ahLst/>
            <a:cxnLst/>
            <a:rect l="l" t="t" r="r" b="b"/>
            <a:pathLst>
              <a:path w="3693968" h="1046018">
                <a:moveTo>
                  <a:pt x="76202" y="0"/>
                </a:moveTo>
                <a:lnTo>
                  <a:pt x="3617766" y="0"/>
                </a:lnTo>
                <a:cubicBezTo>
                  <a:pt x="3659851" y="0"/>
                  <a:pt x="3693968" y="34117"/>
                  <a:pt x="3693968" y="76202"/>
                </a:cubicBezTo>
                <a:lnTo>
                  <a:pt x="3693968" y="969816"/>
                </a:lnTo>
                <a:cubicBezTo>
                  <a:pt x="3693968" y="1011901"/>
                  <a:pt x="3659851" y="1046018"/>
                  <a:pt x="3617766" y="1046018"/>
                </a:cubicBezTo>
                <a:lnTo>
                  <a:pt x="76202" y="1046018"/>
                </a:lnTo>
                <a:cubicBezTo>
                  <a:pt x="34117" y="1046018"/>
                  <a:pt x="0" y="1011901"/>
                  <a:pt x="0" y="969816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 w="23091">
            <a:solidFill>
              <a:srgbClr val="5F6B7A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79240" y="4341251"/>
            <a:ext cx="3514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Baseline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441140" y="4569768"/>
            <a:ext cx="35909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5F6B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0.0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479240" y="4950702"/>
            <a:ext cx="3514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Held-out uncaught ASR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4250396" y="4218332"/>
            <a:ext cx="3693968" cy="1046018"/>
          </a:xfrm>
          <a:custGeom>
            <a:avLst/>
            <a:gdLst/>
            <a:ahLst/>
            <a:cxnLst/>
            <a:rect l="l" t="t" r="r" b="b"/>
            <a:pathLst>
              <a:path w="3693968" h="1046018">
                <a:moveTo>
                  <a:pt x="76202" y="0"/>
                </a:moveTo>
                <a:lnTo>
                  <a:pt x="3617766" y="0"/>
                </a:lnTo>
                <a:cubicBezTo>
                  <a:pt x="3659851" y="0"/>
                  <a:pt x="3693968" y="34117"/>
                  <a:pt x="3693968" y="76202"/>
                </a:cubicBezTo>
                <a:lnTo>
                  <a:pt x="3693968" y="969816"/>
                </a:lnTo>
                <a:cubicBezTo>
                  <a:pt x="3693968" y="1011901"/>
                  <a:pt x="3659851" y="1046018"/>
                  <a:pt x="3617766" y="1046018"/>
                </a:cubicBezTo>
                <a:lnTo>
                  <a:pt x="76202" y="1046018"/>
                </a:lnTo>
                <a:cubicBezTo>
                  <a:pt x="34117" y="1046018"/>
                  <a:pt x="0" y="1011901"/>
                  <a:pt x="0" y="969816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 w="23091">
            <a:solidFill>
              <a:srgbClr val="FF8A65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339977" y="4341251"/>
            <a:ext cx="3514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8A6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gen_0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4301877" y="4569768"/>
            <a:ext cx="35909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FF8A6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0.2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4339977" y="4950702"/>
            <a:ext cx="3514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Held-out uncaught ASR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8111200" y="4218332"/>
            <a:ext cx="3693968" cy="1046018"/>
          </a:xfrm>
          <a:custGeom>
            <a:avLst/>
            <a:gdLst/>
            <a:ahLst/>
            <a:cxnLst/>
            <a:rect l="l" t="t" r="r" b="b"/>
            <a:pathLst>
              <a:path w="3693968" h="1046018">
                <a:moveTo>
                  <a:pt x="76202" y="0"/>
                </a:moveTo>
                <a:lnTo>
                  <a:pt x="3617766" y="0"/>
                </a:lnTo>
                <a:cubicBezTo>
                  <a:pt x="3659851" y="0"/>
                  <a:pt x="3693968" y="34117"/>
                  <a:pt x="3693968" y="76202"/>
                </a:cubicBezTo>
                <a:lnTo>
                  <a:pt x="3693968" y="969816"/>
                </a:lnTo>
                <a:cubicBezTo>
                  <a:pt x="3693968" y="1011901"/>
                  <a:pt x="3659851" y="1046018"/>
                  <a:pt x="3617766" y="1046018"/>
                </a:cubicBezTo>
                <a:lnTo>
                  <a:pt x="76202" y="1046018"/>
                </a:lnTo>
                <a:cubicBezTo>
                  <a:pt x="34117" y="1046018"/>
                  <a:pt x="0" y="1011901"/>
                  <a:pt x="0" y="969816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 w="23091">
            <a:solidFill>
              <a:srgbClr val="FF8A65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8200781" y="4341251"/>
            <a:ext cx="3514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8A6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gen_1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8162681" y="4569768"/>
            <a:ext cx="35909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FF8A6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0.1333</a:t>
            </a:r>
            <a:endParaRPr lang="en-US" sz="1600" dirty="0"/>
          </a:p>
        </p:txBody>
      </p:sp>
      <p:sp>
        <p:nvSpPr>
          <p:cNvPr id="37" name="Text 34"/>
          <p:cNvSpPr/>
          <p:nvPr/>
        </p:nvSpPr>
        <p:spPr>
          <a:xfrm>
            <a:off x="8200781" y="4950702"/>
            <a:ext cx="3514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Held-out uncaught ASR</a:t>
            </a:r>
            <a:endParaRPr lang="en-US" sz="1600" dirty="0"/>
          </a:p>
        </p:txBody>
      </p:sp>
      <p:sp>
        <p:nvSpPr>
          <p:cNvPr id="38" name="Shape 35"/>
          <p:cNvSpPr/>
          <p:nvPr/>
        </p:nvSpPr>
        <p:spPr>
          <a:xfrm>
            <a:off x="385330" y="5353212"/>
            <a:ext cx="5628409" cy="732559"/>
          </a:xfrm>
          <a:custGeom>
            <a:avLst/>
            <a:gdLst/>
            <a:ahLst/>
            <a:cxnLst/>
            <a:rect l="l" t="t" r="r" b="b"/>
            <a:pathLst>
              <a:path w="5628409" h="732559">
                <a:moveTo>
                  <a:pt x="76201" y="0"/>
                </a:moveTo>
                <a:lnTo>
                  <a:pt x="5552208" y="0"/>
                </a:lnTo>
                <a:cubicBezTo>
                  <a:pt x="5594293" y="0"/>
                  <a:pt x="5628409" y="34116"/>
                  <a:pt x="5628409" y="76201"/>
                </a:cubicBezTo>
                <a:lnTo>
                  <a:pt x="5628409" y="656358"/>
                </a:lnTo>
                <a:cubicBezTo>
                  <a:pt x="5628409" y="698443"/>
                  <a:pt x="5594293" y="732559"/>
                  <a:pt x="5552208" y="732559"/>
                </a:cubicBezTo>
                <a:lnTo>
                  <a:pt x="76201" y="732559"/>
                </a:lnTo>
                <a:cubicBezTo>
                  <a:pt x="34116" y="732559"/>
                  <a:pt x="0" y="698443"/>
                  <a:pt x="0" y="656358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4DB6AC">
              <a:alpha val="10196"/>
            </a:srgbClr>
          </a:solidFill>
          <a:ln w="11545">
            <a:solidFill>
              <a:srgbClr val="4DB6AC">
                <a:alpha val="30196"/>
              </a:srgbClr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522968" y="5519426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40" name="Text 37"/>
          <p:cNvSpPr/>
          <p:nvPr/>
        </p:nvSpPr>
        <p:spPr>
          <a:xfrm>
            <a:off x="751568" y="5471801"/>
            <a:ext cx="5219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Anti-cherry-picking: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All three families serve as held-out folds. Total eval coverage: n=15.</a:t>
            </a:r>
            <a:endParaRPr lang="en-US" sz="1600" dirty="0"/>
          </a:p>
        </p:txBody>
      </p:sp>
      <p:sp>
        <p:nvSpPr>
          <p:cNvPr id="41" name="Shape 38"/>
          <p:cNvSpPr/>
          <p:nvPr/>
        </p:nvSpPr>
        <p:spPr>
          <a:xfrm>
            <a:off x="6176502" y="5353212"/>
            <a:ext cx="5628409" cy="732559"/>
          </a:xfrm>
          <a:custGeom>
            <a:avLst/>
            <a:gdLst/>
            <a:ahLst/>
            <a:cxnLst/>
            <a:rect l="l" t="t" r="r" b="b"/>
            <a:pathLst>
              <a:path w="5628409" h="732559">
                <a:moveTo>
                  <a:pt x="76201" y="0"/>
                </a:moveTo>
                <a:lnTo>
                  <a:pt x="5552208" y="0"/>
                </a:lnTo>
                <a:cubicBezTo>
                  <a:pt x="5594293" y="0"/>
                  <a:pt x="5628409" y="34116"/>
                  <a:pt x="5628409" y="76201"/>
                </a:cubicBezTo>
                <a:lnTo>
                  <a:pt x="5628409" y="656358"/>
                </a:lnTo>
                <a:cubicBezTo>
                  <a:pt x="5628409" y="698443"/>
                  <a:pt x="5594293" y="732559"/>
                  <a:pt x="5552208" y="732559"/>
                </a:cubicBezTo>
                <a:lnTo>
                  <a:pt x="76201" y="732559"/>
                </a:lnTo>
                <a:cubicBezTo>
                  <a:pt x="34116" y="732559"/>
                  <a:pt x="0" y="698443"/>
                  <a:pt x="0" y="656358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252A30"/>
          </a:solidFill>
          <a:ln w="11545">
            <a:solidFill>
              <a:srgbClr val="5F6B7A">
                <a:alpha val="30196"/>
              </a:srgbClr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6342716" y="5624215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0" y="23812"/>
                </a:moveTo>
                <a:cubicBezTo>
                  <a:pt x="0" y="10678"/>
                  <a:pt x="10678" y="0"/>
                  <a:pt x="23812" y="0"/>
                </a:cubicBezTo>
                <a:lnTo>
                  <a:pt x="79437" y="0"/>
                </a:lnTo>
                <a:cubicBezTo>
                  <a:pt x="85762" y="0"/>
                  <a:pt x="91827" y="2493"/>
                  <a:pt x="96292" y="6958"/>
                </a:cubicBezTo>
                <a:lnTo>
                  <a:pt x="135917" y="46620"/>
                </a:lnTo>
                <a:cubicBezTo>
                  <a:pt x="140382" y="51085"/>
                  <a:pt x="142875" y="57150"/>
                  <a:pt x="142875" y="63475"/>
                </a:cubicBezTo>
                <a:lnTo>
                  <a:pt x="142875" y="166688"/>
                </a:lnTo>
                <a:cubicBezTo>
                  <a:pt x="142875" y="179822"/>
                  <a:pt x="132197" y="190500"/>
                  <a:pt x="119063" y="190500"/>
                </a:cubicBezTo>
                <a:lnTo>
                  <a:pt x="23812" y="190500"/>
                </a:lnTo>
                <a:cubicBezTo>
                  <a:pt x="10678" y="190500"/>
                  <a:pt x="0" y="179822"/>
                  <a:pt x="0" y="166688"/>
                </a:cubicBezTo>
                <a:lnTo>
                  <a:pt x="0" y="23812"/>
                </a:lnTo>
                <a:close/>
                <a:moveTo>
                  <a:pt x="77391" y="21766"/>
                </a:moveTo>
                <a:lnTo>
                  <a:pt x="77391" y="56555"/>
                </a:lnTo>
                <a:cubicBezTo>
                  <a:pt x="77391" y="61503"/>
                  <a:pt x="81372" y="65484"/>
                  <a:pt x="86320" y="65484"/>
                </a:cubicBezTo>
                <a:lnTo>
                  <a:pt x="121109" y="65484"/>
                </a:lnTo>
                <a:lnTo>
                  <a:pt x="77391" y="21766"/>
                </a:lnTo>
                <a:close/>
                <a:moveTo>
                  <a:pt x="57373" y="109984"/>
                </a:moveTo>
                <a:cubicBezTo>
                  <a:pt x="60573" y="106226"/>
                  <a:pt x="60164" y="100608"/>
                  <a:pt x="56406" y="97408"/>
                </a:cubicBezTo>
                <a:cubicBezTo>
                  <a:pt x="52648" y="94208"/>
                  <a:pt x="47030" y="94617"/>
                  <a:pt x="43830" y="98375"/>
                </a:cubicBezTo>
                <a:lnTo>
                  <a:pt x="25971" y="119211"/>
                </a:lnTo>
                <a:cubicBezTo>
                  <a:pt x="23106" y="122560"/>
                  <a:pt x="23106" y="127471"/>
                  <a:pt x="25971" y="130820"/>
                </a:cubicBezTo>
                <a:lnTo>
                  <a:pt x="43830" y="151656"/>
                </a:lnTo>
                <a:cubicBezTo>
                  <a:pt x="47030" y="155414"/>
                  <a:pt x="52685" y="155823"/>
                  <a:pt x="56406" y="152623"/>
                </a:cubicBezTo>
                <a:cubicBezTo>
                  <a:pt x="60127" y="149423"/>
                  <a:pt x="60573" y="143768"/>
                  <a:pt x="57373" y="140047"/>
                </a:cubicBezTo>
                <a:lnTo>
                  <a:pt x="44500" y="125016"/>
                </a:lnTo>
                <a:lnTo>
                  <a:pt x="57373" y="109984"/>
                </a:lnTo>
                <a:close/>
                <a:moveTo>
                  <a:pt x="99045" y="98375"/>
                </a:moveTo>
                <a:cubicBezTo>
                  <a:pt x="95845" y="94617"/>
                  <a:pt x="90190" y="94208"/>
                  <a:pt x="86469" y="97408"/>
                </a:cubicBezTo>
                <a:cubicBezTo>
                  <a:pt x="82748" y="100608"/>
                  <a:pt x="82302" y="106263"/>
                  <a:pt x="85502" y="109984"/>
                </a:cubicBezTo>
                <a:lnTo>
                  <a:pt x="98375" y="125016"/>
                </a:lnTo>
                <a:lnTo>
                  <a:pt x="85502" y="140047"/>
                </a:lnTo>
                <a:cubicBezTo>
                  <a:pt x="82302" y="143805"/>
                  <a:pt x="82711" y="149423"/>
                  <a:pt x="86469" y="152623"/>
                </a:cubicBezTo>
                <a:cubicBezTo>
                  <a:pt x="90227" y="155823"/>
                  <a:pt x="95845" y="155414"/>
                  <a:pt x="99045" y="151656"/>
                </a:cubicBezTo>
                <a:lnTo>
                  <a:pt x="116904" y="130820"/>
                </a:lnTo>
                <a:cubicBezTo>
                  <a:pt x="119769" y="127471"/>
                  <a:pt x="119769" y="122560"/>
                  <a:pt x="116904" y="119211"/>
                </a:cubicBezTo>
                <a:lnTo>
                  <a:pt x="99045" y="98375"/>
                </a:ln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43" name="Text 40"/>
          <p:cNvSpPr/>
          <p:nvPr/>
        </p:nvSpPr>
        <p:spPr>
          <a:xfrm>
            <a:off x="6647476" y="5605137"/>
            <a:ext cx="3638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All metrics recomputed from </a:t>
            </a:r>
            <a:pPr>
              <a:lnSpc>
                <a:spcPct val="130000"/>
              </a:lnSpc>
            </a:pPr>
            <a:r>
              <a:rPr lang="en-US" sz="1200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raw per-sample artifacts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4212" y="364212"/>
            <a:ext cx="11527313" cy="1821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4" b="1" spc="50" kern="0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ROBUSTNESS LAYER 2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64212" y="582664"/>
            <a:ext cx="11627471" cy="364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81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Mitigation Tradeoffs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64212" y="983284"/>
            <a:ext cx="11545524" cy="254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1" dirty="0">
                <a:solidFill>
                  <a:srgbClr val="E8E9EA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Threshold adjustments help, but with measurable costs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64212" y="1327514"/>
            <a:ext cx="3724069" cy="2274670"/>
          </a:xfrm>
          <a:custGeom>
            <a:avLst/>
            <a:gdLst/>
            <a:ahLst/>
            <a:cxnLst/>
            <a:rect l="l" t="t" r="r" b="b"/>
            <a:pathLst>
              <a:path w="3724069" h="2274670">
                <a:moveTo>
                  <a:pt x="33110" y="0"/>
                </a:moveTo>
                <a:lnTo>
                  <a:pt x="3690959" y="0"/>
                </a:lnTo>
                <a:cubicBezTo>
                  <a:pt x="3709245" y="0"/>
                  <a:pt x="3724069" y="14824"/>
                  <a:pt x="3724069" y="33110"/>
                </a:cubicBezTo>
                <a:lnTo>
                  <a:pt x="3724069" y="2201835"/>
                </a:lnTo>
                <a:cubicBezTo>
                  <a:pt x="3724069" y="2242061"/>
                  <a:pt x="3691459" y="2274670"/>
                  <a:pt x="3651234" y="2274670"/>
                </a:cubicBezTo>
                <a:lnTo>
                  <a:pt x="72835" y="2274670"/>
                </a:lnTo>
                <a:cubicBezTo>
                  <a:pt x="32609" y="2274670"/>
                  <a:pt x="0" y="2242061"/>
                  <a:pt x="0" y="2201835"/>
                </a:cubicBezTo>
                <a:lnTo>
                  <a:pt x="0" y="33110"/>
                </a:lnTo>
                <a:cubicBezTo>
                  <a:pt x="0" y="14824"/>
                  <a:pt x="14824" y="0"/>
                  <a:pt x="33110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6" name="Shape 4"/>
          <p:cNvSpPr/>
          <p:nvPr/>
        </p:nvSpPr>
        <p:spPr>
          <a:xfrm>
            <a:off x="364212" y="1327514"/>
            <a:ext cx="3724069" cy="33110"/>
          </a:xfrm>
          <a:custGeom>
            <a:avLst/>
            <a:gdLst/>
            <a:ahLst/>
            <a:cxnLst/>
            <a:rect l="l" t="t" r="r" b="b"/>
            <a:pathLst>
              <a:path w="3724069" h="33110">
                <a:moveTo>
                  <a:pt x="33110" y="0"/>
                </a:moveTo>
                <a:lnTo>
                  <a:pt x="3690959" y="0"/>
                </a:lnTo>
                <a:cubicBezTo>
                  <a:pt x="3709245" y="0"/>
                  <a:pt x="3724069" y="14824"/>
                  <a:pt x="3724069" y="33110"/>
                </a:cubicBezTo>
                <a:lnTo>
                  <a:pt x="3724069" y="33110"/>
                </a:lnTo>
                <a:lnTo>
                  <a:pt x="0" y="33110"/>
                </a:lnTo>
                <a:lnTo>
                  <a:pt x="0" y="33110"/>
                </a:lnTo>
                <a:cubicBezTo>
                  <a:pt x="0" y="14836"/>
                  <a:pt x="14836" y="0"/>
                  <a:pt x="33110" y="0"/>
                </a:cubicBez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7" name="Text 5"/>
          <p:cNvSpPr/>
          <p:nvPr/>
        </p:nvSpPr>
        <p:spPr>
          <a:xfrm>
            <a:off x="468871" y="1489700"/>
            <a:ext cx="3514647" cy="254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91" b="1" dirty="0">
                <a:solidFill>
                  <a:srgbClr val="FF8A6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Strict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00582" y="1780967"/>
            <a:ext cx="3651226" cy="4370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3441" b="1" dirty="0">
                <a:solidFill>
                  <a:srgbClr val="FF8A6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77977" y="2254403"/>
            <a:ext cx="3496436" cy="1821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04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Threshold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9845" y="2563841"/>
            <a:ext cx="974267" cy="2185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7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Uncaught ASR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388362" y="2545670"/>
            <a:ext cx="646476" cy="254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4" b="1" dirty="0">
                <a:solidFill>
                  <a:srgbClr val="FF8A6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0.1333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09845" y="2891583"/>
            <a:ext cx="1493270" cy="2185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7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Detection-on-Success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800688" y="2873408"/>
            <a:ext cx="218527" cy="254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1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—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09845" y="3219253"/>
            <a:ext cx="792161" cy="2185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7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Honest FPR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694825" y="3201083"/>
            <a:ext cx="327791" cy="254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1" b="1" dirty="0">
                <a:solidFill>
                  <a:srgbClr val="5F6B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0.0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232931" y="1327514"/>
            <a:ext cx="3724069" cy="2274670"/>
          </a:xfrm>
          <a:custGeom>
            <a:avLst/>
            <a:gdLst/>
            <a:ahLst/>
            <a:cxnLst/>
            <a:rect l="l" t="t" r="r" b="b"/>
            <a:pathLst>
              <a:path w="3724069" h="2274670">
                <a:moveTo>
                  <a:pt x="33110" y="0"/>
                </a:moveTo>
                <a:lnTo>
                  <a:pt x="3690959" y="0"/>
                </a:lnTo>
                <a:cubicBezTo>
                  <a:pt x="3709245" y="0"/>
                  <a:pt x="3724069" y="14824"/>
                  <a:pt x="3724069" y="33110"/>
                </a:cubicBezTo>
                <a:lnTo>
                  <a:pt x="3724069" y="2201835"/>
                </a:lnTo>
                <a:cubicBezTo>
                  <a:pt x="3724069" y="2242061"/>
                  <a:pt x="3691459" y="2274670"/>
                  <a:pt x="3651234" y="2274670"/>
                </a:cubicBezTo>
                <a:lnTo>
                  <a:pt x="72835" y="2274670"/>
                </a:lnTo>
                <a:cubicBezTo>
                  <a:pt x="32609" y="2274670"/>
                  <a:pt x="0" y="2242061"/>
                  <a:pt x="0" y="2201835"/>
                </a:cubicBezTo>
                <a:lnTo>
                  <a:pt x="0" y="33110"/>
                </a:lnTo>
                <a:cubicBezTo>
                  <a:pt x="0" y="14824"/>
                  <a:pt x="14824" y="0"/>
                  <a:pt x="33110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17" name="Shape 15"/>
          <p:cNvSpPr/>
          <p:nvPr/>
        </p:nvSpPr>
        <p:spPr>
          <a:xfrm>
            <a:off x="4232931" y="1327514"/>
            <a:ext cx="3724069" cy="33110"/>
          </a:xfrm>
          <a:custGeom>
            <a:avLst/>
            <a:gdLst/>
            <a:ahLst/>
            <a:cxnLst/>
            <a:rect l="l" t="t" r="r" b="b"/>
            <a:pathLst>
              <a:path w="3724069" h="33110">
                <a:moveTo>
                  <a:pt x="33110" y="0"/>
                </a:moveTo>
                <a:lnTo>
                  <a:pt x="3690959" y="0"/>
                </a:lnTo>
                <a:cubicBezTo>
                  <a:pt x="3709245" y="0"/>
                  <a:pt x="3724069" y="14824"/>
                  <a:pt x="3724069" y="33110"/>
                </a:cubicBezTo>
                <a:lnTo>
                  <a:pt x="3724069" y="33110"/>
                </a:lnTo>
                <a:lnTo>
                  <a:pt x="0" y="33110"/>
                </a:lnTo>
                <a:lnTo>
                  <a:pt x="0" y="33110"/>
                </a:lnTo>
                <a:cubicBezTo>
                  <a:pt x="0" y="14836"/>
                  <a:pt x="14836" y="0"/>
                  <a:pt x="33110" y="0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18" name="Text 16"/>
          <p:cNvSpPr/>
          <p:nvPr/>
        </p:nvSpPr>
        <p:spPr>
          <a:xfrm>
            <a:off x="4337590" y="1489700"/>
            <a:ext cx="3514647" cy="254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91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Fixed Fallback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269300" y="1780967"/>
            <a:ext cx="3651226" cy="4370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3441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9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346695" y="2254403"/>
            <a:ext cx="3496436" cy="1821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04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Threshold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378564" y="2563841"/>
            <a:ext cx="974267" cy="2185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7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Uncaught ASR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536125" y="2545670"/>
            <a:ext cx="364212" cy="254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4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0.0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378564" y="2891583"/>
            <a:ext cx="1493270" cy="2185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7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Detection-on-Success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290127" y="2873408"/>
            <a:ext cx="600950" cy="254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1" b="1" dirty="0">
                <a:solidFill>
                  <a:srgbClr val="FF8A6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0.6667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378564" y="3219253"/>
            <a:ext cx="792161" cy="2185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7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Honest FPR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563544" y="3201083"/>
            <a:ext cx="327791" cy="254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1" b="1" dirty="0">
                <a:solidFill>
                  <a:srgbClr val="5F6B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0.0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8101650" y="1327514"/>
            <a:ext cx="3724069" cy="2274670"/>
          </a:xfrm>
          <a:custGeom>
            <a:avLst/>
            <a:gdLst/>
            <a:ahLst/>
            <a:cxnLst/>
            <a:rect l="l" t="t" r="r" b="b"/>
            <a:pathLst>
              <a:path w="3724069" h="2274670">
                <a:moveTo>
                  <a:pt x="33110" y="0"/>
                </a:moveTo>
                <a:lnTo>
                  <a:pt x="3690959" y="0"/>
                </a:lnTo>
                <a:cubicBezTo>
                  <a:pt x="3709245" y="0"/>
                  <a:pt x="3724069" y="14824"/>
                  <a:pt x="3724069" y="33110"/>
                </a:cubicBezTo>
                <a:lnTo>
                  <a:pt x="3724069" y="2201835"/>
                </a:lnTo>
                <a:cubicBezTo>
                  <a:pt x="3724069" y="2242061"/>
                  <a:pt x="3691459" y="2274670"/>
                  <a:pt x="3651234" y="2274670"/>
                </a:cubicBezTo>
                <a:lnTo>
                  <a:pt x="72835" y="2274670"/>
                </a:lnTo>
                <a:cubicBezTo>
                  <a:pt x="32609" y="2274670"/>
                  <a:pt x="0" y="2242061"/>
                  <a:pt x="0" y="2201835"/>
                </a:cubicBezTo>
                <a:lnTo>
                  <a:pt x="0" y="33110"/>
                </a:lnTo>
                <a:cubicBezTo>
                  <a:pt x="0" y="14824"/>
                  <a:pt x="14824" y="0"/>
                  <a:pt x="33110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28" name="Shape 26"/>
          <p:cNvSpPr/>
          <p:nvPr/>
        </p:nvSpPr>
        <p:spPr>
          <a:xfrm>
            <a:off x="8101650" y="1327514"/>
            <a:ext cx="3724069" cy="33110"/>
          </a:xfrm>
          <a:custGeom>
            <a:avLst/>
            <a:gdLst/>
            <a:ahLst/>
            <a:cxnLst/>
            <a:rect l="l" t="t" r="r" b="b"/>
            <a:pathLst>
              <a:path w="3724069" h="33110">
                <a:moveTo>
                  <a:pt x="33110" y="0"/>
                </a:moveTo>
                <a:lnTo>
                  <a:pt x="3690959" y="0"/>
                </a:lnTo>
                <a:cubicBezTo>
                  <a:pt x="3709245" y="0"/>
                  <a:pt x="3724069" y="14824"/>
                  <a:pt x="3724069" y="33110"/>
                </a:cubicBezTo>
                <a:lnTo>
                  <a:pt x="3724069" y="33110"/>
                </a:lnTo>
                <a:lnTo>
                  <a:pt x="0" y="33110"/>
                </a:lnTo>
                <a:lnTo>
                  <a:pt x="0" y="33110"/>
                </a:lnTo>
                <a:cubicBezTo>
                  <a:pt x="0" y="14836"/>
                  <a:pt x="14836" y="0"/>
                  <a:pt x="33110" y="0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29" name="Text 27"/>
          <p:cNvSpPr/>
          <p:nvPr/>
        </p:nvSpPr>
        <p:spPr>
          <a:xfrm>
            <a:off x="8206309" y="1489700"/>
            <a:ext cx="3514647" cy="254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91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Calibrated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165335" y="1780967"/>
            <a:ext cx="3596594" cy="364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581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Search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8215414" y="2181587"/>
            <a:ext cx="3496436" cy="1821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04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Threshold Policy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247283" y="2491025"/>
            <a:ext cx="974267" cy="2185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7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Uncaught ASR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1404844" y="2472854"/>
            <a:ext cx="364212" cy="254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4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0.0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247283" y="2818762"/>
            <a:ext cx="1493270" cy="2185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7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Detection-on-Success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1158845" y="2800592"/>
            <a:ext cx="600950" cy="254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1" b="1" dirty="0">
                <a:solidFill>
                  <a:srgbClr val="FF8A6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0.6667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8247283" y="3146438"/>
            <a:ext cx="792161" cy="2185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7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Honest FPR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11152314" y="3128267"/>
            <a:ext cx="610055" cy="254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1" b="1" dirty="0">
                <a:solidFill>
                  <a:srgbClr val="FF8A6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0.0667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364212" y="3674390"/>
            <a:ext cx="11463576" cy="2039588"/>
          </a:xfrm>
          <a:custGeom>
            <a:avLst/>
            <a:gdLst/>
            <a:ahLst/>
            <a:cxnLst/>
            <a:rect l="l" t="t" r="r" b="b"/>
            <a:pathLst>
              <a:path w="11463576" h="2039588">
                <a:moveTo>
                  <a:pt x="72834" y="0"/>
                </a:moveTo>
                <a:lnTo>
                  <a:pt x="11390742" y="0"/>
                </a:lnTo>
                <a:cubicBezTo>
                  <a:pt x="11430967" y="0"/>
                  <a:pt x="11463576" y="32609"/>
                  <a:pt x="11463576" y="72834"/>
                </a:cubicBezTo>
                <a:lnTo>
                  <a:pt x="11463576" y="1966754"/>
                </a:lnTo>
                <a:cubicBezTo>
                  <a:pt x="11463576" y="2006979"/>
                  <a:pt x="11430967" y="2039588"/>
                  <a:pt x="11390742" y="2039588"/>
                </a:cubicBezTo>
                <a:lnTo>
                  <a:pt x="72834" y="2039588"/>
                </a:lnTo>
                <a:cubicBezTo>
                  <a:pt x="32609" y="2039588"/>
                  <a:pt x="0" y="2006979"/>
                  <a:pt x="0" y="1966754"/>
                </a:cubicBezTo>
                <a:lnTo>
                  <a:pt x="0" y="72834"/>
                </a:lnTo>
                <a:cubicBezTo>
                  <a:pt x="0" y="32636"/>
                  <a:pt x="32636" y="0"/>
                  <a:pt x="72834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pic>
        <p:nvPicPr>
          <p:cNvPr id="39" name="Image 0" descr="https://kimi-img.moonshot.cn/pub/slides/26-03-23-13:49:31-d70d8qvvg7e6jbsv7dk0.png">    </p:cNvPr>
          <p:cNvPicPr>
            <a:picLocks noChangeAspect="1"/>
          </p:cNvPicPr>
          <p:nvPr/>
        </p:nvPicPr>
        <p:blipFill>
          <a:blip r:embed="rId1"/>
          <a:srcRect l="0" r="0" t="4" b="4"/>
          <a:stretch/>
        </p:blipFill>
        <p:spPr>
          <a:xfrm>
            <a:off x="473437" y="3783618"/>
            <a:ext cx="10707836" cy="1821060"/>
          </a:xfrm>
          <a:prstGeom prst="roundRect">
            <a:avLst>
              <a:gd name="adj" fmla="val 0"/>
            </a:avLst>
          </a:prstGeom>
        </p:spPr>
      </p:pic>
      <p:sp>
        <p:nvSpPr>
          <p:cNvPr id="40" name="Shape 37"/>
          <p:cNvSpPr/>
          <p:nvPr/>
        </p:nvSpPr>
        <p:spPr>
          <a:xfrm>
            <a:off x="368351" y="5790856"/>
            <a:ext cx="5653565" cy="700281"/>
          </a:xfrm>
          <a:custGeom>
            <a:avLst/>
            <a:gdLst/>
            <a:ahLst/>
            <a:cxnLst/>
            <a:rect l="l" t="t" r="r" b="b"/>
            <a:pathLst>
              <a:path w="5653565" h="700281">
                <a:moveTo>
                  <a:pt x="72843" y="0"/>
                </a:moveTo>
                <a:lnTo>
                  <a:pt x="5580722" y="0"/>
                </a:lnTo>
                <a:cubicBezTo>
                  <a:pt x="5620952" y="0"/>
                  <a:pt x="5653565" y="32613"/>
                  <a:pt x="5653565" y="72843"/>
                </a:cubicBezTo>
                <a:lnTo>
                  <a:pt x="5653565" y="627437"/>
                </a:lnTo>
                <a:cubicBezTo>
                  <a:pt x="5653565" y="667668"/>
                  <a:pt x="5620952" y="700281"/>
                  <a:pt x="5580722" y="700281"/>
                </a:cubicBezTo>
                <a:lnTo>
                  <a:pt x="72843" y="700281"/>
                </a:lnTo>
                <a:cubicBezTo>
                  <a:pt x="32613" y="700281"/>
                  <a:pt x="0" y="667668"/>
                  <a:pt x="0" y="627437"/>
                </a:cubicBezTo>
                <a:lnTo>
                  <a:pt x="0" y="72843"/>
                </a:lnTo>
                <a:cubicBezTo>
                  <a:pt x="0" y="32640"/>
                  <a:pt x="32640" y="0"/>
                  <a:pt x="72843" y="0"/>
                </a:cubicBezTo>
                <a:close/>
              </a:path>
            </a:pathLst>
          </a:custGeom>
          <a:solidFill>
            <a:srgbClr val="4DB6AC">
              <a:alpha val="10196"/>
            </a:srgbClr>
          </a:solidFill>
          <a:ln w="11545">
            <a:solidFill>
              <a:srgbClr val="4DB6AC">
                <a:alpha val="30196"/>
              </a:srgbClr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481714" y="5949746"/>
            <a:ext cx="182106" cy="145685"/>
          </a:xfrm>
          <a:custGeom>
            <a:avLst/>
            <a:gdLst/>
            <a:ahLst/>
            <a:cxnLst/>
            <a:rect l="l" t="t" r="r" b="b"/>
            <a:pathLst>
              <a:path w="182106" h="145685">
                <a:moveTo>
                  <a:pt x="109264" y="9105"/>
                </a:moveTo>
                <a:lnTo>
                  <a:pt x="145685" y="9105"/>
                </a:lnTo>
                <a:cubicBezTo>
                  <a:pt x="150721" y="9105"/>
                  <a:pt x="154790" y="13174"/>
                  <a:pt x="154790" y="18211"/>
                </a:cubicBezTo>
                <a:cubicBezTo>
                  <a:pt x="154790" y="23247"/>
                  <a:pt x="150721" y="27316"/>
                  <a:pt x="145685" y="27316"/>
                </a:cubicBezTo>
                <a:lnTo>
                  <a:pt x="113361" y="27316"/>
                </a:lnTo>
                <a:cubicBezTo>
                  <a:pt x="111881" y="34657"/>
                  <a:pt x="106845" y="40718"/>
                  <a:pt x="100158" y="43620"/>
                </a:cubicBezTo>
                <a:lnTo>
                  <a:pt x="100158" y="127474"/>
                </a:lnTo>
                <a:lnTo>
                  <a:pt x="145685" y="127474"/>
                </a:lnTo>
                <a:cubicBezTo>
                  <a:pt x="150721" y="127474"/>
                  <a:pt x="154790" y="131543"/>
                  <a:pt x="154790" y="136580"/>
                </a:cubicBezTo>
                <a:cubicBezTo>
                  <a:pt x="154790" y="141616"/>
                  <a:pt x="150721" y="145685"/>
                  <a:pt x="145685" y="145685"/>
                </a:cubicBezTo>
                <a:lnTo>
                  <a:pt x="36421" y="145685"/>
                </a:lnTo>
                <a:cubicBezTo>
                  <a:pt x="31385" y="145685"/>
                  <a:pt x="27316" y="141616"/>
                  <a:pt x="27316" y="136580"/>
                </a:cubicBezTo>
                <a:cubicBezTo>
                  <a:pt x="27316" y="131543"/>
                  <a:pt x="31385" y="127474"/>
                  <a:pt x="36421" y="127474"/>
                </a:cubicBezTo>
                <a:lnTo>
                  <a:pt x="81948" y="127474"/>
                </a:lnTo>
                <a:lnTo>
                  <a:pt x="81948" y="43620"/>
                </a:lnTo>
                <a:cubicBezTo>
                  <a:pt x="75261" y="40689"/>
                  <a:pt x="70225" y="34629"/>
                  <a:pt x="68745" y="27316"/>
                </a:cubicBezTo>
                <a:lnTo>
                  <a:pt x="36421" y="27316"/>
                </a:lnTo>
                <a:cubicBezTo>
                  <a:pt x="31385" y="27316"/>
                  <a:pt x="27316" y="23247"/>
                  <a:pt x="27316" y="18211"/>
                </a:cubicBezTo>
                <a:cubicBezTo>
                  <a:pt x="27316" y="13174"/>
                  <a:pt x="31385" y="9105"/>
                  <a:pt x="36421" y="9105"/>
                </a:cubicBezTo>
                <a:lnTo>
                  <a:pt x="72842" y="9105"/>
                </a:lnTo>
                <a:cubicBezTo>
                  <a:pt x="76997" y="3585"/>
                  <a:pt x="83598" y="0"/>
                  <a:pt x="91053" y="0"/>
                </a:cubicBezTo>
                <a:cubicBezTo>
                  <a:pt x="98508" y="0"/>
                  <a:pt x="105109" y="3585"/>
                  <a:pt x="109264" y="9105"/>
                </a:cubicBezTo>
                <a:close/>
                <a:moveTo>
                  <a:pt x="125084" y="91053"/>
                </a:moveTo>
                <a:lnTo>
                  <a:pt x="166286" y="91053"/>
                </a:lnTo>
                <a:lnTo>
                  <a:pt x="145685" y="55713"/>
                </a:lnTo>
                <a:lnTo>
                  <a:pt x="125084" y="91053"/>
                </a:lnTo>
                <a:close/>
                <a:moveTo>
                  <a:pt x="145685" y="118369"/>
                </a:moveTo>
                <a:cubicBezTo>
                  <a:pt x="127787" y="118369"/>
                  <a:pt x="112906" y="108695"/>
                  <a:pt x="109833" y="95919"/>
                </a:cubicBezTo>
                <a:cubicBezTo>
                  <a:pt x="109093" y="92789"/>
                  <a:pt x="110117" y="89573"/>
                  <a:pt x="111739" y="86785"/>
                </a:cubicBezTo>
                <a:lnTo>
                  <a:pt x="138827" y="40348"/>
                </a:lnTo>
                <a:cubicBezTo>
                  <a:pt x="140250" y="37901"/>
                  <a:pt x="142868" y="36421"/>
                  <a:pt x="145685" y="36421"/>
                </a:cubicBezTo>
                <a:cubicBezTo>
                  <a:pt x="148502" y="36421"/>
                  <a:pt x="151120" y="37929"/>
                  <a:pt x="152542" y="40348"/>
                </a:cubicBezTo>
                <a:lnTo>
                  <a:pt x="179631" y="86785"/>
                </a:lnTo>
                <a:cubicBezTo>
                  <a:pt x="181252" y="89573"/>
                  <a:pt x="182277" y="92789"/>
                  <a:pt x="181537" y="95919"/>
                </a:cubicBezTo>
                <a:cubicBezTo>
                  <a:pt x="178464" y="108666"/>
                  <a:pt x="163582" y="118369"/>
                  <a:pt x="145685" y="118369"/>
                </a:cubicBezTo>
                <a:close/>
                <a:moveTo>
                  <a:pt x="36080" y="55713"/>
                </a:moveTo>
                <a:lnTo>
                  <a:pt x="15479" y="91053"/>
                </a:lnTo>
                <a:lnTo>
                  <a:pt x="56709" y="91053"/>
                </a:lnTo>
                <a:lnTo>
                  <a:pt x="36080" y="55713"/>
                </a:lnTo>
                <a:close/>
                <a:moveTo>
                  <a:pt x="256" y="95919"/>
                </a:moveTo>
                <a:cubicBezTo>
                  <a:pt x="-484" y="92789"/>
                  <a:pt x="541" y="89573"/>
                  <a:pt x="2163" y="86785"/>
                </a:cubicBezTo>
                <a:lnTo>
                  <a:pt x="29251" y="40348"/>
                </a:lnTo>
                <a:cubicBezTo>
                  <a:pt x="30673" y="37901"/>
                  <a:pt x="33291" y="36421"/>
                  <a:pt x="36108" y="36421"/>
                </a:cubicBezTo>
                <a:cubicBezTo>
                  <a:pt x="38925" y="36421"/>
                  <a:pt x="41543" y="37929"/>
                  <a:pt x="42966" y="40348"/>
                </a:cubicBezTo>
                <a:lnTo>
                  <a:pt x="70054" y="86785"/>
                </a:lnTo>
                <a:cubicBezTo>
                  <a:pt x="71676" y="89573"/>
                  <a:pt x="72700" y="92789"/>
                  <a:pt x="71960" y="95919"/>
                </a:cubicBezTo>
                <a:cubicBezTo>
                  <a:pt x="68887" y="108666"/>
                  <a:pt x="54006" y="118369"/>
                  <a:pt x="36108" y="118369"/>
                </a:cubicBezTo>
                <a:cubicBezTo>
                  <a:pt x="18211" y="118369"/>
                  <a:pt x="3329" y="108695"/>
                  <a:pt x="256" y="95919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42" name="Text 39"/>
          <p:cNvSpPr/>
          <p:nvPr/>
        </p:nvSpPr>
        <p:spPr>
          <a:xfrm>
            <a:off x="716045" y="5904220"/>
            <a:ext cx="5265272" cy="473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47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Tradeoff:</a:t>
            </a:r>
            <a:pPr>
              <a:lnSpc>
                <a:spcPct val="140000"/>
              </a:lnSpc>
            </a:pPr>
            <a:r>
              <a:rPr lang="en-US" sz="1147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Fallback and calibrated policies recover uncaught ASR to 0.0, but at the cost of </a:t>
            </a:r>
            <a:pPr>
              <a:lnSpc>
                <a:spcPct val="140000"/>
              </a:lnSpc>
            </a:pPr>
            <a:r>
              <a:rPr lang="en-US" sz="1147" b="1" dirty="0">
                <a:solidFill>
                  <a:srgbClr val="FF8A6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increased detection burden</a:t>
            </a:r>
            <a:pPr>
              <a:lnSpc>
                <a:spcPct val="140000"/>
              </a:lnSpc>
            </a:pPr>
            <a:r>
              <a:rPr lang="en-US" sz="1147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and </a:t>
            </a:r>
            <a:pPr>
              <a:lnSpc>
                <a:spcPct val="140000"/>
              </a:lnSpc>
            </a:pPr>
            <a:r>
              <a:rPr lang="en-US" sz="1147" b="1" dirty="0">
                <a:solidFill>
                  <a:srgbClr val="FF8A6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control tax</a:t>
            </a:r>
            <a:pPr>
              <a:lnSpc>
                <a:spcPct val="140000"/>
              </a:lnSpc>
            </a:pPr>
            <a:r>
              <a:rPr lang="en-US" sz="1147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43" name="Shape 40"/>
          <p:cNvSpPr/>
          <p:nvPr/>
        </p:nvSpPr>
        <p:spPr>
          <a:xfrm>
            <a:off x="6171429" y="5790856"/>
            <a:ext cx="5653565" cy="700281"/>
          </a:xfrm>
          <a:custGeom>
            <a:avLst/>
            <a:gdLst/>
            <a:ahLst/>
            <a:cxnLst/>
            <a:rect l="l" t="t" r="r" b="b"/>
            <a:pathLst>
              <a:path w="5653565" h="700281">
                <a:moveTo>
                  <a:pt x="72843" y="0"/>
                </a:moveTo>
                <a:lnTo>
                  <a:pt x="5580722" y="0"/>
                </a:lnTo>
                <a:cubicBezTo>
                  <a:pt x="5620952" y="0"/>
                  <a:pt x="5653565" y="32613"/>
                  <a:pt x="5653565" y="72843"/>
                </a:cubicBezTo>
                <a:lnTo>
                  <a:pt x="5653565" y="627437"/>
                </a:lnTo>
                <a:cubicBezTo>
                  <a:pt x="5653565" y="667668"/>
                  <a:pt x="5620952" y="700281"/>
                  <a:pt x="5580722" y="700281"/>
                </a:cubicBezTo>
                <a:lnTo>
                  <a:pt x="72843" y="700281"/>
                </a:lnTo>
                <a:cubicBezTo>
                  <a:pt x="32613" y="700281"/>
                  <a:pt x="0" y="667668"/>
                  <a:pt x="0" y="627437"/>
                </a:cubicBezTo>
                <a:lnTo>
                  <a:pt x="0" y="72843"/>
                </a:lnTo>
                <a:cubicBezTo>
                  <a:pt x="0" y="32640"/>
                  <a:pt x="32640" y="0"/>
                  <a:pt x="72843" y="0"/>
                </a:cubicBezTo>
                <a:close/>
              </a:path>
            </a:pathLst>
          </a:custGeom>
          <a:solidFill>
            <a:srgbClr val="FF8A65">
              <a:alpha val="10196"/>
            </a:srgbClr>
          </a:solidFill>
          <a:ln w="11545">
            <a:solidFill>
              <a:srgbClr val="FF8A65">
                <a:alpha val="30196"/>
              </a:srgbClr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6303003" y="5949746"/>
            <a:ext cx="145685" cy="145685"/>
          </a:xfrm>
          <a:custGeom>
            <a:avLst/>
            <a:gdLst/>
            <a:ahLst/>
            <a:cxnLst/>
            <a:rect l="l" t="t" r="r" b="b"/>
            <a:pathLst>
              <a:path w="145685" h="145685">
                <a:moveTo>
                  <a:pt x="72842" y="0"/>
                </a:moveTo>
                <a:cubicBezTo>
                  <a:pt x="77025" y="0"/>
                  <a:pt x="80866" y="2305"/>
                  <a:pt x="82858" y="5975"/>
                </a:cubicBezTo>
                <a:lnTo>
                  <a:pt x="144319" y="119792"/>
                </a:lnTo>
                <a:cubicBezTo>
                  <a:pt x="146225" y="123320"/>
                  <a:pt x="146140" y="127588"/>
                  <a:pt x="144091" y="131031"/>
                </a:cubicBezTo>
                <a:cubicBezTo>
                  <a:pt x="142043" y="134474"/>
                  <a:pt x="138315" y="136580"/>
                  <a:pt x="134303" y="136580"/>
                </a:cubicBezTo>
                <a:lnTo>
                  <a:pt x="11382" y="136580"/>
                </a:lnTo>
                <a:cubicBezTo>
                  <a:pt x="7370" y="136580"/>
                  <a:pt x="3671" y="134474"/>
                  <a:pt x="1593" y="131031"/>
                </a:cubicBezTo>
                <a:cubicBezTo>
                  <a:pt x="-484" y="127588"/>
                  <a:pt x="-541" y="123320"/>
                  <a:pt x="1366" y="119792"/>
                </a:cubicBezTo>
                <a:lnTo>
                  <a:pt x="62827" y="5975"/>
                </a:lnTo>
                <a:cubicBezTo>
                  <a:pt x="64818" y="2305"/>
                  <a:pt x="68660" y="0"/>
                  <a:pt x="72842" y="0"/>
                </a:cubicBezTo>
                <a:close/>
                <a:moveTo>
                  <a:pt x="72842" y="47803"/>
                </a:moveTo>
                <a:cubicBezTo>
                  <a:pt x="69058" y="47803"/>
                  <a:pt x="66013" y="50847"/>
                  <a:pt x="66013" y="54632"/>
                </a:cubicBezTo>
                <a:lnTo>
                  <a:pt x="66013" y="86500"/>
                </a:lnTo>
                <a:cubicBezTo>
                  <a:pt x="66013" y="90285"/>
                  <a:pt x="69058" y="93329"/>
                  <a:pt x="72842" y="93329"/>
                </a:cubicBezTo>
                <a:cubicBezTo>
                  <a:pt x="76627" y="93329"/>
                  <a:pt x="79671" y="90285"/>
                  <a:pt x="79671" y="86500"/>
                </a:cubicBezTo>
                <a:lnTo>
                  <a:pt x="79671" y="54632"/>
                </a:lnTo>
                <a:cubicBezTo>
                  <a:pt x="79671" y="50847"/>
                  <a:pt x="76627" y="47803"/>
                  <a:pt x="72842" y="47803"/>
                </a:cubicBezTo>
                <a:close/>
                <a:moveTo>
                  <a:pt x="80440" y="109264"/>
                </a:moveTo>
                <a:cubicBezTo>
                  <a:pt x="80612" y="106444"/>
                  <a:pt x="79206" y="103761"/>
                  <a:pt x="76789" y="102298"/>
                </a:cubicBezTo>
                <a:cubicBezTo>
                  <a:pt x="74371" y="100836"/>
                  <a:pt x="71342" y="100836"/>
                  <a:pt x="68925" y="102298"/>
                </a:cubicBezTo>
                <a:cubicBezTo>
                  <a:pt x="66507" y="103761"/>
                  <a:pt x="65101" y="106444"/>
                  <a:pt x="65274" y="109264"/>
                </a:cubicBezTo>
                <a:cubicBezTo>
                  <a:pt x="65101" y="112084"/>
                  <a:pt x="66507" y="114767"/>
                  <a:pt x="68925" y="116229"/>
                </a:cubicBezTo>
                <a:cubicBezTo>
                  <a:pt x="71342" y="117691"/>
                  <a:pt x="74371" y="117691"/>
                  <a:pt x="76789" y="116229"/>
                </a:cubicBezTo>
                <a:cubicBezTo>
                  <a:pt x="79206" y="114767"/>
                  <a:pt x="80612" y="112084"/>
                  <a:pt x="80440" y="109264"/>
                </a:cubicBez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45" name="Text 42"/>
          <p:cNvSpPr/>
          <p:nvPr/>
        </p:nvSpPr>
        <p:spPr>
          <a:xfrm>
            <a:off x="6519123" y="5904220"/>
            <a:ext cx="5265272" cy="473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47" b="1" dirty="0">
                <a:solidFill>
                  <a:srgbClr val="FF8A6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Not Universal:</a:t>
            </a:r>
            <a:pPr>
              <a:lnSpc>
                <a:spcPct val="140000"/>
              </a:lnSpc>
            </a:pPr>
            <a:r>
              <a:rPr lang="en-US" sz="1147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Mitigation success is lane-sensitive and incomplete. Threshold adjustment alone should not be assumed sufficient.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spc="60" kern="0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ROBUSTNESS LAYER 3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758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Monitor Architecture Check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104849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dirty="0">
                <a:solidFill>
                  <a:srgbClr val="E8E9EA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 second protocol condition for breadth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98318" y="1447693"/>
            <a:ext cx="5579918" cy="2457450"/>
          </a:xfrm>
          <a:custGeom>
            <a:avLst/>
            <a:gdLst/>
            <a:ahLst/>
            <a:cxnLst/>
            <a:rect l="l" t="t" r="r" b="b"/>
            <a:pathLst>
              <a:path w="5579918" h="2457450">
                <a:moveTo>
                  <a:pt x="34636" y="0"/>
                </a:moveTo>
                <a:lnTo>
                  <a:pt x="5503713" y="0"/>
                </a:lnTo>
                <a:cubicBezTo>
                  <a:pt x="5545800" y="0"/>
                  <a:pt x="5579918" y="34118"/>
                  <a:pt x="5579918" y="76206"/>
                </a:cubicBezTo>
                <a:lnTo>
                  <a:pt x="5579918" y="2381244"/>
                </a:lnTo>
                <a:cubicBezTo>
                  <a:pt x="5579918" y="2423332"/>
                  <a:pt x="5545800" y="2457450"/>
                  <a:pt x="5503713" y="2457450"/>
                </a:cubicBezTo>
                <a:lnTo>
                  <a:pt x="34636" y="2457450"/>
                </a:lnTo>
                <a:cubicBezTo>
                  <a:pt x="15507" y="2457450"/>
                  <a:pt x="0" y="2441943"/>
                  <a:pt x="0" y="242281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6" name="Shape 4"/>
          <p:cNvSpPr/>
          <p:nvPr/>
        </p:nvSpPr>
        <p:spPr>
          <a:xfrm>
            <a:off x="398318" y="1447693"/>
            <a:ext cx="34636" cy="2457450"/>
          </a:xfrm>
          <a:custGeom>
            <a:avLst/>
            <a:gdLst/>
            <a:ahLst/>
            <a:cxnLst/>
            <a:rect l="l" t="t" r="r" b="b"/>
            <a:pathLst>
              <a:path w="34636" h="2457450">
                <a:moveTo>
                  <a:pt x="34636" y="0"/>
                </a:moveTo>
                <a:lnTo>
                  <a:pt x="34636" y="0"/>
                </a:lnTo>
                <a:lnTo>
                  <a:pt x="34636" y="2457450"/>
                </a:lnTo>
                <a:lnTo>
                  <a:pt x="34636" y="2457450"/>
                </a:lnTo>
                <a:cubicBezTo>
                  <a:pt x="15507" y="2457450"/>
                  <a:pt x="0" y="2441943"/>
                  <a:pt x="0" y="242281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7" name="Shape 5"/>
          <p:cNvSpPr/>
          <p:nvPr/>
        </p:nvSpPr>
        <p:spPr>
          <a:xfrm>
            <a:off x="634711" y="167627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78581" y="0"/>
                </a:moveTo>
                <a:cubicBezTo>
                  <a:pt x="66749" y="0"/>
                  <a:pt x="57150" y="9599"/>
                  <a:pt x="57150" y="21431"/>
                </a:cubicBezTo>
                <a:lnTo>
                  <a:pt x="57150" y="114300"/>
                </a:lnTo>
                <a:cubicBezTo>
                  <a:pt x="57150" y="126132"/>
                  <a:pt x="66749" y="135731"/>
                  <a:pt x="78581" y="135731"/>
                </a:cubicBezTo>
                <a:lnTo>
                  <a:pt x="107156" y="135731"/>
                </a:lnTo>
                <a:cubicBezTo>
                  <a:pt x="118988" y="135731"/>
                  <a:pt x="128588" y="126132"/>
                  <a:pt x="128588" y="114300"/>
                </a:cubicBezTo>
                <a:lnTo>
                  <a:pt x="128588" y="85725"/>
                </a:lnTo>
                <a:lnTo>
                  <a:pt x="142875" y="85725"/>
                </a:lnTo>
                <a:cubicBezTo>
                  <a:pt x="174441" y="85725"/>
                  <a:pt x="200025" y="111309"/>
                  <a:pt x="200025" y="142875"/>
                </a:cubicBezTo>
                <a:cubicBezTo>
                  <a:pt x="200025" y="174441"/>
                  <a:pt x="174441" y="200025"/>
                  <a:pt x="142875" y="200025"/>
                </a:cubicBezTo>
                <a:lnTo>
                  <a:pt x="14288" y="200025"/>
                </a:lnTo>
                <a:cubicBezTo>
                  <a:pt x="6385" y="200025"/>
                  <a:pt x="0" y="206410"/>
                  <a:pt x="0" y="214313"/>
                </a:cubicBezTo>
                <a:cubicBezTo>
                  <a:pt x="0" y="222215"/>
                  <a:pt x="6385" y="228600"/>
                  <a:pt x="14288" y="228600"/>
                </a:cubicBezTo>
                <a:lnTo>
                  <a:pt x="214313" y="228600"/>
                </a:lnTo>
                <a:cubicBezTo>
                  <a:pt x="222215" y="228600"/>
                  <a:pt x="228600" y="222215"/>
                  <a:pt x="228600" y="214313"/>
                </a:cubicBezTo>
                <a:cubicBezTo>
                  <a:pt x="228600" y="206410"/>
                  <a:pt x="222215" y="200025"/>
                  <a:pt x="214313" y="200025"/>
                </a:cubicBezTo>
                <a:lnTo>
                  <a:pt x="206767" y="200025"/>
                </a:lnTo>
                <a:cubicBezTo>
                  <a:pt x="220340" y="184845"/>
                  <a:pt x="228600" y="164842"/>
                  <a:pt x="228600" y="142875"/>
                </a:cubicBezTo>
                <a:cubicBezTo>
                  <a:pt x="228600" y="95548"/>
                  <a:pt x="190202" y="57150"/>
                  <a:pt x="142875" y="57150"/>
                </a:cubicBezTo>
                <a:lnTo>
                  <a:pt x="128588" y="57150"/>
                </a:lnTo>
                <a:lnTo>
                  <a:pt x="128588" y="21431"/>
                </a:lnTo>
                <a:cubicBezTo>
                  <a:pt x="128588" y="9599"/>
                  <a:pt x="118988" y="0"/>
                  <a:pt x="107156" y="0"/>
                </a:cubicBezTo>
                <a:lnTo>
                  <a:pt x="78581" y="0"/>
                </a:lnTo>
                <a:close/>
                <a:moveTo>
                  <a:pt x="53578" y="157163"/>
                </a:moveTo>
                <a:cubicBezTo>
                  <a:pt x="47640" y="157163"/>
                  <a:pt x="42863" y="161940"/>
                  <a:pt x="42863" y="167878"/>
                </a:cubicBezTo>
                <a:cubicBezTo>
                  <a:pt x="42863" y="173816"/>
                  <a:pt x="47640" y="178594"/>
                  <a:pt x="53578" y="178594"/>
                </a:cubicBezTo>
                <a:lnTo>
                  <a:pt x="132159" y="178594"/>
                </a:lnTo>
                <a:cubicBezTo>
                  <a:pt x="138098" y="178594"/>
                  <a:pt x="142875" y="173816"/>
                  <a:pt x="142875" y="167878"/>
                </a:cubicBezTo>
                <a:cubicBezTo>
                  <a:pt x="142875" y="161940"/>
                  <a:pt x="138098" y="157163"/>
                  <a:pt x="132159" y="157163"/>
                </a:cubicBezTo>
                <a:lnTo>
                  <a:pt x="53578" y="157163"/>
                </a:ln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8" name="Text 6"/>
          <p:cNvSpPr/>
          <p:nvPr/>
        </p:nvSpPr>
        <p:spPr>
          <a:xfrm>
            <a:off x="1006146" y="1638193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Basic Monitor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06136" y="2594930"/>
            <a:ext cx="5181600" cy="8659"/>
          </a:xfrm>
          <a:custGeom>
            <a:avLst/>
            <a:gdLst/>
            <a:ahLst/>
            <a:cxnLst/>
            <a:rect l="l" t="t" r="r" b="b"/>
            <a:pathLst>
              <a:path w="5181600" h="8659">
                <a:moveTo>
                  <a:pt x="0" y="0"/>
                </a:moveTo>
                <a:lnTo>
                  <a:pt x="5181600" y="0"/>
                </a:lnTo>
                <a:lnTo>
                  <a:pt x="5181600" y="8659"/>
                </a:lnTo>
                <a:lnTo>
                  <a:pt x="0" y="8659"/>
                </a:lnTo>
                <a:lnTo>
                  <a:pt x="0" y="0"/>
                </a:lnTo>
                <a:close/>
              </a:path>
            </a:pathLst>
          </a:custGeom>
          <a:solidFill>
            <a:srgbClr val="5F6B7A">
              <a:alpha val="2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606136" y="2209558"/>
            <a:ext cx="1143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Uncaught ASR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360789" y="2171472"/>
            <a:ext cx="571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5F6B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0.0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06136" y="3174936"/>
            <a:ext cx="5181600" cy="8659"/>
          </a:xfrm>
          <a:custGeom>
            <a:avLst/>
            <a:gdLst/>
            <a:ahLst/>
            <a:cxnLst/>
            <a:rect l="l" t="t" r="r" b="b"/>
            <a:pathLst>
              <a:path w="5181600" h="8659">
                <a:moveTo>
                  <a:pt x="0" y="0"/>
                </a:moveTo>
                <a:lnTo>
                  <a:pt x="5181600" y="0"/>
                </a:lnTo>
                <a:lnTo>
                  <a:pt x="5181600" y="8659"/>
                </a:lnTo>
                <a:lnTo>
                  <a:pt x="0" y="8659"/>
                </a:lnTo>
                <a:lnTo>
                  <a:pt x="0" y="0"/>
                </a:lnTo>
                <a:close/>
              </a:path>
            </a:pathLst>
          </a:custGeom>
          <a:solidFill>
            <a:srgbClr val="5F6B7A">
              <a:alpha val="20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606136" y="2808656"/>
            <a:ext cx="1619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Detection Rate (Any)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188080" y="2789583"/>
            <a:ext cx="7143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0.333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06136" y="3369604"/>
            <a:ext cx="800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Condition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258717" y="3369604"/>
            <a:ext cx="1619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clinical_trial_jan29_5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227577" y="1447693"/>
            <a:ext cx="5579918" cy="2457450"/>
          </a:xfrm>
          <a:custGeom>
            <a:avLst/>
            <a:gdLst/>
            <a:ahLst/>
            <a:cxnLst/>
            <a:rect l="l" t="t" r="r" b="b"/>
            <a:pathLst>
              <a:path w="5579918" h="2457450">
                <a:moveTo>
                  <a:pt x="34636" y="0"/>
                </a:moveTo>
                <a:lnTo>
                  <a:pt x="5503713" y="0"/>
                </a:lnTo>
                <a:cubicBezTo>
                  <a:pt x="5545800" y="0"/>
                  <a:pt x="5579918" y="34118"/>
                  <a:pt x="5579918" y="76206"/>
                </a:cubicBezTo>
                <a:lnTo>
                  <a:pt x="5579918" y="2381244"/>
                </a:lnTo>
                <a:cubicBezTo>
                  <a:pt x="5579918" y="2423332"/>
                  <a:pt x="5545800" y="2457450"/>
                  <a:pt x="5503713" y="2457450"/>
                </a:cubicBezTo>
                <a:lnTo>
                  <a:pt x="34636" y="2457450"/>
                </a:lnTo>
                <a:cubicBezTo>
                  <a:pt x="15507" y="2457450"/>
                  <a:pt x="0" y="2441943"/>
                  <a:pt x="0" y="242281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18" name="Shape 16"/>
          <p:cNvSpPr/>
          <p:nvPr/>
        </p:nvSpPr>
        <p:spPr>
          <a:xfrm>
            <a:off x="6227577" y="1447693"/>
            <a:ext cx="34636" cy="2457450"/>
          </a:xfrm>
          <a:custGeom>
            <a:avLst/>
            <a:gdLst/>
            <a:ahLst/>
            <a:cxnLst/>
            <a:rect l="l" t="t" r="r" b="b"/>
            <a:pathLst>
              <a:path w="34636" h="2457450">
                <a:moveTo>
                  <a:pt x="34636" y="0"/>
                </a:moveTo>
                <a:lnTo>
                  <a:pt x="34636" y="0"/>
                </a:lnTo>
                <a:lnTo>
                  <a:pt x="34636" y="2457450"/>
                </a:lnTo>
                <a:lnTo>
                  <a:pt x="34636" y="2457450"/>
                </a:lnTo>
                <a:cubicBezTo>
                  <a:pt x="15507" y="2457450"/>
                  <a:pt x="0" y="2441943"/>
                  <a:pt x="0" y="242281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19" name="Shape 17"/>
          <p:cNvSpPr/>
          <p:nvPr/>
        </p:nvSpPr>
        <p:spPr>
          <a:xfrm>
            <a:off x="6463971" y="167627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03808" y="2322"/>
                </a:moveTo>
                <a:cubicBezTo>
                  <a:pt x="110460" y="-759"/>
                  <a:pt x="118140" y="-759"/>
                  <a:pt x="124792" y="2322"/>
                </a:cubicBezTo>
                <a:lnTo>
                  <a:pt x="222394" y="47417"/>
                </a:lnTo>
                <a:cubicBezTo>
                  <a:pt x="226189" y="49158"/>
                  <a:pt x="228600" y="52953"/>
                  <a:pt x="228600" y="57150"/>
                </a:cubicBezTo>
                <a:cubicBezTo>
                  <a:pt x="228600" y="61347"/>
                  <a:pt x="226189" y="65142"/>
                  <a:pt x="222394" y="66883"/>
                </a:cubicBezTo>
                <a:lnTo>
                  <a:pt x="124792" y="111978"/>
                </a:lnTo>
                <a:cubicBezTo>
                  <a:pt x="118140" y="115059"/>
                  <a:pt x="110460" y="115059"/>
                  <a:pt x="103808" y="111978"/>
                </a:cubicBezTo>
                <a:lnTo>
                  <a:pt x="6206" y="66883"/>
                </a:lnTo>
                <a:cubicBezTo>
                  <a:pt x="2411" y="65097"/>
                  <a:pt x="0" y="61302"/>
                  <a:pt x="0" y="57150"/>
                </a:cubicBezTo>
                <a:cubicBezTo>
                  <a:pt x="0" y="52998"/>
                  <a:pt x="2411" y="49158"/>
                  <a:pt x="6206" y="47417"/>
                </a:cubicBezTo>
                <a:lnTo>
                  <a:pt x="103808" y="2322"/>
                </a:lnTo>
                <a:close/>
                <a:moveTo>
                  <a:pt x="21476" y="97512"/>
                </a:moveTo>
                <a:lnTo>
                  <a:pt x="94833" y="131400"/>
                </a:lnTo>
                <a:cubicBezTo>
                  <a:pt x="107201" y="137115"/>
                  <a:pt x="121444" y="137115"/>
                  <a:pt x="133811" y="131400"/>
                </a:cubicBezTo>
                <a:lnTo>
                  <a:pt x="207169" y="97512"/>
                </a:lnTo>
                <a:lnTo>
                  <a:pt x="222394" y="104567"/>
                </a:lnTo>
                <a:cubicBezTo>
                  <a:pt x="226189" y="106308"/>
                  <a:pt x="228600" y="110103"/>
                  <a:pt x="228600" y="114300"/>
                </a:cubicBezTo>
                <a:cubicBezTo>
                  <a:pt x="228600" y="118497"/>
                  <a:pt x="226189" y="122292"/>
                  <a:pt x="222394" y="124033"/>
                </a:cubicBezTo>
                <a:lnTo>
                  <a:pt x="124792" y="169128"/>
                </a:lnTo>
                <a:cubicBezTo>
                  <a:pt x="118140" y="172209"/>
                  <a:pt x="110460" y="172209"/>
                  <a:pt x="103808" y="169128"/>
                </a:cubicBezTo>
                <a:lnTo>
                  <a:pt x="6206" y="124033"/>
                </a:lnTo>
                <a:cubicBezTo>
                  <a:pt x="2411" y="122247"/>
                  <a:pt x="0" y="118452"/>
                  <a:pt x="0" y="114300"/>
                </a:cubicBezTo>
                <a:cubicBezTo>
                  <a:pt x="0" y="110148"/>
                  <a:pt x="2411" y="106308"/>
                  <a:pt x="6206" y="104567"/>
                </a:cubicBezTo>
                <a:lnTo>
                  <a:pt x="21431" y="97512"/>
                </a:lnTo>
                <a:close/>
                <a:moveTo>
                  <a:pt x="6206" y="161717"/>
                </a:moveTo>
                <a:lnTo>
                  <a:pt x="21431" y="154662"/>
                </a:lnTo>
                <a:lnTo>
                  <a:pt x="94789" y="188550"/>
                </a:lnTo>
                <a:cubicBezTo>
                  <a:pt x="107156" y="194265"/>
                  <a:pt x="121399" y="194265"/>
                  <a:pt x="133767" y="188550"/>
                </a:cubicBezTo>
                <a:lnTo>
                  <a:pt x="207124" y="154662"/>
                </a:lnTo>
                <a:lnTo>
                  <a:pt x="222349" y="161717"/>
                </a:lnTo>
                <a:cubicBezTo>
                  <a:pt x="226144" y="163458"/>
                  <a:pt x="228555" y="167253"/>
                  <a:pt x="228555" y="171450"/>
                </a:cubicBezTo>
                <a:cubicBezTo>
                  <a:pt x="228555" y="175647"/>
                  <a:pt x="226144" y="179442"/>
                  <a:pt x="222349" y="181183"/>
                </a:cubicBezTo>
                <a:lnTo>
                  <a:pt x="124748" y="226278"/>
                </a:lnTo>
                <a:cubicBezTo>
                  <a:pt x="118095" y="229359"/>
                  <a:pt x="110416" y="229359"/>
                  <a:pt x="103763" y="226278"/>
                </a:cubicBezTo>
                <a:lnTo>
                  <a:pt x="6206" y="181183"/>
                </a:lnTo>
                <a:cubicBezTo>
                  <a:pt x="2411" y="179397"/>
                  <a:pt x="0" y="175602"/>
                  <a:pt x="0" y="171450"/>
                </a:cubicBezTo>
                <a:cubicBezTo>
                  <a:pt x="0" y="167298"/>
                  <a:pt x="2411" y="163458"/>
                  <a:pt x="6206" y="161717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20" name="Text 18"/>
          <p:cNvSpPr/>
          <p:nvPr/>
        </p:nvSpPr>
        <p:spPr>
          <a:xfrm>
            <a:off x="6835405" y="1638193"/>
            <a:ext cx="14668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Multi Monitor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435396" y="2594930"/>
            <a:ext cx="5181600" cy="8659"/>
          </a:xfrm>
          <a:custGeom>
            <a:avLst/>
            <a:gdLst/>
            <a:ahLst/>
            <a:cxnLst/>
            <a:rect l="l" t="t" r="r" b="b"/>
            <a:pathLst>
              <a:path w="5181600" h="8659">
                <a:moveTo>
                  <a:pt x="0" y="0"/>
                </a:moveTo>
                <a:lnTo>
                  <a:pt x="5181600" y="0"/>
                </a:lnTo>
                <a:lnTo>
                  <a:pt x="5181600" y="8659"/>
                </a:lnTo>
                <a:lnTo>
                  <a:pt x="0" y="8659"/>
                </a:lnTo>
                <a:lnTo>
                  <a:pt x="0" y="0"/>
                </a:lnTo>
                <a:close/>
              </a:path>
            </a:pathLst>
          </a:custGeom>
          <a:solidFill>
            <a:srgbClr val="5F6B7A">
              <a:alpha val="20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6435396" y="2209558"/>
            <a:ext cx="1143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Uncaught ASR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1190116" y="2171472"/>
            <a:ext cx="571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5F6B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0.0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435396" y="3174936"/>
            <a:ext cx="5181600" cy="8659"/>
          </a:xfrm>
          <a:custGeom>
            <a:avLst/>
            <a:gdLst/>
            <a:ahLst/>
            <a:cxnLst/>
            <a:rect l="l" t="t" r="r" b="b"/>
            <a:pathLst>
              <a:path w="5181600" h="8659">
                <a:moveTo>
                  <a:pt x="0" y="0"/>
                </a:moveTo>
                <a:lnTo>
                  <a:pt x="5181600" y="0"/>
                </a:lnTo>
                <a:lnTo>
                  <a:pt x="5181600" y="8659"/>
                </a:lnTo>
                <a:lnTo>
                  <a:pt x="0" y="8659"/>
                </a:lnTo>
                <a:lnTo>
                  <a:pt x="0" y="0"/>
                </a:lnTo>
                <a:close/>
              </a:path>
            </a:pathLst>
          </a:custGeom>
          <a:solidFill>
            <a:srgbClr val="5F6B7A">
              <a:alpha val="20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6435396" y="2808656"/>
            <a:ext cx="1619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Detection Rate (Any)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1276165" y="2789583"/>
            <a:ext cx="457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5F6B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0.0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435396" y="3369604"/>
            <a:ext cx="800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Condition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0088044" y="3369604"/>
            <a:ext cx="1619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clinical_trial_jan29_5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381000" y="3979055"/>
            <a:ext cx="11430000" cy="1524000"/>
          </a:xfrm>
          <a:custGeom>
            <a:avLst/>
            <a:gdLst/>
            <a:ahLst/>
            <a:cxnLst/>
            <a:rect l="l" t="t" r="r" b="b"/>
            <a:pathLst>
              <a:path w="11430000" h="1524000">
                <a:moveTo>
                  <a:pt x="76200" y="0"/>
                </a:moveTo>
                <a:lnTo>
                  <a:pt x="11353800" y="0"/>
                </a:lnTo>
                <a:cubicBezTo>
                  <a:pt x="11395856" y="0"/>
                  <a:pt x="11430000" y="34144"/>
                  <a:pt x="11430000" y="76200"/>
                </a:cubicBezTo>
                <a:lnTo>
                  <a:pt x="11430000" y="1447800"/>
                </a:lnTo>
                <a:cubicBezTo>
                  <a:pt x="11430000" y="1489856"/>
                  <a:pt x="11395856" y="1524000"/>
                  <a:pt x="11353800" y="1524000"/>
                </a:cubicBezTo>
                <a:lnTo>
                  <a:pt x="76200" y="1524000"/>
                </a:lnTo>
                <a:cubicBezTo>
                  <a:pt x="34144" y="1524000"/>
                  <a:pt x="0" y="1489856"/>
                  <a:pt x="0" y="1447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30" name="Text 28"/>
          <p:cNvSpPr/>
          <p:nvPr/>
        </p:nvSpPr>
        <p:spPr>
          <a:xfrm>
            <a:off x="533346" y="4131404"/>
            <a:ext cx="112204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What This Test Shows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557158" y="4559894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171450"/>
                </a:moveTo>
                <a:cubicBezTo>
                  <a:pt x="133038" y="171450"/>
                  <a:pt x="171450" y="133038"/>
                  <a:pt x="171450" y="85725"/>
                </a:cubicBezTo>
                <a:cubicBezTo>
                  <a:pt x="171450" y="38412"/>
                  <a:pt x="133038" y="0"/>
                  <a:pt x="85725" y="0"/>
                </a:cubicBezTo>
                <a:cubicBezTo>
                  <a:pt x="38412" y="0"/>
                  <a:pt x="0" y="38412"/>
                  <a:pt x="0" y="85725"/>
                </a:cubicBezTo>
                <a:cubicBezTo>
                  <a:pt x="0" y="133038"/>
                  <a:pt x="38412" y="171450"/>
                  <a:pt x="85725" y="171450"/>
                </a:cubicBezTo>
                <a:close/>
                <a:moveTo>
                  <a:pt x="113987" y="71225"/>
                </a:moveTo>
                <a:lnTo>
                  <a:pt x="87198" y="114088"/>
                </a:lnTo>
                <a:cubicBezTo>
                  <a:pt x="85792" y="116332"/>
                  <a:pt x="83381" y="117738"/>
                  <a:pt x="80736" y="117872"/>
                </a:cubicBezTo>
                <a:cubicBezTo>
                  <a:pt x="78090" y="118006"/>
                  <a:pt x="75545" y="116800"/>
                  <a:pt x="73971" y="114657"/>
                </a:cubicBezTo>
                <a:lnTo>
                  <a:pt x="57898" y="93226"/>
                </a:lnTo>
                <a:cubicBezTo>
                  <a:pt x="55219" y="89676"/>
                  <a:pt x="55956" y="84653"/>
                  <a:pt x="59505" y="81975"/>
                </a:cubicBezTo>
                <a:cubicBezTo>
                  <a:pt x="63055" y="79296"/>
                  <a:pt x="68078" y="80032"/>
                  <a:pt x="70757" y="83582"/>
                </a:cubicBezTo>
                <a:lnTo>
                  <a:pt x="79798" y="95637"/>
                </a:lnTo>
                <a:lnTo>
                  <a:pt x="100359" y="62720"/>
                </a:lnTo>
                <a:cubicBezTo>
                  <a:pt x="102703" y="58969"/>
                  <a:pt x="107659" y="57797"/>
                  <a:pt x="111443" y="60175"/>
                </a:cubicBezTo>
                <a:cubicBezTo>
                  <a:pt x="115226" y="62552"/>
                  <a:pt x="116365" y="67475"/>
                  <a:pt x="113987" y="71259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32" name="Text 30"/>
          <p:cNvSpPr/>
          <p:nvPr/>
        </p:nvSpPr>
        <p:spPr>
          <a:xfrm>
            <a:off x="823831" y="4512334"/>
            <a:ext cx="12858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Informative Null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33346" y="4855113"/>
            <a:ext cx="55245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Both monitor conditions yield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0.0 uncaught ASR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— this is a real null result on the primary safety metric, not a failure to test.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234072" y="4559894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68302" y="50430"/>
                </a:moveTo>
                <a:lnTo>
                  <a:pt x="136155" y="82577"/>
                </a:lnTo>
                <a:cubicBezTo>
                  <a:pt x="133075" y="85658"/>
                  <a:pt x="128487" y="86562"/>
                  <a:pt x="124469" y="84888"/>
                </a:cubicBezTo>
                <a:cubicBezTo>
                  <a:pt x="120450" y="83214"/>
                  <a:pt x="117872" y="79329"/>
                  <a:pt x="117872" y="75009"/>
                </a:cubicBezTo>
                <a:lnTo>
                  <a:pt x="117872" y="53578"/>
                </a:lnTo>
                <a:lnTo>
                  <a:pt x="10716" y="53578"/>
                </a:lnTo>
                <a:cubicBezTo>
                  <a:pt x="4789" y="53578"/>
                  <a:pt x="0" y="48790"/>
                  <a:pt x="0" y="42863"/>
                </a:cubicBezTo>
                <a:cubicBezTo>
                  <a:pt x="0" y="36935"/>
                  <a:pt x="4789" y="32147"/>
                  <a:pt x="10716" y="32147"/>
                </a:cubicBezTo>
                <a:lnTo>
                  <a:pt x="117872" y="32147"/>
                </a:lnTo>
                <a:lnTo>
                  <a:pt x="117872" y="10716"/>
                </a:lnTo>
                <a:cubicBezTo>
                  <a:pt x="117872" y="6396"/>
                  <a:pt x="120484" y="2478"/>
                  <a:pt x="124502" y="804"/>
                </a:cubicBezTo>
                <a:cubicBezTo>
                  <a:pt x="128521" y="-871"/>
                  <a:pt x="133108" y="67"/>
                  <a:pt x="136189" y="3114"/>
                </a:cubicBezTo>
                <a:lnTo>
                  <a:pt x="168336" y="35261"/>
                </a:lnTo>
                <a:cubicBezTo>
                  <a:pt x="172522" y="39447"/>
                  <a:pt x="172522" y="46245"/>
                  <a:pt x="168336" y="50430"/>
                </a:cubicBezTo>
                <a:close/>
                <a:moveTo>
                  <a:pt x="35261" y="168302"/>
                </a:moveTo>
                <a:lnTo>
                  <a:pt x="3114" y="136155"/>
                </a:lnTo>
                <a:cubicBezTo>
                  <a:pt x="-1072" y="131970"/>
                  <a:pt x="-1072" y="125172"/>
                  <a:pt x="3114" y="120986"/>
                </a:cubicBezTo>
                <a:lnTo>
                  <a:pt x="35261" y="88839"/>
                </a:lnTo>
                <a:cubicBezTo>
                  <a:pt x="38342" y="85758"/>
                  <a:pt x="42929" y="84854"/>
                  <a:pt x="46948" y="86529"/>
                </a:cubicBezTo>
                <a:cubicBezTo>
                  <a:pt x="50966" y="88203"/>
                  <a:pt x="53578" y="92121"/>
                  <a:pt x="53578" y="96441"/>
                </a:cubicBezTo>
                <a:lnTo>
                  <a:pt x="53578" y="117872"/>
                </a:lnTo>
                <a:lnTo>
                  <a:pt x="160734" y="117872"/>
                </a:lnTo>
                <a:cubicBezTo>
                  <a:pt x="166661" y="117872"/>
                  <a:pt x="171450" y="122660"/>
                  <a:pt x="171450" y="128588"/>
                </a:cubicBezTo>
                <a:cubicBezTo>
                  <a:pt x="171450" y="134515"/>
                  <a:pt x="166661" y="139303"/>
                  <a:pt x="160734" y="139303"/>
                </a:cubicBezTo>
                <a:lnTo>
                  <a:pt x="53578" y="139303"/>
                </a:lnTo>
                <a:lnTo>
                  <a:pt x="53578" y="160734"/>
                </a:lnTo>
                <a:cubicBezTo>
                  <a:pt x="53578" y="165054"/>
                  <a:pt x="50966" y="168972"/>
                  <a:pt x="46948" y="170646"/>
                </a:cubicBezTo>
                <a:cubicBezTo>
                  <a:pt x="42929" y="172321"/>
                  <a:pt x="38342" y="171383"/>
                  <a:pt x="35261" y="168336"/>
                </a:cubicBez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35" name="Text 33"/>
          <p:cNvSpPr/>
          <p:nvPr/>
        </p:nvSpPr>
        <p:spPr>
          <a:xfrm>
            <a:off x="6500744" y="4512334"/>
            <a:ext cx="16478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Condition Sensitivity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210259" y="4855113"/>
            <a:ext cx="55245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Detection behavior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FF8A6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differs materially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between conditions (0.333 vs 0.0), showing protocol/monitor architecture affects measured outcomes.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385330" y="5583287"/>
            <a:ext cx="5590309" cy="808759"/>
          </a:xfrm>
          <a:custGeom>
            <a:avLst/>
            <a:gdLst/>
            <a:ahLst/>
            <a:cxnLst/>
            <a:rect l="l" t="t" r="r" b="b"/>
            <a:pathLst>
              <a:path w="5590309" h="808759">
                <a:moveTo>
                  <a:pt x="76201" y="0"/>
                </a:moveTo>
                <a:lnTo>
                  <a:pt x="5514108" y="0"/>
                </a:lnTo>
                <a:cubicBezTo>
                  <a:pt x="5556193" y="0"/>
                  <a:pt x="5590309" y="34116"/>
                  <a:pt x="5590309" y="76201"/>
                </a:cubicBezTo>
                <a:lnTo>
                  <a:pt x="5590309" y="732558"/>
                </a:lnTo>
                <a:cubicBezTo>
                  <a:pt x="5590309" y="774643"/>
                  <a:pt x="5556193" y="808759"/>
                  <a:pt x="5514108" y="808759"/>
                </a:cubicBezTo>
                <a:lnTo>
                  <a:pt x="76201" y="808759"/>
                </a:lnTo>
                <a:cubicBezTo>
                  <a:pt x="34116" y="808759"/>
                  <a:pt x="0" y="774643"/>
                  <a:pt x="0" y="732558"/>
                </a:cubicBezTo>
                <a:lnTo>
                  <a:pt x="0" y="76201"/>
                </a:lnTo>
                <a:cubicBezTo>
                  <a:pt x="0" y="34116"/>
                  <a:pt x="34116" y="0"/>
                  <a:pt x="76201" y="0"/>
                </a:cubicBezTo>
                <a:close/>
              </a:path>
            </a:pathLst>
          </a:custGeom>
          <a:solidFill>
            <a:srgbClr val="4DB6AC">
              <a:alpha val="10196"/>
            </a:srgbClr>
          </a:solidFill>
          <a:ln w="11545">
            <a:solidFill>
              <a:srgbClr val="4DB6AC">
                <a:alpha val="30196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61055" y="5787586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66675" y="47625"/>
                </a:moveTo>
                <a:cubicBezTo>
                  <a:pt x="66675" y="42368"/>
                  <a:pt x="70943" y="38100"/>
                  <a:pt x="76200" y="38100"/>
                </a:cubicBezTo>
                <a:cubicBezTo>
                  <a:pt x="81457" y="38100"/>
                  <a:pt x="85725" y="42368"/>
                  <a:pt x="85725" y="47625"/>
                </a:cubicBezTo>
                <a:cubicBezTo>
                  <a:pt x="85725" y="52882"/>
                  <a:pt x="81457" y="57150"/>
                  <a:pt x="76200" y="57150"/>
                </a:cubicBezTo>
                <a:cubicBezTo>
                  <a:pt x="70943" y="57150"/>
                  <a:pt x="66675" y="52882"/>
                  <a:pt x="66675" y="47625"/>
                </a:cubicBezTo>
                <a:close/>
                <a:moveTo>
                  <a:pt x="64294" y="66675"/>
                </a:moveTo>
                <a:lnTo>
                  <a:pt x="78581" y="66675"/>
                </a:lnTo>
                <a:cubicBezTo>
                  <a:pt x="82540" y="66675"/>
                  <a:pt x="85725" y="69860"/>
                  <a:pt x="85725" y="73819"/>
                </a:cubicBezTo>
                <a:lnTo>
                  <a:pt x="85725" y="100013"/>
                </a:lnTo>
                <a:lnTo>
                  <a:pt x="88106" y="100013"/>
                </a:lnTo>
                <a:cubicBezTo>
                  <a:pt x="92065" y="100013"/>
                  <a:pt x="95250" y="103197"/>
                  <a:pt x="95250" y="107156"/>
                </a:cubicBezTo>
                <a:cubicBezTo>
                  <a:pt x="95250" y="111115"/>
                  <a:pt x="92065" y="114300"/>
                  <a:pt x="88106" y="114300"/>
                </a:cubicBezTo>
                <a:lnTo>
                  <a:pt x="64294" y="114300"/>
                </a:lnTo>
                <a:cubicBezTo>
                  <a:pt x="60335" y="114300"/>
                  <a:pt x="57150" y="111115"/>
                  <a:pt x="57150" y="107156"/>
                </a:cubicBezTo>
                <a:cubicBezTo>
                  <a:pt x="57150" y="103197"/>
                  <a:pt x="60335" y="100013"/>
                  <a:pt x="64294" y="100013"/>
                </a:cubicBezTo>
                <a:lnTo>
                  <a:pt x="71438" y="100013"/>
                </a:lnTo>
                <a:lnTo>
                  <a:pt x="71438" y="80962"/>
                </a:lnTo>
                <a:lnTo>
                  <a:pt x="64294" y="80962"/>
                </a:lnTo>
                <a:cubicBezTo>
                  <a:pt x="60335" y="80962"/>
                  <a:pt x="57150" y="77778"/>
                  <a:pt x="57150" y="73819"/>
                </a:cubicBezTo>
                <a:cubicBezTo>
                  <a:pt x="57150" y="69860"/>
                  <a:pt x="60335" y="66675"/>
                  <a:pt x="64294" y="66675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39" name="Text 37"/>
          <p:cNvSpPr/>
          <p:nvPr/>
        </p:nvSpPr>
        <p:spPr>
          <a:xfrm>
            <a:off x="789655" y="5739961"/>
            <a:ext cx="5105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Honest Reporting: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This is a 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8E9EA"/>
                </a:solidFill>
                <a:highlight>
                  <a:srgbClr val="4DB6AC">
                    <a:alpha val="2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one-family, low-N check 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with null uncaught-ASR contrast — framed appropriately without overselling.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214589" y="5583287"/>
            <a:ext cx="5590309" cy="808759"/>
          </a:xfrm>
          <a:custGeom>
            <a:avLst/>
            <a:gdLst/>
            <a:ahLst/>
            <a:cxnLst/>
            <a:rect l="l" t="t" r="r" b="b"/>
            <a:pathLst>
              <a:path w="5590309" h="808759">
                <a:moveTo>
                  <a:pt x="76201" y="0"/>
                </a:moveTo>
                <a:lnTo>
                  <a:pt x="5514108" y="0"/>
                </a:lnTo>
                <a:cubicBezTo>
                  <a:pt x="5556193" y="0"/>
                  <a:pt x="5590309" y="34116"/>
                  <a:pt x="5590309" y="76201"/>
                </a:cubicBezTo>
                <a:lnTo>
                  <a:pt x="5590309" y="732558"/>
                </a:lnTo>
                <a:cubicBezTo>
                  <a:pt x="5590309" y="774643"/>
                  <a:pt x="5556193" y="808759"/>
                  <a:pt x="5514108" y="808759"/>
                </a:cubicBezTo>
                <a:lnTo>
                  <a:pt x="76201" y="808759"/>
                </a:lnTo>
                <a:cubicBezTo>
                  <a:pt x="34116" y="808759"/>
                  <a:pt x="0" y="774643"/>
                  <a:pt x="0" y="732558"/>
                </a:cubicBezTo>
                <a:lnTo>
                  <a:pt x="0" y="76201"/>
                </a:lnTo>
                <a:cubicBezTo>
                  <a:pt x="0" y="34116"/>
                  <a:pt x="34116" y="0"/>
                  <a:pt x="76201" y="0"/>
                </a:cubicBezTo>
                <a:close/>
              </a:path>
            </a:pathLst>
          </a:custGeom>
          <a:solidFill>
            <a:srgbClr val="252A30"/>
          </a:solidFill>
          <a:ln w="11545">
            <a:solidFill>
              <a:srgbClr val="5F6B7A">
                <a:alpha val="30196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383170" y="5892375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07156" y="0"/>
                </a:moveTo>
                <a:lnTo>
                  <a:pt x="47625" y="0"/>
                </a:lnTo>
                <a:cubicBezTo>
                  <a:pt x="41039" y="0"/>
                  <a:pt x="35719" y="5321"/>
                  <a:pt x="35719" y="11906"/>
                </a:cubicBezTo>
                <a:cubicBezTo>
                  <a:pt x="35719" y="18492"/>
                  <a:pt x="41039" y="23812"/>
                  <a:pt x="47625" y="23812"/>
                </a:cubicBezTo>
                <a:lnTo>
                  <a:pt x="47625" y="80181"/>
                </a:lnTo>
                <a:lnTo>
                  <a:pt x="2791" y="158614"/>
                </a:lnTo>
                <a:cubicBezTo>
                  <a:pt x="967" y="161851"/>
                  <a:pt x="0" y="165460"/>
                  <a:pt x="0" y="169180"/>
                </a:cubicBezTo>
                <a:cubicBezTo>
                  <a:pt x="0" y="180975"/>
                  <a:pt x="9525" y="190500"/>
                  <a:pt x="21320" y="190500"/>
                </a:cubicBezTo>
                <a:lnTo>
                  <a:pt x="145368" y="190500"/>
                </a:lnTo>
                <a:cubicBezTo>
                  <a:pt x="157125" y="190500"/>
                  <a:pt x="166688" y="180975"/>
                  <a:pt x="166688" y="169180"/>
                </a:cubicBezTo>
                <a:cubicBezTo>
                  <a:pt x="166688" y="165460"/>
                  <a:pt x="165720" y="161813"/>
                  <a:pt x="163897" y="158614"/>
                </a:cubicBezTo>
                <a:lnTo>
                  <a:pt x="119063" y="80181"/>
                </a:lnTo>
                <a:lnTo>
                  <a:pt x="119063" y="23812"/>
                </a:lnTo>
                <a:cubicBezTo>
                  <a:pt x="125648" y="23812"/>
                  <a:pt x="130969" y="18492"/>
                  <a:pt x="130969" y="11906"/>
                </a:cubicBezTo>
                <a:cubicBezTo>
                  <a:pt x="130969" y="5321"/>
                  <a:pt x="125648" y="0"/>
                  <a:pt x="119063" y="0"/>
                </a:cubicBezTo>
                <a:lnTo>
                  <a:pt x="107156" y="0"/>
                </a:lnTo>
                <a:close/>
                <a:moveTo>
                  <a:pt x="71438" y="80181"/>
                </a:moveTo>
                <a:lnTo>
                  <a:pt x="71438" y="23812"/>
                </a:lnTo>
                <a:lnTo>
                  <a:pt x="95250" y="23812"/>
                </a:lnTo>
                <a:lnTo>
                  <a:pt x="95250" y="80181"/>
                </a:lnTo>
                <a:cubicBezTo>
                  <a:pt x="95250" y="84311"/>
                  <a:pt x="96329" y="88404"/>
                  <a:pt x="98375" y="92013"/>
                </a:cubicBezTo>
                <a:lnTo>
                  <a:pt x="113854" y="119063"/>
                </a:lnTo>
                <a:lnTo>
                  <a:pt x="52834" y="119063"/>
                </a:lnTo>
                <a:lnTo>
                  <a:pt x="68312" y="92013"/>
                </a:lnTo>
                <a:cubicBezTo>
                  <a:pt x="70358" y="88404"/>
                  <a:pt x="71438" y="84348"/>
                  <a:pt x="71438" y="80181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42" name="Text 40"/>
          <p:cNvSpPr/>
          <p:nvPr/>
        </p:nvSpPr>
        <p:spPr>
          <a:xfrm>
            <a:off x="6676497" y="5759039"/>
            <a:ext cx="50482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Same attacker trajectories evaluated under both monitor architectures — </a:t>
            </a:r>
            <a:pPr>
              <a:lnSpc>
                <a:spcPct val="130000"/>
              </a:lnSpc>
            </a:pPr>
            <a:r>
              <a:rPr lang="en-US" sz="1200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matched comparison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7537" y="357537"/>
            <a:ext cx="11539496" cy="178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5" b="1" spc="49" kern="0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UNCERTAINTY &amp; MECHANISM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57537" y="571984"/>
            <a:ext cx="11637818" cy="3575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34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Bootstrap Confidence &amp; Lane-Tier Effects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57537" y="1001002"/>
            <a:ext cx="5666956" cy="3155261"/>
          </a:xfrm>
          <a:custGeom>
            <a:avLst/>
            <a:gdLst/>
            <a:ahLst/>
            <a:cxnLst/>
            <a:rect l="l" t="t" r="r" b="b"/>
            <a:pathLst>
              <a:path w="5666956" h="3155261">
                <a:moveTo>
                  <a:pt x="71498" y="0"/>
                </a:moveTo>
                <a:lnTo>
                  <a:pt x="5595458" y="0"/>
                </a:lnTo>
                <a:cubicBezTo>
                  <a:pt x="5634945" y="0"/>
                  <a:pt x="5666956" y="32011"/>
                  <a:pt x="5666956" y="71498"/>
                </a:cubicBezTo>
                <a:lnTo>
                  <a:pt x="5666956" y="3083763"/>
                </a:lnTo>
                <a:cubicBezTo>
                  <a:pt x="5666956" y="3123250"/>
                  <a:pt x="5634945" y="3155261"/>
                  <a:pt x="5595458" y="3155261"/>
                </a:cubicBezTo>
                <a:lnTo>
                  <a:pt x="71498" y="3155261"/>
                </a:lnTo>
                <a:cubicBezTo>
                  <a:pt x="32011" y="3155261"/>
                  <a:pt x="0" y="3123250"/>
                  <a:pt x="0" y="3083763"/>
                </a:cubicBezTo>
                <a:lnTo>
                  <a:pt x="0" y="71498"/>
                </a:lnTo>
                <a:cubicBezTo>
                  <a:pt x="0" y="32011"/>
                  <a:pt x="32011" y="0"/>
                  <a:pt x="71498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5" name="Text 3"/>
          <p:cNvSpPr/>
          <p:nvPr/>
        </p:nvSpPr>
        <p:spPr>
          <a:xfrm>
            <a:off x="500501" y="1143965"/>
            <a:ext cx="5470311" cy="2502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8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Bootstrap Uncertainty (LOFO folds, n=3)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00501" y="1501440"/>
            <a:ext cx="5380927" cy="1287132"/>
          </a:xfrm>
          <a:custGeom>
            <a:avLst/>
            <a:gdLst/>
            <a:ahLst/>
            <a:cxnLst/>
            <a:rect l="l" t="t" r="r" b="b"/>
            <a:pathLst>
              <a:path w="5380927" h="1287132">
                <a:moveTo>
                  <a:pt x="71513" y="0"/>
                </a:moveTo>
                <a:lnTo>
                  <a:pt x="5309414" y="0"/>
                </a:lnTo>
                <a:cubicBezTo>
                  <a:pt x="5348909" y="0"/>
                  <a:pt x="5380927" y="32017"/>
                  <a:pt x="5380927" y="71513"/>
                </a:cubicBezTo>
                <a:lnTo>
                  <a:pt x="5380927" y="1215619"/>
                </a:lnTo>
                <a:cubicBezTo>
                  <a:pt x="5380927" y="1255114"/>
                  <a:pt x="5348909" y="1287132"/>
                  <a:pt x="5309414" y="1287132"/>
                </a:cubicBezTo>
                <a:lnTo>
                  <a:pt x="71513" y="1287132"/>
                </a:lnTo>
                <a:cubicBezTo>
                  <a:pt x="32017" y="1287132"/>
                  <a:pt x="0" y="1255114"/>
                  <a:pt x="0" y="1215619"/>
                </a:cubicBezTo>
                <a:lnTo>
                  <a:pt x="0" y="71513"/>
                </a:lnTo>
                <a:cubicBezTo>
                  <a:pt x="0" y="32044"/>
                  <a:pt x="32044" y="0"/>
                  <a:pt x="7151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7" name="Text 5"/>
          <p:cNvSpPr/>
          <p:nvPr/>
        </p:nvSpPr>
        <p:spPr>
          <a:xfrm>
            <a:off x="643464" y="1644402"/>
            <a:ext cx="5157466" cy="178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5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Strict Selected-minus-Baseline Delta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3464" y="1894591"/>
            <a:ext cx="1519531" cy="4290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378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0.1333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054185" y="2069296"/>
            <a:ext cx="518428" cy="2502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8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mean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3464" y="2412927"/>
            <a:ext cx="545243" cy="21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6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95% CI: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88340" y="2395090"/>
            <a:ext cx="831273" cy="2502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8" b="1" dirty="0">
                <a:solidFill>
                  <a:srgbClr val="FF8A6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[0.0, 0.2]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27316" y="2931268"/>
            <a:ext cx="125138" cy="143015"/>
          </a:xfrm>
          <a:custGeom>
            <a:avLst/>
            <a:gdLst/>
            <a:ahLst/>
            <a:cxnLst/>
            <a:rect l="l" t="t" r="r" b="b"/>
            <a:pathLst>
              <a:path w="125138" h="143015">
                <a:moveTo>
                  <a:pt x="121451" y="19581"/>
                </a:moveTo>
                <a:cubicBezTo>
                  <a:pt x="125445" y="22486"/>
                  <a:pt x="126339" y="28072"/>
                  <a:pt x="123434" y="32067"/>
                </a:cubicBezTo>
                <a:lnTo>
                  <a:pt x="51927" y="130389"/>
                </a:lnTo>
                <a:cubicBezTo>
                  <a:pt x="50390" y="132512"/>
                  <a:pt x="48016" y="133825"/>
                  <a:pt x="45390" y="134048"/>
                </a:cubicBezTo>
                <a:cubicBezTo>
                  <a:pt x="42765" y="134272"/>
                  <a:pt x="40223" y="133294"/>
                  <a:pt x="38379" y="131451"/>
                </a:cubicBezTo>
                <a:lnTo>
                  <a:pt x="2626" y="95697"/>
                </a:lnTo>
                <a:cubicBezTo>
                  <a:pt x="-866" y="92205"/>
                  <a:pt x="-866" y="86535"/>
                  <a:pt x="2626" y="83043"/>
                </a:cubicBezTo>
                <a:cubicBezTo>
                  <a:pt x="6117" y="79552"/>
                  <a:pt x="11788" y="79552"/>
                  <a:pt x="15279" y="83043"/>
                </a:cubicBezTo>
                <a:lnTo>
                  <a:pt x="43631" y="111395"/>
                </a:lnTo>
                <a:lnTo>
                  <a:pt x="108993" y="21536"/>
                </a:lnTo>
                <a:cubicBezTo>
                  <a:pt x="111898" y="17542"/>
                  <a:pt x="117484" y="16648"/>
                  <a:pt x="121479" y="19553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13" name="Text 11"/>
          <p:cNvSpPr/>
          <p:nvPr/>
        </p:nvSpPr>
        <p:spPr>
          <a:xfrm>
            <a:off x="750751" y="2895528"/>
            <a:ext cx="1564223" cy="178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5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Directional signal preserved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27316" y="3181518"/>
            <a:ext cx="125138" cy="143015"/>
          </a:xfrm>
          <a:custGeom>
            <a:avLst/>
            <a:gdLst/>
            <a:ahLst/>
            <a:cxnLst/>
            <a:rect l="l" t="t" r="r" b="b"/>
            <a:pathLst>
              <a:path w="125138" h="143015">
                <a:moveTo>
                  <a:pt x="121451" y="19581"/>
                </a:moveTo>
                <a:cubicBezTo>
                  <a:pt x="125445" y="22486"/>
                  <a:pt x="126339" y="28072"/>
                  <a:pt x="123434" y="32067"/>
                </a:cubicBezTo>
                <a:lnTo>
                  <a:pt x="51927" y="130389"/>
                </a:lnTo>
                <a:cubicBezTo>
                  <a:pt x="50390" y="132512"/>
                  <a:pt x="48016" y="133825"/>
                  <a:pt x="45390" y="134048"/>
                </a:cubicBezTo>
                <a:cubicBezTo>
                  <a:pt x="42765" y="134272"/>
                  <a:pt x="40223" y="133294"/>
                  <a:pt x="38379" y="131451"/>
                </a:cubicBezTo>
                <a:lnTo>
                  <a:pt x="2626" y="95697"/>
                </a:lnTo>
                <a:cubicBezTo>
                  <a:pt x="-866" y="92205"/>
                  <a:pt x="-866" y="86535"/>
                  <a:pt x="2626" y="83043"/>
                </a:cubicBezTo>
                <a:cubicBezTo>
                  <a:pt x="6117" y="79552"/>
                  <a:pt x="11788" y="79552"/>
                  <a:pt x="15279" y="83043"/>
                </a:cubicBezTo>
                <a:lnTo>
                  <a:pt x="43631" y="111395"/>
                </a:lnTo>
                <a:lnTo>
                  <a:pt x="108993" y="21536"/>
                </a:lnTo>
                <a:cubicBezTo>
                  <a:pt x="111898" y="17542"/>
                  <a:pt x="117484" y="16648"/>
                  <a:pt x="121479" y="19553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15" name="Text 13"/>
          <p:cNvSpPr/>
          <p:nvPr/>
        </p:nvSpPr>
        <p:spPr>
          <a:xfrm>
            <a:off x="750751" y="3145777"/>
            <a:ext cx="1877067" cy="178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5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Small-sample uncertainty explicit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27316" y="3431767"/>
            <a:ext cx="125138" cy="143015"/>
          </a:xfrm>
          <a:custGeom>
            <a:avLst/>
            <a:gdLst/>
            <a:ahLst/>
            <a:cxnLst/>
            <a:rect l="l" t="t" r="r" b="b"/>
            <a:pathLst>
              <a:path w="125138" h="143015">
                <a:moveTo>
                  <a:pt x="121451" y="19581"/>
                </a:moveTo>
                <a:cubicBezTo>
                  <a:pt x="125445" y="22486"/>
                  <a:pt x="126339" y="28072"/>
                  <a:pt x="123434" y="32067"/>
                </a:cubicBezTo>
                <a:lnTo>
                  <a:pt x="51927" y="130389"/>
                </a:lnTo>
                <a:cubicBezTo>
                  <a:pt x="50390" y="132512"/>
                  <a:pt x="48016" y="133825"/>
                  <a:pt x="45390" y="134048"/>
                </a:cubicBezTo>
                <a:cubicBezTo>
                  <a:pt x="42765" y="134272"/>
                  <a:pt x="40223" y="133294"/>
                  <a:pt x="38379" y="131451"/>
                </a:cubicBezTo>
                <a:lnTo>
                  <a:pt x="2626" y="95697"/>
                </a:lnTo>
                <a:cubicBezTo>
                  <a:pt x="-866" y="92205"/>
                  <a:pt x="-866" y="86535"/>
                  <a:pt x="2626" y="83043"/>
                </a:cubicBezTo>
                <a:cubicBezTo>
                  <a:pt x="6117" y="79552"/>
                  <a:pt x="11788" y="79552"/>
                  <a:pt x="15279" y="83043"/>
                </a:cubicBezTo>
                <a:lnTo>
                  <a:pt x="43631" y="111395"/>
                </a:lnTo>
                <a:lnTo>
                  <a:pt x="108993" y="21536"/>
                </a:lnTo>
                <a:cubicBezTo>
                  <a:pt x="111898" y="17542"/>
                  <a:pt x="117484" y="16648"/>
                  <a:pt x="121479" y="19553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17" name="Text 15"/>
          <p:cNvSpPr/>
          <p:nvPr/>
        </p:nvSpPr>
        <p:spPr>
          <a:xfrm>
            <a:off x="750751" y="3396026"/>
            <a:ext cx="1894944" cy="178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5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Point estimate brittleness reduced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165476" y="1001002"/>
            <a:ext cx="5666956" cy="3155261"/>
          </a:xfrm>
          <a:custGeom>
            <a:avLst/>
            <a:gdLst/>
            <a:ahLst/>
            <a:cxnLst/>
            <a:rect l="l" t="t" r="r" b="b"/>
            <a:pathLst>
              <a:path w="5666956" h="3155261">
                <a:moveTo>
                  <a:pt x="71498" y="0"/>
                </a:moveTo>
                <a:lnTo>
                  <a:pt x="5595458" y="0"/>
                </a:lnTo>
                <a:cubicBezTo>
                  <a:pt x="5634945" y="0"/>
                  <a:pt x="5666956" y="32011"/>
                  <a:pt x="5666956" y="71498"/>
                </a:cubicBezTo>
                <a:lnTo>
                  <a:pt x="5666956" y="3083763"/>
                </a:lnTo>
                <a:cubicBezTo>
                  <a:pt x="5666956" y="3123250"/>
                  <a:pt x="5634945" y="3155261"/>
                  <a:pt x="5595458" y="3155261"/>
                </a:cubicBezTo>
                <a:lnTo>
                  <a:pt x="71498" y="3155261"/>
                </a:lnTo>
                <a:cubicBezTo>
                  <a:pt x="32011" y="3155261"/>
                  <a:pt x="0" y="3123250"/>
                  <a:pt x="0" y="3083763"/>
                </a:cubicBezTo>
                <a:lnTo>
                  <a:pt x="0" y="71498"/>
                </a:lnTo>
                <a:cubicBezTo>
                  <a:pt x="0" y="32011"/>
                  <a:pt x="32011" y="0"/>
                  <a:pt x="71498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19" name="Text 17"/>
          <p:cNvSpPr/>
          <p:nvPr/>
        </p:nvSpPr>
        <p:spPr>
          <a:xfrm>
            <a:off x="6308440" y="1143965"/>
            <a:ext cx="5470311" cy="2502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8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Lane-Tier Mechanism (Held-Out)</a:t>
            </a:r>
            <a:endParaRPr lang="en-US" sz="1600" dirty="0"/>
          </a:p>
        </p:txBody>
      </p:sp>
      <p:pic>
        <p:nvPicPr>
          <p:cNvPr id="20" name="Image 0" descr="https://kimi-img.moonshot.cn/pub/slides/26-03-23-13:49:31-d70d8qspm1tc3jjrh370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308440" y="1501440"/>
            <a:ext cx="5005513" cy="1787683"/>
          </a:xfrm>
          <a:prstGeom prst="roundRect">
            <a:avLst>
              <a:gd name="adj" fmla="val 0"/>
            </a:avLst>
          </a:prstGeom>
        </p:spPr>
      </p:pic>
      <p:sp>
        <p:nvSpPr>
          <p:cNvPr id="21" name="Shape 18"/>
          <p:cNvSpPr/>
          <p:nvPr/>
        </p:nvSpPr>
        <p:spPr>
          <a:xfrm>
            <a:off x="6308440" y="3396345"/>
            <a:ext cx="5380927" cy="616751"/>
          </a:xfrm>
          <a:custGeom>
            <a:avLst/>
            <a:gdLst/>
            <a:ahLst/>
            <a:cxnLst/>
            <a:rect l="l" t="t" r="r" b="b"/>
            <a:pathLst>
              <a:path w="5380927" h="616751">
                <a:moveTo>
                  <a:pt x="71506" y="0"/>
                </a:moveTo>
                <a:lnTo>
                  <a:pt x="5309421" y="0"/>
                </a:lnTo>
                <a:cubicBezTo>
                  <a:pt x="5348912" y="0"/>
                  <a:pt x="5380927" y="32014"/>
                  <a:pt x="5380927" y="71506"/>
                </a:cubicBezTo>
                <a:lnTo>
                  <a:pt x="5380927" y="545245"/>
                </a:lnTo>
                <a:cubicBezTo>
                  <a:pt x="5380927" y="584736"/>
                  <a:pt x="5348912" y="616751"/>
                  <a:pt x="5309421" y="616751"/>
                </a:cubicBezTo>
                <a:lnTo>
                  <a:pt x="71506" y="616751"/>
                </a:lnTo>
                <a:cubicBezTo>
                  <a:pt x="32014" y="616751"/>
                  <a:pt x="0" y="584736"/>
                  <a:pt x="0" y="545245"/>
                </a:cubicBezTo>
                <a:lnTo>
                  <a:pt x="0" y="71506"/>
                </a:lnTo>
                <a:cubicBezTo>
                  <a:pt x="0" y="32041"/>
                  <a:pt x="32041" y="0"/>
                  <a:pt x="71506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2" name="Text 19"/>
          <p:cNvSpPr/>
          <p:nvPr/>
        </p:nvSpPr>
        <p:spPr>
          <a:xfrm>
            <a:off x="6415662" y="3503567"/>
            <a:ext cx="5228974" cy="4022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85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Finding:</a:t>
            </a:r>
            <a:pPr>
              <a:lnSpc>
                <a:spcPct val="140000"/>
              </a:lnSpc>
            </a:pPr>
            <a:r>
              <a:rPr lang="en-US" sz="985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gen_0 (0.2) &gt; gen_1 (0.1333) &gt; baseline (0.0). Lane selection/search matters beyond "any generated lane" effect.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357537" y="4231782"/>
            <a:ext cx="11476927" cy="1501654"/>
          </a:xfrm>
          <a:custGeom>
            <a:avLst/>
            <a:gdLst/>
            <a:ahLst/>
            <a:cxnLst/>
            <a:rect l="l" t="t" r="r" b="b"/>
            <a:pathLst>
              <a:path w="11476927" h="1501654">
                <a:moveTo>
                  <a:pt x="71509" y="0"/>
                </a:moveTo>
                <a:lnTo>
                  <a:pt x="11405418" y="0"/>
                </a:lnTo>
                <a:cubicBezTo>
                  <a:pt x="11444911" y="0"/>
                  <a:pt x="11476927" y="32016"/>
                  <a:pt x="11476927" y="71509"/>
                </a:cubicBezTo>
                <a:lnTo>
                  <a:pt x="11476927" y="1430145"/>
                </a:lnTo>
                <a:cubicBezTo>
                  <a:pt x="11476927" y="1469638"/>
                  <a:pt x="11444911" y="1501654"/>
                  <a:pt x="11405418" y="1501654"/>
                </a:cubicBezTo>
                <a:lnTo>
                  <a:pt x="71509" y="1501654"/>
                </a:lnTo>
                <a:cubicBezTo>
                  <a:pt x="32016" y="1501654"/>
                  <a:pt x="0" y="1469638"/>
                  <a:pt x="0" y="1430145"/>
                </a:cubicBezTo>
                <a:lnTo>
                  <a:pt x="0" y="71509"/>
                </a:lnTo>
                <a:cubicBezTo>
                  <a:pt x="0" y="32016"/>
                  <a:pt x="32016" y="0"/>
                  <a:pt x="71509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24" name="Text 21"/>
          <p:cNvSpPr/>
          <p:nvPr/>
        </p:nvSpPr>
        <p:spPr>
          <a:xfrm>
            <a:off x="464760" y="4339003"/>
            <a:ext cx="11342850" cy="2502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67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Bounded Mechanism Claims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2079007" y="4696413"/>
            <a:ext cx="429044" cy="429044"/>
          </a:xfrm>
          <a:custGeom>
            <a:avLst/>
            <a:gdLst/>
            <a:ahLst/>
            <a:cxnLst/>
            <a:rect l="l" t="t" r="r" b="b"/>
            <a:pathLst>
              <a:path w="429044" h="429044">
                <a:moveTo>
                  <a:pt x="214522" y="0"/>
                </a:moveTo>
                <a:lnTo>
                  <a:pt x="214522" y="0"/>
                </a:lnTo>
                <a:cubicBezTo>
                  <a:pt x="332920" y="0"/>
                  <a:pt x="429044" y="96124"/>
                  <a:pt x="429044" y="214522"/>
                </a:cubicBezTo>
                <a:lnTo>
                  <a:pt x="429044" y="214522"/>
                </a:lnTo>
                <a:cubicBezTo>
                  <a:pt x="429044" y="332920"/>
                  <a:pt x="332920" y="429044"/>
                  <a:pt x="214522" y="429044"/>
                </a:cubicBezTo>
                <a:lnTo>
                  <a:pt x="214522" y="429044"/>
                </a:lnTo>
                <a:cubicBezTo>
                  <a:pt x="96124" y="429044"/>
                  <a:pt x="0" y="332920"/>
                  <a:pt x="0" y="214522"/>
                </a:cubicBezTo>
                <a:lnTo>
                  <a:pt x="0" y="214522"/>
                </a:lnTo>
                <a:cubicBezTo>
                  <a:pt x="0" y="96124"/>
                  <a:pt x="96124" y="0"/>
                  <a:pt x="214522" y="0"/>
                </a:cubicBezTo>
                <a:close/>
              </a:path>
            </a:pathLst>
          </a:custGeom>
          <a:solidFill>
            <a:srgbClr val="4DB6AC">
              <a:alpha val="2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215305" y="4821538"/>
            <a:ext cx="156422" cy="178768"/>
          </a:xfrm>
          <a:custGeom>
            <a:avLst/>
            <a:gdLst/>
            <a:ahLst/>
            <a:cxnLst/>
            <a:rect l="l" t="t" r="r" b="b"/>
            <a:pathLst>
              <a:path w="156422" h="178768">
                <a:moveTo>
                  <a:pt x="151813" y="24476"/>
                </a:moveTo>
                <a:cubicBezTo>
                  <a:pt x="156806" y="28107"/>
                  <a:pt x="157924" y="35090"/>
                  <a:pt x="154292" y="40083"/>
                </a:cubicBezTo>
                <a:lnTo>
                  <a:pt x="64908" y="162986"/>
                </a:lnTo>
                <a:cubicBezTo>
                  <a:pt x="62988" y="165640"/>
                  <a:pt x="60020" y="167281"/>
                  <a:pt x="56738" y="167560"/>
                </a:cubicBezTo>
                <a:cubicBezTo>
                  <a:pt x="53456" y="167840"/>
                  <a:pt x="50279" y="166618"/>
                  <a:pt x="47974" y="164313"/>
                </a:cubicBezTo>
                <a:lnTo>
                  <a:pt x="3282" y="119621"/>
                </a:lnTo>
                <a:cubicBezTo>
                  <a:pt x="-1082" y="115257"/>
                  <a:pt x="-1082" y="108169"/>
                  <a:pt x="3282" y="103804"/>
                </a:cubicBezTo>
                <a:cubicBezTo>
                  <a:pt x="7647" y="99440"/>
                  <a:pt x="14734" y="99440"/>
                  <a:pt x="19099" y="103804"/>
                </a:cubicBezTo>
                <a:lnTo>
                  <a:pt x="54538" y="139244"/>
                </a:lnTo>
                <a:lnTo>
                  <a:pt x="136241" y="26920"/>
                </a:lnTo>
                <a:cubicBezTo>
                  <a:pt x="139872" y="21927"/>
                  <a:pt x="146855" y="20810"/>
                  <a:pt x="151848" y="24441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27" name="Text 24"/>
          <p:cNvSpPr/>
          <p:nvPr/>
        </p:nvSpPr>
        <p:spPr>
          <a:xfrm>
            <a:off x="429006" y="5196917"/>
            <a:ext cx="3727320" cy="21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26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Supported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433475" y="5447166"/>
            <a:ext cx="3718381" cy="178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85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Lane tier affects held-out uncaught ASR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5879485" y="4696413"/>
            <a:ext cx="429044" cy="429044"/>
          </a:xfrm>
          <a:custGeom>
            <a:avLst/>
            <a:gdLst/>
            <a:ahLst/>
            <a:cxnLst/>
            <a:rect l="l" t="t" r="r" b="b"/>
            <a:pathLst>
              <a:path w="429044" h="429044">
                <a:moveTo>
                  <a:pt x="214522" y="0"/>
                </a:moveTo>
                <a:lnTo>
                  <a:pt x="214522" y="0"/>
                </a:lnTo>
                <a:cubicBezTo>
                  <a:pt x="332920" y="0"/>
                  <a:pt x="429044" y="96124"/>
                  <a:pt x="429044" y="214522"/>
                </a:cubicBezTo>
                <a:lnTo>
                  <a:pt x="429044" y="214522"/>
                </a:lnTo>
                <a:cubicBezTo>
                  <a:pt x="429044" y="332920"/>
                  <a:pt x="332920" y="429044"/>
                  <a:pt x="214522" y="429044"/>
                </a:cubicBezTo>
                <a:lnTo>
                  <a:pt x="214522" y="429044"/>
                </a:lnTo>
                <a:cubicBezTo>
                  <a:pt x="96124" y="429044"/>
                  <a:pt x="0" y="332920"/>
                  <a:pt x="0" y="214522"/>
                </a:cubicBezTo>
                <a:lnTo>
                  <a:pt x="0" y="214522"/>
                </a:lnTo>
                <a:cubicBezTo>
                  <a:pt x="0" y="96124"/>
                  <a:pt x="96124" y="0"/>
                  <a:pt x="214522" y="0"/>
                </a:cubicBezTo>
                <a:close/>
              </a:path>
            </a:pathLst>
          </a:custGeom>
          <a:solidFill>
            <a:srgbClr val="4DB6AC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6015783" y="4821538"/>
            <a:ext cx="156422" cy="178768"/>
          </a:xfrm>
          <a:custGeom>
            <a:avLst/>
            <a:gdLst/>
            <a:ahLst/>
            <a:cxnLst/>
            <a:rect l="l" t="t" r="r" b="b"/>
            <a:pathLst>
              <a:path w="156422" h="178768">
                <a:moveTo>
                  <a:pt x="151813" y="24476"/>
                </a:moveTo>
                <a:cubicBezTo>
                  <a:pt x="156806" y="28107"/>
                  <a:pt x="157924" y="35090"/>
                  <a:pt x="154292" y="40083"/>
                </a:cubicBezTo>
                <a:lnTo>
                  <a:pt x="64908" y="162986"/>
                </a:lnTo>
                <a:cubicBezTo>
                  <a:pt x="62988" y="165640"/>
                  <a:pt x="60020" y="167281"/>
                  <a:pt x="56738" y="167560"/>
                </a:cubicBezTo>
                <a:cubicBezTo>
                  <a:pt x="53456" y="167840"/>
                  <a:pt x="50279" y="166618"/>
                  <a:pt x="47974" y="164313"/>
                </a:cubicBezTo>
                <a:lnTo>
                  <a:pt x="3282" y="119621"/>
                </a:lnTo>
                <a:cubicBezTo>
                  <a:pt x="-1082" y="115257"/>
                  <a:pt x="-1082" y="108169"/>
                  <a:pt x="3282" y="103804"/>
                </a:cubicBezTo>
                <a:cubicBezTo>
                  <a:pt x="7647" y="99440"/>
                  <a:pt x="14734" y="99440"/>
                  <a:pt x="19099" y="103804"/>
                </a:cubicBezTo>
                <a:lnTo>
                  <a:pt x="54538" y="139244"/>
                </a:lnTo>
                <a:lnTo>
                  <a:pt x="136241" y="26920"/>
                </a:lnTo>
                <a:cubicBezTo>
                  <a:pt x="139872" y="21927"/>
                  <a:pt x="146855" y="20810"/>
                  <a:pt x="151848" y="24441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31" name="Text 28"/>
          <p:cNvSpPr/>
          <p:nvPr/>
        </p:nvSpPr>
        <p:spPr>
          <a:xfrm>
            <a:off x="4229483" y="5196917"/>
            <a:ext cx="3727320" cy="21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26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Supported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4233953" y="5447166"/>
            <a:ext cx="3718381" cy="178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85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gen_0 outperforms gen_1 in this setting</a:t>
            </a:r>
            <a:endParaRPr lang="en-US" sz="1600" dirty="0"/>
          </a:p>
        </p:txBody>
      </p:sp>
      <p:sp>
        <p:nvSpPr>
          <p:cNvPr id="33" name="Shape 30"/>
          <p:cNvSpPr/>
          <p:nvPr/>
        </p:nvSpPr>
        <p:spPr>
          <a:xfrm>
            <a:off x="9679962" y="4696413"/>
            <a:ext cx="429044" cy="429044"/>
          </a:xfrm>
          <a:custGeom>
            <a:avLst/>
            <a:gdLst/>
            <a:ahLst/>
            <a:cxnLst/>
            <a:rect l="l" t="t" r="r" b="b"/>
            <a:pathLst>
              <a:path w="429044" h="429044">
                <a:moveTo>
                  <a:pt x="214522" y="0"/>
                </a:moveTo>
                <a:lnTo>
                  <a:pt x="214522" y="0"/>
                </a:lnTo>
                <a:cubicBezTo>
                  <a:pt x="332920" y="0"/>
                  <a:pt x="429044" y="96124"/>
                  <a:pt x="429044" y="214522"/>
                </a:cubicBezTo>
                <a:lnTo>
                  <a:pt x="429044" y="214522"/>
                </a:lnTo>
                <a:cubicBezTo>
                  <a:pt x="429044" y="332920"/>
                  <a:pt x="332920" y="429044"/>
                  <a:pt x="214522" y="429044"/>
                </a:cubicBezTo>
                <a:lnTo>
                  <a:pt x="214522" y="429044"/>
                </a:lnTo>
                <a:cubicBezTo>
                  <a:pt x="96124" y="429044"/>
                  <a:pt x="0" y="332920"/>
                  <a:pt x="0" y="214522"/>
                </a:cubicBezTo>
                <a:lnTo>
                  <a:pt x="0" y="214522"/>
                </a:lnTo>
                <a:cubicBezTo>
                  <a:pt x="0" y="96124"/>
                  <a:pt x="96124" y="0"/>
                  <a:pt x="214522" y="0"/>
                </a:cubicBezTo>
                <a:close/>
              </a:path>
            </a:pathLst>
          </a:custGeom>
          <a:solidFill>
            <a:srgbClr val="5F6B7A">
              <a:alpha val="30196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9827433" y="4821538"/>
            <a:ext cx="134076" cy="178768"/>
          </a:xfrm>
          <a:custGeom>
            <a:avLst/>
            <a:gdLst/>
            <a:ahLst/>
            <a:cxnLst/>
            <a:rect l="l" t="t" r="r" b="b"/>
            <a:pathLst>
              <a:path w="134076" h="178768">
                <a:moveTo>
                  <a:pt x="19239" y="25628"/>
                </a:moveTo>
                <a:cubicBezTo>
                  <a:pt x="14874" y="21264"/>
                  <a:pt x="7786" y="21264"/>
                  <a:pt x="3422" y="25628"/>
                </a:cubicBezTo>
                <a:cubicBezTo>
                  <a:pt x="-943" y="29993"/>
                  <a:pt x="-943" y="37080"/>
                  <a:pt x="3422" y="41445"/>
                </a:cubicBezTo>
                <a:lnTo>
                  <a:pt x="51396" y="89384"/>
                </a:lnTo>
                <a:lnTo>
                  <a:pt x="3457" y="137358"/>
                </a:lnTo>
                <a:cubicBezTo>
                  <a:pt x="-908" y="141723"/>
                  <a:pt x="-908" y="148811"/>
                  <a:pt x="3457" y="153175"/>
                </a:cubicBezTo>
                <a:cubicBezTo>
                  <a:pt x="7821" y="157540"/>
                  <a:pt x="14909" y="157540"/>
                  <a:pt x="19273" y="153175"/>
                </a:cubicBezTo>
                <a:lnTo>
                  <a:pt x="67213" y="105201"/>
                </a:lnTo>
                <a:lnTo>
                  <a:pt x="115187" y="153140"/>
                </a:lnTo>
                <a:cubicBezTo>
                  <a:pt x="119551" y="157505"/>
                  <a:pt x="126639" y="157505"/>
                  <a:pt x="131004" y="153140"/>
                </a:cubicBezTo>
                <a:cubicBezTo>
                  <a:pt x="135368" y="148776"/>
                  <a:pt x="135368" y="141688"/>
                  <a:pt x="131004" y="137323"/>
                </a:cubicBezTo>
                <a:lnTo>
                  <a:pt x="83030" y="89384"/>
                </a:lnTo>
                <a:lnTo>
                  <a:pt x="130969" y="41410"/>
                </a:lnTo>
                <a:cubicBezTo>
                  <a:pt x="135333" y="37046"/>
                  <a:pt x="135333" y="29958"/>
                  <a:pt x="130969" y="25593"/>
                </a:cubicBezTo>
                <a:cubicBezTo>
                  <a:pt x="126604" y="21229"/>
                  <a:pt x="119516" y="21229"/>
                  <a:pt x="115152" y="25593"/>
                </a:cubicBezTo>
                <a:lnTo>
                  <a:pt x="67213" y="73567"/>
                </a:lnTo>
                <a:lnTo>
                  <a:pt x="19239" y="25628"/>
                </a:ln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35" name="Text 32"/>
          <p:cNvSpPr/>
          <p:nvPr/>
        </p:nvSpPr>
        <p:spPr>
          <a:xfrm>
            <a:off x="8029961" y="5196917"/>
            <a:ext cx="3727320" cy="21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26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Not Supported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8034430" y="5447166"/>
            <a:ext cx="3718381" cy="178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85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Universal gen_1 &gt; gen_0 ordering</a:t>
            </a:r>
            <a:endParaRPr lang="en-US" sz="1600" dirty="0"/>
          </a:p>
        </p:txBody>
      </p:sp>
      <p:sp>
        <p:nvSpPr>
          <p:cNvPr id="37" name="Shape 34"/>
          <p:cNvSpPr/>
          <p:nvPr/>
        </p:nvSpPr>
        <p:spPr>
          <a:xfrm>
            <a:off x="361600" y="5808639"/>
            <a:ext cx="5657205" cy="687445"/>
          </a:xfrm>
          <a:custGeom>
            <a:avLst/>
            <a:gdLst/>
            <a:ahLst/>
            <a:cxnLst/>
            <a:rect l="l" t="t" r="r" b="b"/>
            <a:pathLst>
              <a:path w="5657205" h="687445">
                <a:moveTo>
                  <a:pt x="71508" y="0"/>
                </a:moveTo>
                <a:lnTo>
                  <a:pt x="5585697" y="0"/>
                </a:lnTo>
                <a:cubicBezTo>
                  <a:pt x="5625190" y="0"/>
                  <a:pt x="5657205" y="32015"/>
                  <a:pt x="5657205" y="71508"/>
                </a:cubicBezTo>
                <a:lnTo>
                  <a:pt x="5657205" y="615937"/>
                </a:lnTo>
                <a:cubicBezTo>
                  <a:pt x="5657205" y="655430"/>
                  <a:pt x="5625190" y="687445"/>
                  <a:pt x="5585697" y="687445"/>
                </a:cubicBezTo>
                <a:lnTo>
                  <a:pt x="71508" y="687445"/>
                </a:lnTo>
                <a:cubicBezTo>
                  <a:pt x="32015" y="687445"/>
                  <a:pt x="0" y="655430"/>
                  <a:pt x="0" y="615937"/>
                </a:cubicBezTo>
                <a:lnTo>
                  <a:pt x="0" y="71508"/>
                </a:lnTo>
                <a:cubicBezTo>
                  <a:pt x="0" y="32042"/>
                  <a:pt x="32042" y="0"/>
                  <a:pt x="71508" y="0"/>
                </a:cubicBezTo>
                <a:close/>
              </a:path>
            </a:pathLst>
          </a:custGeom>
          <a:solidFill>
            <a:srgbClr val="4DB6AC">
              <a:alpha val="10196"/>
            </a:srgbClr>
          </a:solidFill>
          <a:ln w="11545">
            <a:solidFill>
              <a:srgbClr val="4DB6AC">
                <a:alpha val="30196"/>
              </a:srgbClr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472885" y="5964617"/>
            <a:ext cx="178768" cy="143015"/>
          </a:xfrm>
          <a:custGeom>
            <a:avLst/>
            <a:gdLst/>
            <a:ahLst/>
            <a:cxnLst/>
            <a:rect l="l" t="t" r="r" b="b"/>
            <a:pathLst>
              <a:path w="178768" h="143015">
                <a:moveTo>
                  <a:pt x="107261" y="8938"/>
                </a:moveTo>
                <a:lnTo>
                  <a:pt x="143015" y="8938"/>
                </a:lnTo>
                <a:cubicBezTo>
                  <a:pt x="147959" y="8938"/>
                  <a:pt x="151953" y="12933"/>
                  <a:pt x="151953" y="17877"/>
                </a:cubicBezTo>
                <a:cubicBezTo>
                  <a:pt x="151953" y="22821"/>
                  <a:pt x="147959" y="26815"/>
                  <a:pt x="143015" y="26815"/>
                </a:cubicBezTo>
                <a:lnTo>
                  <a:pt x="111283" y="26815"/>
                </a:lnTo>
                <a:cubicBezTo>
                  <a:pt x="109831" y="34022"/>
                  <a:pt x="104887" y="39971"/>
                  <a:pt x="98323" y="42821"/>
                </a:cubicBezTo>
                <a:lnTo>
                  <a:pt x="98323" y="125138"/>
                </a:lnTo>
                <a:lnTo>
                  <a:pt x="143015" y="125138"/>
                </a:lnTo>
                <a:cubicBezTo>
                  <a:pt x="147959" y="125138"/>
                  <a:pt x="151953" y="129132"/>
                  <a:pt x="151953" y="134076"/>
                </a:cubicBezTo>
                <a:cubicBezTo>
                  <a:pt x="151953" y="139020"/>
                  <a:pt x="147959" y="143015"/>
                  <a:pt x="143015" y="143015"/>
                </a:cubicBezTo>
                <a:lnTo>
                  <a:pt x="35754" y="143015"/>
                </a:lnTo>
                <a:cubicBezTo>
                  <a:pt x="30810" y="143015"/>
                  <a:pt x="26815" y="139020"/>
                  <a:pt x="26815" y="134076"/>
                </a:cubicBezTo>
                <a:cubicBezTo>
                  <a:pt x="26815" y="129132"/>
                  <a:pt x="30810" y="125138"/>
                  <a:pt x="35754" y="125138"/>
                </a:cubicBezTo>
                <a:lnTo>
                  <a:pt x="80446" y="125138"/>
                </a:lnTo>
                <a:lnTo>
                  <a:pt x="80446" y="42821"/>
                </a:lnTo>
                <a:cubicBezTo>
                  <a:pt x="73882" y="39944"/>
                  <a:pt x="68938" y="33994"/>
                  <a:pt x="67485" y="26815"/>
                </a:cubicBezTo>
                <a:lnTo>
                  <a:pt x="35754" y="26815"/>
                </a:lnTo>
                <a:cubicBezTo>
                  <a:pt x="30810" y="26815"/>
                  <a:pt x="26815" y="22821"/>
                  <a:pt x="26815" y="17877"/>
                </a:cubicBezTo>
                <a:cubicBezTo>
                  <a:pt x="26815" y="12933"/>
                  <a:pt x="30810" y="8938"/>
                  <a:pt x="35754" y="8938"/>
                </a:cubicBezTo>
                <a:lnTo>
                  <a:pt x="71507" y="8938"/>
                </a:lnTo>
                <a:cubicBezTo>
                  <a:pt x="75585" y="3520"/>
                  <a:pt x="82066" y="0"/>
                  <a:pt x="89384" y="0"/>
                </a:cubicBezTo>
                <a:cubicBezTo>
                  <a:pt x="96702" y="0"/>
                  <a:pt x="103183" y="3520"/>
                  <a:pt x="107261" y="8938"/>
                </a:cubicBezTo>
                <a:close/>
                <a:moveTo>
                  <a:pt x="122791" y="89384"/>
                </a:moveTo>
                <a:lnTo>
                  <a:pt x="163238" y="89384"/>
                </a:lnTo>
                <a:lnTo>
                  <a:pt x="143015" y="54692"/>
                </a:lnTo>
                <a:lnTo>
                  <a:pt x="122791" y="89384"/>
                </a:lnTo>
                <a:close/>
                <a:moveTo>
                  <a:pt x="143015" y="116199"/>
                </a:moveTo>
                <a:cubicBezTo>
                  <a:pt x="125445" y="116199"/>
                  <a:pt x="110836" y="106702"/>
                  <a:pt x="107820" y="94161"/>
                </a:cubicBezTo>
                <a:cubicBezTo>
                  <a:pt x="107093" y="91088"/>
                  <a:pt x="108099" y="87932"/>
                  <a:pt x="109691" y="85194"/>
                </a:cubicBezTo>
                <a:lnTo>
                  <a:pt x="136283" y="39608"/>
                </a:lnTo>
                <a:cubicBezTo>
                  <a:pt x="137680" y="37206"/>
                  <a:pt x="140249" y="35754"/>
                  <a:pt x="143015" y="35754"/>
                </a:cubicBezTo>
                <a:cubicBezTo>
                  <a:pt x="145780" y="35754"/>
                  <a:pt x="148350" y="37234"/>
                  <a:pt x="149746" y="39608"/>
                </a:cubicBezTo>
                <a:lnTo>
                  <a:pt x="176338" y="85194"/>
                </a:lnTo>
                <a:cubicBezTo>
                  <a:pt x="177930" y="87932"/>
                  <a:pt x="178936" y="91088"/>
                  <a:pt x="178210" y="94161"/>
                </a:cubicBezTo>
                <a:cubicBezTo>
                  <a:pt x="175193" y="106674"/>
                  <a:pt x="160584" y="116199"/>
                  <a:pt x="143015" y="116199"/>
                </a:cubicBezTo>
                <a:close/>
                <a:moveTo>
                  <a:pt x="35418" y="54692"/>
                </a:moveTo>
                <a:lnTo>
                  <a:pt x="15195" y="89384"/>
                </a:lnTo>
                <a:lnTo>
                  <a:pt x="55670" y="89384"/>
                </a:lnTo>
                <a:lnTo>
                  <a:pt x="35418" y="54692"/>
                </a:lnTo>
                <a:close/>
                <a:moveTo>
                  <a:pt x="251" y="94161"/>
                </a:moveTo>
                <a:cubicBezTo>
                  <a:pt x="-475" y="91088"/>
                  <a:pt x="531" y="87932"/>
                  <a:pt x="2123" y="85194"/>
                </a:cubicBezTo>
                <a:lnTo>
                  <a:pt x="28715" y="39608"/>
                </a:lnTo>
                <a:cubicBezTo>
                  <a:pt x="30111" y="37206"/>
                  <a:pt x="32681" y="35754"/>
                  <a:pt x="35446" y="35754"/>
                </a:cubicBezTo>
                <a:cubicBezTo>
                  <a:pt x="38212" y="35754"/>
                  <a:pt x="40782" y="37234"/>
                  <a:pt x="42178" y="39608"/>
                </a:cubicBezTo>
                <a:lnTo>
                  <a:pt x="68770" y="85194"/>
                </a:lnTo>
                <a:cubicBezTo>
                  <a:pt x="70362" y="87932"/>
                  <a:pt x="71368" y="91088"/>
                  <a:pt x="70641" y="94161"/>
                </a:cubicBezTo>
                <a:cubicBezTo>
                  <a:pt x="67625" y="106674"/>
                  <a:pt x="53016" y="116199"/>
                  <a:pt x="35446" y="116199"/>
                </a:cubicBezTo>
                <a:cubicBezTo>
                  <a:pt x="17877" y="116199"/>
                  <a:pt x="3268" y="106702"/>
                  <a:pt x="251" y="94161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39" name="Text 36"/>
          <p:cNvSpPr/>
          <p:nvPr/>
        </p:nvSpPr>
        <p:spPr>
          <a:xfrm>
            <a:off x="701981" y="5919925"/>
            <a:ext cx="5276968" cy="464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6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Disciplined Inference:</a:t>
            </a:r>
            <a:pPr>
              <a:lnSpc>
                <a:spcPct val="140000"/>
              </a:lnSpc>
            </a:pPr>
            <a:r>
              <a:rPr lang="en-US" sz="1126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No universal generation-order claim. Results are </a:t>
            </a:r>
            <a:pPr>
              <a:lnSpc>
                <a:spcPct val="140000"/>
              </a:lnSpc>
            </a:pPr>
            <a:r>
              <a:rPr lang="en-US" sz="1126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setting-specific</a:t>
            </a:r>
            <a:pPr>
              <a:lnSpc>
                <a:spcPct val="140000"/>
              </a:lnSpc>
            </a:pPr>
            <a:r>
              <a:rPr lang="en-US" sz="1126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and </a:t>
            </a:r>
            <a:pPr>
              <a:lnSpc>
                <a:spcPct val="140000"/>
              </a:lnSpc>
            </a:pPr>
            <a:r>
              <a:rPr lang="en-US" sz="1126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bounded</a:t>
            </a:r>
            <a:pPr>
              <a:lnSpc>
                <a:spcPct val="140000"/>
              </a:lnSpc>
            </a:pPr>
            <a:r>
              <a:rPr lang="en-US" sz="1126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40" name="Shape 37"/>
          <p:cNvSpPr/>
          <p:nvPr/>
        </p:nvSpPr>
        <p:spPr>
          <a:xfrm>
            <a:off x="6169539" y="5808639"/>
            <a:ext cx="5657205" cy="687445"/>
          </a:xfrm>
          <a:custGeom>
            <a:avLst/>
            <a:gdLst/>
            <a:ahLst/>
            <a:cxnLst/>
            <a:rect l="l" t="t" r="r" b="b"/>
            <a:pathLst>
              <a:path w="5657205" h="687445">
                <a:moveTo>
                  <a:pt x="71508" y="0"/>
                </a:moveTo>
                <a:lnTo>
                  <a:pt x="5585697" y="0"/>
                </a:lnTo>
                <a:cubicBezTo>
                  <a:pt x="5625190" y="0"/>
                  <a:pt x="5657205" y="32015"/>
                  <a:pt x="5657205" y="71508"/>
                </a:cubicBezTo>
                <a:lnTo>
                  <a:pt x="5657205" y="615937"/>
                </a:lnTo>
                <a:cubicBezTo>
                  <a:pt x="5657205" y="655430"/>
                  <a:pt x="5625190" y="687445"/>
                  <a:pt x="5585697" y="687445"/>
                </a:cubicBezTo>
                <a:lnTo>
                  <a:pt x="71508" y="687445"/>
                </a:lnTo>
                <a:cubicBezTo>
                  <a:pt x="32015" y="687445"/>
                  <a:pt x="0" y="655430"/>
                  <a:pt x="0" y="615937"/>
                </a:cubicBezTo>
                <a:lnTo>
                  <a:pt x="0" y="71508"/>
                </a:lnTo>
                <a:cubicBezTo>
                  <a:pt x="0" y="32042"/>
                  <a:pt x="32042" y="0"/>
                  <a:pt x="71508" y="0"/>
                </a:cubicBezTo>
                <a:close/>
              </a:path>
            </a:pathLst>
          </a:custGeom>
          <a:solidFill>
            <a:srgbClr val="252A30"/>
          </a:solidFill>
          <a:ln w="11545">
            <a:solidFill>
              <a:srgbClr val="5F6B7A">
                <a:alpha val="30196"/>
              </a:srgbClr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6314344" y="6062952"/>
            <a:ext cx="156422" cy="178768"/>
          </a:xfrm>
          <a:custGeom>
            <a:avLst/>
            <a:gdLst/>
            <a:ahLst/>
            <a:cxnLst/>
            <a:rect l="l" t="t" r="r" b="b"/>
            <a:pathLst>
              <a:path w="156422" h="178768">
                <a:moveTo>
                  <a:pt x="27933" y="36312"/>
                </a:moveTo>
                <a:cubicBezTo>
                  <a:pt x="32557" y="36312"/>
                  <a:pt x="36312" y="32557"/>
                  <a:pt x="36312" y="27933"/>
                </a:cubicBezTo>
                <a:cubicBezTo>
                  <a:pt x="36312" y="23308"/>
                  <a:pt x="32557" y="19553"/>
                  <a:pt x="27933" y="19553"/>
                </a:cubicBezTo>
                <a:cubicBezTo>
                  <a:pt x="23308" y="19553"/>
                  <a:pt x="19553" y="23308"/>
                  <a:pt x="19553" y="27933"/>
                </a:cubicBezTo>
                <a:cubicBezTo>
                  <a:pt x="19553" y="32557"/>
                  <a:pt x="23308" y="36312"/>
                  <a:pt x="27933" y="36312"/>
                </a:cubicBezTo>
                <a:close/>
                <a:moveTo>
                  <a:pt x="55865" y="27933"/>
                </a:moveTo>
                <a:cubicBezTo>
                  <a:pt x="55865" y="39385"/>
                  <a:pt x="48987" y="49231"/>
                  <a:pt x="39106" y="53526"/>
                </a:cubicBezTo>
                <a:lnTo>
                  <a:pt x="39106" y="78211"/>
                </a:lnTo>
                <a:lnTo>
                  <a:pt x="100557" y="78211"/>
                </a:lnTo>
                <a:cubicBezTo>
                  <a:pt x="109810" y="78211"/>
                  <a:pt x="117317" y="70704"/>
                  <a:pt x="117317" y="61452"/>
                </a:cubicBezTo>
                <a:lnTo>
                  <a:pt x="117317" y="53526"/>
                </a:lnTo>
                <a:cubicBezTo>
                  <a:pt x="107436" y="49231"/>
                  <a:pt x="100557" y="39385"/>
                  <a:pt x="100557" y="27933"/>
                </a:cubicBezTo>
                <a:cubicBezTo>
                  <a:pt x="100557" y="12500"/>
                  <a:pt x="113057" y="0"/>
                  <a:pt x="128490" y="0"/>
                </a:cubicBezTo>
                <a:cubicBezTo>
                  <a:pt x="143922" y="0"/>
                  <a:pt x="156422" y="12500"/>
                  <a:pt x="156422" y="27933"/>
                </a:cubicBezTo>
                <a:cubicBezTo>
                  <a:pt x="156422" y="39385"/>
                  <a:pt x="149544" y="49231"/>
                  <a:pt x="139663" y="53526"/>
                </a:cubicBezTo>
                <a:lnTo>
                  <a:pt x="139663" y="61452"/>
                </a:lnTo>
                <a:cubicBezTo>
                  <a:pt x="139663" y="83064"/>
                  <a:pt x="122170" y="100557"/>
                  <a:pt x="100557" y="100557"/>
                </a:cubicBezTo>
                <a:lnTo>
                  <a:pt x="39106" y="100557"/>
                </a:lnTo>
                <a:lnTo>
                  <a:pt x="39106" y="125243"/>
                </a:lnTo>
                <a:cubicBezTo>
                  <a:pt x="48987" y="129537"/>
                  <a:pt x="55865" y="139383"/>
                  <a:pt x="55865" y="150836"/>
                </a:cubicBezTo>
                <a:cubicBezTo>
                  <a:pt x="55865" y="166269"/>
                  <a:pt x="43365" y="178768"/>
                  <a:pt x="27933" y="178768"/>
                </a:cubicBezTo>
                <a:cubicBezTo>
                  <a:pt x="12500" y="178768"/>
                  <a:pt x="0" y="166269"/>
                  <a:pt x="0" y="150836"/>
                </a:cubicBezTo>
                <a:cubicBezTo>
                  <a:pt x="0" y="139383"/>
                  <a:pt x="6878" y="129537"/>
                  <a:pt x="16760" y="125243"/>
                </a:cubicBezTo>
                <a:lnTo>
                  <a:pt x="16760" y="53561"/>
                </a:lnTo>
                <a:cubicBezTo>
                  <a:pt x="6878" y="49231"/>
                  <a:pt x="0" y="39385"/>
                  <a:pt x="0" y="27933"/>
                </a:cubicBezTo>
                <a:cubicBezTo>
                  <a:pt x="0" y="12500"/>
                  <a:pt x="12500" y="0"/>
                  <a:pt x="27933" y="0"/>
                </a:cubicBezTo>
                <a:cubicBezTo>
                  <a:pt x="43365" y="0"/>
                  <a:pt x="55865" y="12500"/>
                  <a:pt x="55865" y="27933"/>
                </a:cubicBezTo>
                <a:close/>
                <a:moveTo>
                  <a:pt x="136870" y="27933"/>
                </a:moveTo>
                <a:cubicBezTo>
                  <a:pt x="136870" y="23308"/>
                  <a:pt x="133115" y="19553"/>
                  <a:pt x="128490" y="19553"/>
                </a:cubicBezTo>
                <a:cubicBezTo>
                  <a:pt x="123865" y="19553"/>
                  <a:pt x="120110" y="23308"/>
                  <a:pt x="120110" y="27933"/>
                </a:cubicBezTo>
                <a:cubicBezTo>
                  <a:pt x="120110" y="32557"/>
                  <a:pt x="123865" y="36312"/>
                  <a:pt x="128490" y="36312"/>
                </a:cubicBezTo>
                <a:cubicBezTo>
                  <a:pt x="133115" y="36312"/>
                  <a:pt x="136870" y="32557"/>
                  <a:pt x="136870" y="27933"/>
                </a:cubicBezTo>
                <a:close/>
                <a:moveTo>
                  <a:pt x="27933" y="159216"/>
                </a:moveTo>
                <a:cubicBezTo>
                  <a:pt x="32557" y="159216"/>
                  <a:pt x="36312" y="155461"/>
                  <a:pt x="36312" y="150836"/>
                </a:cubicBezTo>
                <a:cubicBezTo>
                  <a:pt x="36312" y="146211"/>
                  <a:pt x="32557" y="142456"/>
                  <a:pt x="27933" y="142456"/>
                </a:cubicBezTo>
                <a:cubicBezTo>
                  <a:pt x="23308" y="142456"/>
                  <a:pt x="19553" y="146211"/>
                  <a:pt x="19553" y="150836"/>
                </a:cubicBezTo>
                <a:cubicBezTo>
                  <a:pt x="19553" y="155461"/>
                  <a:pt x="23308" y="159216"/>
                  <a:pt x="27933" y="159216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42" name="Text 39"/>
          <p:cNvSpPr/>
          <p:nvPr/>
        </p:nvSpPr>
        <p:spPr>
          <a:xfrm>
            <a:off x="6611508" y="6045049"/>
            <a:ext cx="3423413" cy="21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6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All mechanism claims validated on </a:t>
            </a:r>
            <a:pPr>
              <a:lnSpc>
                <a:spcPct val="130000"/>
              </a:lnSpc>
            </a:pPr>
            <a:r>
              <a:rPr lang="en-US" sz="1126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held-out folds only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PRACTICAL IMPLICATION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09521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What Changes for Evaluation Practice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98318" y="1066693"/>
            <a:ext cx="11409218" cy="1304925"/>
          </a:xfrm>
          <a:custGeom>
            <a:avLst/>
            <a:gdLst/>
            <a:ahLst/>
            <a:cxnLst/>
            <a:rect l="l" t="t" r="r" b="b"/>
            <a:pathLst>
              <a:path w="11409218" h="1304925">
                <a:moveTo>
                  <a:pt x="34636" y="0"/>
                </a:moveTo>
                <a:lnTo>
                  <a:pt x="11333024" y="0"/>
                </a:lnTo>
                <a:cubicBezTo>
                  <a:pt x="11375077" y="0"/>
                  <a:pt x="11409218" y="34142"/>
                  <a:pt x="11409218" y="76195"/>
                </a:cubicBezTo>
                <a:lnTo>
                  <a:pt x="11409218" y="1228730"/>
                </a:lnTo>
                <a:cubicBezTo>
                  <a:pt x="11409218" y="1270783"/>
                  <a:pt x="11375077" y="1304925"/>
                  <a:pt x="11333024" y="1304925"/>
                </a:cubicBezTo>
                <a:lnTo>
                  <a:pt x="34636" y="1304925"/>
                </a:lnTo>
                <a:cubicBezTo>
                  <a:pt x="15507" y="1304925"/>
                  <a:pt x="0" y="1289418"/>
                  <a:pt x="0" y="1270289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5" name="Shape 3"/>
          <p:cNvSpPr/>
          <p:nvPr/>
        </p:nvSpPr>
        <p:spPr>
          <a:xfrm>
            <a:off x="398318" y="1066693"/>
            <a:ext cx="34636" cy="1304925"/>
          </a:xfrm>
          <a:custGeom>
            <a:avLst/>
            <a:gdLst/>
            <a:ahLst/>
            <a:cxnLst/>
            <a:rect l="l" t="t" r="r" b="b"/>
            <a:pathLst>
              <a:path w="34636" h="1304925">
                <a:moveTo>
                  <a:pt x="34636" y="0"/>
                </a:moveTo>
                <a:lnTo>
                  <a:pt x="34636" y="0"/>
                </a:lnTo>
                <a:lnTo>
                  <a:pt x="34636" y="1304925"/>
                </a:lnTo>
                <a:lnTo>
                  <a:pt x="34636" y="1304925"/>
                </a:lnTo>
                <a:cubicBezTo>
                  <a:pt x="15507" y="1304925"/>
                  <a:pt x="0" y="1289418"/>
                  <a:pt x="0" y="1270289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6" name="Text 4"/>
          <p:cNvSpPr/>
          <p:nvPr/>
        </p:nvSpPr>
        <p:spPr>
          <a:xfrm>
            <a:off x="567982" y="1219037"/>
            <a:ext cx="11201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Core Principle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67982" y="1599972"/>
            <a:ext cx="111823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b="1" dirty="0">
                <a:solidFill>
                  <a:srgbClr val="FF8A6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Attacker-lane strength should be treated as a first-class evaluation variable.</a:t>
            </a:r>
            <a:pPr>
              <a:lnSpc>
                <a:spcPct val="140000"/>
              </a:lnSpc>
            </a:pPr>
            <a:r>
              <a:rPr lang="en-US" sz="1500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Protocol performance must be reported as a </a:t>
            </a:r>
            <a:pPr>
              <a:lnSpc>
                <a:spcPct val="140000"/>
              </a:lnSpc>
            </a:pPr>
            <a:r>
              <a:rPr lang="en-US" sz="1500" b="1" dirty="0">
                <a:solidFill>
                  <a:srgbClr val="4DB6AC"/>
                </a:solidFill>
                <a:highlight>
                  <a:srgbClr val="4DB6AC">
                    <a:alpha val="2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function of attacker pressure </a:t>
            </a:r>
            <a:pPr>
              <a:lnSpc>
                <a:spcPct val="140000"/>
              </a:lnSpc>
            </a:pPr>
            <a:r>
              <a:rPr lang="en-US" sz="1500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not just a point estimate under one weak baseline.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81000" y="2464932"/>
            <a:ext cx="3705225" cy="1922318"/>
          </a:xfrm>
          <a:custGeom>
            <a:avLst/>
            <a:gdLst/>
            <a:ahLst/>
            <a:cxnLst/>
            <a:rect l="l" t="t" r="r" b="b"/>
            <a:pathLst>
              <a:path w="3705225" h="1922318">
                <a:moveTo>
                  <a:pt x="34636" y="0"/>
                </a:moveTo>
                <a:lnTo>
                  <a:pt x="3670589" y="0"/>
                </a:lnTo>
                <a:cubicBezTo>
                  <a:pt x="3689718" y="0"/>
                  <a:pt x="3705225" y="15507"/>
                  <a:pt x="3705225" y="34636"/>
                </a:cubicBezTo>
                <a:lnTo>
                  <a:pt x="3705225" y="1846117"/>
                </a:lnTo>
                <a:cubicBezTo>
                  <a:pt x="3705225" y="1888202"/>
                  <a:pt x="3671109" y="1922318"/>
                  <a:pt x="3629024" y="1922318"/>
                </a:cubicBezTo>
                <a:lnTo>
                  <a:pt x="76201" y="1922318"/>
                </a:lnTo>
                <a:cubicBezTo>
                  <a:pt x="34116" y="1922318"/>
                  <a:pt x="0" y="1888202"/>
                  <a:pt x="0" y="1846117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9" name="Shape 7"/>
          <p:cNvSpPr/>
          <p:nvPr/>
        </p:nvSpPr>
        <p:spPr>
          <a:xfrm>
            <a:off x="381000" y="2464932"/>
            <a:ext cx="3705225" cy="34636"/>
          </a:xfrm>
          <a:custGeom>
            <a:avLst/>
            <a:gdLst/>
            <a:ahLst/>
            <a:cxnLst/>
            <a:rect l="l" t="t" r="r" b="b"/>
            <a:pathLst>
              <a:path w="3705225" h="34636">
                <a:moveTo>
                  <a:pt x="34636" y="0"/>
                </a:moveTo>
                <a:lnTo>
                  <a:pt x="3670589" y="0"/>
                </a:lnTo>
                <a:cubicBezTo>
                  <a:pt x="3689718" y="0"/>
                  <a:pt x="3705225" y="15507"/>
                  <a:pt x="3705225" y="34636"/>
                </a:cubicBezTo>
                <a:lnTo>
                  <a:pt x="3705225" y="34636"/>
                </a:lnTo>
                <a:lnTo>
                  <a:pt x="0" y="34636"/>
                </a:ln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10" name="Shape 8"/>
          <p:cNvSpPr/>
          <p:nvPr/>
        </p:nvSpPr>
        <p:spPr>
          <a:xfrm>
            <a:off x="533346" y="263459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4DB6AC">
              <a:alpha val="20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716201" y="2710769"/>
            <a:ext cx="2095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04778" y="2729847"/>
            <a:ext cx="2009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Attacker-Tier Frontiers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33346" y="3206032"/>
            <a:ext cx="34766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Report uncaught ASR across multiple attacker lanes, not just a single baseline.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33346" y="3815618"/>
            <a:ext cx="3400425" cy="419100"/>
          </a:xfrm>
          <a:custGeom>
            <a:avLst/>
            <a:gdLst/>
            <a:ahLst/>
            <a:cxnLst/>
            <a:rect l="l" t="t" r="r" b="b"/>
            <a:pathLst>
              <a:path w="3400425" h="419100">
                <a:moveTo>
                  <a:pt x="76201" y="0"/>
                </a:moveTo>
                <a:lnTo>
                  <a:pt x="3324224" y="0"/>
                </a:lnTo>
                <a:cubicBezTo>
                  <a:pt x="3366309" y="0"/>
                  <a:pt x="3400425" y="34116"/>
                  <a:pt x="3400425" y="76201"/>
                </a:cubicBezTo>
                <a:lnTo>
                  <a:pt x="3400425" y="342899"/>
                </a:lnTo>
                <a:cubicBezTo>
                  <a:pt x="3400425" y="384984"/>
                  <a:pt x="3366309" y="419100"/>
                  <a:pt x="3324224" y="419100"/>
                </a:cubicBezTo>
                <a:lnTo>
                  <a:pt x="76201" y="419100"/>
                </a:lnTo>
                <a:cubicBezTo>
                  <a:pt x="34116" y="419100"/>
                  <a:pt x="0" y="384984"/>
                  <a:pt x="0" y="3428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5" name="Shape 13"/>
          <p:cNvSpPr/>
          <p:nvPr/>
        </p:nvSpPr>
        <p:spPr>
          <a:xfrm>
            <a:off x="666655" y="3951522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30902" y="72561"/>
                </a:moveTo>
                <a:cubicBezTo>
                  <a:pt x="134157" y="69306"/>
                  <a:pt x="134157" y="64018"/>
                  <a:pt x="130902" y="60763"/>
                </a:cubicBezTo>
                <a:lnTo>
                  <a:pt x="89230" y="19091"/>
                </a:lnTo>
                <a:cubicBezTo>
                  <a:pt x="85974" y="15835"/>
                  <a:pt x="80687" y="15835"/>
                  <a:pt x="77432" y="19091"/>
                </a:cubicBezTo>
                <a:cubicBezTo>
                  <a:pt x="74176" y="22347"/>
                  <a:pt x="74176" y="27634"/>
                  <a:pt x="77432" y="30889"/>
                </a:cubicBezTo>
                <a:lnTo>
                  <a:pt x="104883" y="58341"/>
                </a:lnTo>
                <a:lnTo>
                  <a:pt x="8334" y="58341"/>
                </a:lnTo>
                <a:cubicBezTo>
                  <a:pt x="3724" y="58341"/>
                  <a:pt x="0" y="62065"/>
                  <a:pt x="0" y="66675"/>
                </a:cubicBezTo>
                <a:cubicBezTo>
                  <a:pt x="0" y="71285"/>
                  <a:pt x="3724" y="75009"/>
                  <a:pt x="8334" y="75009"/>
                </a:cubicBezTo>
                <a:lnTo>
                  <a:pt x="104883" y="75009"/>
                </a:lnTo>
                <a:lnTo>
                  <a:pt x="77432" y="102461"/>
                </a:lnTo>
                <a:cubicBezTo>
                  <a:pt x="74176" y="105716"/>
                  <a:pt x="74176" y="111003"/>
                  <a:pt x="77432" y="114259"/>
                </a:cubicBezTo>
                <a:cubicBezTo>
                  <a:pt x="80687" y="117515"/>
                  <a:pt x="85974" y="117515"/>
                  <a:pt x="89230" y="114259"/>
                </a:cubicBezTo>
                <a:lnTo>
                  <a:pt x="130902" y="72587"/>
                </a:ln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16" name="Text 14"/>
          <p:cNvSpPr/>
          <p:nvPr/>
        </p:nvSpPr>
        <p:spPr>
          <a:xfrm>
            <a:off x="876205" y="3929876"/>
            <a:ext cx="3009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Show sensitivity curve, not single point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241737" y="2464932"/>
            <a:ext cx="3705225" cy="1922318"/>
          </a:xfrm>
          <a:custGeom>
            <a:avLst/>
            <a:gdLst/>
            <a:ahLst/>
            <a:cxnLst/>
            <a:rect l="l" t="t" r="r" b="b"/>
            <a:pathLst>
              <a:path w="3705225" h="1922318">
                <a:moveTo>
                  <a:pt x="34636" y="0"/>
                </a:moveTo>
                <a:lnTo>
                  <a:pt x="3670589" y="0"/>
                </a:lnTo>
                <a:cubicBezTo>
                  <a:pt x="3689718" y="0"/>
                  <a:pt x="3705225" y="15507"/>
                  <a:pt x="3705225" y="34636"/>
                </a:cubicBezTo>
                <a:lnTo>
                  <a:pt x="3705225" y="1846117"/>
                </a:lnTo>
                <a:cubicBezTo>
                  <a:pt x="3705225" y="1888202"/>
                  <a:pt x="3671109" y="1922318"/>
                  <a:pt x="3629024" y="1922318"/>
                </a:cubicBezTo>
                <a:lnTo>
                  <a:pt x="76201" y="1922318"/>
                </a:lnTo>
                <a:cubicBezTo>
                  <a:pt x="34116" y="1922318"/>
                  <a:pt x="0" y="1888202"/>
                  <a:pt x="0" y="1846117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18" name="Shape 16"/>
          <p:cNvSpPr/>
          <p:nvPr/>
        </p:nvSpPr>
        <p:spPr>
          <a:xfrm>
            <a:off x="4241737" y="2464932"/>
            <a:ext cx="3705225" cy="34636"/>
          </a:xfrm>
          <a:custGeom>
            <a:avLst/>
            <a:gdLst/>
            <a:ahLst/>
            <a:cxnLst/>
            <a:rect l="l" t="t" r="r" b="b"/>
            <a:pathLst>
              <a:path w="3705225" h="34636">
                <a:moveTo>
                  <a:pt x="34636" y="0"/>
                </a:moveTo>
                <a:lnTo>
                  <a:pt x="3670589" y="0"/>
                </a:lnTo>
                <a:cubicBezTo>
                  <a:pt x="3689718" y="0"/>
                  <a:pt x="3705225" y="15507"/>
                  <a:pt x="3705225" y="34636"/>
                </a:cubicBezTo>
                <a:lnTo>
                  <a:pt x="3705225" y="34636"/>
                </a:lnTo>
                <a:lnTo>
                  <a:pt x="0" y="34636"/>
                </a:ln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19" name="Shape 17"/>
          <p:cNvSpPr/>
          <p:nvPr/>
        </p:nvSpPr>
        <p:spPr>
          <a:xfrm>
            <a:off x="4394083" y="263459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4DB6AC">
              <a:alpha val="20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4556238" y="2710769"/>
            <a:ext cx="2476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965515" y="2729847"/>
            <a:ext cx="21431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Held-Out Lane Selection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94083" y="3206032"/>
            <a:ext cx="34766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Validate lane selection on held-out data with explicit search/eval splits.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4394083" y="3815618"/>
            <a:ext cx="3400425" cy="419100"/>
          </a:xfrm>
          <a:custGeom>
            <a:avLst/>
            <a:gdLst/>
            <a:ahLst/>
            <a:cxnLst/>
            <a:rect l="l" t="t" r="r" b="b"/>
            <a:pathLst>
              <a:path w="3400425" h="419100">
                <a:moveTo>
                  <a:pt x="76201" y="0"/>
                </a:moveTo>
                <a:lnTo>
                  <a:pt x="3324224" y="0"/>
                </a:lnTo>
                <a:cubicBezTo>
                  <a:pt x="3366309" y="0"/>
                  <a:pt x="3400425" y="34116"/>
                  <a:pt x="3400425" y="76201"/>
                </a:cubicBezTo>
                <a:lnTo>
                  <a:pt x="3400425" y="342899"/>
                </a:lnTo>
                <a:cubicBezTo>
                  <a:pt x="3400425" y="384984"/>
                  <a:pt x="3366309" y="419100"/>
                  <a:pt x="3324224" y="419100"/>
                </a:cubicBezTo>
                <a:lnTo>
                  <a:pt x="76201" y="419100"/>
                </a:lnTo>
                <a:cubicBezTo>
                  <a:pt x="34116" y="419100"/>
                  <a:pt x="0" y="384984"/>
                  <a:pt x="0" y="3428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4" name="Shape 22"/>
          <p:cNvSpPr/>
          <p:nvPr/>
        </p:nvSpPr>
        <p:spPr>
          <a:xfrm>
            <a:off x="4527392" y="3951522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30902" y="72561"/>
                </a:moveTo>
                <a:cubicBezTo>
                  <a:pt x="134157" y="69306"/>
                  <a:pt x="134157" y="64018"/>
                  <a:pt x="130902" y="60763"/>
                </a:cubicBezTo>
                <a:lnTo>
                  <a:pt x="89230" y="19091"/>
                </a:lnTo>
                <a:cubicBezTo>
                  <a:pt x="85974" y="15835"/>
                  <a:pt x="80687" y="15835"/>
                  <a:pt x="77432" y="19091"/>
                </a:cubicBezTo>
                <a:cubicBezTo>
                  <a:pt x="74176" y="22347"/>
                  <a:pt x="74176" y="27634"/>
                  <a:pt x="77432" y="30889"/>
                </a:cubicBezTo>
                <a:lnTo>
                  <a:pt x="104883" y="58341"/>
                </a:lnTo>
                <a:lnTo>
                  <a:pt x="8334" y="58341"/>
                </a:lnTo>
                <a:cubicBezTo>
                  <a:pt x="3724" y="58341"/>
                  <a:pt x="0" y="62065"/>
                  <a:pt x="0" y="66675"/>
                </a:cubicBezTo>
                <a:cubicBezTo>
                  <a:pt x="0" y="71285"/>
                  <a:pt x="3724" y="75009"/>
                  <a:pt x="8334" y="75009"/>
                </a:cubicBezTo>
                <a:lnTo>
                  <a:pt x="104883" y="75009"/>
                </a:lnTo>
                <a:lnTo>
                  <a:pt x="77432" y="102461"/>
                </a:lnTo>
                <a:cubicBezTo>
                  <a:pt x="74176" y="105716"/>
                  <a:pt x="74176" y="111003"/>
                  <a:pt x="77432" y="114259"/>
                </a:cubicBezTo>
                <a:cubicBezTo>
                  <a:pt x="80687" y="117515"/>
                  <a:pt x="85974" y="117515"/>
                  <a:pt x="89230" y="114259"/>
                </a:cubicBezTo>
                <a:lnTo>
                  <a:pt x="130902" y="72587"/>
                </a:ln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25" name="Text 23"/>
          <p:cNvSpPr/>
          <p:nvPr/>
        </p:nvSpPr>
        <p:spPr>
          <a:xfrm>
            <a:off x="4736942" y="3929876"/>
            <a:ext cx="3009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LOFO or similar cross-validation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102541" y="2464932"/>
            <a:ext cx="3705225" cy="1922318"/>
          </a:xfrm>
          <a:custGeom>
            <a:avLst/>
            <a:gdLst/>
            <a:ahLst/>
            <a:cxnLst/>
            <a:rect l="l" t="t" r="r" b="b"/>
            <a:pathLst>
              <a:path w="3705225" h="1922318">
                <a:moveTo>
                  <a:pt x="34636" y="0"/>
                </a:moveTo>
                <a:lnTo>
                  <a:pt x="3670589" y="0"/>
                </a:lnTo>
                <a:cubicBezTo>
                  <a:pt x="3689718" y="0"/>
                  <a:pt x="3705225" y="15507"/>
                  <a:pt x="3705225" y="34636"/>
                </a:cubicBezTo>
                <a:lnTo>
                  <a:pt x="3705225" y="1846117"/>
                </a:lnTo>
                <a:cubicBezTo>
                  <a:pt x="3705225" y="1888202"/>
                  <a:pt x="3671109" y="1922318"/>
                  <a:pt x="3629024" y="1922318"/>
                </a:cubicBezTo>
                <a:lnTo>
                  <a:pt x="76201" y="1922318"/>
                </a:lnTo>
                <a:cubicBezTo>
                  <a:pt x="34116" y="1922318"/>
                  <a:pt x="0" y="1888202"/>
                  <a:pt x="0" y="1846117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27" name="Shape 25"/>
          <p:cNvSpPr/>
          <p:nvPr/>
        </p:nvSpPr>
        <p:spPr>
          <a:xfrm>
            <a:off x="8102541" y="2464932"/>
            <a:ext cx="3705225" cy="34636"/>
          </a:xfrm>
          <a:custGeom>
            <a:avLst/>
            <a:gdLst/>
            <a:ahLst/>
            <a:cxnLst/>
            <a:rect l="l" t="t" r="r" b="b"/>
            <a:pathLst>
              <a:path w="3705225" h="34636">
                <a:moveTo>
                  <a:pt x="34636" y="0"/>
                </a:moveTo>
                <a:lnTo>
                  <a:pt x="3670589" y="0"/>
                </a:lnTo>
                <a:cubicBezTo>
                  <a:pt x="3689718" y="0"/>
                  <a:pt x="3705225" y="15507"/>
                  <a:pt x="3705225" y="34636"/>
                </a:cubicBezTo>
                <a:lnTo>
                  <a:pt x="3705225" y="34636"/>
                </a:lnTo>
                <a:lnTo>
                  <a:pt x="0" y="34636"/>
                </a:ln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28" name="Shape 26"/>
          <p:cNvSpPr/>
          <p:nvPr/>
        </p:nvSpPr>
        <p:spPr>
          <a:xfrm>
            <a:off x="8254887" y="263459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4DB6AC">
              <a:alpha val="20000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8416027" y="2710769"/>
            <a:ext cx="2476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826319" y="2729847"/>
            <a:ext cx="1809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Mitigation Tradeoffs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8254887" y="3206032"/>
            <a:ext cx="34766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Report threshold adjustments with honest costs — detection burden, control tax.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8254887" y="3815618"/>
            <a:ext cx="3400425" cy="419100"/>
          </a:xfrm>
          <a:custGeom>
            <a:avLst/>
            <a:gdLst/>
            <a:ahLst/>
            <a:cxnLst/>
            <a:rect l="l" t="t" r="r" b="b"/>
            <a:pathLst>
              <a:path w="3400425" h="419100">
                <a:moveTo>
                  <a:pt x="76201" y="0"/>
                </a:moveTo>
                <a:lnTo>
                  <a:pt x="3324224" y="0"/>
                </a:lnTo>
                <a:cubicBezTo>
                  <a:pt x="3366309" y="0"/>
                  <a:pt x="3400425" y="34116"/>
                  <a:pt x="3400425" y="76201"/>
                </a:cubicBezTo>
                <a:lnTo>
                  <a:pt x="3400425" y="342899"/>
                </a:lnTo>
                <a:cubicBezTo>
                  <a:pt x="3400425" y="384984"/>
                  <a:pt x="3366309" y="419100"/>
                  <a:pt x="3324224" y="419100"/>
                </a:cubicBezTo>
                <a:lnTo>
                  <a:pt x="76201" y="419100"/>
                </a:lnTo>
                <a:cubicBezTo>
                  <a:pt x="34116" y="419100"/>
                  <a:pt x="0" y="384984"/>
                  <a:pt x="0" y="3428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3" name="Shape 31"/>
          <p:cNvSpPr/>
          <p:nvPr/>
        </p:nvSpPr>
        <p:spPr>
          <a:xfrm>
            <a:off x="8388196" y="3951522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30902" y="72561"/>
                </a:moveTo>
                <a:cubicBezTo>
                  <a:pt x="134157" y="69306"/>
                  <a:pt x="134157" y="64018"/>
                  <a:pt x="130902" y="60763"/>
                </a:cubicBezTo>
                <a:lnTo>
                  <a:pt x="89230" y="19091"/>
                </a:lnTo>
                <a:cubicBezTo>
                  <a:pt x="85974" y="15835"/>
                  <a:pt x="80687" y="15835"/>
                  <a:pt x="77432" y="19091"/>
                </a:cubicBezTo>
                <a:cubicBezTo>
                  <a:pt x="74176" y="22347"/>
                  <a:pt x="74176" y="27634"/>
                  <a:pt x="77432" y="30889"/>
                </a:cubicBezTo>
                <a:lnTo>
                  <a:pt x="104883" y="58341"/>
                </a:lnTo>
                <a:lnTo>
                  <a:pt x="8334" y="58341"/>
                </a:lnTo>
                <a:cubicBezTo>
                  <a:pt x="3724" y="58341"/>
                  <a:pt x="0" y="62065"/>
                  <a:pt x="0" y="66675"/>
                </a:cubicBezTo>
                <a:cubicBezTo>
                  <a:pt x="0" y="71285"/>
                  <a:pt x="3724" y="75009"/>
                  <a:pt x="8334" y="75009"/>
                </a:cubicBezTo>
                <a:lnTo>
                  <a:pt x="104883" y="75009"/>
                </a:lnTo>
                <a:lnTo>
                  <a:pt x="77432" y="102461"/>
                </a:lnTo>
                <a:cubicBezTo>
                  <a:pt x="74176" y="105716"/>
                  <a:pt x="74176" y="111003"/>
                  <a:pt x="77432" y="114259"/>
                </a:cubicBezTo>
                <a:cubicBezTo>
                  <a:pt x="80687" y="117515"/>
                  <a:pt x="85974" y="117515"/>
                  <a:pt x="89230" y="114259"/>
                </a:cubicBezTo>
                <a:lnTo>
                  <a:pt x="130902" y="72587"/>
                </a:ln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34" name="Text 32"/>
          <p:cNvSpPr/>
          <p:nvPr/>
        </p:nvSpPr>
        <p:spPr>
          <a:xfrm>
            <a:off x="8597746" y="3929876"/>
            <a:ext cx="3009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No "mitigation solved it" framing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385330" y="4467415"/>
            <a:ext cx="11419609" cy="1208809"/>
          </a:xfrm>
          <a:custGeom>
            <a:avLst/>
            <a:gdLst/>
            <a:ahLst/>
            <a:cxnLst/>
            <a:rect l="l" t="t" r="r" b="b"/>
            <a:pathLst>
              <a:path w="11419609" h="1208809">
                <a:moveTo>
                  <a:pt x="76203" y="0"/>
                </a:moveTo>
                <a:lnTo>
                  <a:pt x="11343406" y="0"/>
                </a:lnTo>
                <a:cubicBezTo>
                  <a:pt x="11385492" y="0"/>
                  <a:pt x="11419609" y="34117"/>
                  <a:pt x="11419609" y="76203"/>
                </a:cubicBezTo>
                <a:lnTo>
                  <a:pt x="11419609" y="1132606"/>
                </a:lnTo>
                <a:cubicBezTo>
                  <a:pt x="11419609" y="1174692"/>
                  <a:pt x="11385492" y="1208809"/>
                  <a:pt x="11343406" y="1208809"/>
                </a:cubicBezTo>
                <a:lnTo>
                  <a:pt x="76203" y="1208809"/>
                </a:lnTo>
                <a:cubicBezTo>
                  <a:pt x="34117" y="1208809"/>
                  <a:pt x="0" y="1174692"/>
                  <a:pt x="0" y="1132606"/>
                </a:cubicBezTo>
                <a:lnTo>
                  <a:pt x="0" y="76203"/>
                </a:lnTo>
                <a:cubicBezTo>
                  <a:pt x="0" y="34146"/>
                  <a:pt x="34146" y="0"/>
                  <a:pt x="76203" y="0"/>
                </a:cubicBezTo>
                <a:close/>
              </a:path>
            </a:pathLst>
          </a:custGeom>
          <a:solidFill>
            <a:srgbClr val="FF8A65">
              <a:alpha val="10196"/>
            </a:srgbClr>
          </a:solidFill>
          <a:ln w="11545">
            <a:solidFill>
              <a:srgbClr val="FF8A65">
                <a:alpha val="30196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2961" y="4662176"/>
            <a:ext cx="214313" cy="285750"/>
          </a:xfrm>
          <a:custGeom>
            <a:avLst/>
            <a:gdLst/>
            <a:ahLst/>
            <a:cxnLst/>
            <a:rect l="l" t="t" r="r" b="b"/>
            <a:pathLst>
              <a:path w="214313" h="285750">
                <a:moveTo>
                  <a:pt x="163469" y="214313"/>
                </a:moveTo>
                <a:cubicBezTo>
                  <a:pt x="167543" y="201867"/>
                  <a:pt x="175692" y="190593"/>
                  <a:pt x="184900" y="180882"/>
                </a:cubicBezTo>
                <a:cubicBezTo>
                  <a:pt x="203150" y="161683"/>
                  <a:pt x="214312" y="135731"/>
                  <a:pt x="214312" y="107156"/>
                </a:cubicBezTo>
                <a:cubicBezTo>
                  <a:pt x="214312" y="47997"/>
                  <a:pt x="166315" y="0"/>
                  <a:pt x="107156" y="0"/>
                </a:cubicBezTo>
                <a:cubicBezTo>
                  <a:pt x="47997" y="0"/>
                  <a:pt x="0" y="47997"/>
                  <a:pt x="0" y="107156"/>
                </a:cubicBezTo>
                <a:cubicBezTo>
                  <a:pt x="0" y="135731"/>
                  <a:pt x="11162" y="161683"/>
                  <a:pt x="29412" y="180882"/>
                </a:cubicBezTo>
                <a:cubicBezTo>
                  <a:pt x="38621" y="190593"/>
                  <a:pt x="46825" y="201867"/>
                  <a:pt x="50843" y="214313"/>
                </a:cubicBezTo>
                <a:lnTo>
                  <a:pt x="163413" y="214313"/>
                </a:lnTo>
                <a:close/>
                <a:moveTo>
                  <a:pt x="160734" y="241102"/>
                </a:moveTo>
                <a:lnTo>
                  <a:pt x="53578" y="241102"/>
                </a:lnTo>
                <a:lnTo>
                  <a:pt x="53578" y="250031"/>
                </a:lnTo>
                <a:cubicBezTo>
                  <a:pt x="53578" y="274700"/>
                  <a:pt x="73558" y="294680"/>
                  <a:pt x="98227" y="294680"/>
                </a:cubicBezTo>
                <a:lnTo>
                  <a:pt x="116086" y="294680"/>
                </a:lnTo>
                <a:cubicBezTo>
                  <a:pt x="140754" y="294680"/>
                  <a:pt x="160734" y="274700"/>
                  <a:pt x="160734" y="250031"/>
                </a:cubicBezTo>
                <a:lnTo>
                  <a:pt x="160734" y="241102"/>
                </a:lnTo>
                <a:close/>
                <a:moveTo>
                  <a:pt x="102691" y="62508"/>
                </a:moveTo>
                <a:cubicBezTo>
                  <a:pt x="80479" y="62508"/>
                  <a:pt x="62508" y="80479"/>
                  <a:pt x="62508" y="102691"/>
                </a:cubicBezTo>
                <a:cubicBezTo>
                  <a:pt x="62508" y="110114"/>
                  <a:pt x="56536" y="116086"/>
                  <a:pt x="49113" y="116086"/>
                </a:cubicBezTo>
                <a:cubicBezTo>
                  <a:pt x="41690" y="116086"/>
                  <a:pt x="35719" y="110114"/>
                  <a:pt x="35719" y="102691"/>
                </a:cubicBezTo>
                <a:cubicBezTo>
                  <a:pt x="35719" y="65689"/>
                  <a:pt x="65689" y="35719"/>
                  <a:pt x="102691" y="35719"/>
                </a:cubicBezTo>
                <a:cubicBezTo>
                  <a:pt x="110114" y="35719"/>
                  <a:pt x="116086" y="41690"/>
                  <a:pt x="116086" y="49113"/>
                </a:cubicBezTo>
                <a:cubicBezTo>
                  <a:pt x="116086" y="56536"/>
                  <a:pt x="110114" y="62508"/>
                  <a:pt x="102691" y="62508"/>
                </a:cubicBez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37" name="Text 35"/>
          <p:cNvSpPr/>
          <p:nvPr/>
        </p:nvSpPr>
        <p:spPr>
          <a:xfrm>
            <a:off x="973065" y="4624090"/>
            <a:ext cx="10772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Lane Diversity is Evaluation Design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973065" y="4966939"/>
            <a:ext cx="1076325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Attacker-lane diversity is </a:t>
            </a:r>
            <a:pPr>
              <a:lnSpc>
                <a:spcPct val="140000"/>
              </a:lnSpc>
            </a:pPr>
            <a:r>
              <a:rPr lang="en-US" sz="1350" b="1" dirty="0">
                <a:solidFill>
                  <a:srgbClr val="FF8A6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part of evaluation design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, not an optional stress-test appendix. Reviewers should expect these three elements as standard for benchmark-grade control claims.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385330" y="5765466"/>
            <a:ext cx="5628409" cy="465859"/>
          </a:xfrm>
          <a:custGeom>
            <a:avLst/>
            <a:gdLst/>
            <a:ahLst/>
            <a:cxnLst/>
            <a:rect l="l" t="t" r="r" b="b"/>
            <a:pathLst>
              <a:path w="5628409" h="465859">
                <a:moveTo>
                  <a:pt x="76201" y="0"/>
                </a:moveTo>
                <a:lnTo>
                  <a:pt x="5552209" y="0"/>
                </a:lnTo>
                <a:cubicBezTo>
                  <a:pt x="5594293" y="0"/>
                  <a:pt x="5628409" y="34116"/>
                  <a:pt x="5628409" y="76201"/>
                </a:cubicBezTo>
                <a:lnTo>
                  <a:pt x="5628409" y="389659"/>
                </a:lnTo>
                <a:cubicBezTo>
                  <a:pt x="5628409" y="431743"/>
                  <a:pt x="5594293" y="465859"/>
                  <a:pt x="5552209" y="465859"/>
                </a:cubicBezTo>
                <a:lnTo>
                  <a:pt x="76201" y="465859"/>
                </a:lnTo>
                <a:cubicBezTo>
                  <a:pt x="34116" y="465859"/>
                  <a:pt x="0" y="431743"/>
                  <a:pt x="0" y="38965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4DB6AC">
              <a:alpha val="10196"/>
            </a:srgbClr>
          </a:solidFill>
          <a:ln w="11545">
            <a:solidFill>
              <a:srgbClr val="4DB6AC">
                <a:alpha val="30196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27731" y="5903068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96962" y="0"/>
                  <a:pt x="98673" y="372"/>
                  <a:pt x="100236" y="1079"/>
                </a:cubicBezTo>
                <a:lnTo>
                  <a:pt x="170334" y="30807"/>
                </a:lnTo>
                <a:cubicBezTo>
                  <a:pt x="178519" y="34268"/>
                  <a:pt x="184621" y="42342"/>
                  <a:pt x="184584" y="52090"/>
                </a:cubicBezTo>
                <a:cubicBezTo>
                  <a:pt x="184398" y="88999"/>
                  <a:pt x="169218" y="156530"/>
                  <a:pt x="105110" y="187226"/>
                </a:cubicBezTo>
                <a:cubicBezTo>
                  <a:pt x="98896" y="190202"/>
                  <a:pt x="91678" y="190202"/>
                  <a:pt x="85465" y="187226"/>
                </a:cubicBezTo>
                <a:cubicBezTo>
                  <a:pt x="21320" y="156530"/>
                  <a:pt x="6176" y="88999"/>
                  <a:pt x="5990" y="52090"/>
                </a:cubicBezTo>
                <a:cubicBezTo>
                  <a:pt x="5953" y="42342"/>
                  <a:pt x="12055" y="34268"/>
                  <a:pt x="20241" y="30807"/>
                </a:cubicBezTo>
                <a:lnTo>
                  <a:pt x="90301" y="1079"/>
                </a:lnTo>
                <a:cubicBezTo>
                  <a:pt x="91864" y="372"/>
                  <a:pt x="93538" y="0"/>
                  <a:pt x="95250" y="0"/>
                </a:cubicBezTo>
                <a:close/>
                <a:moveTo>
                  <a:pt x="95250" y="24854"/>
                </a:moveTo>
                <a:lnTo>
                  <a:pt x="95250" y="165534"/>
                </a:lnTo>
                <a:cubicBezTo>
                  <a:pt x="146596" y="140680"/>
                  <a:pt x="160400" y="85613"/>
                  <a:pt x="160734" y="52648"/>
                </a:cubicBezTo>
                <a:lnTo>
                  <a:pt x="95250" y="24892"/>
                </a:lnTo>
                <a:lnTo>
                  <a:pt x="95250" y="24892"/>
                </a:ln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41" name="Text 39"/>
          <p:cNvSpPr/>
          <p:nvPr/>
        </p:nvSpPr>
        <p:spPr>
          <a:xfrm>
            <a:off x="856303" y="5884055"/>
            <a:ext cx="4076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Without these: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Measured safety can remain overly optimistic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176502" y="5765466"/>
            <a:ext cx="5628409" cy="465859"/>
          </a:xfrm>
          <a:custGeom>
            <a:avLst/>
            <a:gdLst/>
            <a:ahLst/>
            <a:cxnLst/>
            <a:rect l="l" t="t" r="r" b="b"/>
            <a:pathLst>
              <a:path w="5628409" h="465859">
                <a:moveTo>
                  <a:pt x="76201" y="0"/>
                </a:moveTo>
                <a:lnTo>
                  <a:pt x="5552209" y="0"/>
                </a:lnTo>
                <a:cubicBezTo>
                  <a:pt x="5594293" y="0"/>
                  <a:pt x="5628409" y="34116"/>
                  <a:pt x="5628409" y="76201"/>
                </a:cubicBezTo>
                <a:lnTo>
                  <a:pt x="5628409" y="389659"/>
                </a:lnTo>
                <a:cubicBezTo>
                  <a:pt x="5628409" y="431743"/>
                  <a:pt x="5594293" y="465859"/>
                  <a:pt x="5552209" y="465859"/>
                </a:cubicBezTo>
                <a:lnTo>
                  <a:pt x="76201" y="465859"/>
                </a:lnTo>
                <a:cubicBezTo>
                  <a:pt x="34116" y="465859"/>
                  <a:pt x="0" y="431743"/>
                  <a:pt x="0" y="38965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252A30"/>
          </a:solidFill>
          <a:ln w="11545">
            <a:solidFill>
              <a:srgbClr val="5F6B7A">
                <a:alpha val="30196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318904" y="5903068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23812" y="23812"/>
                </a:moveTo>
                <a:cubicBezTo>
                  <a:pt x="23812" y="17227"/>
                  <a:pt x="18492" y="11906"/>
                  <a:pt x="11906" y="11906"/>
                </a:cubicBezTo>
                <a:cubicBezTo>
                  <a:pt x="5321" y="11906"/>
                  <a:pt x="0" y="17227"/>
                  <a:pt x="0" y="23812"/>
                </a:cubicBezTo>
                <a:lnTo>
                  <a:pt x="0" y="148828"/>
                </a:lnTo>
                <a:cubicBezTo>
                  <a:pt x="0" y="165274"/>
                  <a:pt x="13320" y="178594"/>
                  <a:pt x="29766" y="178594"/>
                </a:cubicBezTo>
                <a:lnTo>
                  <a:pt x="178594" y="178594"/>
                </a:lnTo>
                <a:cubicBezTo>
                  <a:pt x="185179" y="178594"/>
                  <a:pt x="190500" y="173273"/>
                  <a:pt x="190500" y="166688"/>
                </a:cubicBezTo>
                <a:cubicBezTo>
                  <a:pt x="190500" y="160102"/>
                  <a:pt x="185179" y="154781"/>
                  <a:pt x="178594" y="154781"/>
                </a:cubicBezTo>
                <a:lnTo>
                  <a:pt x="29766" y="154781"/>
                </a:lnTo>
                <a:cubicBezTo>
                  <a:pt x="26491" y="154781"/>
                  <a:pt x="23812" y="152102"/>
                  <a:pt x="23812" y="148828"/>
                </a:cubicBezTo>
                <a:lnTo>
                  <a:pt x="23812" y="23812"/>
                </a:lnTo>
                <a:close/>
                <a:moveTo>
                  <a:pt x="175096" y="56034"/>
                </a:moveTo>
                <a:cubicBezTo>
                  <a:pt x="179747" y="51383"/>
                  <a:pt x="179747" y="43830"/>
                  <a:pt x="175096" y="39179"/>
                </a:cubicBezTo>
                <a:cubicBezTo>
                  <a:pt x="170445" y="34528"/>
                  <a:pt x="162892" y="34528"/>
                  <a:pt x="158242" y="39179"/>
                </a:cubicBezTo>
                <a:lnTo>
                  <a:pt x="119063" y="78395"/>
                </a:lnTo>
                <a:lnTo>
                  <a:pt x="97706" y="57076"/>
                </a:lnTo>
                <a:cubicBezTo>
                  <a:pt x="93055" y="52425"/>
                  <a:pt x="85502" y="52425"/>
                  <a:pt x="80851" y="57076"/>
                </a:cubicBezTo>
                <a:lnTo>
                  <a:pt x="45132" y="92794"/>
                </a:lnTo>
                <a:cubicBezTo>
                  <a:pt x="40481" y="97445"/>
                  <a:pt x="40481" y="104998"/>
                  <a:pt x="45132" y="109649"/>
                </a:cubicBezTo>
                <a:cubicBezTo>
                  <a:pt x="49783" y="114300"/>
                  <a:pt x="57336" y="114300"/>
                  <a:pt x="61987" y="109649"/>
                </a:cubicBezTo>
                <a:lnTo>
                  <a:pt x="89297" y="82339"/>
                </a:lnTo>
                <a:lnTo>
                  <a:pt x="110654" y="103696"/>
                </a:lnTo>
                <a:cubicBezTo>
                  <a:pt x="115305" y="108347"/>
                  <a:pt x="122858" y="108347"/>
                  <a:pt x="127508" y="103696"/>
                </a:cubicBezTo>
                <a:lnTo>
                  <a:pt x="175133" y="56071"/>
                </a:ln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44" name="Text 42"/>
          <p:cNvSpPr/>
          <p:nvPr/>
        </p:nvSpPr>
        <p:spPr>
          <a:xfrm>
            <a:off x="6647476" y="5884055"/>
            <a:ext cx="4400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This raises the bar for what constitutes credible control evaluation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FF8A6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BOUNDED SCOPE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09521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Limitations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028607"/>
            <a:ext cx="1151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E8E9EA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Intentional boundaries that preserve claim validity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98318" y="1371386"/>
            <a:ext cx="5618018" cy="1466850"/>
          </a:xfrm>
          <a:custGeom>
            <a:avLst/>
            <a:gdLst/>
            <a:ahLst/>
            <a:cxnLst/>
            <a:rect l="l" t="t" r="r" b="b"/>
            <a:pathLst>
              <a:path w="5618018" h="1466850">
                <a:moveTo>
                  <a:pt x="34636" y="0"/>
                </a:moveTo>
                <a:lnTo>
                  <a:pt x="5541815" y="0"/>
                </a:lnTo>
                <a:cubicBezTo>
                  <a:pt x="5583873" y="0"/>
                  <a:pt x="5618018" y="34145"/>
                  <a:pt x="5618018" y="76203"/>
                </a:cubicBezTo>
                <a:lnTo>
                  <a:pt x="5618018" y="1390647"/>
                </a:lnTo>
                <a:cubicBezTo>
                  <a:pt x="5618018" y="1432705"/>
                  <a:pt x="5583873" y="1466850"/>
                  <a:pt x="5541815" y="1466850"/>
                </a:cubicBezTo>
                <a:lnTo>
                  <a:pt x="34636" y="1466850"/>
                </a:lnTo>
                <a:cubicBezTo>
                  <a:pt x="15507" y="1466850"/>
                  <a:pt x="0" y="1451343"/>
                  <a:pt x="0" y="143221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6" name="Shape 4"/>
          <p:cNvSpPr/>
          <p:nvPr/>
        </p:nvSpPr>
        <p:spPr>
          <a:xfrm>
            <a:off x="398318" y="1371386"/>
            <a:ext cx="34636" cy="1466850"/>
          </a:xfrm>
          <a:custGeom>
            <a:avLst/>
            <a:gdLst/>
            <a:ahLst/>
            <a:cxnLst/>
            <a:rect l="l" t="t" r="r" b="b"/>
            <a:pathLst>
              <a:path w="34636" h="1466850">
                <a:moveTo>
                  <a:pt x="34636" y="0"/>
                </a:moveTo>
                <a:lnTo>
                  <a:pt x="34636" y="0"/>
                </a:lnTo>
                <a:lnTo>
                  <a:pt x="34636" y="1466850"/>
                </a:lnTo>
                <a:lnTo>
                  <a:pt x="34636" y="1466850"/>
                </a:lnTo>
                <a:cubicBezTo>
                  <a:pt x="15507" y="1466850"/>
                  <a:pt x="0" y="1451343"/>
                  <a:pt x="0" y="143221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7" name="Shape 5"/>
          <p:cNvSpPr/>
          <p:nvPr/>
        </p:nvSpPr>
        <p:spPr>
          <a:xfrm>
            <a:off x="615607" y="1561816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0" y="70172"/>
                </a:moveTo>
                <a:cubicBezTo>
                  <a:pt x="0" y="31403"/>
                  <a:pt x="31998" y="0"/>
                  <a:pt x="71438" y="0"/>
                </a:cubicBezTo>
                <a:cubicBezTo>
                  <a:pt x="110877" y="0"/>
                  <a:pt x="142875" y="31403"/>
                  <a:pt x="142875" y="70172"/>
                </a:cubicBezTo>
                <a:cubicBezTo>
                  <a:pt x="142875" y="114560"/>
                  <a:pt x="98152" y="167767"/>
                  <a:pt x="79474" y="188044"/>
                </a:cubicBezTo>
                <a:cubicBezTo>
                  <a:pt x="75084" y="192807"/>
                  <a:pt x="67754" y="192807"/>
                  <a:pt x="63364" y="188044"/>
                </a:cubicBezTo>
                <a:cubicBezTo>
                  <a:pt x="44686" y="167767"/>
                  <a:pt x="-37" y="114560"/>
                  <a:pt x="-37" y="70172"/>
                </a:cubicBezTo>
                <a:close/>
                <a:moveTo>
                  <a:pt x="71438" y="95250"/>
                </a:moveTo>
                <a:cubicBezTo>
                  <a:pt x="84580" y="95250"/>
                  <a:pt x="95250" y="84580"/>
                  <a:pt x="95250" y="71438"/>
                </a:cubicBezTo>
                <a:cubicBezTo>
                  <a:pt x="95250" y="58295"/>
                  <a:pt x="84580" y="47625"/>
                  <a:pt x="71438" y="47625"/>
                </a:cubicBezTo>
                <a:cubicBezTo>
                  <a:pt x="58295" y="47625"/>
                  <a:pt x="47625" y="58295"/>
                  <a:pt x="47625" y="71438"/>
                </a:cubicBezTo>
                <a:cubicBezTo>
                  <a:pt x="47625" y="84580"/>
                  <a:pt x="58295" y="95250"/>
                  <a:pt x="71438" y="95250"/>
                </a:cubicBez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8" name="Text 6"/>
          <p:cNvSpPr/>
          <p:nvPr/>
        </p:nvSpPr>
        <p:spPr>
          <a:xfrm>
            <a:off x="920367" y="1523730"/>
            <a:ext cx="17240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Single Environment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67982" y="1904665"/>
            <a:ext cx="53721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All evidence from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FF8A6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clinical_trial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only.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67982" y="2266587"/>
            <a:ext cx="5295900" cy="419100"/>
          </a:xfrm>
          <a:custGeom>
            <a:avLst/>
            <a:gdLst/>
            <a:ahLst/>
            <a:cxnLst/>
            <a:rect l="l" t="t" r="r" b="b"/>
            <a:pathLst>
              <a:path w="5295900" h="419100">
                <a:moveTo>
                  <a:pt x="76201" y="0"/>
                </a:moveTo>
                <a:lnTo>
                  <a:pt x="5219699" y="0"/>
                </a:lnTo>
                <a:cubicBezTo>
                  <a:pt x="5261784" y="0"/>
                  <a:pt x="5295900" y="34116"/>
                  <a:pt x="5295900" y="76201"/>
                </a:cubicBezTo>
                <a:lnTo>
                  <a:pt x="5295900" y="342899"/>
                </a:lnTo>
                <a:cubicBezTo>
                  <a:pt x="5295900" y="384984"/>
                  <a:pt x="5261784" y="419100"/>
                  <a:pt x="5219699" y="419100"/>
                </a:cubicBezTo>
                <a:lnTo>
                  <a:pt x="76201" y="419100"/>
                </a:lnTo>
                <a:cubicBezTo>
                  <a:pt x="34116" y="419100"/>
                  <a:pt x="0" y="384984"/>
                  <a:pt x="0" y="3428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1" name="Shape 9"/>
          <p:cNvSpPr/>
          <p:nvPr/>
        </p:nvSpPr>
        <p:spPr>
          <a:xfrm>
            <a:off x="701292" y="240249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133350"/>
                </a:moveTo>
                <a:cubicBezTo>
                  <a:pt x="103474" y="133350"/>
                  <a:pt x="133350" y="103474"/>
                  <a:pt x="133350" y="66675"/>
                </a:cubicBezTo>
                <a:cubicBezTo>
                  <a:pt x="133350" y="29876"/>
                  <a:pt x="103474" y="0"/>
                  <a:pt x="66675" y="0"/>
                </a:cubicBezTo>
                <a:cubicBezTo>
                  <a:pt x="29876" y="0"/>
                  <a:pt x="0" y="29876"/>
                  <a:pt x="0" y="66675"/>
                </a:cubicBezTo>
                <a:cubicBezTo>
                  <a:pt x="0" y="103474"/>
                  <a:pt x="29876" y="133350"/>
                  <a:pt x="66675" y="133350"/>
                </a:cubicBezTo>
                <a:close/>
                <a:moveTo>
                  <a:pt x="43495" y="43495"/>
                </a:moveTo>
                <a:cubicBezTo>
                  <a:pt x="45943" y="41047"/>
                  <a:pt x="49902" y="41047"/>
                  <a:pt x="52324" y="43495"/>
                </a:cubicBezTo>
                <a:lnTo>
                  <a:pt x="66649" y="57820"/>
                </a:lnTo>
                <a:lnTo>
                  <a:pt x="80974" y="43495"/>
                </a:lnTo>
                <a:cubicBezTo>
                  <a:pt x="83422" y="41047"/>
                  <a:pt x="87381" y="41047"/>
                  <a:pt x="89803" y="43495"/>
                </a:cubicBezTo>
                <a:cubicBezTo>
                  <a:pt x="92225" y="45943"/>
                  <a:pt x="92251" y="49902"/>
                  <a:pt x="89803" y="52324"/>
                </a:cubicBezTo>
                <a:lnTo>
                  <a:pt x="75478" y="66649"/>
                </a:lnTo>
                <a:lnTo>
                  <a:pt x="89803" y="80974"/>
                </a:lnTo>
                <a:cubicBezTo>
                  <a:pt x="92251" y="83422"/>
                  <a:pt x="92251" y="87381"/>
                  <a:pt x="89803" y="89803"/>
                </a:cubicBezTo>
                <a:cubicBezTo>
                  <a:pt x="87355" y="92225"/>
                  <a:pt x="83396" y="92251"/>
                  <a:pt x="80974" y="89803"/>
                </a:cubicBezTo>
                <a:lnTo>
                  <a:pt x="66649" y="75478"/>
                </a:lnTo>
                <a:lnTo>
                  <a:pt x="52324" y="89803"/>
                </a:lnTo>
                <a:cubicBezTo>
                  <a:pt x="49876" y="92251"/>
                  <a:pt x="45917" y="92251"/>
                  <a:pt x="43495" y="89803"/>
                </a:cubicBezTo>
                <a:cubicBezTo>
                  <a:pt x="41073" y="87355"/>
                  <a:pt x="41047" y="83396"/>
                  <a:pt x="43495" y="80974"/>
                </a:cubicBezTo>
                <a:lnTo>
                  <a:pt x="57820" y="66649"/>
                </a:lnTo>
                <a:lnTo>
                  <a:pt x="43495" y="52324"/>
                </a:lnTo>
                <a:cubicBezTo>
                  <a:pt x="41047" y="49876"/>
                  <a:pt x="41047" y="45917"/>
                  <a:pt x="43495" y="43495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12" name="Text 10"/>
          <p:cNvSpPr/>
          <p:nvPr/>
        </p:nvSpPr>
        <p:spPr>
          <a:xfrm>
            <a:off x="910842" y="2380845"/>
            <a:ext cx="4905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Not claimed: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Cross-environment transfer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189491" y="1371386"/>
            <a:ext cx="5618018" cy="1466850"/>
          </a:xfrm>
          <a:custGeom>
            <a:avLst/>
            <a:gdLst/>
            <a:ahLst/>
            <a:cxnLst/>
            <a:rect l="l" t="t" r="r" b="b"/>
            <a:pathLst>
              <a:path w="5618018" h="1466850">
                <a:moveTo>
                  <a:pt x="34636" y="0"/>
                </a:moveTo>
                <a:lnTo>
                  <a:pt x="5541815" y="0"/>
                </a:lnTo>
                <a:cubicBezTo>
                  <a:pt x="5583873" y="0"/>
                  <a:pt x="5618018" y="34145"/>
                  <a:pt x="5618018" y="76203"/>
                </a:cubicBezTo>
                <a:lnTo>
                  <a:pt x="5618018" y="1390647"/>
                </a:lnTo>
                <a:cubicBezTo>
                  <a:pt x="5618018" y="1432705"/>
                  <a:pt x="5583873" y="1466850"/>
                  <a:pt x="5541815" y="1466850"/>
                </a:cubicBezTo>
                <a:lnTo>
                  <a:pt x="34636" y="1466850"/>
                </a:lnTo>
                <a:cubicBezTo>
                  <a:pt x="15507" y="1466850"/>
                  <a:pt x="0" y="1451343"/>
                  <a:pt x="0" y="143221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14" name="Shape 12"/>
          <p:cNvSpPr/>
          <p:nvPr/>
        </p:nvSpPr>
        <p:spPr>
          <a:xfrm>
            <a:off x="6189491" y="1371386"/>
            <a:ext cx="34636" cy="1466850"/>
          </a:xfrm>
          <a:custGeom>
            <a:avLst/>
            <a:gdLst/>
            <a:ahLst/>
            <a:cxnLst/>
            <a:rect l="l" t="t" r="r" b="b"/>
            <a:pathLst>
              <a:path w="34636" h="1466850">
                <a:moveTo>
                  <a:pt x="34636" y="0"/>
                </a:moveTo>
                <a:lnTo>
                  <a:pt x="34636" y="0"/>
                </a:lnTo>
                <a:lnTo>
                  <a:pt x="34636" y="1466850"/>
                </a:lnTo>
                <a:lnTo>
                  <a:pt x="34636" y="1466850"/>
                </a:lnTo>
                <a:cubicBezTo>
                  <a:pt x="15507" y="1466850"/>
                  <a:pt x="0" y="1451343"/>
                  <a:pt x="0" y="143221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15" name="Shape 13"/>
          <p:cNvSpPr/>
          <p:nvPr/>
        </p:nvSpPr>
        <p:spPr>
          <a:xfrm>
            <a:off x="6394874" y="1561816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66688" y="76572"/>
                </a:moveTo>
                <a:cubicBezTo>
                  <a:pt x="161181" y="80218"/>
                  <a:pt x="154856" y="83158"/>
                  <a:pt x="148270" y="85502"/>
                </a:cubicBezTo>
                <a:cubicBezTo>
                  <a:pt x="130783" y="91753"/>
                  <a:pt x="107826" y="95250"/>
                  <a:pt x="83344" y="95250"/>
                </a:cubicBezTo>
                <a:cubicBezTo>
                  <a:pt x="58862" y="95250"/>
                  <a:pt x="35868" y="91715"/>
                  <a:pt x="18417" y="85502"/>
                </a:cubicBezTo>
                <a:cubicBezTo>
                  <a:pt x="11869" y="83158"/>
                  <a:pt x="5507" y="80218"/>
                  <a:pt x="0" y="76572"/>
                </a:cubicBezTo>
                <a:lnTo>
                  <a:pt x="0" y="107156"/>
                </a:lnTo>
                <a:cubicBezTo>
                  <a:pt x="0" y="123602"/>
                  <a:pt x="37319" y="136922"/>
                  <a:pt x="83344" y="136922"/>
                </a:cubicBezTo>
                <a:cubicBezTo>
                  <a:pt x="129369" y="136922"/>
                  <a:pt x="166688" y="123602"/>
                  <a:pt x="166688" y="107156"/>
                </a:cubicBezTo>
                <a:lnTo>
                  <a:pt x="166688" y="76572"/>
                </a:lnTo>
                <a:close/>
                <a:moveTo>
                  <a:pt x="166688" y="47625"/>
                </a:moveTo>
                <a:lnTo>
                  <a:pt x="166688" y="29766"/>
                </a:lnTo>
                <a:cubicBezTo>
                  <a:pt x="166688" y="13320"/>
                  <a:pt x="129369" y="0"/>
                  <a:pt x="83344" y="0"/>
                </a:cubicBezTo>
                <a:cubicBezTo>
                  <a:pt x="37319" y="0"/>
                  <a:pt x="0" y="13320"/>
                  <a:pt x="0" y="29766"/>
                </a:cubicBezTo>
                <a:lnTo>
                  <a:pt x="0" y="47625"/>
                </a:lnTo>
                <a:cubicBezTo>
                  <a:pt x="0" y="64071"/>
                  <a:pt x="37319" y="77391"/>
                  <a:pt x="83344" y="77391"/>
                </a:cubicBezTo>
                <a:cubicBezTo>
                  <a:pt x="129369" y="77391"/>
                  <a:pt x="166688" y="64071"/>
                  <a:pt x="166688" y="47625"/>
                </a:cubicBezTo>
                <a:close/>
                <a:moveTo>
                  <a:pt x="148270" y="145033"/>
                </a:moveTo>
                <a:cubicBezTo>
                  <a:pt x="130820" y="151247"/>
                  <a:pt x="107863" y="154781"/>
                  <a:pt x="83344" y="154781"/>
                </a:cubicBezTo>
                <a:cubicBezTo>
                  <a:pt x="58824" y="154781"/>
                  <a:pt x="35868" y="151247"/>
                  <a:pt x="18417" y="145033"/>
                </a:cubicBezTo>
                <a:cubicBezTo>
                  <a:pt x="11869" y="142689"/>
                  <a:pt x="5507" y="139750"/>
                  <a:pt x="0" y="136103"/>
                </a:cubicBezTo>
                <a:lnTo>
                  <a:pt x="0" y="160734"/>
                </a:lnTo>
                <a:cubicBezTo>
                  <a:pt x="0" y="177180"/>
                  <a:pt x="37319" y="190500"/>
                  <a:pt x="83344" y="190500"/>
                </a:cubicBezTo>
                <a:cubicBezTo>
                  <a:pt x="129369" y="190500"/>
                  <a:pt x="166688" y="177180"/>
                  <a:pt x="166688" y="160734"/>
                </a:cubicBezTo>
                <a:lnTo>
                  <a:pt x="166688" y="136103"/>
                </a:lnTo>
                <a:cubicBezTo>
                  <a:pt x="161181" y="139750"/>
                  <a:pt x="154856" y="142689"/>
                  <a:pt x="148270" y="145033"/>
                </a:cubicBez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16" name="Text 14"/>
          <p:cNvSpPr/>
          <p:nvPr/>
        </p:nvSpPr>
        <p:spPr>
          <a:xfrm>
            <a:off x="6711539" y="1523730"/>
            <a:ext cx="1790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Modest Fold Counts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59155" y="1904665"/>
            <a:ext cx="53721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LOFO increases coverage to n=15, but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FF8A6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 per held-out family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359155" y="2266587"/>
            <a:ext cx="5295900" cy="419100"/>
          </a:xfrm>
          <a:custGeom>
            <a:avLst/>
            <a:gdLst/>
            <a:ahLst/>
            <a:cxnLst/>
            <a:rect l="l" t="t" r="r" b="b"/>
            <a:pathLst>
              <a:path w="5295900" h="419100">
                <a:moveTo>
                  <a:pt x="76201" y="0"/>
                </a:moveTo>
                <a:lnTo>
                  <a:pt x="5219699" y="0"/>
                </a:lnTo>
                <a:cubicBezTo>
                  <a:pt x="5261784" y="0"/>
                  <a:pt x="5295900" y="34116"/>
                  <a:pt x="5295900" y="76201"/>
                </a:cubicBezTo>
                <a:lnTo>
                  <a:pt x="5295900" y="342899"/>
                </a:lnTo>
                <a:cubicBezTo>
                  <a:pt x="5295900" y="384984"/>
                  <a:pt x="5261784" y="419100"/>
                  <a:pt x="5219699" y="419100"/>
                </a:cubicBezTo>
                <a:lnTo>
                  <a:pt x="76201" y="419100"/>
                </a:lnTo>
                <a:cubicBezTo>
                  <a:pt x="34116" y="419100"/>
                  <a:pt x="0" y="384984"/>
                  <a:pt x="0" y="3428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9" name="Shape 17"/>
          <p:cNvSpPr/>
          <p:nvPr/>
        </p:nvSpPr>
        <p:spPr>
          <a:xfrm>
            <a:off x="6492464" y="240249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133350"/>
                </a:moveTo>
                <a:cubicBezTo>
                  <a:pt x="103474" y="133350"/>
                  <a:pt x="133350" y="103474"/>
                  <a:pt x="133350" y="66675"/>
                </a:cubicBezTo>
                <a:cubicBezTo>
                  <a:pt x="133350" y="29876"/>
                  <a:pt x="103474" y="0"/>
                  <a:pt x="66675" y="0"/>
                </a:cubicBezTo>
                <a:cubicBezTo>
                  <a:pt x="29876" y="0"/>
                  <a:pt x="0" y="29876"/>
                  <a:pt x="0" y="66675"/>
                </a:cubicBezTo>
                <a:cubicBezTo>
                  <a:pt x="0" y="103474"/>
                  <a:pt x="29876" y="133350"/>
                  <a:pt x="66675" y="133350"/>
                </a:cubicBezTo>
                <a:close/>
                <a:moveTo>
                  <a:pt x="58341" y="41672"/>
                </a:moveTo>
                <a:cubicBezTo>
                  <a:pt x="58341" y="37072"/>
                  <a:pt x="62075" y="33337"/>
                  <a:pt x="66675" y="33337"/>
                </a:cubicBezTo>
                <a:cubicBezTo>
                  <a:pt x="71275" y="33337"/>
                  <a:pt x="75009" y="37072"/>
                  <a:pt x="75009" y="41672"/>
                </a:cubicBezTo>
                <a:cubicBezTo>
                  <a:pt x="75009" y="46272"/>
                  <a:pt x="71275" y="50006"/>
                  <a:pt x="66675" y="50006"/>
                </a:cubicBezTo>
                <a:cubicBezTo>
                  <a:pt x="62075" y="50006"/>
                  <a:pt x="58341" y="46272"/>
                  <a:pt x="58341" y="41672"/>
                </a:cubicBezTo>
                <a:close/>
                <a:moveTo>
                  <a:pt x="56257" y="58341"/>
                </a:moveTo>
                <a:lnTo>
                  <a:pt x="68759" y="58341"/>
                </a:lnTo>
                <a:cubicBezTo>
                  <a:pt x="72223" y="58341"/>
                  <a:pt x="75009" y="61127"/>
                  <a:pt x="75009" y="64591"/>
                </a:cubicBezTo>
                <a:lnTo>
                  <a:pt x="75009" y="87511"/>
                </a:lnTo>
                <a:lnTo>
                  <a:pt x="77093" y="87511"/>
                </a:lnTo>
                <a:cubicBezTo>
                  <a:pt x="80557" y="87511"/>
                  <a:pt x="83344" y="90298"/>
                  <a:pt x="83344" y="93762"/>
                </a:cubicBezTo>
                <a:cubicBezTo>
                  <a:pt x="83344" y="97226"/>
                  <a:pt x="80557" y="100013"/>
                  <a:pt x="77093" y="100013"/>
                </a:cubicBezTo>
                <a:lnTo>
                  <a:pt x="56257" y="100013"/>
                </a:lnTo>
                <a:cubicBezTo>
                  <a:pt x="52793" y="100013"/>
                  <a:pt x="50006" y="97226"/>
                  <a:pt x="50006" y="93762"/>
                </a:cubicBezTo>
                <a:cubicBezTo>
                  <a:pt x="50006" y="90298"/>
                  <a:pt x="52793" y="87511"/>
                  <a:pt x="56257" y="87511"/>
                </a:cubicBezTo>
                <a:lnTo>
                  <a:pt x="62508" y="87511"/>
                </a:lnTo>
                <a:lnTo>
                  <a:pt x="62508" y="70842"/>
                </a:lnTo>
                <a:lnTo>
                  <a:pt x="56257" y="70842"/>
                </a:lnTo>
                <a:cubicBezTo>
                  <a:pt x="52793" y="70842"/>
                  <a:pt x="50006" y="68055"/>
                  <a:pt x="50006" y="64591"/>
                </a:cubicBezTo>
                <a:cubicBezTo>
                  <a:pt x="50006" y="61127"/>
                  <a:pt x="52793" y="58341"/>
                  <a:pt x="56257" y="58341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20" name="Text 18"/>
          <p:cNvSpPr/>
          <p:nvPr/>
        </p:nvSpPr>
        <p:spPr>
          <a:xfrm>
            <a:off x="6702014" y="2380845"/>
            <a:ext cx="4905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Bootstrap CI accounts for small-sample uncertainty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98318" y="2990227"/>
            <a:ext cx="5618018" cy="1466850"/>
          </a:xfrm>
          <a:custGeom>
            <a:avLst/>
            <a:gdLst/>
            <a:ahLst/>
            <a:cxnLst/>
            <a:rect l="l" t="t" r="r" b="b"/>
            <a:pathLst>
              <a:path w="5618018" h="1466850">
                <a:moveTo>
                  <a:pt x="34636" y="0"/>
                </a:moveTo>
                <a:lnTo>
                  <a:pt x="5541815" y="0"/>
                </a:lnTo>
                <a:cubicBezTo>
                  <a:pt x="5583873" y="0"/>
                  <a:pt x="5618018" y="34145"/>
                  <a:pt x="5618018" y="76203"/>
                </a:cubicBezTo>
                <a:lnTo>
                  <a:pt x="5618018" y="1390647"/>
                </a:lnTo>
                <a:cubicBezTo>
                  <a:pt x="5618018" y="1432705"/>
                  <a:pt x="5583873" y="1466850"/>
                  <a:pt x="5541815" y="1466850"/>
                </a:cubicBezTo>
                <a:lnTo>
                  <a:pt x="34636" y="1466850"/>
                </a:lnTo>
                <a:cubicBezTo>
                  <a:pt x="15507" y="1466850"/>
                  <a:pt x="0" y="1451343"/>
                  <a:pt x="0" y="143221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22" name="Shape 20"/>
          <p:cNvSpPr/>
          <p:nvPr/>
        </p:nvSpPr>
        <p:spPr>
          <a:xfrm>
            <a:off x="398318" y="2990227"/>
            <a:ext cx="34636" cy="1466850"/>
          </a:xfrm>
          <a:custGeom>
            <a:avLst/>
            <a:gdLst/>
            <a:ahLst/>
            <a:cxnLst/>
            <a:rect l="l" t="t" r="r" b="b"/>
            <a:pathLst>
              <a:path w="34636" h="1466850">
                <a:moveTo>
                  <a:pt x="34636" y="0"/>
                </a:moveTo>
                <a:lnTo>
                  <a:pt x="34636" y="0"/>
                </a:lnTo>
                <a:lnTo>
                  <a:pt x="34636" y="1466850"/>
                </a:lnTo>
                <a:lnTo>
                  <a:pt x="34636" y="1466850"/>
                </a:lnTo>
                <a:cubicBezTo>
                  <a:pt x="15507" y="1466850"/>
                  <a:pt x="0" y="1451343"/>
                  <a:pt x="0" y="143221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23" name="Shape 21"/>
          <p:cNvSpPr/>
          <p:nvPr/>
        </p:nvSpPr>
        <p:spPr>
          <a:xfrm>
            <a:off x="591795" y="3180662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65484" y="0"/>
                </a:moveTo>
                <a:cubicBezTo>
                  <a:pt x="55625" y="0"/>
                  <a:pt x="47625" y="8000"/>
                  <a:pt x="47625" y="17859"/>
                </a:cubicBezTo>
                <a:lnTo>
                  <a:pt x="47625" y="95250"/>
                </a:lnTo>
                <a:cubicBezTo>
                  <a:pt x="47625" y="105110"/>
                  <a:pt x="55625" y="113109"/>
                  <a:pt x="65484" y="113109"/>
                </a:cubicBezTo>
                <a:lnTo>
                  <a:pt x="89297" y="113109"/>
                </a:lnTo>
                <a:cubicBezTo>
                  <a:pt x="99157" y="113109"/>
                  <a:pt x="107156" y="105110"/>
                  <a:pt x="107156" y="95250"/>
                </a:cubicBezTo>
                <a:lnTo>
                  <a:pt x="107156" y="71438"/>
                </a:lnTo>
                <a:lnTo>
                  <a:pt x="119063" y="71438"/>
                </a:lnTo>
                <a:cubicBezTo>
                  <a:pt x="145368" y="71438"/>
                  <a:pt x="166688" y="92757"/>
                  <a:pt x="166688" y="119063"/>
                </a:cubicBezTo>
                <a:cubicBezTo>
                  <a:pt x="166688" y="145368"/>
                  <a:pt x="145368" y="166688"/>
                  <a:pt x="119063" y="166688"/>
                </a:cubicBezTo>
                <a:lnTo>
                  <a:pt x="11906" y="166688"/>
                </a:lnTo>
                <a:cubicBezTo>
                  <a:pt x="5321" y="166688"/>
                  <a:pt x="0" y="172008"/>
                  <a:pt x="0" y="178594"/>
                </a:cubicBezTo>
                <a:cubicBezTo>
                  <a:pt x="0" y="185179"/>
                  <a:pt x="5321" y="190500"/>
                  <a:pt x="11906" y="190500"/>
                </a:cubicBezTo>
                <a:lnTo>
                  <a:pt x="178594" y="190500"/>
                </a:lnTo>
                <a:cubicBezTo>
                  <a:pt x="185179" y="190500"/>
                  <a:pt x="190500" y="185179"/>
                  <a:pt x="190500" y="178594"/>
                </a:cubicBezTo>
                <a:cubicBezTo>
                  <a:pt x="190500" y="172008"/>
                  <a:pt x="185179" y="166688"/>
                  <a:pt x="178594" y="166688"/>
                </a:cubicBezTo>
                <a:lnTo>
                  <a:pt x="172306" y="166688"/>
                </a:lnTo>
                <a:cubicBezTo>
                  <a:pt x="183617" y="154037"/>
                  <a:pt x="190500" y="137368"/>
                  <a:pt x="190500" y="119063"/>
                </a:cubicBezTo>
                <a:cubicBezTo>
                  <a:pt x="190500" y="79623"/>
                  <a:pt x="158502" y="47625"/>
                  <a:pt x="119063" y="47625"/>
                </a:cubicBezTo>
                <a:lnTo>
                  <a:pt x="107156" y="47625"/>
                </a:lnTo>
                <a:lnTo>
                  <a:pt x="107156" y="17859"/>
                </a:lnTo>
                <a:cubicBezTo>
                  <a:pt x="107156" y="8000"/>
                  <a:pt x="99157" y="0"/>
                  <a:pt x="89297" y="0"/>
                </a:cubicBezTo>
                <a:lnTo>
                  <a:pt x="65484" y="0"/>
                </a:lnTo>
                <a:close/>
                <a:moveTo>
                  <a:pt x="44648" y="130969"/>
                </a:moveTo>
                <a:cubicBezTo>
                  <a:pt x="39700" y="130969"/>
                  <a:pt x="35719" y="134950"/>
                  <a:pt x="35719" y="139898"/>
                </a:cubicBezTo>
                <a:cubicBezTo>
                  <a:pt x="35719" y="144847"/>
                  <a:pt x="39700" y="148828"/>
                  <a:pt x="44648" y="148828"/>
                </a:cubicBezTo>
                <a:lnTo>
                  <a:pt x="110133" y="148828"/>
                </a:lnTo>
                <a:cubicBezTo>
                  <a:pt x="115081" y="148828"/>
                  <a:pt x="119063" y="144847"/>
                  <a:pt x="119063" y="139898"/>
                </a:cubicBezTo>
                <a:cubicBezTo>
                  <a:pt x="119063" y="134950"/>
                  <a:pt x="115081" y="130969"/>
                  <a:pt x="110133" y="130969"/>
                </a:cubicBezTo>
                <a:lnTo>
                  <a:pt x="44648" y="130969"/>
                </a:ln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24" name="Text 22"/>
          <p:cNvSpPr/>
          <p:nvPr/>
        </p:nvSpPr>
        <p:spPr>
          <a:xfrm>
            <a:off x="920367" y="3142571"/>
            <a:ext cx="2295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Second Monitor Condition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67982" y="3523506"/>
            <a:ext cx="53721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FF8A6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One-family, low-N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check with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FF8A6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null uncaught-ASR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.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67982" y="3885428"/>
            <a:ext cx="5295900" cy="419100"/>
          </a:xfrm>
          <a:custGeom>
            <a:avLst/>
            <a:gdLst/>
            <a:ahLst/>
            <a:cxnLst/>
            <a:rect l="l" t="t" r="r" b="b"/>
            <a:pathLst>
              <a:path w="5295900" h="419100">
                <a:moveTo>
                  <a:pt x="76201" y="0"/>
                </a:moveTo>
                <a:lnTo>
                  <a:pt x="5219699" y="0"/>
                </a:lnTo>
                <a:cubicBezTo>
                  <a:pt x="5261784" y="0"/>
                  <a:pt x="5295900" y="34116"/>
                  <a:pt x="5295900" y="76201"/>
                </a:cubicBezTo>
                <a:lnTo>
                  <a:pt x="5295900" y="342899"/>
                </a:lnTo>
                <a:cubicBezTo>
                  <a:pt x="5295900" y="384984"/>
                  <a:pt x="5261784" y="419100"/>
                  <a:pt x="5219699" y="419100"/>
                </a:cubicBezTo>
                <a:lnTo>
                  <a:pt x="76201" y="419100"/>
                </a:lnTo>
                <a:cubicBezTo>
                  <a:pt x="34116" y="419100"/>
                  <a:pt x="0" y="384984"/>
                  <a:pt x="0" y="3428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7" name="Shape 25"/>
          <p:cNvSpPr/>
          <p:nvPr/>
        </p:nvSpPr>
        <p:spPr>
          <a:xfrm>
            <a:off x="701292" y="4021336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133350"/>
                </a:moveTo>
                <a:cubicBezTo>
                  <a:pt x="103474" y="133350"/>
                  <a:pt x="133350" y="103474"/>
                  <a:pt x="133350" y="66675"/>
                </a:cubicBezTo>
                <a:cubicBezTo>
                  <a:pt x="133350" y="29876"/>
                  <a:pt x="103474" y="0"/>
                  <a:pt x="66675" y="0"/>
                </a:cubicBezTo>
                <a:cubicBezTo>
                  <a:pt x="29876" y="0"/>
                  <a:pt x="0" y="29876"/>
                  <a:pt x="0" y="66675"/>
                </a:cubicBezTo>
                <a:cubicBezTo>
                  <a:pt x="0" y="103474"/>
                  <a:pt x="29876" y="133350"/>
                  <a:pt x="66675" y="133350"/>
                </a:cubicBezTo>
                <a:close/>
                <a:moveTo>
                  <a:pt x="88657" y="55398"/>
                </a:moveTo>
                <a:lnTo>
                  <a:pt x="67821" y="88735"/>
                </a:lnTo>
                <a:cubicBezTo>
                  <a:pt x="66727" y="90480"/>
                  <a:pt x="64852" y="91574"/>
                  <a:pt x="62794" y="91678"/>
                </a:cubicBezTo>
                <a:cubicBezTo>
                  <a:pt x="60737" y="91782"/>
                  <a:pt x="58757" y="90845"/>
                  <a:pt x="57533" y="89178"/>
                </a:cubicBezTo>
                <a:lnTo>
                  <a:pt x="45032" y="72509"/>
                </a:lnTo>
                <a:cubicBezTo>
                  <a:pt x="42948" y="69748"/>
                  <a:pt x="43521" y="65842"/>
                  <a:pt x="46282" y="63758"/>
                </a:cubicBezTo>
                <a:cubicBezTo>
                  <a:pt x="49043" y="61674"/>
                  <a:pt x="52949" y="62247"/>
                  <a:pt x="55033" y="65008"/>
                </a:cubicBezTo>
                <a:lnTo>
                  <a:pt x="62065" y="74384"/>
                </a:lnTo>
                <a:lnTo>
                  <a:pt x="78057" y="48782"/>
                </a:lnTo>
                <a:cubicBezTo>
                  <a:pt x="79880" y="45865"/>
                  <a:pt x="83734" y="44954"/>
                  <a:pt x="86678" y="46803"/>
                </a:cubicBezTo>
                <a:cubicBezTo>
                  <a:pt x="89621" y="48652"/>
                  <a:pt x="90506" y="52481"/>
                  <a:pt x="88657" y="55424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28" name="Text 26"/>
          <p:cNvSpPr/>
          <p:nvPr/>
        </p:nvSpPr>
        <p:spPr>
          <a:xfrm>
            <a:off x="910842" y="3999691"/>
            <a:ext cx="4905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Framed honestly as informative null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189491" y="2990227"/>
            <a:ext cx="5618018" cy="1466850"/>
          </a:xfrm>
          <a:custGeom>
            <a:avLst/>
            <a:gdLst/>
            <a:ahLst/>
            <a:cxnLst/>
            <a:rect l="l" t="t" r="r" b="b"/>
            <a:pathLst>
              <a:path w="5618018" h="1466850">
                <a:moveTo>
                  <a:pt x="34636" y="0"/>
                </a:moveTo>
                <a:lnTo>
                  <a:pt x="5541815" y="0"/>
                </a:lnTo>
                <a:cubicBezTo>
                  <a:pt x="5583873" y="0"/>
                  <a:pt x="5618018" y="34145"/>
                  <a:pt x="5618018" y="76203"/>
                </a:cubicBezTo>
                <a:lnTo>
                  <a:pt x="5618018" y="1390647"/>
                </a:lnTo>
                <a:cubicBezTo>
                  <a:pt x="5618018" y="1432705"/>
                  <a:pt x="5583873" y="1466850"/>
                  <a:pt x="5541815" y="1466850"/>
                </a:cubicBezTo>
                <a:lnTo>
                  <a:pt x="34636" y="1466850"/>
                </a:lnTo>
                <a:cubicBezTo>
                  <a:pt x="15507" y="1466850"/>
                  <a:pt x="0" y="1451343"/>
                  <a:pt x="0" y="143221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30" name="Shape 28"/>
          <p:cNvSpPr/>
          <p:nvPr/>
        </p:nvSpPr>
        <p:spPr>
          <a:xfrm>
            <a:off x="6189491" y="2990227"/>
            <a:ext cx="34636" cy="1466850"/>
          </a:xfrm>
          <a:custGeom>
            <a:avLst/>
            <a:gdLst/>
            <a:ahLst/>
            <a:cxnLst/>
            <a:rect l="l" t="t" r="r" b="b"/>
            <a:pathLst>
              <a:path w="34636" h="1466850">
                <a:moveTo>
                  <a:pt x="34636" y="0"/>
                </a:moveTo>
                <a:lnTo>
                  <a:pt x="34636" y="0"/>
                </a:lnTo>
                <a:lnTo>
                  <a:pt x="34636" y="1466850"/>
                </a:lnTo>
                <a:lnTo>
                  <a:pt x="34636" y="1466850"/>
                </a:lnTo>
                <a:cubicBezTo>
                  <a:pt x="15507" y="1466850"/>
                  <a:pt x="0" y="1451343"/>
                  <a:pt x="0" y="143221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31" name="Shape 29"/>
          <p:cNvSpPr/>
          <p:nvPr/>
        </p:nvSpPr>
        <p:spPr>
          <a:xfrm>
            <a:off x="6371061" y="3180662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91753" y="139378"/>
                </a:moveTo>
                <a:lnTo>
                  <a:pt x="56034" y="175096"/>
                </a:lnTo>
                <a:cubicBezTo>
                  <a:pt x="51383" y="179747"/>
                  <a:pt x="43830" y="179747"/>
                  <a:pt x="39179" y="175096"/>
                </a:cubicBezTo>
                <a:lnTo>
                  <a:pt x="3460" y="139378"/>
                </a:lnTo>
                <a:cubicBezTo>
                  <a:pt x="-1191" y="134727"/>
                  <a:pt x="-1191" y="127174"/>
                  <a:pt x="3460" y="122523"/>
                </a:cubicBezTo>
                <a:cubicBezTo>
                  <a:pt x="8111" y="117872"/>
                  <a:pt x="15664" y="117872"/>
                  <a:pt x="20315" y="122523"/>
                </a:cubicBezTo>
                <a:lnTo>
                  <a:pt x="35719" y="137926"/>
                </a:lnTo>
                <a:lnTo>
                  <a:pt x="35719" y="23812"/>
                </a:lnTo>
                <a:cubicBezTo>
                  <a:pt x="35719" y="17227"/>
                  <a:pt x="41039" y="11906"/>
                  <a:pt x="47625" y="11906"/>
                </a:cubicBezTo>
                <a:cubicBezTo>
                  <a:pt x="54211" y="11906"/>
                  <a:pt x="59531" y="17227"/>
                  <a:pt x="59531" y="23812"/>
                </a:cubicBezTo>
                <a:lnTo>
                  <a:pt x="59531" y="137926"/>
                </a:lnTo>
                <a:lnTo>
                  <a:pt x="74935" y="122523"/>
                </a:lnTo>
                <a:cubicBezTo>
                  <a:pt x="79586" y="117872"/>
                  <a:pt x="87139" y="117872"/>
                  <a:pt x="91790" y="122523"/>
                </a:cubicBezTo>
                <a:cubicBezTo>
                  <a:pt x="96441" y="127174"/>
                  <a:pt x="96441" y="134727"/>
                  <a:pt x="91790" y="139378"/>
                </a:cubicBezTo>
                <a:close/>
                <a:moveTo>
                  <a:pt x="119063" y="178594"/>
                </a:moveTo>
                <a:cubicBezTo>
                  <a:pt x="112477" y="178594"/>
                  <a:pt x="107156" y="173273"/>
                  <a:pt x="107156" y="166688"/>
                </a:cubicBezTo>
                <a:cubicBezTo>
                  <a:pt x="107156" y="160102"/>
                  <a:pt x="112477" y="154781"/>
                  <a:pt x="119063" y="154781"/>
                </a:cubicBezTo>
                <a:lnTo>
                  <a:pt x="130969" y="154781"/>
                </a:lnTo>
                <a:cubicBezTo>
                  <a:pt x="137554" y="154781"/>
                  <a:pt x="142875" y="160102"/>
                  <a:pt x="142875" y="166688"/>
                </a:cubicBezTo>
                <a:cubicBezTo>
                  <a:pt x="142875" y="173273"/>
                  <a:pt x="137554" y="178594"/>
                  <a:pt x="130969" y="178594"/>
                </a:cubicBezTo>
                <a:lnTo>
                  <a:pt x="119063" y="178594"/>
                </a:lnTo>
                <a:close/>
                <a:moveTo>
                  <a:pt x="119063" y="130969"/>
                </a:moveTo>
                <a:cubicBezTo>
                  <a:pt x="112477" y="130969"/>
                  <a:pt x="107156" y="125648"/>
                  <a:pt x="107156" y="119063"/>
                </a:cubicBezTo>
                <a:cubicBezTo>
                  <a:pt x="107156" y="112477"/>
                  <a:pt x="112477" y="107156"/>
                  <a:pt x="119063" y="107156"/>
                </a:cubicBezTo>
                <a:lnTo>
                  <a:pt x="154781" y="107156"/>
                </a:lnTo>
                <a:cubicBezTo>
                  <a:pt x="161367" y="107156"/>
                  <a:pt x="166688" y="112477"/>
                  <a:pt x="166688" y="119063"/>
                </a:cubicBezTo>
                <a:cubicBezTo>
                  <a:pt x="166688" y="125648"/>
                  <a:pt x="161367" y="130969"/>
                  <a:pt x="154781" y="130969"/>
                </a:cubicBezTo>
                <a:lnTo>
                  <a:pt x="119063" y="130969"/>
                </a:lnTo>
                <a:close/>
                <a:moveTo>
                  <a:pt x="119063" y="83344"/>
                </a:moveTo>
                <a:cubicBezTo>
                  <a:pt x="112477" y="83344"/>
                  <a:pt x="107156" y="78023"/>
                  <a:pt x="107156" y="71438"/>
                </a:cubicBezTo>
                <a:cubicBezTo>
                  <a:pt x="107156" y="64852"/>
                  <a:pt x="112477" y="59531"/>
                  <a:pt x="119063" y="59531"/>
                </a:cubicBezTo>
                <a:lnTo>
                  <a:pt x="178594" y="59531"/>
                </a:lnTo>
                <a:cubicBezTo>
                  <a:pt x="185179" y="59531"/>
                  <a:pt x="190500" y="64852"/>
                  <a:pt x="190500" y="71438"/>
                </a:cubicBezTo>
                <a:cubicBezTo>
                  <a:pt x="190500" y="78023"/>
                  <a:pt x="185179" y="83344"/>
                  <a:pt x="178594" y="83344"/>
                </a:cubicBezTo>
                <a:lnTo>
                  <a:pt x="119063" y="83344"/>
                </a:lnTo>
                <a:close/>
                <a:moveTo>
                  <a:pt x="119063" y="35719"/>
                </a:moveTo>
                <a:cubicBezTo>
                  <a:pt x="112477" y="35719"/>
                  <a:pt x="107156" y="30398"/>
                  <a:pt x="107156" y="23812"/>
                </a:cubicBezTo>
                <a:cubicBezTo>
                  <a:pt x="107156" y="17227"/>
                  <a:pt x="112477" y="11906"/>
                  <a:pt x="119063" y="11906"/>
                </a:cubicBezTo>
                <a:lnTo>
                  <a:pt x="202406" y="11906"/>
                </a:lnTo>
                <a:cubicBezTo>
                  <a:pt x="208992" y="11906"/>
                  <a:pt x="214313" y="17227"/>
                  <a:pt x="214313" y="23812"/>
                </a:cubicBezTo>
                <a:cubicBezTo>
                  <a:pt x="214313" y="30398"/>
                  <a:pt x="208992" y="35719"/>
                  <a:pt x="202406" y="35719"/>
                </a:cubicBezTo>
                <a:lnTo>
                  <a:pt x="119063" y="35719"/>
                </a:ln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32" name="Text 30"/>
          <p:cNvSpPr/>
          <p:nvPr/>
        </p:nvSpPr>
        <p:spPr>
          <a:xfrm>
            <a:off x="6711539" y="3142571"/>
            <a:ext cx="1943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 Universal Ordering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359155" y="3523506"/>
            <a:ext cx="53721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FF8A6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gen_1 &gt; gen_0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remains unsupported — results are setting-specific.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359155" y="3885428"/>
            <a:ext cx="5295900" cy="419100"/>
          </a:xfrm>
          <a:custGeom>
            <a:avLst/>
            <a:gdLst/>
            <a:ahLst/>
            <a:cxnLst/>
            <a:rect l="l" t="t" r="r" b="b"/>
            <a:pathLst>
              <a:path w="5295900" h="419100">
                <a:moveTo>
                  <a:pt x="76201" y="0"/>
                </a:moveTo>
                <a:lnTo>
                  <a:pt x="5219699" y="0"/>
                </a:lnTo>
                <a:cubicBezTo>
                  <a:pt x="5261784" y="0"/>
                  <a:pt x="5295900" y="34116"/>
                  <a:pt x="5295900" y="76201"/>
                </a:cubicBezTo>
                <a:lnTo>
                  <a:pt x="5295900" y="342899"/>
                </a:lnTo>
                <a:cubicBezTo>
                  <a:pt x="5295900" y="384984"/>
                  <a:pt x="5261784" y="419100"/>
                  <a:pt x="5219699" y="419100"/>
                </a:cubicBezTo>
                <a:lnTo>
                  <a:pt x="76201" y="419100"/>
                </a:lnTo>
                <a:cubicBezTo>
                  <a:pt x="34116" y="419100"/>
                  <a:pt x="0" y="384984"/>
                  <a:pt x="0" y="3428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5" name="Shape 33"/>
          <p:cNvSpPr/>
          <p:nvPr/>
        </p:nvSpPr>
        <p:spPr>
          <a:xfrm>
            <a:off x="6475795" y="4021336"/>
            <a:ext cx="166688" cy="133350"/>
          </a:xfrm>
          <a:custGeom>
            <a:avLst/>
            <a:gdLst/>
            <a:ahLst/>
            <a:cxnLst/>
            <a:rect l="l" t="t" r="r" b="b"/>
            <a:pathLst>
              <a:path w="166688" h="133350">
                <a:moveTo>
                  <a:pt x="100013" y="8334"/>
                </a:moveTo>
                <a:lnTo>
                  <a:pt x="133350" y="8334"/>
                </a:lnTo>
                <a:cubicBezTo>
                  <a:pt x="137960" y="8334"/>
                  <a:pt x="141684" y="12059"/>
                  <a:pt x="141684" y="16669"/>
                </a:cubicBezTo>
                <a:cubicBezTo>
                  <a:pt x="141684" y="21279"/>
                  <a:pt x="137960" y="25003"/>
                  <a:pt x="133350" y="25003"/>
                </a:cubicBezTo>
                <a:lnTo>
                  <a:pt x="103763" y="25003"/>
                </a:lnTo>
                <a:cubicBezTo>
                  <a:pt x="102409" y="31723"/>
                  <a:pt x="97799" y="37270"/>
                  <a:pt x="91678" y="39927"/>
                </a:cubicBezTo>
                <a:lnTo>
                  <a:pt x="91678" y="116681"/>
                </a:lnTo>
                <a:lnTo>
                  <a:pt x="133350" y="116681"/>
                </a:lnTo>
                <a:cubicBezTo>
                  <a:pt x="137960" y="116681"/>
                  <a:pt x="141684" y="120406"/>
                  <a:pt x="141684" y="125016"/>
                </a:cubicBezTo>
                <a:cubicBezTo>
                  <a:pt x="141684" y="129626"/>
                  <a:pt x="137960" y="133350"/>
                  <a:pt x="133350" y="133350"/>
                </a:cubicBezTo>
                <a:lnTo>
                  <a:pt x="33337" y="133350"/>
                </a:lnTo>
                <a:cubicBezTo>
                  <a:pt x="28728" y="133350"/>
                  <a:pt x="25003" y="129626"/>
                  <a:pt x="25003" y="125016"/>
                </a:cubicBezTo>
                <a:cubicBezTo>
                  <a:pt x="25003" y="120406"/>
                  <a:pt x="28728" y="116681"/>
                  <a:pt x="33337" y="116681"/>
                </a:cubicBezTo>
                <a:lnTo>
                  <a:pt x="75009" y="116681"/>
                </a:lnTo>
                <a:lnTo>
                  <a:pt x="75009" y="39927"/>
                </a:lnTo>
                <a:cubicBezTo>
                  <a:pt x="68889" y="37244"/>
                  <a:pt x="64279" y="31697"/>
                  <a:pt x="62925" y="25003"/>
                </a:cubicBezTo>
                <a:lnTo>
                  <a:pt x="33337" y="25003"/>
                </a:lnTo>
                <a:cubicBezTo>
                  <a:pt x="28728" y="25003"/>
                  <a:pt x="25003" y="21279"/>
                  <a:pt x="25003" y="16669"/>
                </a:cubicBezTo>
                <a:cubicBezTo>
                  <a:pt x="25003" y="12059"/>
                  <a:pt x="28728" y="8334"/>
                  <a:pt x="33337" y="8334"/>
                </a:cubicBezTo>
                <a:lnTo>
                  <a:pt x="66675" y="8334"/>
                </a:lnTo>
                <a:cubicBezTo>
                  <a:pt x="70478" y="3282"/>
                  <a:pt x="76520" y="0"/>
                  <a:pt x="83344" y="0"/>
                </a:cubicBezTo>
                <a:cubicBezTo>
                  <a:pt x="90168" y="0"/>
                  <a:pt x="96210" y="3282"/>
                  <a:pt x="100013" y="8334"/>
                </a:cubicBezTo>
                <a:close/>
                <a:moveTo>
                  <a:pt x="114493" y="83344"/>
                </a:moveTo>
                <a:lnTo>
                  <a:pt x="152207" y="83344"/>
                </a:lnTo>
                <a:lnTo>
                  <a:pt x="133350" y="50996"/>
                </a:lnTo>
                <a:lnTo>
                  <a:pt x="114493" y="83344"/>
                </a:lnTo>
                <a:close/>
                <a:moveTo>
                  <a:pt x="133350" y="108347"/>
                </a:moveTo>
                <a:cubicBezTo>
                  <a:pt x="116968" y="108347"/>
                  <a:pt x="103346" y="99492"/>
                  <a:pt x="100533" y="87797"/>
                </a:cubicBezTo>
                <a:cubicBezTo>
                  <a:pt x="99856" y="84932"/>
                  <a:pt x="100794" y="81989"/>
                  <a:pt x="102278" y="79437"/>
                </a:cubicBezTo>
                <a:lnTo>
                  <a:pt x="127073" y="36932"/>
                </a:lnTo>
                <a:cubicBezTo>
                  <a:pt x="128375" y="34692"/>
                  <a:pt x="130772" y="33337"/>
                  <a:pt x="133350" y="33337"/>
                </a:cubicBezTo>
                <a:cubicBezTo>
                  <a:pt x="135928" y="33337"/>
                  <a:pt x="138325" y="34718"/>
                  <a:pt x="139627" y="36932"/>
                </a:cubicBezTo>
                <a:lnTo>
                  <a:pt x="164422" y="79437"/>
                </a:lnTo>
                <a:cubicBezTo>
                  <a:pt x="165906" y="81989"/>
                  <a:pt x="166844" y="84932"/>
                  <a:pt x="166167" y="87797"/>
                </a:cubicBezTo>
                <a:cubicBezTo>
                  <a:pt x="163354" y="99466"/>
                  <a:pt x="149732" y="108347"/>
                  <a:pt x="133350" y="108347"/>
                </a:cubicBezTo>
                <a:close/>
                <a:moveTo>
                  <a:pt x="33025" y="50996"/>
                </a:moveTo>
                <a:lnTo>
                  <a:pt x="14168" y="83344"/>
                </a:lnTo>
                <a:lnTo>
                  <a:pt x="51908" y="83344"/>
                </a:lnTo>
                <a:lnTo>
                  <a:pt x="33025" y="50996"/>
                </a:lnTo>
                <a:close/>
                <a:moveTo>
                  <a:pt x="234" y="87797"/>
                </a:moveTo>
                <a:cubicBezTo>
                  <a:pt x="-443" y="84932"/>
                  <a:pt x="495" y="81989"/>
                  <a:pt x="1979" y="79437"/>
                </a:cubicBezTo>
                <a:lnTo>
                  <a:pt x="26774" y="36932"/>
                </a:lnTo>
                <a:cubicBezTo>
                  <a:pt x="28076" y="34692"/>
                  <a:pt x="30473" y="33337"/>
                  <a:pt x="33051" y="33337"/>
                </a:cubicBezTo>
                <a:cubicBezTo>
                  <a:pt x="35629" y="33337"/>
                  <a:pt x="38026" y="34718"/>
                  <a:pt x="39328" y="36932"/>
                </a:cubicBezTo>
                <a:lnTo>
                  <a:pt x="64123" y="79437"/>
                </a:lnTo>
                <a:cubicBezTo>
                  <a:pt x="65607" y="81989"/>
                  <a:pt x="66545" y="84932"/>
                  <a:pt x="65868" y="87797"/>
                </a:cubicBezTo>
                <a:cubicBezTo>
                  <a:pt x="63055" y="99466"/>
                  <a:pt x="49433" y="108347"/>
                  <a:pt x="33051" y="108347"/>
                </a:cubicBezTo>
                <a:cubicBezTo>
                  <a:pt x="16669" y="108347"/>
                  <a:pt x="3047" y="99492"/>
                  <a:pt x="234" y="87797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36" name="Text 34"/>
          <p:cNvSpPr/>
          <p:nvPr/>
        </p:nvSpPr>
        <p:spPr>
          <a:xfrm>
            <a:off x="6702014" y="3999691"/>
            <a:ext cx="4905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Lane selection matters, but no universal hierarchy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398318" y="4532905"/>
            <a:ext cx="11409218" cy="1143000"/>
          </a:xfrm>
          <a:custGeom>
            <a:avLst/>
            <a:gdLst/>
            <a:ahLst/>
            <a:cxnLst/>
            <a:rect l="l" t="t" r="r" b="b"/>
            <a:pathLst>
              <a:path w="11409218" h="1143000">
                <a:moveTo>
                  <a:pt x="34636" y="0"/>
                </a:moveTo>
                <a:lnTo>
                  <a:pt x="11333014" y="0"/>
                </a:lnTo>
                <a:cubicBezTo>
                  <a:pt x="11375101" y="0"/>
                  <a:pt x="11409218" y="34118"/>
                  <a:pt x="11409218" y="76204"/>
                </a:cubicBezTo>
                <a:lnTo>
                  <a:pt x="11409218" y="1066796"/>
                </a:lnTo>
                <a:cubicBezTo>
                  <a:pt x="11409218" y="1108882"/>
                  <a:pt x="11375101" y="1143000"/>
                  <a:pt x="11333014" y="1143000"/>
                </a:cubicBezTo>
                <a:lnTo>
                  <a:pt x="34636" y="1143000"/>
                </a:lnTo>
                <a:cubicBezTo>
                  <a:pt x="15507" y="1143000"/>
                  <a:pt x="0" y="1127493"/>
                  <a:pt x="0" y="110836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38" name="Shape 36"/>
          <p:cNvSpPr/>
          <p:nvPr/>
        </p:nvSpPr>
        <p:spPr>
          <a:xfrm>
            <a:off x="398318" y="4532905"/>
            <a:ext cx="34636" cy="1143000"/>
          </a:xfrm>
          <a:custGeom>
            <a:avLst/>
            <a:gdLst/>
            <a:ahLst/>
            <a:cxnLst/>
            <a:rect l="l" t="t" r="r" b="b"/>
            <a:pathLst>
              <a:path w="34636" h="1143000">
                <a:moveTo>
                  <a:pt x="34636" y="0"/>
                </a:moveTo>
                <a:lnTo>
                  <a:pt x="34636" y="0"/>
                </a:lnTo>
                <a:lnTo>
                  <a:pt x="34636" y="1143000"/>
                </a:lnTo>
                <a:lnTo>
                  <a:pt x="34636" y="1143000"/>
                </a:lnTo>
                <a:cubicBezTo>
                  <a:pt x="15507" y="1143000"/>
                  <a:pt x="0" y="1127493"/>
                  <a:pt x="0" y="110836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39" name="Shape 37"/>
          <p:cNvSpPr/>
          <p:nvPr/>
        </p:nvSpPr>
        <p:spPr>
          <a:xfrm>
            <a:off x="587032" y="472333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7150" y="142875"/>
                </a:moveTo>
                <a:lnTo>
                  <a:pt x="10939" y="142875"/>
                </a:lnTo>
                <a:cubicBezTo>
                  <a:pt x="-179" y="142875"/>
                  <a:pt x="-7010" y="130775"/>
                  <a:pt x="-1295" y="121221"/>
                </a:cubicBezTo>
                <a:lnTo>
                  <a:pt x="22324" y="81841"/>
                </a:lnTo>
                <a:cubicBezTo>
                  <a:pt x="26209" y="75367"/>
                  <a:pt x="33174" y="71438"/>
                  <a:pt x="40719" y="71438"/>
                </a:cubicBezTo>
                <a:lnTo>
                  <a:pt x="83135" y="71438"/>
                </a:lnTo>
                <a:cubicBezTo>
                  <a:pt x="117113" y="13886"/>
                  <a:pt x="167789" y="10984"/>
                  <a:pt x="201677" y="15939"/>
                </a:cubicBezTo>
                <a:cubicBezTo>
                  <a:pt x="207392" y="16788"/>
                  <a:pt x="211857" y="21253"/>
                  <a:pt x="212661" y="26923"/>
                </a:cubicBezTo>
                <a:cubicBezTo>
                  <a:pt x="217616" y="60811"/>
                  <a:pt x="214714" y="111487"/>
                  <a:pt x="157163" y="145465"/>
                </a:cubicBezTo>
                <a:lnTo>
                  <a:pt x="157163" y="187881"/>
                </a:lnTo>
                <a:cubicBezTo>
                  <a:pt x="157163" y="195426"/>
                  <a:pt x="153233" y="202391"/>
                  <a:pt x="146759" y="206276"/>
                </a:cubicBezTo>
                <a:lnTo>
                  <a:pt x="107379" y="229895"/>
                </a:lnTo>
                <a:cubicBezTo>
                  <a:pt x="97869" y="235610"/>
                  <a:pt x="85725" y="228734"/>
                  <a:pt x="85725" y="217661"/>
                </a:cubicBezTo>
                <a:lnTo>
                  <a:pt x="85725" y="171450"/>
                </a:lnTo>
                <a:cubicBezTo>
                  <a:pt x="85725" y="155689"/>
                  <a:pt x="72911" y="142875"/>
                  <a:pt x="57150" y="142875"/>
                </a:cubicBezTo>
                <a:lnTo>
                  <a:pt x="57105" y="142875"/>
                </a:lnTo>
                <a:close/>
                <a:moveTo>
                  <a:pt x="178594" y="71438"/>
                </a:moveTo>
                <a:cubicBezTo>
                  <a:pt x="178594" y="59609"/>
                  <a:pt x="168991" y="50006"/>
                  <a:pt x="157163" y="50006"/>
                </a:cubicBezTo>
                <a:cubicBezTo>
                  <a:pt x="145334" y="50006"/>
                  <a:pt x="135731" y="59609"/>
                  <a:pt x="135731" y="71438"/>
                </a:cubicBezTo>
                <a:cubicBezTo>
                  <a:pt x="135731" y="83266"/>
                  <a:pt x="145334" y="92869"/>
                  <a:pt x="157163" y="92869"/>
                </a:cubicBezTo>
                <a:cubicBezTo>
                  <a:pt x="168991" y="92869"/>
                  <a:pt x="178594" y="83266"/>
                  <a:pt x="178594" y="71438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40" name="Text 38"/>
          <p:cNvSpPr/>
          <p:nvPr/>
        </p:nvSpPr>
        <p:spPr>
          <a:xfrm>
            <a:off x="983686" y="4685249"/>
            <a:ext cx="10772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 Deployment-Readiness Claim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983686" y="5028093"/>
            <a:ext cx="107537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This benchmark-native result does not by itself imply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deployment readiness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of any control protocol. The paper is strongest when read as a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precise within-setting measurement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static.vecteezy.com/cacacc8ccc1477c3e4d5239b4f603957399a65f2.jpg">    </p:cNvPr>
          <p:cNvPicPr>
            <a:picLocks noChangeAspect="1"/>
          </p:cNvPicPr>
          <p:nvPr/>
        </p:nvPicPr>
        <p:blipFill>
          <a:blip r:embed="rId1">
            <a:alphaModFix amt="15000"/>
          </a:blip>
          <a:srcRect l="605" r="605" t="0" b="0"/>
          <a:stretch/>
        </p:blipFill>
        <p:spPr>
          <a:xfrm>
            <a:off x="0" y="0"/>
            <a:ext cx="12192000" cy="6860146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60146"/>
          </a:xfrm>
          <a:custGeom>
            <a:avLst/>
            <a:gdLst/>
            <a:ahLst/>
            <a:cxnLst/>
            <a:rect l="l" t="t" r="r" b="b"/>
            <a:pathLst>
              <a:path w="12192000" h="6860146">
                <a:moveTo>
                  <a:pt x="0" y="0"/>
                </a:moveTo>
                <a:lnTo>
                  <a:pt x="12192000" y="0"/>
                </a:lnTo>
                <a:lnTo>
                  <a:pt x="12192000" y="6860146"/>
                </a:lnTo>
                <a:lnTo>
                  <a:pt x="0" y="6860146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1A1D21">
                  <a:alpha val="95000"/>
                </a:srgbClr>
              </a:gs>
              <a:gs pos="50000">
                <a:srgbClr val="1A1D21">
                  <a:alpha val="90000"/>
                </a:srgbClr>
              </a:gs>
              <a:gs pos="100000">
                <a:srgbClr val="4DB6AC">
                  <a:alpha val="2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47339" y="347339"/>
            <a:ext cx="1261349" cy="316898"/>
          </a:xfrm>
          <a:custGeom>
            <a:avLst/>
            <a:gdLst/>
            <a:ahLst/>
            <a:cxnLst/>
            <a:rect l="l" t="t" r="r" b="b"/>
            <a:pathLst>
              <a:path w="1261349" h="316898">
                <a:moveTo>
                  <a:pt x="158449" y="0"/>
                </a:moveTo>
                <a:lnTo>
                  <a:pt x="1102900" y="0"/>
                </a:lnTo>
                <a:cubicBezTo>
                  <a:pt x="1190350" y="0"/>
                  <a:pt x="1261349" y="70999"/>
                  <a:pt x="1261349" y="158449"/>
                </a:cubicBezTo>
                <a:lnTo>
                  <a:pt x="1261349" y="158449"/>
                </a:lnTo>
                <a:cubicBezTo>
                  <a:pt x="1261349" y="245900"/>
                  <a:pt x="1190350" y="316898"/>
                  <a:pt x="1102900" y="316898"/>
                </a:cubicBezTo>
                <a:lnTo>
                  <a:pt x="158449" y="316898"/>
                </a:lnTo>
                <a:cubicBezTo>
                  <a:pt x="70999" y="316898"/>
                  <a:pt x="0" y="245900"/>
                  <a:pt x="0" y="158449"/>
                </a:cubicBezTo>
                <a:lnTo>
                  <a:pt x="0" y="158449"/>
                </a:lnTo>
                <a:cubicBezTo>
                  <a:pt x="0" y="70999"/>
                  <a:pt x="70999" y="0"/>
                  <a:pt x="158449" y="0"/>
                </a:cubicBezTo>
                <a:close/>
              </a:path>
            </a:pathLst>
          </a:custGeom>
          <a:solidFill>
            <a:srgbClr val="4DB6AC">
              <a:alpha val="20000"/>
            </a:srgbClr>
          </a:solidFill>
          <a:ln w="11545">
            <a:solidFill>
              <a:srgbClr val="4DB6AC">
                <a:alpha val="40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43437" y="343437"/>
            <a:ext cx="1313645" cy="309093"/>
          </a:xfrm>
          <a:prstGeom prst="rect">
            <a:avLst/>
          </a:prstGeom>
          <a:noFill/>
          <a:ln/>
        </p:spPr>
        <p:txBody>
          <a:bodyPr wrap="square" lIns="137375" tIns="68687" rIns="137375" bIns="68687" rtlCol="0" anchor="ctr"/>
          <a:lstStyle/>
          <a:p>
            <a:pPr>
              <a:lnSpc>
                <a:spcPct val="120000"/>
              </a:lnSpc>
            </a:pPr>
            <a:r>
              <a:rPr lang="en-US" sz="946" b="1" spc="47" kern="0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TAKEAWAY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43437" y="874078"/>
            <a:ext cx="11762704" cy="2575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056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Under Fixed Environment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4056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and Threshold,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4056" b="1" dirty="0">
                <a:solidFill>
                  <a:srgbClr val="FF8A6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Attacker PressureFlips the Conclusion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59047" y="3655906"/>
            <a:ext cx="5639385" cy="1262130"/>
          </a:xfrm>
          <a:custGeom>
            <a:avLst/>
            <a:gdLst/>
            <a:ahLst/>
            <a:cxnLst/>
            <a:rect l="l" t="t" r="r" b="b"/>
            <a:pathLst>
              <a:path w="5639385" h="1262130">
                <a:moveTo>
                  <a:pt x="31221" y="0"/>
                </a:moveTo>
                <a:lnTo>
                  <a:pt x="5570700" y="0"/>
                </a:lnTo>
                <a:cubicBezTo>
                  <a:pt x="5608634" y="0"/>
                  <a:pt x="5639385" y="30751"/>
                  <a:pt x="5639385" y="68685"/>
                </a:cubicBezTo>
                <a:lnTo>
                  <a:pt x="5639385" y="1193444"/>
                </a:lnTo>
                <a:cubicBezTo>
                  <a:pt x="5639385" y="1231378"/>
                  <a:pt x="5608634" y="1262130"/>
                  <a:pt x="5570700" y="1262130"/>
                </a:cubicBezTo>
                <a:lnTo>
                  <a:pt x="31221" y="1262130"/>
                </a:lnTo>
                <a:cubicBezTo>
                  <a:pt x="13978" y="1262130"/>
                  <a:pt x="0" y="1248151"/>
                  <a:pt x="0" y="1230908"/>
                </a:cubicBezTo>
                <a:lnTo>
                  <a:pt x="0" y="31221"/>
                </a:lnTo>
                <a:cubicBezTo>
                  <a:pt x="0" y="13990"/>
                  <a:pt x="13990" y="0"/>
                  <a:pt x="31221" y="0"/>
                </a:cubicBezTo>
                <a:close/>
              </a:path>
            </a:pathLst>
          </a:custGeom>
          <a:solidFill>
            <a:srgbClr val="252A30">
              <a:alpha val="80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359047" y="3655906"/>
            <a:ext cx="31221" cy="1262130"/>
          </a:xfrm>
          <a:custGeom>
            <a:avLst/>
            <a:gdLst/>
            <a:ahLst/>
            <a:cxnLst/>
            <a:rect l="l" t="t" r="r" b="b"/>
            <a:pathLst>
              <a:path w="31221" h="1262130">
                <a:moveTo>
                  <a:pt x="31221" y="0"/>
                </a:moveTo>
                <a:lnTo>
                  <a:pt x="31221" y="0"/>
                </a:lnTo>
                <a:lnTo>
                  <a:pt x="31221" y="1262130"/>
                </a:lnTo>
                <a:lnTo>
                  <a:pt x="31221" y="1262130"/>
                </a:lnTo>
                <a:cubicBezTo>
                  <a:pt x="13978" y="1262130"/>
                  <a:pt x="0" y="1248151"/>
                  <a:pt x="0" y="1230908"/>
                </a:cubicBezTo>
                <a:lnTo>
                  <a:pt x="0" y="31221"/>
                </a:lnTo>
                <a:cubicBezTo>
                  <a:pt x="0" y="13990"/>
                  <a:pt x="13990" y="0"/>
                  <a:pt x="31221" y="0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9" name="Text 6"/>
          <p:cNvSpPr/>
          <p:nvPr/>
        </p:nvSpPr>
        <p:spPr>
          <a:xfrm>
            <a:off x="580708" y="3861951"/>
            <a:ext cx="5271752" cy="17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6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RESULT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80708" y="4102273"/>
            <a:ext cx="5314682" cy="3348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23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0.0 → 0.2 uncaught ASR at τ=10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80708" y="4505719"/>
            <a:ext cx="5280338" cy="206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2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Same environment. Same threshold. Different attacker lane.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216495" y="3655906"/>
            <a:ext cx="5639385" cy="1262130"/>
          </a:xfrm>
          <a:custGeom>
            <a:avLst/>
            <a:gdLst/>
            <a:ahLst/>
            <a:cxnLst/>
            <a:rect l="l" t="t" r="r" b="b"/>
            <a:pathLst>
              <a:path w="5639385" h="1262130">
                <a:moveTo>
                  <a:pt x="31221" y="0"/>
                </a:moveTo>
                <a:lnTo>
                  <a:pt x="5570700" y="0"/>
                </a:lnTo>
                <a:cubicBezTo>
                  <a:pt x="5608634" y="0"/>
                  <a:pt x="5639385" y="30751"/>
                  <a:pt x="5639385" y="68685"/>
                </a:cubicBezTo>
                <a:lnTo>
                  <a:pt x="5639385" y="1193444"/>
                </a:lnTo>
                <a:cubicBezTo>
                  <a:pt x="5639385" y="1231378"/>
                  <a:pt x="5608634" y="1262130"/>
                  <a:pt x="5570700" y="1262130"/>
                </a:cubicBezTo>
                <a:lnTo>
                  <a:pt x="31221" y="1262130"/>
                </a:lnTo>
                <a:cubicBezTo>
                  <a:pt x="13978" y="1262130"/>
                  <a:pt x="0" y="1248151"/>
                  <a:pt x="0" y="1230908"/>
                </a:cubicBezTo>
                <a:lnTo>
                  <a:pt x="0" y="31221"/>
                </a:lnTo>
                <a:cubicBezTo>
                  <a:pt x="0" y="13990"/>
                  <a:pt x="13990" y="0"/>
                  <a:pt x="31221" y="0"/>
                </a:cubicBezTo>
                <a:close/>
              </a:path>
            </a:pathLst>
          </a:custGeom>
          <a:solidFill>
            <a:srgbClr val="252A30">
              <a:alpha val="8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16495" y="3655906"/>
            <a:ext cx="31221" cy="1262130"/>
          </a:xfrm>
          <a:custGeom>
            <a:avLst/>
            <a:gdLst/>
            <a:ahLst/>
            <a:cxnLst/>
            <a:rect l="l" t="t" r="r" b="b"/>
            <a:pathLst>
              <a:path w="31221" h="1262130">
                <a:moveTo>
                  <a:pt x="31221" y="0"/>
                </a:moveTo>
                <a:lnTo>
                  <a:pt x="31221" y="0"/>
                </a:lnTo>
                <a:lnTo>
                  <a:pt x="31221" y="1262130"/>
                </a:lnTo>
                <a:lnTo>
                  <a:pt x="31221" y="1262130"/>
                </a:lnTo>
                <a:cubicBezTo>
                  <a:pt x="13978" y="1262130"/>
                  <a:pt x="0" y="1248151"/>
                  <a:pt x="0" y="1230908"/>
                </a:cubicBezTo>
                <a:lnTo>
                  <a:pt x="0" y="31221"/>
                </a:lnTo>
                <a:cubicBezTo>
                  <a:pt x="0" y="13990"/>
                  <a:pt x="13990" y="0"/>
                  <a:pt x="31221" y="0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14" name="Text 11"/>
          <p:cNvSpPr/>
          <p:nvPr/>
        </p:nvSpPr>
        <p:spPr>
          <a:xfrm>
            <a:off x="6438156" y="3861951"/>
            <a:ext cx="5271752" cy="17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6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PRACTICE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438156" y="4102273"/>
            <a:ext cx="5314682" cy="3348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23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Treat lane strength as first-class variable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438156" y="4505719"/>
            <a:ext cx="5280338" cy="206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2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Attacker-tier frontiers, held-out validation, tradeoff reporting.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347339" y="5127766"/>
            <a:ext cx="11504346" cy="634577"/>
          </a:xfrm>
          <a:custGeom>
            <a:avLst/>
            <a:gdLst/>
            <a:ahLst/>
            <a:cxnLst/>
            <a:rect l="l" t="t" r="r" b="b"/>
            <a:pathLst>
              <a:path w="11504346" h="634577">
                <a:moveTo>
                  <a:pt x="68687" y="0"/>
                </a:moveTo>
                <a:lnTo>
                  <a:pt x="11435660" y="0"/>
                </a:lnTo>
                <a:cubicBezTo>
                  <a:pt x="11473594" y="0"/>
                  <a:pt x="11504346" y="30752"/>
                  <a:pt x="11504346" y="68687"/>
                </a:cubicBezTo>
                <a:lnTo>
                  <a:pt x="11504346" y="565891"/>
                </a:lnTo>
                <a:cubicBezTo>
                  <a:pt x="11504346" y="603825"/>
                  <a:pt x="11473594" y="634577"/>
                  <a:pt x="11435660" y="634577"/>
                </a:cubicBezTo>
                <a:lnTo>
                  <a:pt x="68687" y="634577"/>
                </a:lnTo>
                <a:cubicBezTo>
                  <a:pt x="30752" y="634577"/>
                  <a:pt x="0" y="603825"/>
                  <a:pt x="0" y="565891"/>
                </a:cubicBezTo>
                <a:lnTo>
                  <a:pt x="0" y="68687"/>
                </a:lnTo>
                <a:cubicBezTo>
                  <a:pt x="0" y="30752"/>
                  <a:pt x="30752" y="0"/>
                  <a:pt x="68687" y="0"/>
                </a:cubicBezTo>
                <a:close/>
              </a:path>
            </a:pathLst>
          </a:custGeom>
          <a:solidFill>
            <a:srgbClr val="FF8A65">
              <a:alpha val="10196"/>
            </a:srgbClr>
          </a:solidFill>
          <a:ln w="11545">
            <a:solidFill>
              <a:srgbClr val="FF8A65">
                <a:alpha val="30196"/>
              </a:srgbClr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3112943" y="5350224"/>
            <a:ext cx="150254" cy="171718"/>
          </a:xfrm>
          <a:custGeom>
            <a:avLst/>
            <a:gdLst/>
            <a:ahLst/>
            <a:cxnLst/>
            <a:rect l="l" t="t" r="r" b="b"/>
            <a:pathLst>
              <a:path w="150254" h="171718">
                <a:moveTo>
                  <a:pt x="0" y="72444"/>
                </a:moveTo>
                <a:cubicBezTo>
                  <a:pt x="0" y="50207"/>
                  <a:pt x="18010" y="32197"/>
                  <a:pt x="40246" y="32197"/>
                </a:cubicBezTo>
                <a:lnTo>
                  <a:pt x="42930" y="32197"/>
                </a:lnTo>
                <a:cubicBezTo>
                  <a:pt x="48866" y="32197"/>
                  <a:pt x="53662" y="36993"/>
                  <a:pt x="53662" y="42930"/>
                </a:cubicBezTo>
                <a:cubicBezTo>
                  <a:pt x="53662" y="48866"/>
                  <a:pt x="48866" y="53662"/>
                  <a:pt x="42930" y="53662"/>
                </a:cubicBezTo>
                <a:lnTo>
                  <a:pt x="40246" y="53662"/>
                </a:lnTo>
                <a:cubicBezTo>
                  <a:pt x="29883" y="53662"/>
                  <a:pt x="21465" y="62080"/>
                  <a:pt x="21465" y="72444"/>
                </a:cubicBezTo>
                <a:lnTo>
                  <a:pt x="21465" y="75127"/>
                </a:lnTo>
                <a:lnTo>
                  <a:pt x="42930" y="75127"/>
                </a:lnTo>
                <a:cubicBezTo>
                  <a:pt x="54769" y="75127"/>
                  <a:pt x="64394" y="84752"/>
                  <a:pt x="64394" y="96592"/>
                </a:cubicBezTo>
                <a:lnTo>
                  <a:pt x="64394" y="118056"/>
                </a:lnTo>
                <a:cubicBezTo>
                  <a:pt x="64394" y="129896"/>
                  <a:pt x="54769" y="139521"/>
                  <a:pt x="42930" y="139521"/>
                </a:cubicBezTo>
                <a:lnTo>
                  <a:pt x="21465" y="139521"/>
                </a:lnTo>
                <a:cubicBezTo>
                  <a:pt x="9626" y="139521"/>
                  <a:pt x="0" y="129896"/>
                  <a:pt x="0" y="118056"/>
                </a:cubicBezTo>
                <a:lnTo>
                  <a:pt x="0" y="72444"/>
                </a:lnTo>
                <a:close/>
                <a:moveTo>
                  <a:pt x="85859" y="72444"/>
                </a:moveTo>
                <a:cubicBezTo>
                  <a:pt x="85859" y="50207"/>
                  <a:pt x="103869" y="32197"/>
                  <a:pt x="126106" y="32197"/>
                </a:cubicBezTo>
                <a:lnTo>
                  <a:pt x="128789" y="32197"/>
                </a:lnTo>
                <a:cubicBezTo>
                  <a:pt x="134725" y="32197"/>
                  <a:pt x="139521" y="36993"/>
                  <a:pt x="139521" y="42930"/>
                </a:cubicBezTo>
                <a:cubicBezTo>
                  <a:pt x="139521" y="48866"/>
                  <a:pt x="134725" y="53662"/>
                  <a:pt x="128789" y="53662"/>
                </a:cubicBezTo>
                <a:lnTo>
                  <a:pt x="126106" y="53662"/>
                </a:lnTo>
                <a:cubicBezTo>
                  <a:pt x="115742" y="53662"/>
                  <a:pt x="107324" y="62080"/>
                  <a:pt x="107324" y="72444"/>
                </a:cubicBezTo>
                <a:lnTo>
                  <a:pt x="107324" y="75127"/>
                </a:lnTo>
                <a:lnTo>
                  <a:pt x="128789" y="75127"/>
                </a:lnTo>
                <a:cubicBezTo>
                  <a:pt x="140628" y="75127"/>
                  <a:pt x="150254" y="84752"/>
                  <a:pt x="150254" y="96592"/>
                </a:cubicBezTo>
                <a:lnTo>
                  <a:pt x="150254" y="118056"/>
                </a:lnTo>
                <a:cubicBezTo>
                  <a:pt x="150254" y="129896"/>
                  <a:pt x="140628" y="139521"/>
                  <a:pt x="128789" y="139521"/>
                </a:cubicBezTo>
                <a:lnTo>
                  <a:pt x="107324" y="139521"/>
                </a:lnTo>
                <a:cubicBezTo>
                  <a:pt x="95485" y="139521"/>
                  <a:pt x="85859" y="129896"/>
                  <a:pt x="85859" y="118056"/>
                </a:cubicBezTo>
                <a:lnTo>
                  <a:pt x="85859" y="72444"/>
                </a:ln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19" name="Text 16"/>
          <p:cNvSpPr/>
          <p:nvPr/>
        </p:nvSpPr>
        <p:spPr>
          <a:xfrm>
            <a:off x="3397534" y="5346317"/>
            <a:ext cx="5400711" cy="187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352" b="1" dirty="0">
                <a:solidFill>
                  <a:srgbClr val="FF8A6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Lane diversity is evaluation design, not an optional stress-test appendix.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8932583" y="5350224"/>
            <a:ext cx="150254" cy="171718"/>
          </a:xfrm>
          <a:custGeom>
            <a:avLst/>
            <a:gdLst/>
            <a:ahLst/>
            <a:cxnLst/>
            <a:rect l="l" t="t" r="r" b="b"/>
            <a:pathLst>
              <a:path w="150254" h="171718">
                <a:moveTo>
                  <a:pt x="150254" y="99275"/>
                </a:moveTo>
                <a:cubicBezTo>
                  <a:pt x="150254" y="121511"/>
                  <a:pt x="132243" y="139521"/>
                  <a:pt x="110007" y="139521"/>
                </a:cubicBezTo>
                <a:lnTo>
                  <a:pt x="107324" y="139521"/>
                </a:lnTo>
                <a:cubicBezTo>
                  <a:pt x="101388" y="139521"/>
                  <a:pt x="96592" y="134725"/>
                  <a:pt x="96592" y="128789"/>
                </a:cubicBezTo>
                <a:cubicBezTo>
                  <a:pt x="96592" y="122852"/>
                  <a:pt x="101388" y="118056"/>
                  <a:pt x="107324" y="118056"/>
                </a:cubicBezTo>
                <a:lnTo>
                  <a:pt x="110007" y="118056"/>
                </a:lnTo>
                <a:cubicBezTo>
                  <a:pt x="120371" y="118056"/>
                  <a:pt x="128789" y="109638"/>
                  <a:pt x="128789" y="99275"/>
                </a:cubicBezTo>
                <a:lnTo>
                  <a:pt x="128789" y="96592"/>
                </a:lnTo>
                <a:lnTo>
                  <a:pt x="107324" y="96592"/>
                </a:lnTo>
                <a:cubicBezTo>
                  <a:pt x="95485" y="96592"/>
                  <a:pt x="85859" y="86966"/>
                  <a:pt x="85859" y="75127"/>
                </a:cubicBezTo>
                <a:lnTo>
                  <a:pt x="85859" y="53662"/>
                </a:lnTo>
                <a:cubicBezTo>
                  <a:pt x="85859" y="41823"/>
                  <a:pt x="95485" y="32197"/>
                  <a:pt x="107324" y="32197"/>
                </a:cubicBezTo>
                <a:lnTo>
                  <a:pt x="128789" y="32197"/>
                </a:lnTo>
                <a:cubicBezTo>
                  <a:pt x="140628" y="32197"/>
                  <a:pt x="150254" y="41823"/>
                  <a:pt x="150254" y="53662"/>
                </a:cubicBezTo>
                <a:lnTo>
                  <a:pt x="150254" y="99275"/>
                </a:lnTo>
                <a:close/>
                <a:moveTo>
                  <a:pt x="64394" y="99275"/>
                </a:moveTo>
                <a:cubicBezTo>
                  <a:pt x="64394" y="121511"/>
                  <a:pt x="46384" y="139521"/>
                  <a:pt x="24148" y="139521"/>
                </a:cubicBezTo>
                <a:lnTo>
                  <a:pt x="21465" y="139521"/>
                </a:lnTo>
                <a:cubicBezTo>
                  <a:pt x="15528" y="139521"/>
                  <a:pt x="10732" y="134725"/>
                  <a:pt x="10732" y="128789"/>
                </a:cubicBezTo>
                <a:cubicBezTo>
                  <a:pt x="10732" y="122852"/>
                  <a:pt x="15528" y="118056"/>
                  <a:pt x="21465" y="118056"/>
                </a:cubicBezTo>
                <a:lnTo>
                  <a:pt x="24148" y="118056"/>
                </a:lnTo>
                <a:cubicBezTo>
                  <a:pt x="34511" y="118056"/>
                  <a:pt x="42930" y="109638"/>
                  <a:pt x="42930" y="99275"/>
                </a:cubicBezTo>
                <a:lnTo>
                  <a:pt x="42930" y="96592"/>
                </a:lnTo>
                <a:lnTo>
                  <a:pt x="21465" y="96592"/>
                </a:lnTo>
                <a:cubicBezTo>
                  <a:pt x="9626" y="96592"/>
                  <a:pt x="0" y="86966"/>
                  <a:pt x="0" y="75127"/>
                </a:cubicBezTo>
                <a:lnTo>
                  <a:pt x="0" y="53662"/>
                </a:lnTo>
                <a:cubicBezTo>
                  <a:pt x="0" y="41823"/>
                  <a:pt x="9626" y="32197"/>
                  <a:pt x="21465" y="32197"/>
                </a:cubicBezTo>
                <a:lnTo>
                  <a:pt x="42930" y="32197"/>
                </a:lnTo>
                <a:cubicBezTo>
                  <a:pt x="54769" y="32197"/>
                  <a:pt x="64394" y="41823"/>
                  <a:pt x="64394" y="53662"/>
                </a:cubicBezTo>
                <a:lnTo>
                  <a:pt x="64394" y="99275"/>
                </a:ln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21" name="Shape 18"/>
          <p:cNvSpPr/>
          <p:nvPr/>
        </p:nvSpPr>
        <p:spPr>
          <a:xfrm>
            <a:off x="343437" y="5968008"/>
            <a:ext cx="2120721" cy="892935"/>
          </a:xfrm>
          <a:custGeom>
            <a:avLst/>
            <a:gdLst/>
            <a:ahLst/>
            <a:cxnLst/>
            <a:rect l="l" t="t" r="r" b="b"/>
            <a:pathLst>
              <a:path w="2120721" h="892935">
                <a:moveTo>
                  <a:pt x="68685" y="0"/>
                </a:moveTo>
                <a:lnTo>
                  <a:pt x="2052037" y="0"/>
                </a:lnTo>
                <a:cubicBezTo>
                  <a:pt x="2089970" y="0"/>
                  <a:pt x="2120721" y="30751"/>
                  <a:pt x="2120721" y="68685"/>
                </a:cubicBezTo>
                <a:lnTo>
                  <a:pt x="2120721" y="824251"/>
                </a:lnTo>
                <a:cubicBezTo>
                  <a:pt x="2120721" y="862184"/>
                  <a:pt x="2089970" y="892935"/>
                  <a:pt x="2052037" y="892935"/>
                </a:cubicBezTo>
                <a:lnTo>
                  <a:pt x="68685" y="892935"/>
                </a:lnTo>
                <a:cubicBezTo>
                  <a:pt x="30751" y="892935"/>
                  <a:pt x="0" y="862184"/>
                  <a:pt x="0" y="824251"/>
                </a:cubicBezTo>
                <a:lnTo>
                  <a:pt x="0" y="68685"/>
                </a:lnTo>
                <a:cubicBezTo>
                  <a:pt x="0" y="30777"/>
                  <a:pt x="30777" y="0"/>
                  <a:pt x="68685" y="0"/>
                </a:cubicBezTo>
                <a:close/>
              </a:path>
            </a:pathLst>
          </a:custGeom>
          <a:solidFill>
            <a:srgbClr val="252A30">
              <a:alpha val="80000"/>
            </a:srgbClr>
          </a:solidFill>
          <a:ln/>
        </p:spPr>
      </p:sp>
      <p:sp>
        <p:nvSpPr>
          <p:cNvPr id="22" name="Text 19"/>
          <p:cNvSpPr/>
          <p:nvPr/>
        </p:nvSpPr>
        <p:spPr>
          <a:xfrm>
            <a:off x="480762" y="6105332"/>
            <a:ext cx="1906073" cy="17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6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Repository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480762" y="6311319"/>
            <a:ext cx="1914659" cy="206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2" dirty="0">
                <a:solidFill>
                  <a:srgbClr val="E8E9E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github.com/davidkimai/adapto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480762" y="6551699"/>
            <a:ext cx="1906073" cy="17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6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v2026.03.22-clinical-trial-r1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9666253" y="6551640"/>
            <a:ext cx="2189408" cy="17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946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LinuxArena Pin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9674838" y="6723300"/>
            <a:ext cx="2180823" cy="137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10000"/>
              </a:lnSpc>
            </a:pPr>
            <a:r>
              <a:rPr lang="en-US" sz="811" dirty="0">
                <a:solidFill>
                  <a:srgbClr val="E8E9EA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0667bf26542b3e4ea82338265e47c1558fdb2852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5F6B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APPENDIX A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09516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Metric Definitions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98318" y="1066688"/>
            <a:ext cx="5618018" cy="1905000"/>
          </a:xfrm>
          <a:custGeom>
            <a:avLst/>
            <a:gdLst/>
            <a:ahLst/>
            <a:cxnLst/>
            <a:rect l="l" t="t" r="r" b="b"/>
            <a:pathLst>
              <a:path w="5618018" h="1905000">
                <a:moveTo>
                  <a:pt x="34636" y="0"/>
                </a:moveTo>
                <a:lnTo>
                  <a:pt x="5541818" y="0"/>
                </a:lnTo>
                <a:cubicBezTo>
                  <a:pt x="5583874" y="0"/>
                  <a:pt x="5618018" y="34144"/>
                  <a:pt x="5618018" y="76200"/>
                </a:cubicBezTo>
                <a:lnTo>
                  <a:pt x="5618018" y="1828800"/>
                </a:lnTo>
                <a:cubicBezTo>
                  <a:pt x="5618018" y="1870856"/>
                  <a:pt x="5583874" y="1905000"/>
                  <a:pt x="5541818" y="1905000"/>
                </a:cubicBezTo>
                <a:lnTo>
                  <a:pt x="34636" y="1905000"/>
                </a:lnTo>
                <a:cubicBezTo>
                  <a:pt x="15507" y="1905000"/>
                  <a:pt x="0" y="1889493"/>
                  <a:pt x="0" y="187036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5" name="Shape 3"/>
          <p:cNvSpPr/>
          <p:nvPr/>
        </p:nvSpPr>
        <p:spPr>
          <a:xfrm>
            <a:off x="398318" y="1066688"/>
            <a:ext cx="34636" cy="1905000"/>
          </a:xfrm>
          <a:custGeom>
            <a:avLst/>
            <a:gdLst/>
            <a:ahLst/>
            <a:cxnLst/>
            <a:rect l="l" t="t" r="r" b="b"/>
            <a:pathLst>
              <a:path w="34636" h="1905000">
                <a:moveTo>
                  <a:pt x="34636" y="0"/>
                </a:moveTo>
                <a:lnTo>
                  <a:pt x="34636" y="0"/>
                </a:lnTo>
                <a:lnTo>
                  <a:pt x="34636" y="1905000"/>
                </a:lnTo>
                <a:lnTo>
                  <a:pt x="34636" y="1905000"/>
                </a:lnTo>
                <a:cubicBezTo>
                  <a:pt x="15507" y="1905000"/>
                  <a:pt x="0" y="1889493"/>
                  <a:pt x="0" y="187036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6" name="Shape 4"/>
          <p:cNvSpPr/>
          <p:nvPr/>
        </p:nvSpPr>
        <p:spPr>
          <a:xfrm>
            <a:off x="591795" y="1257123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66688" y="95250"/>
                </a:moveTo>
                <a:cubicBezTo>
                  <a:pt x="166688" y="55823"/>
                  <a:pt x="134677" y="23812"/>
                  <a:pt x="95250" y="23812"/>
                </a:cubicBezTo>
                <a:cubicBezTo>
                  <a:pt x="55823" y="23812"/>
                  <a:pt x="23813" y="55823"/>
                  <a:pt x="23812" y="95250"/>
                </a:cubicBezTo>
                <a:cubicBezTo>
                  <a:pt x="23812" y="134677"/>
                  <a:pt x="55823" y="166688"/>
                  <a:pt x="95250" y="166688"/>
                </a:cubicBezTo>
                <a:cubicBezTo>
                  <a:pt x="134677" y="166688"/>
                  <a:pt x="166688" y="134677"/>
                  <a:pt x="166688" y="95250"/>
                </a:cubicBezTo>
                <a:close/>
                <a:moveTo>
                  <a:pt x="0" y="95250"/>
                </a:moveTo>
                <a:cubicBezTo>
                  <a:pt x="0" y="42680"/>
                  <a:pt x="42680" y="0"/>
                  <a:pt x="95250" y="0"/>
                </a:cubicBezTo>
                <a:cubicBezTo>
                  <a:pt x="147820" y="0"/>
                  <a:pt x="190500" y="42680"/>
                  <a:pt x="190500" y="95250"/>
                </a:cubicBezTo>
                <a:cubicBezTo>
                  <a:pt x="190500" y="147820"/>
                  <a:pt x="147820" y="190500"/>
                  <a:pt x="95250" y="190500"/>
                </a:cubicBezTo>
                <a:cubicBezTo>
                  <a:pt x="42680" y="190500"/>
                  <a:pt x="0" y="147820"/>
                  <a:pt x="0" y="95250"/>
                </a:cubicBezTo>
                <a:close/>
                <a:moveTo>
                  <a:pt x="95250" y="125016"/>
                </a:moveTo>
                <a:cubicBezTo>
                  <a:pt x="111678" y="125016"/>
                  <a:pt x="125016" y="111678"/>
                  <a:pt x="125016" y="95250"/>
                </a:cubicBezTo>
                <a:cubicBezTo>
                  <a:pt x="125016" y="78822"/>
                  <a:pt x="111678" y="65484"/>
                  <a:pt x="95250" y="65484"/>
                </a:cubicBezTo>
                <a:cubicBezTo>
                  <a:pt x="78822" y="65484"/>
                  <a:pt x="65484" y="78822"/>
                  <a:pt x="65484" y="95250"/>
                </a:cubicBezTo>
                <a:cubicBezTo>
                  <a:pt x="65484" y="111678"/>
                  <a:pt x="78822" y="125016"/>
                  <a:pt x="95250" y="125016"/>
                </a:cubicBezTo>
                <a:close/>
                <a:moveTo>
                  <a:pt x="95250" y="41672"/>
                </a:moveTo>
                <a:cubicBezTo>
                  <a:pt x="124821" y="41672"/>
                  <a:pt x="148828" y="65679"/>
                  <a:pt x="148828" y="95250"/>
                </a:cubicBezTo>
                <a:cubicBezTo>
                  <a:pt x="148828" y="124821"/>
                  <a:pt x="124821" y="148828"/>
                  <a:pt x="95250" y="148828"/>
                </a:cubicBezTo>
                <a:cubicBezTo>
                  <a:pt x="65679" y="148828"/>
                  <a:pt x="41672" y="124821"/>
                  <a:pt x="41672" y="95250"/>
                </a:cubicBezTo>
                <a:cubicBezTo>
                  <a:pt x="41672" y="65679"/>
                  <a:pt x="65679" y="41672"/>
                  <a:pt x="95250" y="41672"/>
                </a:cubicBezTo>
                <a:close/>
                <a:moveTo>
                  <a:pt x="83344" y="95250"/>
                </a:moveTo>
                <a:cubicBezTo>
                  <a:pt x="83344" y="88679"/>
                  <a:pt x="88679" y="83344"/>
                  <a:pt x="95250" y="83344"/>
                </a:cubicBezTo>
                <a:cubicBezTo>
                  <a:pt x="101821" y="83344"/>
                  <a:pt x="107156" y="88679"/>
                  <a:pt x="107156" y="95250"/>
                </a:cubicBezTo>
                <a:cubicBezTo>
                  <a:pt x="107156" y="101821"/>
                  <a:pt x="101821" y="107156"/>
                  <a:pt x="95250" y="107156"/>
                </a:cubicBezTo>
                <a:cubicBezTo>
                  <a:pt x="88679" y="107156"/>
                  <a:pt x="83344" y="101821"/>
                  <a:pt x="83344" y="95250"/>
                </a:cubicBez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7" name="Text 5"/>
          <p:cNvSpPr/>
          <p:nvPr/>
        </p:nvSpPr>
        <p:spPr>
          <a:xfrm>
            <a:off x="920367" y="1219033"/>
            <a:ext cx="13144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Uncaught ASR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67982" y="1599967"/>
            <a:ext cx="53721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FF8A6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Primary metric.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Fraction of attack trajectories where side task succeeds AND max_suspicion &lt; threshold.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67982" y="2209549"/>
            <a:ext cx="5295900" cy="609600"/>
          </a:xfrm>
          <a:custGeom>
            <a:avLst/>
            <a:gdLst/>
            <a:ahLst/>
            <a:cxnLst/>
            <a:rect l="l" t="t" r="r" b="b"/>
            <a:pathLst>
              <a:path w="5295900" h="609600">
                <a:moveTo>
                  <a:pt x="76200" y="0"/>
                </a:moveTo>
                <a:lnTo>
                  <a:pt x="5219700" y="0"/>
                </a:lnTo>
                <a:cubicBezTo>
                  <a:pt x="5261756" y="0"/>
                  <a:pt x="5295900" y="34144"/>
                  <a:pt x="5295900" y="76200"/>
                </a:cubicBezTo>
                <a:lnTo>
                  <a:pt x="5295900" y="533400"/>
                </a:lnTo>
                <a:cubicBezTo>
                  <a:pt x="5295900" y="575456"/>
                  <a:pt x="5261756" y="609600"/>
                  <a:pt x="5219700" y="609600"/>
                </a:cubicBezTo>
                <a:lnTo>
                  <a:pt x="76200" y="609600"/>
                </a:lnTo>
                <a:cubicBezTo>
                  <a:pt x="34144" y="609600"/>
                  <a:pt x="0" y="575456"/>
                  <a:pt x="0" y="5334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0" name="Text 8"/>
          <p:cNvSpPr/>
          <p:nvPr/>
        </p:nvSpPr>
        <p:spPr>
          <a:xfrm>
            <a:off x="567982" y="2209549"/>
            <a:ext cx="5362575" cy="609600"/>
          </a:xfrm>
          <a:prstGeom prst="rect">
            <a:avLst/>
          </a:prstGeom>
          <a:noFill/>
          <a:ln/>
        </p:spPr>
        <p:txBody>
          <a:bodyPr wrap="square" lIns="114300" tIns="114300" rIns="114300" bIns="1143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uncaught_ASR = count(side_task_success ∧ max_suspicion &lt; τ) / count(all_attacks)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189491" y="1066688"/>
            <a:ext cx="5618018" cy="1905000"/>
          </a:xfrm>
          <a:custGeom>
            <a:avLst/>
            <a:gdLst/>
            <a:ahLst/>
            <a:cxnLst/>
            <a:rect l="l" t="t" r="r" b="b"/>
            <a:pathLst>
              <a:path w="5618018" h="1905000">
                <a:moveTo>
                  <a:pt x="34636" y="0"/>
                </a:moveTo>
                <a:lnTo>
                  <a:pt x="5541818" y="0"/>
                </a:lnTo>
                <a:cubicBezTo>
                  <a:pt x="5583874" y="0"/>
                  <a:pt x="5618018" y="34144"/>
                  <a:pt x="5618018" y="76200"/>
                </a:cubicBezTo>
                <a:lnTo>
                  <a:pt x="5618018" y="1828800"/>
                </a:lnTo>
                <a:cubicBezTo>
                  <a:pt x="5618018" y="1870856"/>
                  <a:pt x="5583874" y="1905000"/>
                  <a:pt x="5541818" y="1905000"/>
                </a:cubicBezTo>
                <a:lnTo>
                  <a:pt x="34636" y="1905000"/>
                </a:lnTo>
                <a:cubicBezTo>
                  <a:pt x="15507" y="1905000"/>
                  <a:pt x="0" y="1889493"/>
                  <a:pt x="0" y="187036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12" name="Shape 10"/>
          <p:cNvSpPr/>
          <p:nvPr/>
        </p:nvSpPr>
        <p:spPr>
          <a:xfrm>
            <a:off x="6189491" y="1066688"/>
            <a:ext cx="34636" cy="1905000"/>
          </a:xfrm>
          <a:custGeom>
            <a:avLst/>
            <a:gdLst/>
            <a:ahLst/>
            <a:cxnLst/>
            <a:rect l="l" t="t" r="r" b="b"/>
            <a:pathLst>
              <a:path w="34636" h="1905000">
                <a:moveTo>
                  <a:pt x="34636" y="0"/>
                </a:moveTo>
                <a:lnTo>
                  <a:pt x="34636" y="0"/>
                </a:lnTo>
                <a:lnTo>
                  <a:pt x="34636" y="1905000"/>
                </a:lnTo>
                <a:lnTo>
                  <a:pt x="34636" y="1905000"/>
                </a:lnTo>
                <a:cubicBezTo>
                  <a:pt x="15507" y="1905000"/>
                  <a:pt x="0" y="1889493"/>
                  <a:pt x="0" y="187036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13" name="Shape 11"/>
          <p:cNvSpPr/>
          <p:nvPr/>
        </p:nvSpPr>
        <p:spPr>
          <a:xfrm>
            <a:off x="6371061" y="1257123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07156" y="-5953"/>
                </a:moveTo>
                <a:cubicBezTo>
                  <a:pt x="113742" y="-5953"/>
                  <a:pt x="119063" y="-633"/>
                  <a:pt x="119063" y="5953"/>
                </a:cubicBezTo>
                <a:lnTo>
                  <a:pt x="119063" y="12762"/>
                </a:lnTo>
                <a:cubicBezTo>
                  <a:pt x="155563" y="17971"/>
                  <a:pt x="184435" y="46844"/>
                  <a:pt x="189644" y="83344"/>
                </a:cubicBezTo>
                <a:lnTo>
                  <a:pt x="196453" y="83344"/>
                </a:lnTo>
                <a:cubicBezTo>
                  <a:pt x="203039" y="83344"/>
                  <a:pt x="208359" y="88664"/>
                  <a:pt x="208359" y="95250"/>
                </a:cubicBezTo>
                <a:cubicBezTo>
                  <a:pt x="208359" y="101836"/>
                  <a:pt x="203039" y="107156"/>
                  <a:pt x="196453" y="107156"/>
                </a:cubicBezTo>
                <a:lnTo>
                  <a:pt x="189644" y="107156"/>
                </a:lnTo>
                <a:cubicBezTo>
                  <a:pt x="184435" y="143656"/>
                  <a:pt x="155563" y="172529"/>
                  <a:pt x="119063" y="177738"/>
                </a:cubicBezTo>
                <a:lnTo>
                  <a:pt x="119063" y="184547"/>
                </a:lnTo>
                <a:cubicBezTo>
                  <a:pt x="119063" y="191133"/>
                  <a:pt x="113742" y="196453"/>
                  <a:pt x="107156" y="196453"/>
                </a:cubicBezTo>
                <a:cubicBezTo>
                  <a:pt x="100571" y="196453"/>
                  <a:pt x="95250" y="191133"/>
                  <a:pt x="95250" y="184547"/>
                </a:cubicBezTo>
                <a:lnTo>
                  <a:pt x="95250" y="177738"/>
                </a:lnTo>
                <a:cubicBezTo>
                  <a:pt x="58750" y="172529"/>
                  <a:pt x="29877" y="143656"/>
                  <a:pt x="24668" y="107156"/>
                </a:cubicBezTo>
                <a:lnTo>
                  <a:pt x="17859" y="107156"/>
                </a:lnTo>
                <a:cubicBezTo>
                  <a:pt x="11274" y="107156"/>
                  <a:pt x="5953" y="101836"/>
                  <a:pt x="5953" y="95250"/>
                </a:cubicBezTo>
                <a:cubicBezTo>
                  <a:pt x="5953" y="88664"/>
                  <a:pt x="11274" y="83344"/>
                  <a:pt x="17859" y="83344"/>
                </a:cubicBezTo>
                <a:lnTo>
                  <a:pt x="24668" y="83344"/>
                </a:lnTo>
                <a:cubicBezTo>
                  <a:pt x="29877" y="46844"/>
                  <a:pt x="58750" y="17971"/>
                  <a:pt x="95250" y="12762"/>
                </a:cubicBezTo>
                <a:lnTo>
                  <a:pt x="95250" y="5953"/>
                </a:lnTo>
                <a:cubicBezTo>
                  <a:pt x="95250" y="-633"/>
                  <a:pt x="100571" y="-5953"/>
                  <a:pt x="107156" y="-5953"/>
                </a:cubicBezTo>
                <a:close/>
                <a:moveTo>
                  <a:pt x="48816" y="107156"/>
                </a:moveTo>
                <a:cubicBezTo>
                  <a:pt x="53541" y="130485"/>
                  <a:pt x="71921" y="148865"/>
                  <a:pt x="95250" y="153591"/>
                </a:cubicBezTo>
                <a:lnTo>
                  <a:pt x="95250" y="148828"/>
                </a:lnTo>
                <a:cubicBezTo>
                  <a:pt x="95250" y="142242"/>
                  <a:pt x="100571" y="136922"/>
                  <a:pt x="107156" y="136922"/>
                </a:cubicBezTo>
                <a:cubicBezTo>
                  <a:pt x="113742" y="136922"/>
                  <a:pt x="119063" y="142242"/>
                  <a:pt x="119063" y="148828"/>
                </a:cubicBezTo>
                <a:lnTo>
                  <a:pt x="119063" y="153591"/>
                </a:lnTo>
                <a:cubicBezTo>
                  <a:pt x="142391" y="148865"/>
                  <a:pt x="160772" y="130485"/>
                  <a:pt x="165497" y="107156"/>
                </a:cubicBezTo>
                <a:lnTo>
                  <a:pt x="160734" y="107156"/>
                </a:lnTo>
                <a:cubicBezTo>
                  <a:pt x="154149" y="107156"/>
                  <a:pt x="148828" y="101836"/>
                  <a:pt x="148828" y="95250"/>
                </a:cubicBezTo>
                <a:cubicBezTo>
                  <a:pt x="148828" y="88664"/>
                  <a:pt x="154149" y="83344"/>
                  <a:pt x="160734" y="83344"/>
                </a:cubicBezTo>
                <a:lnTo>
                  <a:pt x="165497" y="83344"/>
                </a:lnTo>
                <a:cubicBezTo>
                  <a:pt x="160772" y="60015"/>
                  <a:pt x="142391" y="41635"/>
                  <a:pt x="119063" y="36909"/>
                </a:cubicBezTo>
                <a:lnTo>
                  <a:pt x="119063" y="41672"/>
                </a:lnTo>
                <a:cubicBezTo>
                  <a:pt x="119063" y="48258"/>
                  <a:pt x="113742" y="53578"/>
                  <a:pt x="107156" y="53578"/>
                </a:cubicBezTo>
                <a:cubicBezTo>
                  <a:pt x="100571" y="53578"/>
                  <a:pt x="95250" y="48258"/>
                  <a:pt x="95250" y="41672"/>
                </a:cubicBezTo>
                <a:lnTo>
                  <a:pt x="95250" y="36909"/>
                </a:lnTo>
                <a:cubicBezTo>
                  <a:pt x="71921" y="41635"/>
                  <a:pt x="53541" y="60015"/>
                  <a:pt x="48816" y="83344"/>
                </a:cubicBezTo>
                <a:lnTo>
                  <a:pt x="53578" y="83344"/>
                </a:lnTo>
                <a:cubicBezTo>
                  <a:pt x="60164" y="83344"/>
                  <a:pt x="65484" y="88664"/>
                  <a:pt x="65484" y="95250"/>
                </a:cubicBezTo>
                <a:cubicBezTo>
                  <a:pt x="65484" y="101836"/>
                  <a:pt x="60164" y="107156"/>
                  <a:pt x="53578" y="107156"/>
                </a:cubicBezTo>
                <a:lnTo>
                  <a:pt x="48816" y="107156"/>
                </a:lnTo>
                <a:close/>
                <a:moveTo>
                  <a:pt x="107156" y="77391"/>
                </a:moveTo>
                <a:cubicBezTo>
                  <a:pt x="117013" y="77391"/>
                  <a:pt x="125016" y="85393"/>
                  <a:pt x="125016" y="95250"/>
                </a:cubicBezTo>
                <a:cubicBezTo>
                  <a:pt x="125016" y="105107"/>
                  <a:pt x="117013" y="113109"/>
                  <a:pt x="107156" y="113109"/>
                </a:cubicBezTo>
                <a:cubicBezTo>
                  <a:pt x="97299" y="113109"/>
                  <a:pt x="89297" y="105107"/>
                  <a:pt x="89297" y="95250"/>
                </a:cubicBezTo>
                <a:cubicBezTo>
                  <a:pt x="89297" y="85393"/>
                  <a:pt x="97299" y="77391"/>
                  <a:pt x="107156" y="77391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14" name="Text 12"/>
          <p:cNvSpPr/>
          <p:nvPr/>
        </p:nvSpPr>
        <p:spPr>
          <a:xfrm>
            <a:off x="6711539" y="1219033"/>
            <a:ext cx="18192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Attack Success Rate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59155" y="1599967"/>
            <a:ext cx="53721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Fraction of trajectories where side task succeeds, regardless of detection.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359155" y="1961890"/>
            <a:ext cx="5295900" cy="419100"/>
          </a:xfrm>
          <a:custGeom>
            <a:avLst/>
            <a:gdLst/>
            <a:ahLst/>
            <a:cxnLst/>
            <a:rect l="l" t="t" r="r" b="b"/>
            <a:pathLst>
              <a:path w="5295900" h="419100">
                <a:moveTo>
                  <a:pt x="76201" y="0"/>
                </a:moveTo>
                <a:lnTo>
                  <a:pt x="5219699" y="0"/>
                </a:lnTo>
                <a:cubicBezTo>
                  <a:pt x="5261784" y="0"/>
                  <a:pt x="5295900" y="34116"/>
                  <a:pt x="5295900" y="76201"/>
                </a:cubicBezTo>
                <a:lnTo>
                  <a:pt x="5295900" y="342899"/>
                </a:lnTo>
                <a:cubicBezTo>
                  <a:pt x="5295900" y="384984"/>
                  <a:pt x="5261784" y="419100"/>
                  <a:pt x="5219699" y="419100"/>
                </a:cubicBezTo>
                <a:lnTo>
                  <a:pt x="76201" y="419100"/>
                </a:lnTo>
                <a:cubicBezTo>
                  <a:pt x="34116" y="419100"/>
                  <a:pt x="0" y="384984"/>
                  <a:pt x="0" y="3428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7" name="Text 15"/>
          <p:cNvSpPr/>
          <p:nvPr/>
        </p:nvSpPr>
        <p:spPr>
          <a:xfrm>
            <a:off x="6359155" y="1961890"/>
            <a:ext cx="5362575" cy="419100"/>
          </a:xfrm>
          <a:prstGeom prst="rect">
            <a:avLst/>
          </a:prstGeom>
          <a:noFill/>
          <a:ln/>
        </p:spPr>
        <p:txBody>
          <a:bodyPr wrap="square" lIns="114300" tIns="114300" rIns="114300" bIns="1143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ASR = count(side_task_success) / count(all_attacks)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98318" y="3123633"/>
            <a:ext cx="5618018" cy="1657350"/>
          </a:xfrm>
          <a:custGeom>
            <a:avLst/>
            <a:gdLst/>
            <a:ahLst/>
            <a:cxnLst/>
            <a:rect l="l" t="t" r="r" b="b"/>
            <a:pathLst>
              <a:path w="5618018" h="1657350">
                <a:moveTo>
                  <a:pt x="34636" y="0"/>
                </a:moveTo>
                <a:lnTo>
                  <a:pt x="5541813" y="0"/>
                </a:lnTo>
                <a:cubicBezTo>
                  <a:pt x="5583900" y="0"/>
                  <a:pt x="5618018" y="34118"/>
                  <a:pt x="5618018" y="76205"/>
                </a:cubicBezTo>
                <a:lnTo>
                  <a:pt x="5618018" y="1581145"/>
                </a:lnTo>
                <a:cubicBezTo>
                  <a:pt x="5618018" y="1623232"/>
                  <a:pt x="5583900" y="1657350"/>
                  <a:pt x="5541813" y="1657350"/>
                </a:cubicBezTo>
                <a:lnTo>
                  <a:pt x="34636" y="1657350"/>
                </a:lnTo>
                <a:cubicBezTo>
                  <a:pt x="15507" y="1657350"/>
                  <a:pt x="0" y="1641843"/>
                  <a:pt x="0" y="162271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19" name="Shape 17"/>
          <p:cNvSpPr/>
          <p:nvPr/>
        </p:nvSpPr>
        <p:spPr>
          <a:xfrm>
            <a:off x="398318" y="3123633"/>
            <a:ext cx="34636" cy="1657350"/>
          </a:xfrm>
          <a:custGeom>
            <a:avLst/>
            <a:gdLst/>
            <a:ahLst/>
            <a:cxnLst/>
            <a:rect l="l" t="t" r="r" b="b"/>
            <a:pathLst>
              <a:path w="34636" h="1657350">
                <a:moveTo>
                  <a:pt x="34636" y="0"/>
                </a:moveTo>
                <a:lnTo>
                  <a:pt x="34636" y="0"/>
                </a:lnTo>
                <a:lnTo>
                  <a:pt x="34636" y="1657350"/>
                </a:lnTo>
                <a:lnTo>
                  <a:pt x="34636" y="1657350"/>
                </a:lnTo>
                <a:cubicBezTo>
                  <a:pt x="15507" y="1657350"/>
                  <a:pt x="0" y="1641843"/>
                  <a:pt x="0" y="162271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20" name="Shape 18"/>
          <p:cNvSpPr/>
          <p:nvPr/>
        </p:nvSpPr>
        <p:spPr>
          <a:xfrm>
            <a:off x="579888" y="3314058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07156" y="11906"/>
                </a:moveTo>
                <a:cubicBezTo>
                  <a:pt x="77093" y="11906"/>
                  <a:pt x="53020" y="25598"/>
                  <a:pt x="35496" y="41895"/>
                </a:cubicBezTo>
                <a:cubicBezTo>
                  <a:pt x="18083" y="58080"/>
                  <a:pt x="6437" y="77391"/>
                  <a:pt x="893" y="90674"/>
                </a:cubicBezTo>
                <a:cubicBezTo>
                  <a:pt x="-335" y="93613"/>
                  <a:pt x="-335" y="96887"/>
                  <a:pt x="893" y="99826"/>
                </a:cubicBezTo>
                <a:cubicBezTo>
                  <a:pt x="6437" y="113109"/>
                  <a:pt x="18083" y="132457"/>
                  <a:pt x="35496" y="148605"/>
                </a:cubicBezTo>
                <a:cubicBezTo>
                  <a:pt x="53020" y="164864"/>
                  <a:pt x="77093" y="178594"/>
                  <a:pt x="107156" y="178594"/>
                </a:cubicBezTo>
                <a:cubicBezTo>
                  <a:pt x="137220" y="178594"/>
                  <a:pt x="161292" y="164902"/>
                  <a:pt x="178817" y="148605"/>
                </a:cubicBezTo>
                <a:cubicBezTo>
                  <a:pt x="196230" y="132420"/>
                  <a:pt x="207876" y="113109"/>
                  <a:pt x="213420" y="99826"/>
                </a:cubicBezTo>
                <a:cubicBezTo>
                  <a:pt x="214647" y="96887"/>
                  <a:pt x="214647" y="93613"/>
                  <a:pt x="213420" y="90674"/>
                </a:cubicBezTo>
                <a:cubicBezTo>
                  <a:pt x="207876" y="77391"/>
                  <a:pt x="196230" y="58043"/>
                  <a:pt x="178817" y="41895"/>
                </a:cubicBezTo>
                <a:cubicBezTo>
                  <a:pt x="161292" y="25636"/>
                  <a:pt x="137220" y="11906"/>
                  <a:pt x="107156" y="11906"/>
                </a:cubicBezTo>
                <a:close/>
                <a:moveTo>
                  <a:pt x="53578" y="95250"/>
                </a:moveTo>
                <a:cubicBezTo>
                  <a:pt x="53578" y="65679"/>
                  <a:pt x="77586" y="41672"/>
                  <a:pt x="107156" y="41672"/>
                </a:cubicBezTo>
                <a:cubicBezTo>
                  <a:pt x="136727" y="41672"/>
                  <a:pt x="160734" y="65679"/>
                  <a:pt x="160734" y="95250"/>
                </a:cubicBezTo>
                <a:cubicBezTo>
                  <a:pt x="160734" y="124821"/>
                  <a:pt x="136727" y="148828"/>
                  <a:pt x="107156" y="148828"/>
                </a:cubicBezTo>
                <a:cubicBezTo>
                  <a:pt x="77586" y="148828"/>
                  <a:pt x="53578" y="124821"/>
                  <a:pt x="53578" y="95250"/>
                </a:cubicBezTo>
                <a:close/>
                <a:moveTo>
                  <a:pt x="107156" y="71438"/>
                </a:moveTo>
                <a:cubicBezTo>
                  <a:pt x="107156" y="84572"/>
                  <a:pt x="96478" y="95250"/>
                  <a:pt x="83344" y="95250"/>
                </a:cubicBezTo>
                <a:cubicBezTo>
                  <a:pt x="79065" y="95250"/>
                  <a:pt x="75047" y="94134"/>
                  <a:pt x="71549" y="92125"/>
                </a:cubicBezTo>
                <a:cubicBezTo>
                  <a:pt x="71177" y="96180"/>
                  <a:pt x="71512" y="100347"/>
                  <a:pt x="72628" y="104477"/>
                </a:cubicBezTo>
                <a:cubicBezTo>
                  <a:pt x="77725" y="123527"/>
                  <a:pt x="97334" y="134838"/>
                  <a:pt x="116384" y="129741"/>
                </a:cubicBezTo>
                <a:cubicBezTo>
                  <a:pt x="135434" y="124644"/>
                  <a:pt x="146745" y="105035"/>
                  <a:pt x="141647" y="85985"/>
                </a:cubicBezTo>
                <a:cubicBezTo>
                  <a:pt x="137108" y="68982"/>
                  <a:pt x="120997" y="58155"/>
                  <a:pt x="104031" y="59643"/>
                </a:cubicBezTo>
                <a:cubicBezTo>
                  <a:pt x="106003" y="63103"/>
                  <a:pt x="107156" y="67121"/>
                  <a:pt x="107156" y="71438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21" name="Text 19"/>
          <p:cNvSpPr/>
          <p:nvPr/>
        </p:nvSpPr>
        <p:spPr>
          <a:xfrm>
            <a:off x="920367" y="3275977"/>
            <a:ext cx="1990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Detection-on-Success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67982" y="3656902"/>
            <a:ext cx="53721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Fraction of successful attacks that are caught (max_suspicion ≥ τ).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67982" y="4018834"/>
            <a:ext cx="5295900" cy="609600"/>
          </a:xfrm>
          <a:custGeom>
            <a:avLst/>
            <a:gdLst/>
            <a:ahLst/>
            <a:cxnLst/>
            <a:rect l="l" t="t" r="r" b="b"/>
            <a:pathLst>
              <a:path w="5295900" h="609600">
                <a:moveTo>
                  <a:pt x="76200" y="0"/>
                </a:moveTo>
                <a:lnTo>
                  <a:pt x="5219700" y="0"/>
                </a:lnTo>
                <a:cubicBezTo>
                  <a:pt x="5261756" y="0"/>
                  <a:pt x="5295900" y="34144"/>
                  <a:pt x="5295900" y="76200"/>
                </a:cubicBezTo>
                <a:lnTo>
                  <a:pt x="5295900" y="533400"/>
                </a:lnTo>
                <a:cubicBezTo>
                  <a:pt x="5295900" y="575456"/>
                  <a:pt x="5261756" y="609600"/>
                  <a:pt x="5219700" y="609600"/>
                </a:cubicBezTo>
                <a:lnTo>
                  <a:pt x="76200" y="609600"/>
                </a:lnTo>
                <a:cubicBezTo>
                  <a:pt x="34144" y="609600"/>
                  <a:pt x="0" y="575456"/>
                  <a:pt x="0" y="5334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4" name="Text 22"/>
          <p:cNvSpPr/>
          <p:nvPr/>
        </p:nvSpPr>
        <p:spPr>
          <a:xfrm>
            <a:off x="567982" y="4018834"/>
            <a:ext cx="5362575" cy="609600"/>
          </a:xfrm>
          <a:prstGeom prst="rect">
            <a:avLst/>
          </a:prstGeom>
          <a:noFill/>
          <a:ln/>
        </p:spPr>
        <p:txBody>
          <a:bodyPr wrap="square" lIns="114300" tIns="114300" rIns="114300" bIns="1143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detection_on_success = count(caught | side_task_success) / count(side_task_success)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189491" y="3123633"/>
            <a:ext cx="5618018" cy="1657350"/>
          </a:xfrm>
          <a:custGeom>
            <a:avLst/>
            <a:gdLst/>
            <a:ahLst/>
            <a:cxnLst/>
            <a:rect l="l" t="t" r="r" b="b"/>
            <a:pathLst>
              <a:path w="5618018" h="1657350">
                <a:moveTo>
                  <a:pt x="34636" y="0"/>
                </a:moveTo>
                <a:lnTo>
                  <a:pt x="5541813" y="0"/>
                </a:lnTo>
                <a:cubicBezTo>
                  <a:pt x="5583900" y="0"/>
                  <a:pt x="5618018" y="34118"/>
                  <a:pt x="5618018" y="76205"/>
                </a:cubicBezTo>
                <a:lnTo>
                  <a:pt x="5618018" y="1581145"/>
                </a:lnTo>
                <a:cubicBezTo>
                  <a:pt x="5618018" y="1623232"/>
                  <a:pt x="5583900" y="1657350"/>
                  <a:pt x="5541813" y="1657350"/>
                </a:cubicBezTo>
                <a:lnTo>
                  <a:pt x="34636" y="1657350"/>
                </a:lnTo>
                <a:cubicBezTo>
                  <a:pt x="15507" y="1657350"/>
                  <a:pt x="0" y="1641843"/>
                  <a:pt x="0" y="162271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26" name="Shape 24"/>
          <p:cNvSpPr/>
          <p:nvPr/>
        </p:nvSpPr>
        <p:spPr>
          <a:xfrm>
            <a:off x="6189491" y="3123633"/>
            <a:ext cx="34636" cy="1657350"/>
          </a:xfrm>
          <a:custGeom>
            <a:avLst/>
            <a:gdLst/>
            <a:ahLst/>
            <a:cxnLst/>
            <a:rect l="l" t="t" r="r" b="b"/>
            <a:pathLst>
              <a:path w="34636" h="1657350">
                <a:moveTo>
                  <a:pt x="34636" y="0"/>
                </a:moveTo>
                <a:lnTo>
                  <a:pt x="34636" y="0"/>
                </a:lnTo>
                <a:lnTo>
                  <a:pt x="34636" y="1657350"/>
                </a:lnTo>
                <a:lnTo>
                  <a:pt x="34636" y="1657350"/>
                </a:lnTo>
                <a:cubicBezTo>
                  <a:pt x="15507" y="1657350"/>
                  <a:pt x="0" y="1641843"/>
                  <a:pt x="0" y="1622714"/>
                </a:cubicBezTo>
                <a:lnTo>
                  <a:pt x="0" y="34636"/>
                </a:lnTo>
                <a:cubicBezTo>
                  <a:pt x="0" y="15507"/>
                  <a:pt x="15507" y="0"/>
                  <a:pt x="34636" y="0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27" name="Shape 25"/>
          <p:cNvSpPr/>
          <p:nvPr/>
        </p:nvSpPr>
        <p:spPr>
          <a:xfrm>
            <a:off x="6382967" y="3314058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96962" y="0"/>
                  <a:pt x="98673" y="372"/>
                  <a:pt x="100236" y="1079"/>
                </a:cubicBezTo>
                <a:lnTo>
                  <a:pt x="170334" y="30807"/>
                </a:lnTo>
                <a:cubicBezTo>
                  <a:pt x="178519" y="34268"/>
                  <a:pt x="184621" y="42342"/>
                  <a:pt x="184584" y="52090"/>
                </a:cubicBezTo>
                <a:cubicBezTo>
                  <a:pt x="184398" y="88999"/>
                  <a:pt x="169218" y="156530"/>
                  <a:pt x="105110" y="187226"/>
                </a:cubicBezTo>
                <a:cubicBezTo>
                  <a:pt x="98896" y="190202"/>
                  <a:pt x="91678" y="190202"/>
                  <a:pt x="85465" y="187226"/>
                </a:cubicBezTo>
                <a:cubicBezTo>
                  <a:pt x="21320" y="156530"/>
                  <a:pt x="6176" y="88999"/>
                  <a:pt x="5990" y="52090"/>
                </a:cubicBezTo>
                <a:cubicBezTo>
                  <a:pt x="5953" y="42342"/>
                  <a:pt x="12055" y="34268"/>
                  <a:pt x="20241" y="30807"/>
                </a:cubicBezTo>
                <a:lnTo>
                  <a:pt x="90301" y="1079"/>
                </a:lnTo>
                <a:cubicBezTo>
                  <a:pt x="91864" y="372"/>
                  <a:pt x="93538" y="0"/>
                  <a:pt x="95250" y="0"/>
                </a:cubicBezTo>
                <a:close/>
                <a:moveTo>
                  <a:pt x="95250" y="24854"/>
                </a:moveTo>
                <a:lnTo>
                  <a:pt x="95250" y="165534"/>
                </a:lnTo>
                <a:cubicBezTo>
                  <a:pt x="146596" y="140680"/>
                  <a:pt x="160400" y="85613"/>
                  <a:pt x="160734" y="52648"/>
                </a:cubicBezTo>
                <a:lnTo>
                  <a:pt x="95250" y="24892"/>
                </a:lnTo>
                <a:lnTo>
                  <a:pt x="95250" y="24892"/>
                </a:ln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28" name="Text 26"/>
          <p:cNvSpPr/>
          <p:nvPr/>
        </p:nvSpPr>
        <p:spPr>
          <a:xfrm>
            <a:off x="6711539" y="3275977"/>
            <a:ext cx="1085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Honest FPR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359155" y="3656902"/>
            <a:ext cx="53721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False positive rate on honest trajectories. Proxy for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control tax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359155" y="4018834"/>
            <a:ext cx="5295900" cy="609600"/>
          </a:xfrm>
          <a:custGeom>
            <a:avLst/>
            <a:gdLst/>
            <a:ahLst/>
            <a:cxnLst/>
            <a:rect l="l" t="t" r="r" b="b"/>
            <a:pathLst>
              <a:path w="5295900" h="609600">
                <a:moveTo>
                  <a:pt x="76200" y="0"/>
                </a:moveTo>
                <a:lnTo>
                  <a:pt x="5219700" y="0"/>
                </a:lnTo>
                <a:cubicBezTo>
                  <a:pt x="5261756" y="0"/>
                  <a:pt x="5295900" y="34144"/>
                  <a:pt x="5295900" y="76200"/>
                </a:cubicBezTo>
                <a:lnTo>
                  <a:pt x="5295900" y="533400"/>
                </a:lnTo>
                <a:cubicBezTo>
                  <a:pt x="5295900" y="575456"/>
                  <a:pt x="5261756" y="609600"/>
                  <a:pt x="5219700" y="609600"/>
                </a:cubicBezTo>
                <a:lnTo>
                  <a:pt x="76200" y="609600"/>
                </a:lnTo>
                <a:cubicBezTo>
                  <a:pt x="34144" y="609600"/>
                  <a:pt x="0" y="575456"/>
                  <a:pt x="0" y="5334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1" name="Text 29"/>
          <p:cNvSpPr/>
          <p:nvPr/>
        </p:nvSpPr>
        <p:spPr>
          <a:xfrm>
            <a:off x="6359155" y="4018834"/>
            <a:ext cx="5362575" cy="609600"/>
          </a:xfrm>
          <a:prstGeom prst="rect">
            <a:avLst/>
          </a:prstGeom>
          <a:noFill/>
          <a:ln/>
        </p:spPr>
        <p:txBody>
          <a:bodyPr wrap="square" lIns="114300" tIns="114300" rIns="114300" bIns="1143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honest_FPR = count(max_suspicion ≥ τ | honest) / count(all_honest)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381000" y="4856736"/>
            <a:ext cx="11430000" cy="1104900"/>
          </a:xfrm>
          <a:custGeom>
            <a:avLst/>
            <a:gdLst/>
            <a:ahLst/>
            <a:cxnLst/>
            <a:rect l="l" t="t" r="r" b="b"/>
            <a:pathLst>
              <a:path w="11430000" h="1104900">
                <a:moveTo>
                  <a:pt x="76205" y="0"/>
                </a:moveTo>
                <a:lnTo>
                  <a:pt x="11353795" y="0"/>
                </a:lnTo>
                <a:cubicBezTo>
                  <a:pt x="11395882" y="0"/>
                  <a:pt x="11430000" y="34118"/>
                  <a:pt x="11430000" y="76205"/>
                </a:cubicBezTo>
                <a:lnTo>
                  <a:pt x="11430000" y="1028695"/>
                </a:lnTo>
                <a:cubicBezTo>
                  <a:pt x="11430000" y="1070782"/>
                  <a:pt x="11395882" y="1104900"/>
                  <a:pt x="11353795" y="1104900"/>
                </a:cubicBezTo>
                <a:lnTo>
                  <a:pt x="76205" y="1104900"/>
                </a:lnTo>
                <a:cubicBezTo>
                  <a:pt x="34118" y="1104900"/>
                  <a:pt x="0" y="1070782"/>
                  <a:pt x="0" y="1028695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33" name="Text 31"/>
          <p:cNvSpPr/>
          <p:nvPr/>
        </p:nvSpPr>
        <p:spPr>
          <a:xfrm>
            <a:off x="533346" y="5009080"/>
            <a:ext cx="11210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Threshold Semantics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33346" y="5408954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FF8A65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666696" y="5523207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16401" y="21848"/>
                </a:moveTo>
                <a:cubicBezTo>
                  <a:pt x="12680" y="18127"/>
                  <a:pt x="6638" y="18127"/>
                  <a:pt x="2917" y="21848"/>
                </a:cubicBezTo>
                <a:cubicBezTo>
                  <a:pt x="-804" y="25569"/>
                  <a:pt x="-804" y="31611"/>
                  <a:pt x="2917" y="35332"/>
                </a:cubicBezTo>
                <a:lnTo>
                  <a:pt x="43815" y="76200"/>
                </a:lnTo>
                <a:lnTo>
                  <a:pt x="2947" y="117098"/>
                </a:lnTo>
                <a:cubicBezTo>
                  <a:pt x="-774" y="120819"/>
                  <a:pt x="-774" y="126861"/>
                  <a:pt x="2947" y="130582"/>
                </a:cubicBezTo>
                <a:cubicBezTo>
                  <a:pt x="6668" y="134303"/>
                  <a:pt x="12710" y="134303"/>
                  <a:pt x="16431" y="130582"/>
                </a:cubicBezTo>
                <a:lnTo>
                  <a:pt x="57299" y="89684"/>
                </a:lnTo>
                <a:lnTo>
                  <a:pt x="98197" y="130552"/>
                </a:lnTo>
                <a:cubicBezTo>
                  <a:pt x="101918" y="134273"/>
                  <a:pt x="107960" y="134273"/>
                  <a:pt x="111681" y="130552"/>
                </a:cubicBezTo>
                <a:cubicBezTo>
                  <a:pt x="115401" y="126831"/>
                  <a:pt x="115401" y="120789"/>
                  <a:pt x="111681" y="117068"/>
                </a:cubicBezTo>
                <a:lnTo>
                  <a:pt x="70783" y="76200"/>
                </a:lnTo>
                <a:lnTo>
                  <a:pt x="111651" y="35302"/>
                </a:lnTo>
                <a:cubicBezTo>
                  <a:pt x="115372" y="31581"/>
                  <a:pt x="115372" y="25539"/>
                  <a:pt x="111651" y="21818"/>
                </a:cubicBezTo>
                <a:cubicBezTo>
                  <a:pt x="107930" y="18098"/>
                  <a:pt x="101888" y="18098"/>
                  <a:pt x="98167" y="21818"/>
                </a:cubicBezTo>
                <a:lnTo>
                  <a:pt x="57299" y="62716"/>
                </a:lnTo>
                <a:lnTo>
                  <a:pt x="16401" y="21848"/>
                </a:lnTo>
                <a:close/>
              </a:path>
            </a:pathLst>
          </a:custGeom>
          <a:solidFill>
            <a:srgbClr val="FF8A65"/>
          </a:solidFill>
          <a:ln/>
        </p:spPr>
      </p:sp>
      <p:sp>
        <p:nvSpPr>
          <p:cNvPr id="36" name="Text 34"/>
          <p:cNvSpPr/>
          <p:nvPr/>
        </p:nvSpPr>
        <p:spPr>
          <a:xfrm>
            <a:off x="1028605" y="5389941"/>
            <a:ext cx="1133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Caught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1028605" y="5618531"/>
            <a:ext cx="1123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max_suspicion ≥ τ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172173" y="5408954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DB6AC">
              <a:alpha val="20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6295998" y="5523207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40" name="Text 38"/>
          <p:cNvSpPr/>
          <p:nvPr/>
        </p:nvSpPr>
        <p:spPr>
          <a:xfrm>
            <a:off x="6667432" y="5389941"/>
            <a:ext cx="1114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Uncaught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667432" y="5618531"/>
            <a:ext cx="1104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max_suspicion &lt; τ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6878" y="376878"/>
            <a:ext cx="11504198" cy="1884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9" b="1" spc="52" kern="0" dirty="0">
                <a:solidFill>
                  <a:srgbClr val="5F6B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APPENDIX B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76878" y="602922"/>
            <a:ext cx="11607839" cy="3768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671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Claim Boundary Matrix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76878" y="1017469"/>
            <a:ext cx="11523042" cy="263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35" dirty="0">
                <a:solidFill>
                  <a:srgbClr val="E8E9EA">
                    <a:alpha val="7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Explicit separation of supported and unsupported statements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161" y="1360822"/>
            <a:ext cx="5633468" cy="4568788"/>
          </a:xfrm>
          <a:custGeom>
            <a:avLst/>
            <a:gdLst/>
            <a:ahLst/>
            <a:cxnLst/>
            <a:rect l="l" t="t" r="r" b="b"/>
            <a:pathLst>
              <a:path w="5633468" h="4568788">
                <a:moveTo>
                  <a:pt x="75385" y="0"/>
                </a:moveTo>
                <a:lnTo>
                  <a:pt x="5558083" y="0"/>
                </a:lnTo>
                <a:cubicBezTo>
                  <a:pt x="5599717" y="0"/>
                  <a:pt x="5633468" y="33751"/>
                  <a:pt x="5633468" y="75385"/>
                </a:cubicBezTo>
                <a:lnTo>
                  <a:pt x="5633468" y="4493403"/>
                </a:lnTo>
                <a:cubicBezTo>
                  <a:pt x="5633468" y="4535037"/>
                  <a:pt x="5599717" y="4568788"/>
                  <a:pt x="5558083" y="4568788"/>
                </a:cubicBezTo>
                <a:lnTo>
                  <a:pt x="75385" y="4568788"/>
                </a:lnTo>
                <a:cubicBezTo>
                  <a:pt x="33751" y="4568788"/>
                  <a:pt x="0" y="4535037"/>
                  <a:pt x="0" y="4493403"/>
                </a:cubicBezTo>
                <a:lnTo>
                  <a:pt x="0" y="75385"/>
                </a:lnTo>
                <a:cubicBezTo>
                  <a:pt x="0" y="33779"/>
                  <a:pt x="33779" y="0"/>
                  <a:pt x="75385" y="0"/>
                </a:cubicBezTo>
                <a:close/>
              </a:path>
            </a:pathLst>
          </a:custGeom>
          <a:solidFill>
            <a:srgbClr val="4DB6AC">
              <a:alpha val="10196"/>
            </a:srgbClr>
          </a:solidFill>
          <a:ln w="11545">
            <a:solidFill>
              <a:srgbClr val="4DB6AC">
                <a:alpha val="30196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64407" y="1553480"/>
            <a:ext cx="226127" cy="226127"/>
          </a:xfrm>
          <a:custGeom>
            <a:avLst/>
            <a:gdLst/>
            <a:ahLst/>
            <a:cxnLst/>
            <a:rect l="l" t="t" r="r" b="b"/>
            <a:pathLst>
              <a:path w="226127" h="226127">
                <a:moveTo>
                  <a:pt x="113063" y="226127"/>
                </a:moveTo>
                <a:cubicBezTo>
                  <a:pt x="175465" y="226127"/>
                  <a:pt x="226127" y="175465"/>
                  <a:pt x="226127" y="113063"/>
                </a:cubicBezTo>
                <a:cubicBezTo>
                  <a:pt x="226127" y="50662"/>
                  <a:pt x="175465" y="0"/>
                  <a:pt x="113063" y="0"/>
                </a:cubicBezTo>
                <a:cubicBezTo>
                  <a:pt x="50662" y="0"/>
                  <a:pt x="0" y="50662"/>
                  <a:pt x="0" y="113063"/>
                </a:cubicBezTo>
                <a:cubicBezTo>
                  <a:pt x="0" y="175465"/>
                  <a:pt x="50662" y="226127"/>
                  <a:pt x="113063" y="226127"/>
                </a:cubicBezTo>
                <a:close/>
                <a:moveTo>
                  <a:pt x="150339" y="93940"/>
                </a:moveTo>
                <a:lnTo>
                  <a:pt x="115007" y="150471"/>
                </a:lnTo>
                <a:cubicBezTo>
                  <a:pt x="113152" y="153431"/>
                  <a:pt x="109972" y="155285"/>
                  <a:pt x="106483" y="155462"/>
                </a:cubicBezTo>
                <a:cubicBezTo>
                  <a:pt x="102994" y="155639"/>
                  <a:pt x="99637" y="154049"/>
                  <a:pt x="97561" y="151222"/>
                </a:cubicBezTo>
                <a:lnTo>
                  <a:pt x="76362" y="122956"/>
                </a:lnTo>
                <a:cubicBezTo>
                  <a:pt x="72829" y="118275"/>
                  <a:pt x="73800" y="111650"/>
                  <a:pt x="78482" y="108117"/>
                </a:cubicBezTo>
                <a:cubicBezTo>
                  <a:pt x="83163" y="104584"/>
                  <a:pt x="89788" y="105555"/>
                  <a:pt x="93321" y="110237"/>
                </a:cubicBezTo>
                <a:lnTo>
                  <a:pt x="105246" y="126136"/>
                </a:lnTo>
                <a:lnTo>
                  <a:pt x="132364" y="82722"/>
                </a:lnTo>
                <a:cubicBezTo>
                  <a:pt x="135455" y="77775"/>
                  <a:pt x="141992" y="76229"/>
                  <a:pt x="146982" y="79365"/>
                </a:cubicBezTo>
                <a:cubicBezTo>
                  <a:pt x="151973" y="82501"/>
                  <a:pt x="153475" y="88993"/>
                  <a:pt x="150339" y="93984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7" name="Text 5"/>
          <p:cNvSpPr/>
          <p:nvPr/>
        </p:nvSpPr>
        <p:spPr>
          <a:xfrm>
            <a:off x="931823" y="1515802"/>
            <a:ext cx="1893811" cy="301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81" b="1" dirty="0">
                <a:solidFill>
                  <a:srgbClr val="4DB6A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Supported Claims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36141" y="1967963"/>
            <a:ext cx="5323400" cy="866819"/>
          </a:xfrm>
          <a:custGeom>
            <a:avLst/>
            <a:gdLst/>
            <a:ahLst/>
            <a:cxnLst/>
            <a:rect l="l" t="t" r="r" b="b"/>
            <a:pathLst>
              <a:path w="5323400" h="866819">
                <a:moveTo>
                  <a:pt x="75379" y="0"/>
                </a:moveTo>
                <a:lnTo>
                  <a:pt x="5248022" y="0"/>
                </a:lnTo>
                <a:cubicBezTo>
                  <a:pt x="5289652" y="0"/>
                  <a:pt x="5323400" y="33748"/>
                  <a:pt x="5323400" y="75379"/>
                </a:cubicBezTo>
                <a:lnTo>
                  <a:pt x="5323400" y="791441"/>
                </a:lnTo>
                <a:cubicBezTo>
                  <a:pt x="5323400" y="833071"/>
                  <a:pt x="5289652" y="866819"/>
                  <a:pt x="5248022" y="866819"/>
                </a:cubicBezTo>
                <a:lnTo>
                  <a:pt x="75379" y="866819"/>
                </a:lnTo>
                <a:cubicBezTo>
                  <a:pt x="33776" y="866819"/>
                  <a:pt x="0" y="833043"/>
                  <a:pt x="0" y="791441"/>
                </a:cubicBezTo>
                <a:lnTo>
                  <a:pt x="0" y="75379"/>
                </a:lnTo>
                <a:cubicBezTo>
                  <a:pt x="0" y="33776"/>
                  <a:pt x="33776" y="0"/>
                  <a:pt x="75379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9" name="Text 7"/>
          <p:cNvSpPr/>
          <p:nvPr/>
        </p:nvSpPr>
        <p:spPr>
          <a:xfrm>
            <a:off x="649164" y="2080990"/>
            <a:ext cx="5172649" cy="2261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7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Within-Environment Flip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9164" y="2344777"/>
            <a:ext cx="5163227" cy="1884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9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0.0 → 0.2 uncaught ASR in clinical_trial at τ=10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9164" y="2570821"/>
            <a:ext cx="5153805" cy="1507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90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Evidence: Table 1, recomputed artifacts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36141" y="2947634"/>
            <a:ext cx="5323400" cy="866819"/>
          </a:xfrm>
          <a:custGeom>
            <a:avLst/>
            <a:gdLst/>
            <a:ahLst/>
            <a:cxnLst/>
            <a:rect l="l" t="t" r="r" b="b"/>
            <a:pathLst>
              <a:path w="5323400" h="866819">
                <a:moveTo>
                  <a:pt x="75379" y="0"/>
                </a:moveTo>
                <a:lnTo>
                  <a:pt x="5248022" y="0"/>
                </a:lnTo>
                <a:cubicBezTo>
                  <a:pt x="5289652" y="0"/>
                  <a:pt x="5323400" y="33748"/>
                  <a:pt x="5323400" y="75379"/>
                </a:cubicBezTo>
                <a:lnTo>
                  <a:pt x="5323400" y="791441"/>
                </a:lnTo>
                <a:cubicBezTo>
                  <a:pt x="5323400" y="833071"/>
                  <a:pt x="5289652" y="866819"/>
                  <a:pt x="5248022" y="866819"/>
                </a:cubicBezTo>
                <a:lnTo>
                  <a:pt x="75379" y="866819"/>
                </a:lnTo>
                <a:cubicBezTo>
                  <a:pt x="33776" y="866819"/>
                  <a:pt x="0" y="833043"/>
                  <a:pt x="0" y="791441"/>
                </a:cubicBezTo>
                <a:lnTo>
                  <a:pt x="0" y="75379"/>
                </a:lnTo>
                <a:cubicBezTo>
                  <a:pt x="0" y="33776"/>
                  <a:pt x="33776" y="0"/>
                  <a:pt x="75379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13" name="Text 11"/>
          <p:cNvSpPr/>
          <p:nvPr/>
        </p:nvSpPr>
        <p:spPr>
          <a:xfrm>
            <a:off x="649164" y="3060661"/>
            <a:ext cx="5172649" cy="2261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7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LOFO Separation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9164" y="3324448"/>
            <a:ext cx="5163227" cy="1884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9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Baseline 0.0, gen_0 0.2, gen_1 0.1333 held-out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49164" y="3550492"/>
            <a:ext cx="5153805" cy="1507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90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Evidence: LOFO frontier, n=15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36141" y="3927305"/>
            <a:ext cx="5323400" cy="866819"/>
          </a:xfrm>
          <a:custGeom>
            <a:avLst/>
            <a:gdLst/>
            <a:ahLst/>
            <a:cxnLst/>
            <a:rect l="l" t="t" r="r" b="b"/>
            <a:pathLst>
              <a:path w="5323400" h="866819">
                <a:moveTo>
                  <a:pt x="75379" y="0"/>
                </a:moveTo>
                <a:lnTo>
                  <a:pt x="5248022" y="0"/>
                </a:lnTo>
                <a:cubicBezTo>
                  <a:pt x="5289652" y="0"/>
                  <a:pt x="5323400" y="33748"/>
                  <a:pt x="5323400" y="75379"/>
                </a:cubicBezTo>
                <a:lnTo>
                  <a:pt x="5323400" y="791441"/>
                </a:lnTo>
                <a:cubicBezTo>
                  <a:pt x="5323400" y="833071"/>
                  <a:pt x="5289652" y="866819"/>
                  <a:pt x="5248022" y="866819"/>
                </a:cubicBezTo>
                <a:lnTo>
                  <a:pt x="75379" y="866819"/>
                </a:lnTo>
                <a:cubicBezTo>
                  <a:pt x="33776" y="866819"/>
                  <a:pt x="0" y="833043"/>
                  <a:pt x="0" y="791441"/>
                </a:cubicBezTo>
                <a:lnTo>
                  <a:pt x="0" y="75379"/>
                </a:lnTo>
                <a:cubicBezTo>
                  <a:pt x="0" y="33776"/>
                  <a:pt x="33776" y="0"/>
                  <a:pt x="75379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17" name="Text 15"/>
          <p:cNvSpPr/>
          <p:nvPr/>
        </p:nvSpPr>
        <p:spPr>
          <a:xfrm>
            <a:off x="649164" y="4040322"/>
            <a:ext cx="5172649" cy="2261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7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Mitigation Tradeoffs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49164" y="4304109"/>
            <a:ext cx="5163227" cy="1884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9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Fallback/calibrated recover ASR at detection/FPR cost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49164" y="4530163"/>
            <a:ext cx="5153805" cy="1507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90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Evidence: Figure 2, policy comparison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36141" y="4906967"/>
            <a:ext cx="5323400" cy="866819"/>
          </a:xfrm>
          <a:custGeom>
            <a:avLst/>
            <a:gdLst/>
            <a:ahLst/>
            <a:cxnLst/>
            <a:rect l="l" t="t" r="r" b="b"/>
            <a:pathLst>
              <a:path w="5323400" h="866819">
                <a:moveTo>
                  <a:pt x="75379" y="0"/>
                </a:moveTo>
                <a:lnTo>
                  <a:pt x="5248022" y="0"/>
                </a:lnTo>
                <a:cubicBezTo>
                  <a:pt x="5289652" y="0"/>
                  <a:pt x="5323400" y="33748"/>
                  <a:pt x="5323400" y="75379"/>
                </a:cubicBezTo>
                <a:lnTo>
                  <a:pt x="5323400" y="791441"/>
                </a:lnTo>
                <a:cubicBezTo>
                  <a:pt x="5323400" y="833071"/>
                  <a:pt x="5289652" y="866819"/>
                  <a:pt x="5248022" y="866819"/>
                </a:cubicBezTo>
                <a:lnTo>
                  <a:pt x="75379" y="866819"/>
                </a:lnTo>
                <a:cubicBezTo>
                  <a:pt x="33776" y="866819"/>
                  <a:pt x="0" y="833043"/>
                  <a:pt x="0" y="791441"/>
                </a:cubicBezTo>
                <a:lnTo>
                  <a:pt x="0" y="75379"/>
                </a:lnTo>
                <a:cubicBezTo>
                  <a:pt x="0" y="33776"/>
                  <a:pt x="33776" y="0"/>
                  <a:pt x="75379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21" name="Text 19"/>
          <p:cNvSpPr/>
          <p:nvPr/>
        </p:nvSpPr>
        <p:spPr>
          <a:xfrm>
            <a:off x="649164" y="5019993"/>
            <a:ext cx="5172649" cy="2261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7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Bootstrap Uncertainty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49164" y="5283780"/>
            <a:ext cx="5163227" cy="1884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9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Delta mean 0.1333, 95% CI [0.0, 0.2]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9164" y="5509824"/>
            <a:ext cx="5153805" cy="1507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90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Evidence: LOFO fold resampling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176662" y="1360822"/>
            <a:ext cx="5633468" cy="4568788"/>
          </a:xfrm>
          <a:custGeom>
            <a:avLst/>
            <a:gdLst/>
            <a:ahLst/>
            <a:cxnLst/>
            <a:rect l="l" t="t" r="r" b="b"/>
            <a:pathLst>
              <a:path w="5633468" h="4568788">
                <a:moveTo>
                  <a:pt x="75385" y="0"/>
                </a:moveTo>
                <a:lnTo>
                  <a:pt x="5558083" y="0"/>
                </a:lnTo>
                <a:cubicBezTo>
                  <a:pt x="5599717" y="0"/>
                  <a:pt x="5633468" y="33751"/>
                  <a:pt x="5633468" y="75385"/>
                </a:cubicBezTo>
                <a:lnTo>
                  <a:pt x="5633468" y="4493403"/>
                </a:lnTo>
                <a:cubicBezTo>
                  <a:pt x="5633468" y="4535037"/>
                  <a:pt x="5599717" y="4568788"/>
                  <a:pt x="5558083" y="4568788"/>
                </a:cubicBezTo>
                <a:lnTo>
                  <a:pt x="75385" y="4568788"/>
                </a:lnTo>
                <a:cubicBezTo>
                  <a:pt x="33751" y="4568788"/>
                  <a:pt x="0" y="4535037"/>
                  <a:pt x="0" y="4493403"/>
                </a:cubicBezTo>
                <a:lnTo>
                  <a:pt x="0" y="75385"/>
                </a:lnTo>
                <a:cubicBezTo>
                  <a:pt x="0" y="33779"/>
                  <a:pt x="33779" y="0"/>
                  <a:pt x="75385" y="0"/>
                </a:cubicBezTo>
                <a:close/>
              </a:path>
            </a:pathLst>
          </a:custGeom>
          <a:solidFill>
            <a:srgbClr val="5F6B7A">
              <a:alpha val="10196"/>
            </a:srgbClr>
          </a:solidFill>
          <a:ln w="11545">
            <a:solidFill>
              <a:srgbClr val="5F6B7A">
                <a:alpha val="30196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359908" y="1553480"/>
            <a:ext cx="226127" cy="226127"/>
          </a:xfrm>
          <a:custGeom>
            <a:avLst/>
            <a:gdLst/>
            <a:ahLst/>
            <a:cxnLst/>
            <a:rect l="l" t="t" r="r" b="b"/>
            <a:pathLst>
              <a:path w="226127" h="226127">
                <a:moveTo>
                  <a:pt x="113063" y="226127"/>
                </a:moveTo>
                <a:cubicBezTo>
                  <a:pt x="175465" y="226127"/>
                  <a:pt x="226127" y="175465"/>
                  <a:pt x="226127" y="113063"/>
                </a:cubicBezTo>
                <a:cubicBezTo>
                  <a:pt x="226127" y="50662"/>
                  <a:pt x="175465" y="0"/>
                  <a:pt x="113063" y="0"/>
                </a:cubicBezTo>
                <a:cubicBezTo>
                  <a:pt x="50662" y="0"/>
                  <a:pt x="0" y="50662"/>
                  <a:pt x="0" y="113063"/>
                </a:cubicBezTo>
                <a:cubicBezTo>
                  <a:pt x="0" y="175465"/>
                  <a:pt x="50662" y="226127"/>
                  <a:pt x="113063" y="226127"/>
                </a:cubicBezTo>
                <a:close/>
                <a:moveTo>
                  <a:pt x="73756" y="73756"/>
                </a:moveTo>
                <a:cubicBezTo>
                  <a:pt x="77908" y="69605"/>
                  <a:pt x="84621" y="69605"/>
                  <a:pt x="88728" y="73756"/>
                </a:cubicBezTo>
                <a:lnTo>
                  <a:pt x="113019" y="98047"/>
                </a:lnTo>
                <a:lnTo>
                  <a:pt x="137310" y="73756"/>
                </a:lnTo>
                <a:cubicBezTo>
                  <a:pt x="141462" y="69605"/>
                  <a:pt x="148175" y="69605"/>
                  <a:pt x="152282" y="73756"/>
                </a:cubicBezTo>
                <a:cubicBezTo>
                  <a:pt x="156390" y="77908"/>
                  <a:pt x="156434" y="84621"/>
                  <a:pt x="152282" y="88728"/>
                </a:cubicBezTo>
                <a:lnTo>
                  <a:pt x="127991" y="113019"/>
                </a:lnTo>
                <a:lnTo>
                  <a:pt x="152282" y="137310"/>
                </a:lnTo>
                <a:cubicBezTo>
                  <a:pt x="156434" y="141462"/>
                  <a:pt x="156434" y="148175"/>
                  <a:pt x="152282" y="152282"/>
                </a:cubicBezTo>
                <a:cubicBezTo>
                  <a:pt x="148131" y="156390"/>
                  <a:pt x="141418" y="156434"/>
                  <a:pt x="137310" y="152282"/>
                </a:cubicBezTo>
                <a:lnTo>
                  <a:pt x="113019" y="127991"/>
                </a:lnTo>
                <a:lnTo>
                  <a:pt x="88728" y="152282"/>
                </a:lnTo>
                <a:cubicBezTo>
                  <a:pt x="84577" y="156434"/>
                  <a:pt x="77864" y="156434"/>
                  <a:pt x="73756" y="152282"/>
                </a:cubicBezTo>
                <a:cubicBezTo>
                  <a:pt x="69649" y="148131"/>
                  <a:pt x="69605" y="141418"/>
                  <a:pt x="73756" y="137310"/>
                </a:cubicBezTo>
                <a:lnTo>
                  <a:pt x="98047" y="113019"/>
                </a:lnTo>
                <a:lnTo>
                  <a:pt x="73756" y="88728"/>
                </a:lnTo>
                <a:cubicBezTo>
                  <a:pt x="69605" y="84577"/>
                  <a:pt x="69605" y="77864"/>
                  <a:pt x="73756" y="73756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26" name="Text 24"/>
          <p:cNvSpPr/>
          <p:nvPr/>
        </p:nvSpPr>
        <p:spPr>
          <a:xfrm>
            <a:off x="6727324" y="1515802"/>
            <a:ext cx="1582887" cy="301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81" b="1" dirty="0">
                <a:solidFill>
                  <a:srgbClr val="5F6B7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Not Supported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331642" y="1967963"/>
            <a:ext cx="5323400" cy="866819"/>
          </a:xfrm>
          <a:custGeom>
            <a:avLst/>
            <a:gdLst/>
            <a:ahLst/>
            <a:cxnLst/>
            <a:rect l="l" t="t" r="r" b="b"/>
            <a:pathLst>
              <a:path w="5323400" h="866819">
                <a:moveTo>
                  <a:pt x="75379" y="0"/>
                </a:moveTo>
                <a:lnTo>
                  <a:pt x="5248022" y="0"/>
                </a:lnTo>
                <a:cubicBezTo>
                  <a:pt x="5289652" y="0"/>
                  <a:pt x="5323400" y="33748"/>
                  <a:pt x="5323400" y="75379"/>
                </a:cubicBezTo>
                <a:lnTo>
                  <a:pt x="5323400" y="791441"/>
                </a:lnTo>
                <a:cubicBezTo>
                  <a:pt x="5323400" y="833071"/>
                  <a:pt x="5289652" y="866819"/>
                  <a:pt x="5248022" y="866819"/>
                </a:cubicBezTo>
                <a:lnTo>
                  <a:pt x="75379" y="866819"/>
                </a:lnTo>
                <a:cubicBezTo>
                  <a:pt x="33776" y="866819"/>
                  <a:pt x="0" y="833043"/>
                  <a:pt x="0" y="791441"/>
                </a:cubicBezTo>
                <a:lnTo>
                  <a:pt x="0" y="75379"/>
                </a:lnTo>
                <a:cubicBezTo>
                  <a:pt x="0" y="33776"/>
                  <a:pt x="33776" y="0"/>
                  <a:pt x="75379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28" name="Text 26"/>
          <p:cNvSpPr/>
          <p:nvPr/>
        </p:nvSpPr>
        <p:spPr>
          <a:xfrm>
            <a:off x="6444666" y="2080990"/>
            <a:ext cx="5172649" cy="2261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7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Cross-Environment Transfer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444666" y="2344777"/>
            <a:ext cx="5163227" cy="1884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9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Single environment (clinical_trial) only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444666" y="2570821"/>
            <a:ext cx="5153805" cy="1507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90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Future work: adjacent environment test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331642" y="2947634"/>
            <a:ext cx="5323400" cy="866819"/>
          </a:xfrm>
          <a:custGeom>
            <a:avLst/>
            <a:gdLst/>
            <a:ahLst/>
            <a:cxnLst/>
            <a:rect l="l" t="t" r="r" b="b"/>
            <a:pathLst>
              <a:path w="5323400" h="866819">
                <a:moveTo>
                  <a:pt x="75379" y="0"/>
                </a:moveTo>
                <a:lnTo>
                  <a:pt x="5248022" y="0"/>
                </a:lnTo>
                <a:cubicBezTo>
                  <a:pt x="5289652" y="0"/>
                  <a:pt x="5323400" y="33748"/>
                  <a:pt x="5323400" y="75379"/>
                </a:cubicBezTo>
                <a:lnTo>
                  <a:pt x="5323400" y="791441"/>
                </a:lnTo>
                <a:cubicBezTo>
                  <a:pt x="5323400" y="833071"/>
                  <a:pt x="5289652" y="866819"/>
                  <a:pt x="5248022" y="866819"/>
                </a:cubicBezTo>
                <a:lnTo>
                  <a:pt x="75379" y="866819"/>
                </a:lnTo>
                <a:cubicBezTo>
                  <a:pt x="33776" y="866819"/>
                  <a:pt x="0" y="833043"/>
                  <a:pt x="0" y="791441"/>
                </a:cubicBezTo>
                <a:lnTo>
                  <a:pt x="0" y="75379"/>
                </a:lnTo>
                <a:cubicBezTo>
                  <a:pt x="0" y="33776"/>
                  <a:pt x="33776" y="0"/>
                  <a:pt x="75379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32" name="Text 30"/>
          <p:cNvSpPr/>
          <p:nvPr/>
        </p:nvSpPr>
        <p:spPr>
          <a:xfrm>
            <a:off x="6444666" y="3060661"/>
            <a:ext cx="5172649" cy="2261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7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Universal Mitigation Efficacy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444666" y="3324448"/>
            <a:ext cx="5163227" cy="1884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9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Fallback is lane-sensitive and incomplete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444666" y="3550492"/>
            <a:ext cx="5153805" cy="1507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90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Tradeoffs vary by lane and setting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331642" y="3927305"/>
            <a:ext cx="5323400" cy="866819"/>
          </a:xfrm>
          <a:custGeom>
            <a:avLst/>
            <a:gdLst/>
            <a:ahLst/>
            <a:cxnLst/>
            <a:rect l="l" t="t" r="r" b="b"/>
            <a:pathLst>
              <a:path w="5323400" h="866819">
                <a:moveTo>
                  <a:pt x="75379" y="0"/>
                </a:moveTo>
                <a:lnTo>
                  <a:pt x="5248022" y="0"/>
                </a:lnTo>
                <a:cubicBezTo>
                  <a:pt x="5289652" y="0"/>
                  <a:pt x="5323400" y="33748"/>
                  <a:pt x="5323400" y="75379"/>
                </a:cubicBezTo>
                <a:lnTo>
                  <a:pt x="5323400" y="791441"/>
                </a:lnTo>
                <a:cubicBezTo>
                  <a:pt x="5323400" y="833071"/>
                  <a:pt x="5289652" y="866819"/>
                  <a:pt x="5248022" y="866819"/>
                </a:cubicBezTo>
                <a:lnTo>
                  <a:pt x="75379" y="866819"/>
                </a:lnTo>
                <a:cubicBezTo>
                  <a:pt x="33776" y="866819"/>
                  <a:pt x="0" y="833043"/>
                  <a:pt x="0" y="791441"/>
                </a:cubicBezTo>
                <a:lnTo>
                  <a:pt x="0" y="75379"/>
                </a:lnTo>
                <a:cubicBezTo>
                  <a:pt x="0" y="33776"/>
                  <a:pt x="33776" y="0"/>
                  <a:pt x="75379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36" name="Text 34"/>
          <p:cNvSpPr/>
          <p:nvPr/>
        </p:nvSpPr>
        <p:spPr>
          <a:xfrm>
            <a:off x="6444666" y="4040322"/>
            <a:ext cx="5172649" cy="2261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7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Universal Attacker Ordering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444666" y="4304109"/>
            <a:ext cx="5163227" cy="1884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9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gen_1 &gt; gen_0 not established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444666" y="4530163"/>
            <a:ext cx="5153805" cy="1507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90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Setting-specific results only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331642" y="4906967"/>
            <a:ext cx="5323400" cy="866819"/>
          </a:xfrm>
          <a:custGeom>
            <a:avLst/>
            <a:gdLst/>
            <a:ahLst/>
            <a:cxnLst/>
            <a:rect l="l" t="t" r="r" b="b"/>
            <a:pathLst>
              <a:path w="5323400" h="866819">
                <a:moveTo>
                  <a:pt x="75379" y="0"/>
                </a:moveTo>
                <a:lnTo>
                  <a:pt x="5248022" y="0"/>
                </a:lnTo>
                <a:cubicBezTo>
                  <a:pt x="5289652" y="0"/>
                  <a:pt x="5323400" y="33748"/>
                  <a:pt x="5323400" y="75379"/>
                </a:cubicBezTo>
                <a:lnTo>
                  <a:pt x="5323400" y="791441"/>
                </a:lnTo>
                <a:cubicBezTo>
                  <a:pt x="5323400" y="833071"/>
                  <a:pt x="5289652" y="866819"/>
                  <a:pt x="5248022" y="866819"/>
                </a:cubicBezTo>
                <a:lnTo>
                  <a:pt x="75379" y="866819"/>
                </a:lnTo>
                <a:cubicBezTo>
                  <a:pt x="33776" y="866819"/>
                  <a:pt x="0" y="833043"/>
                  <a:pt x="0" y="791441"/>
                </a:cubicBezTo>
                <a:lnTo>
                  <a:pt x="0" y="75379"/>
                </a:lnTo>
                <a:cubicBezTo>
                  <a:pt x="0" y="33776"/>
                  <a:pt x="33776" y="0"/>
                  <a:pt x="75379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40" name="Text 38"/>
          <p:cNvSpPr/>
          <p:nvPr/>
        </p:nvSpPr>
        <p:spPr>
          <a:xfrm>
            <a:off x="6444666" y="5019993"/>
            <a:ext cx="5172649" cy="2261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7" b="1" dirty="0">
                <a:solidFill>
                  <a:srgbClr val="E8E9E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Deployment Readiness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444666" y="5283780"/>
            <a:ext cx="5163227" cy="1884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9" dirty="0">
                <a:solidFill>
                  <a:srgbClr val="E8E9EA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Benchmark-native result, not production claim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444666" y="5509824"/>
            <a:ext cx="5153805" cy="1507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90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Evaluation quality focus, not deployment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376878" y="6008231"/>
            <a:ext cx="11438244" cy="471097"/>
          </a:xfrm>
          <a:custGeom>
            <a:avLst/>
            <a:gdLst/>
            <a:ahLst/>
            <a:cxnLst/>
            <a:rect l="l" t="t" r="r" b="b"/>
            <a:pathLst>
              <a:path w="11438244" h="471097">
                <a:moveTo>
                  <a:pt x="75376" y="0"/>
                </a:moveTo>
                <a:lnTo>
                  <a:pt x="11362869" y="0"/>
                </a:lnTo>
                <a:cubicBezTo>
                  <a:pt x="11404497" y="0"/>
                  <a:pt x="11438244" y="33747"/>
                  <a:pt x="11438244" y="75376"/>
                </a:cubicBezTo>
                <a:lnTo>
                  <a:pt x="11438244" y="395722"/>
                </a:lnTo>
                <a:cubicBezTo>
                  <a:pt x="11438244" y="437351"/>
                  <a:pt x="11404497" y="471097"/>
                  <a:pt x="11362869" y="471097"/>
                </a:cubicBezTo>
                <a:lnTo>
                  <a:pt x="75376" y="471097"/>
                </a:lnTo>
                <a:cubicBezTo>
                  <a:pt x="33775" y="471097"/>
                  <a:pt x="0" y="437323"/>
                  <a:pt x="0" y="395722"/>
                </a:cubicBezTo>
                <a:lnTo>
                  <a:pt x="0" y="75376"/>
                </a:lnTo>
                <a:cubicBezTo>
                  <a:pt x="0" y="33775"/>
                  <a:pt x="33775" y="0"/>
                  <a:pt x="75376" y="0"/>
                </a:cubicBezTo>
                <a:close/>
              </a:path>
            </a:pathLst>
          </a:custGeom>
          <a:solidFill>
            <a:srgbClr val="252A30"/>
          </a:solidFill>
          <a:ln/>
        </p:spPr>
      </p:sp>
      <p:sp>
        <p:nvSpPr>
          <p:cNvPr id="44" name="Shape 42"/>
          <p:cNvSpPr/>
          <p:nvPr/>
        </p:nvSpPr>
        <p:spPr>
          <a:xfrm>
            <a:off x="489901" y="6130688"/>
            <a:ext cx="282658" cy="226127"/>
          </a:xfrm>
          <a:custGeom>
            <a:avLst/>
            <a:gdLst/>
            <a:ahLst/>
            <a:cxnLst/>
            <a:rect l="l" t="t" r="r" b="b"/>
            <a:pathLst>
              <a:path w="282658" h="226127">
                <a:moveTo>
                  <a:pt x="169595" y="14133"/>
                </a:moveTo>
                <a:lnTo>
                  <a:pt x="226127" y="14133"/>
                </a:lnTo>
                <a:cubicBezTo>
                  <a:pt x="233944" y="14133"/>
                  <a:pt x="240260" y="20449"/>
                  <a:pt x="240260" y="28266"/>
                </a:cubicBezTo>
                <a:cubicBezTo>
                  <a:pt x="240260" y="36083"/>
                  <a:pt x="233944" y="42399"/>
                  <a:pt x="226127" y="42399"/>
                </a:cubicBezTo>
                <a:lnTo>
                  <a:pt x="175955" y="42399"/>
                </a:lnTo>
                <a:cubicBezTo>
                  <a:pt x="173658" y="53793"/>
                  <a:pt x="165841" y="63201"/>
                  <a:pt x="155462" y="67706"/>
                </a:cubicBezTo>
                <a:lnTo>
                  <a:pt x="155462" y="197861"/>
                </a:lnTo>
                <a:lnTo>
                  <a:pt x="226127" y="197861"/>
                </a:lnTo>
                <a:cubicBezTo>
                  <a:pt x="233944" y="197861"/>
                  <a:pt x="240260" y="204177"/>
                  <a:pt x="240260" y="211994"/>
                </a:cubicBezTo>
                <a:cubicBezTo>
                  <a:pt x="240260" y="219811"/>
                  <a:pt x="233944" y="226127"/>
                  <a:pt x="226127" y="226127"/>
                </a:cubicBezTo>
                <a:lnTo>
                  <a:pt x="56532" y="226127"/>
                </a:lnTo>
                <a:cubicBezTo>
                  <a:pt x="48714" y="226127"/>
                  <a:pt x="42399" y="219811"/>
                  <a:pt x="42399" y="211994"/>
                </a:cubicBezTo>
                <a:cubicBezTo>
                  <a:pt x="42399" y="204177"/>
                  <a:pt x="48714" y="197861"/>
                  <a:pt x="56532" y="197861"/>
                </a:cubicBezTo>
                <a:lnTo>
                  <a:pt x="127196" y="197861"/>
                </a:lnTo>
                <a:lnTo>
                  <a:pt x="127196" y="67706"/>
                </a:lnTo>
                <a:cubicBezTo>
                  <a:pt x="116817" y="63156"/>
                  <a:pt x="109000" y="53749"/>
                  <a:pt x="106704" y="42399"/>
                </a:cubicBezTo>
                <a:lnTo>
                  <a:pt x="56532" y="42399"/>
                </a:lnTo>
                <a:cubicBezTo>
                  <a:pt x="48714" y="42399"/>
                  <a:pt x="42399" y="36083"/>
                  <a:pt x="42399" y="28266"/>
                </a:cubicBezTo>
                <a:cubicBezTo>
                  <a:pt x="42399" y="20449"/>
                  <a:pt x="48714" y="14133"/>
                  <a:pt x="56532" y="14133"/>
                </a:cubicBezTo>
                <a:lnTo>
                  <a:pt x="113063" y="14133"/>
                </a:lnTo>
                <a:cubicBezTo>
                  <a:pt x="119512" y="5565"/>
                  <a:pt x="129758" y="0"/>
                  <a:pt x="141329" y="0"/>
                </a:cubicBezTo>
                <a:cubicBezTo>
                  <a:pt x="152901" y="0"/>
                  <a:pt x="163147" y="5565"/>
                  <a:pt x="169595" y="14133"/>
                </a:cubicBezTo>
                <a:close/>
                <a:moveTo>
                  <a:pt x="194151" y="141329"/>
                </a:moveTo>
                <a:lnTo>
                  <a:pt x="258102" y="141329"/>
                </a:lnTo>
                <a:lnTo>
                  <a:pt x="226127" y="86476"/>
                </a:lnTo>
                <a:lnTo>
                  <a:pt x="194151" y="141329"/>
                </a:lnTo>
                <a:close/>
                <a:moveTo>
                  <a:pt x="226127" y="183728"/>
                </a:moveTo>
                <a:cubicBezTo>
                  <a:pt x="198347" y="183728"/>
                  <a:pt x="175248" y="168712"/>
                  <a:pt x="170478" y="148881"/>
                </a:cubicBezTo>
                <a:cubicBezTo>
                  <a:pt x="169330" y="144023"/>
                  <a:pt x="170920" y="139033"/>
                  <a:pt x="173437" y="134704"/>
                </a:cubicBezTo>
                <a:lnTo>
                  <a:pt x="215483" y="62627"/>
                </a:lnTo>
                <a:cubicBezTo>
                  <a:pt x="217691" y="58828"/>
                  <a:pt x="221754" y="56532"/>
                  <a:pt x="226127" y="56532"/>
                </a:cubicBezTo>
                <a:cubicBezTo>
                  <a:pt x="230499" y="56532"/>
                  <a:pt x="234562" y="58872"/>
                  <a:pt x="236771" y="62627"/>
                </a:cubicBezTo>
                <a:lnTo>
                  <a:pt x="278816" y="134704"/>
                </a:lnTo>
                <a:cubicBezTo>
                  <a:pt x="281333" y="139033"/>
                  <a:pt x="282923" y="144023"/>
                  <a:pt x="281775" y="148881"/>
                </a:cubicBezTo>
                <a:cubicBezTo>
                  <a:pt x="277005" y="168668"/>
                  <a:pt x="253907" y="183728"/>
                  <a:pt x="226127" y="183728"/>
                </a:cubicBezTo>
                <a:close/>
                <a:moveTo>
                  <a:pt x="56002" y="86476"/>
                </a:moveTo>
                <a:lnTo>
                  <a:pt x="24026" y="141329"/>
                </a:lnTo>
                <a:lnTo>
                  <a:pt x="88022" y="141329"/>
                </a:lnTo>
                <a:lnTo>
                  <a:pt x="56002" y="86476"/>
                </a:lnTo>
                <a:close/>
                <a:moveTo>
                  <a:pt x="397" y="148881"/>
                </a:moveTo>
                <a:cubicBezTo>
                  <a:pt x="-751" y="144023"/>
                  <a:pt x="839" y="139033"/>
                  <a:pt x="3357" y="134704"/>
                </a:cubicBezTo>
                <a:lnTo>
                  <a:pt x="45402" y="62627"/>
                </a:lnTo>
                <a:cubicBezTo>
                  <a:pt x="47610" y="58828"/>
                  <a:pt x="51673" y="56532"/>
                  <a:pt x="56046" y="56532"/>
                </a:cubicBezTo>
                <a:cubicBezTo>
                  <a:pt x="60418" y="56532"/>
                  <a:pt x="64481" y="58872"/>
                  <a:pt x="66690" y="62627"/>
                </a:cubicBezTo>
                <a:lnTo>
                  <a:pt x="108735" y="134704"/>
                </a:lnTo>
                <a:cubicBezTo>
                  <a:pt x="111253" y="139033"/>
                  <a:pt x="112843" y="144023"/>
                  <a:pt x="111694" y="148881"/>
                </a:cubicBezTo>
                <a:cubicBezTo>
                  <a:pt x="106924" y="168668"/>
                  <a:pt x="83826" y="183728"/>
                  <a:pt x="56046" y="183728"/>
                </a:cubicBezTo>
                <a:cubicBezTo>
                  <a:pt x="28266" y="183728"/>
                  <a:pt x="5167" y="168712"/>
                  <a:pt x="397" y="148881"/>
                </a:cubicBezTo>
                <a:close/>
              </a:path>
            </a:pathLst>
          </a:custGeom>
          <a:solidFill>
            <a:srgbClr val="4DB6AC"/>
          </a:solidFill>
          <a:ln/>
        </p:spPr>
      </p:sp>
      <p:sp>
        <p:nvSpPr>
          <p:cNvPr id="45" name="Text 43"/>
          <p:cNvSpPr/>
          <p:nvPr/>
        </p:nvSpPr>
        <p:spPr>
          <a:xfrm>
            <a:off x="923257" y="6121248"/>
            <a:ext cx="9346572" cy="244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87" b="1" dirty="0">
                <a:solidFill>
                  <a:srgbClr val="4DB6A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Claim Governance:</a:t>
            </a:r>
            <a:pPr>
              <a:lnSpc>
                <a:spcPct val="140000"/>
              </a:lnSpc>
            </a:pPr>
            <a:r>
              <a:rPr lang="en-US" sz="1187" dirty="0">
                <a:solidFill>
                  <a:srgbClr val="E8E9EA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All public claims are constrained to metrics that recompute cleanly from raw artifacts. Explicit non-claims preserve validity.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Attacker Pressure Flips AI Control Conclusions</dc:title>
  <dc:subject>Attacker Pressure Flips AI Control Conclusions</dc:subject>
  <dc:creator>Kimi</dc:creator>
  <cp:lastModifiedBy>Kimi</cp:lastModifiedBy>
  <cp:revision>1</cp:revision>
  <dcterms:created xsi:type="dcterms:W3CDTF">2026-03-23T05:49:36Z</dcterms:created>
  <dcterms:modified xsi:type="dcterms:W3CDTF">2026-03-23T05:49:36Z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{"Label":"Attacker Pressure Flips AI Control Conclusions","ContentProducer":"001191110108MACG2KBH8F10000","ProduceID":"19d193a3-3362-8fa7-8000-0000b1517184","ReservedCode1":"","ContentPropagator":"001191110108MACG2KBH8F20000","PropagateID":"19d193a3-3362-8fa7-8000-0000b1517184","ReservedCode2":""}</vt:lpwstr>
  </property>
</Properties>
</file>