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1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Prevalence</c:v>
                </c:pt>
              </c:strCache>
            </c:strRef>
          </c:tx>
          <c:spPr>
            <a:solidFill>
              <a:srgbClr val="1C7293"/>
            </a:solidFill>
            <a:effectLst/>
          </c:spPr>
          <c:invertIfNegative val="0"/>
          <c:dPt>
            <c:idx val="0"/>
            <c:invertIfNegative val="0"/>
            <c:bubble3D val="0"/>
            <c:extLst>
              <c:ext xmlns:c16="http://schemas.microsoft.com/office/drawing/2014/chart" uri="{C3380CC4-5D6E-409C-BE32-E72D297353CC}">
                <c16:uniqueId val="{00000001-3A90-4785-9A91-EF4800BFB84F}"/>
              </c:ext>
            </c:extLst>
          </c:dPt>
          <c:dPt>
            <c:idx val="1"/>
            <c:invertIfNegative val="0"/>
            <c:bubble3D val="0"/>
            <c:extLst>
              <c:ext xmlns:c16="http://schemas.microsoft.com/office/drawing/2014/chart" uri="{C3380CC4-5D6E-409C-BE32-E72D297353CC}">
                <c16:uniqueId val="{00000003-3A90-4785-9A91-EF4800BFB84F}"/>
              </c:ext>
            </c:extLst>
          </c:dPt>
          <c:dPt>
            <c:idx val="2"/>
            <c:invertIfNegative val="0"/>
            <c:bubble3D val="0"/>
            <c:spPr>
              <a:solidFill>
                <a:srgbClr val="BA7517"/>
              </a:solidFill>
              <a:effectLst/>
            </c:spPr>
            <c:extLst>
              <c:ext xmlns:c16="http://schemas.microsoft.com/office/drawing/2014/chart" uri="{C3380CC4-5D6E-409C-BE32-E72D297353CC}">
                <c16:uniqueId val="{00000005-3A90-4785-9A91-EF4800BFB84F}"/>
              </c:ext>
            </c:extLst>
          </c:dPt>
          <c:dLbls>
            <c:numFmt formatCode="0.0&quot;%&quot;" sourceLinked="0"/>
            <c:spPr>
              <a:noFill/>
              <a:ln>
                <a:noFill/>
              </a:ln>
              <a:effectLst/>
            </c:spPr>
            <c:txPr>
              <a:bodyPr/>
              <a:lstStyle/>
              <a:p>
                <a:pPr>
                  <a:defRPr sz="1300" b="0" i="0" u="none" strike="noStrike">
                    <a:solidFill>
                      <a:srgbClr val="16263A"/>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Consultation</c:v>
                </c:pt>
                <c:pt idx="1">
                  <c:v>Reporting</c:v>
                </c:pt>
                <c:pt idx="2">
                  <c:v>Verification</c:v>
                </c:pt>
              </c:strCache>
            </c:strRef>
          </c:cat>
          <c:val>
            <c:numRef>
              <c:f>Sheet1!$B$2:$B$4</c:f>
              <c:numCache>
                <c:formatCode>General</c:formatCode>
                <c:ptCount val="3"/>
                <c:pt idx="0">
                  <c:v>50.8</c:v>
                </c:pt>
                <c:pt idx="1">
                  <c:v>45.3</c:v>
                </c:pt>
                <c:pt idx="2">
                  <c:v>26.6</c:v>
                </c:pt>
              </c:numCache>
            </c:numRef>
          </c:val>
          <c:extLst>
            <c:ext xmlns:c16="http://schemas.microsoft.com/office/drawing/2014/chart" uri="{C3380CC4-5D6E-409C-BE32-E72D297353CC}">
              <c16:uniqueId val="{00000006-3A90-4785-9A91-EF4800BFB84F}"/>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16263A"/>
                </a:solidFill>
                <a:latin typeface="Calibri"/>
              </a:defRPr>
            </a:pPr>
            <a:endParaRPr lang="en-US"/>
          </a:p>
        </c:txPr>
        <c:crossAx val="2094734552"/>
        <c:crosses val="autoZero"/>
        <c:auto val="1"/>
        <c:lblAlgn val="ctr"/>
        <c:lblOffset val="100"/>
        <c:noMultiLvlLbl val="1"/>
      </c:catAx>
      <c:valAx>
        <c:axId val="2094734552"/>
        <c:scaling>
          <c:orientation val="minMax"/>
          <c:max val="60"/>
          <c:min val="0"/>
        </c:scaling>
        <c:delete val="0"/>
        <c:axPos val="l"/>
        <c:majorGridlines>
          <c:spPr>
            <a:ln w="6350" cap="flat">
              <a:solidFill>
                <a:srgbClr val="D9D2C5"/>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5C6B7A"/>
                </a:solidFill>
                <a:latin typeface="Arial"/>
              </a:defRPr>
            </a:pPr>
            <a:endParaRPr lang="en-US"/>
          </a:p>
        </c:txPr>
        <c:crossAx val="2094734554"/>
        <c:crosses val="autoZero"/>
        <c:crossBetween val="between"/>
      </c:valAx>
      <c:spPr>
        <a:solidFill>
          <a:srgbClr val="F4F1EA"/>
        </a:solidFill>
        <a:ln>
          <a:noFill/>
        </a:ln>
        <a:effectLst/>
      </c:spPr>
    </c:plotArea>
    <c:plotVisOnly val="1"/>
    <c:dispBlanksAs val="span"/>
    <c:showDLblsOverMax val="1"/>
  </c:chart>
  <c:spPr>
    <a:solidFill>
      <a:srgbClr val="F4F1EA"/>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369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263A"/>
        </a:solidFill>
        <a:effectLst/>
      </p:bgPr>
    </p:bg>
    <p:spTree>
      <p:nvGrpSpPr>
        <p:cNvPr id="1" name=""/>
        <p:cNvGrpSpPr/>
        <p:nvPr/>
      </p:nvGrpSpPr>
      <p:grpSpPr>
        <a:xfrm>
          <a:off x="0" y="0"/>
          <a:ext cx="0" cy="0"/>
          <a:chOff x="0" y="0"/>
          <a:chExt cx="0" cy="0"/>
        </a:xfrm>
      </p:grpSpPr>
      <p:sp>
        <p:nvSpPr>
          <p:cNvPr id="2" name="Shape 0"/>
          <p:cNvSpPr/>
          <p:nvPr/>
        </p:nvSpPr>
        <p:spPr>
          <a:xfrm>
            <a:off x="9692640" y="914400"/>
            <a:ext cx="2194560" cy="2194560"/>
          </a:xfrm>
          <a:prstGeom prst="ellipse">
            <a:avLst/>
          </a:prstGeom>
          <a:solidFill>
            <a:srgbClr val="1C7293">
              <a:alpha val="30000"/>
            </a:srgbClr>
          </a:solidFill>
          <a:ln/>
        </p:spPr>
      </p:sp>
      <p:sp>
        <p:nvSpPr>
          <p:cNvPr id="3" name="Shape 1"/>
          <p:cNvSpPr/>
          <p:nvPr/>
        </p:nvSpPr>
        <p:spPr>
          <a:xfrm>
            <a:off x="10515600" y="2743200"/>
            <a:ext cx="1188720" cy="1188720"/>
          </a:xfrm>
          <a:prstGeom prst="ellipse">
            <a:avLst/>
          </a:prstGeom>
          <a:solidFill>
            <a:srgbClr val="BA7517">
              <a:alpha val="40000"/>
            </a:srgbClr>
          </a:solidFill>
          <a:ln/>
        </p:spPr>
      </p:sp>
      <p:sp>
        <p:nvSpPr>
          <p:cNvPr id="4" name="Text 2"/>
          <p:cNvSpPr/>
          <p:nvPr/>
        </p:nvSpPr>
        <p:spPr>
          <a:xfrm>
            <a:off x="731520" y="1371600"/>
            <a:ext cx="10058400" cy="365760"/>
          </a:xfrm>
          <a:prstGeom prst="rect">
            <a:avLst/>
          </a:prstGeom>
          <a:noFill/>
          <a:ln/>
        </p:spPr>
        <p:txBody>
          <a:bodyPr wrap="square" lIns="0" tIns="0" rIns="0" bIns="0" rtlCol="0" anchor="ctr"/>
          <a:lstStyle/>
          <a:p>
            <a:pPr marL="0" indent="0">
              <a:buNone/>
            </a:pPr>
            <a:r>
              <a:rPr lang="en-US" sz="1300" kern="0" spc="300" dirty="0">
                <a:solidFill>
                  <a:srgbClr val="AFC0CE"/>
                </a:solidFill>
                <a:latin typeface="Calibri" pitchFamily="34" charset="0"/>
                <a:ea typeface="Calibri" pitchFamily="34" charset="-122"/>
                <a:cs typeface="Calibri" pitchFamily="34" charset="-120"/>
              </a:rPr>
              <a:t>AI VERIFICATION  ·  GLOBAL GOVERNANCE  ·  POWER</a:t>
            </a:r>
            <a:endParaRPr lang="en-US" sz="1300" dirty="0"/>
          </a:p>
        </p:txBody>
      </p:sp>
      <p:sp>
        <p:nvSpPr>
          <p:cNvPr id="5" name="Text 3"/>
          <p:cNvSpPr/>
          <p:nvPr/>
        </p:nvSpPr>
        <p:spPr>
          <a:xfrm>
            <a:off x="731520" y="1920240"/>
            <a:ext cx="10241280" cy="1188720"/>
          </a:xfrm>
          <a:prstGeom prst="rect">
            <a:avLst/>
          </a:prstGeom>
          <a:noFill/>
          <a:ln/>
        </p:spPr>
        <p:txBody>
          <a:bodyPr wrap="square" lIns="0" tIns="0" rIns="0" bIns="0" rtlCol="0" anchor="ctr"/>
          <a:lstStyle/>
          <a:p>
            <a:pPr marL="0" indent="0">
              <a:buNone/>
            </a:pPr>
            <a:r>
              <a:rPr lang="en-US" sz="5000" b="1" dirty="0">
                <a:solidFill>
                  <a:srgbClr val="FFFFFF"/>
                </a:solidFill>
                <a:latin typeface="Cambria" pitchFamily="34" charset="0"/>
                <a:ea typeface="Cambria" pitchFamily="34" charset="-122"/>
                <a:cs typeface="Cambria" pitchFamily="34" charset="-120"/>
              </a:rPr>
              <a:t>Who watches the watchers?</a:t>
            </a:r>
            <a:endParaRPr lang="en-US" sz="5000" dirty="0"/>
          </a:p>
        </p:txBody>
      </p:sp>
      <p:sp>
        <p:nvSpPr>
          <p:cNvPr id="6" name="Text 4"/>
          <p:cNvSpPr/>
          <p:nvPr/>
        </p:nvSpPr>
        <p:spPr>
          <a:xfrm>
            <a:off x="731520" y="3200400"/>
            <a:ext cx="10058400" cy="640080"/>
          </a:xfrm>
          <a:prstGeom prst="rect">
            <a:avLst/>
          </a:prstGeom>
          <a:noFill/>
          <a:ln/>
        </p:spPr>
        <p:txBody>
          <a:bodyPr wrap="square" lIns="0" tIns="0" rIns="0" bIns="0" rtlCol="0" anchor="ctr"/>
          <a:lstStyle/>
          <a:p>
            <a:pPr marL="0" indent="0">
              <a:buNone/>
            </a:pPr>
            <a:r>
              <a:rPr lang="en-US" sz="2200" dirty="0">
                <a:solidFill>
                  <a:srgbClr val="AFC0CE"/>
                </a:solidFill>
                <a:latin typeface="Calibri" pitchFamily="34" charset="0"/>
                <a:ea typeface="Calibri" pitchFamily="34" charset="-122"/>
                <a:cs typeface="Calibri" pitchFamily="34" charset="-120"/>
              </a:rPr>
              <a:t>Governance Agency in AI verification and monitoring regimes</a:t>
            </a:r>
            <a:endParaRPr lang="en-US" sz="2200" dirty="0"/>
          </a:p>
        </p:txBody>
      </p:sp>
      <p:sp>
        <p:nvSpPr>
          <p:cNvPr id="7" name="Text 5"/>
          <p:cNvSpPr/>
          <p:nvPr/>
        </p:nvSpPr>
        <p:spPr>
          <a:xfrm>
            <a:off x="731520" y="5120640"/>
            <a:ext cx="10058400" cy="36576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Parveen Sheikh</a:t>
            </a:r>
            <a:r>
              <a:rPr lang="en-US" sz="1600" dirty="0">
                <a:solidFill>
                  <a:srgbClr val="AFC0CE"/>
                </a:solidFill>
                <a:latin typeface="Calibri" pitchFamily="34" charset="0"/>
                <a:ea typeface="Calibri" pitchFamily="34" charset="-122"/>
                <a:cs typeface="Calibri" pitchFamily="34" charset="-120"/>
              </a:rPr>
              <a:t>  ·  Meenakshi Neeharika Mangipudi</a:t>
            </a:r>
            <a:endParaRPr lang="en-US" sz="1600" dirty="0"/>
          </a:p>
        </p:txBody>
      </p:sp>
      <p:sp>
        <p:nvSpPr>
          <p:cNvPr id="8" name="Text 6"/>
          <p:cNvSpPr/>
          <p:nvPr/>
        </p:nvSpPr>
        <p:spPr>
          <a:xfrm>
            <a:off x="731520" y="5532120"/>
            <a:ext cx="10058400" cy="365760"/>
          </a:xfrm>
          <a:prstGeom prst="rect">
            <a:avLst/>
          </a:prstGeom>
          <a:noFill/>
          <a:ln/>
        </p:spPr>
        <p:txBody>
          <a:bodyPr wrap="square" lIns="0" tIns="0" rIns="0" bIns="0" rtlCol="0" anchor="ctr"/>
          <a:lstStyle/>
          <a:p>
            <a:pPr marL="0" indent="0">
              <a:buNone/>
            </a:pPr>
            <a:r>
              <a:rPr lang="en-US" sz="1200" dirty="0">
                <a:solidFill>
                  <a:srgbClr val="AFC0CE"/>
                </a:solidFill>
                <a:latin typeface="Calibri" pitchFamily="34" charset="0"/>
                <a:ea typeface="Calibri" pitchFamily="34" charset="-122"/>
                <a:cs typeface="Calibri" pitchFamily="34" charset="-120"/>
              </a:rPr>
              <a:t>Apart Research  ·  Global South AI Safety Hackathon  ·  Asia track  ·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1EA"/>
        </a:solidFill>
        <a:effectLst/>
      </p:bgPr>
    </p:bg>
    <p:spTree>
      <p:nvGrpSpPr>
        <p:cNvPr id="1" name=""/>
        <p:cNvGrpSpPr/>
        <p:nvPr/>
      </p:nvGrpSpPr>
      <p:grpSpPr>
        <a:xfrm>
          <a:off x="0" y="0"/>
          <a:ext cx="0" cy="0"/>
          <a:chOff x="0" y="0"/>
          <a:chExt cx="0" cy="0"/>
        </a:xfrm>
      </p:grpSpPr>
      <p:sp>
        <p:nvSpPr>
          <p:cNvPr id="2" name="Text 0"/>
          <p:cNvSpPr/>
          <p:nvPr/>
        </p:nvSpPr>
        <p:spPr>
          <a:xfrm>
            <a:off x="640080" y="502920"/>
            <a:ext cx="10972800" cy="640080"/>
          </a:xfrm>
          <a:prstGeom prst="rect">
            <a:avLst/>
          </a:prstGeom>
          <a:noFill/>
          <a:ln/>
        </p:spPr>
        <p:txBody>
          <a:bodyPr wrap="square" lIns="0" tIns="0" rIns="0" bIns="0" rtlCol="0" anchor="ctr"/>
          <a:lstStyle/>
          <a:p>
            <a:pPr marL="0" indent="0">
              <a:buNone/>
            </a:pPr>
            <a:r>
              <a:rPr lang="en-US" sz="3200" b="1" dirty="0">
                <a:solidFill>
                  <a:srgbClr val="16263A"/>
                </a:solidFill>
                <a:latin typeface="Cambria" pitchFamily="34" charset="0"/>
                <a:ea typeface="Cambria" pitchFamily="34" charset="-122"/>
                <a:cs typeface="Cambria" pitchFamily="34" charset="-120"/>
              </a:rPr>
              <a:t>The question everyone skips</a:t>
            </a:r>
            <a:endParaRPr lang="en-US" sz="3200" dirty="0"/>
          </a:p>
        </p:txBody>
      </p:sp>
      <p:sp>
        <p:nvSpPr>
          <p:cNvPr id="3" name="Text 1"/>
          <p:cNvSpPr/>
          <p:nvPr/>
        </p:nvSpPr>
        <p:spPr>
          <a:xfrm>
            <a:off x="640080" y="1234440"/>
            <a:ext cx="10607040" cy="822960"/>
          </a:xfrm>
          <a:prstGeom prst="rect">
            <a:avLst/>
          </a:prstGeom>
          <a:noFill/>
          <a:ln/>
        </p:spPr>
        <p:txBody>
          <a:bodyPr wrap="square" lIns="0" tIns="0" rIns="0" bIns="0" rtlCol="0" anchor="ctr"/>
          <a:lstStyle/>
          <a:p>
            <a:pPr marL="0" indent="0">
              <a:buNone/>
            </a:pPr>
            <a:r>
              <a:rPr lang="en-US" sz="1700" dirty="0">
                <a:solidFill>
                  <a:srgbClr val="5C6B7A"/>
                </a:solidFill>
                <a:latin typeface="Calibri" pitchFamily="34" charset="0"/>
                <a:ea typeface="Calibri" pitchFamily="34" charset="-122"/>
                <a:cs typeface="Calibri" pitchFamily="34" charset="-120"/>
              </a:rPr>
              <a:t>The world is debating an “IAEA for AI.” But the debate asks only what to monitor and how. It skips the question that comes first, which is political.</a:t>
            </a:r>
            <a:endParaRPr lang="en-US" sz="1700" dirty="0"/>
          </a:p>
        </p:txBody>
      </p:sp>
      <p:sp>
        <p:nvSpPr>
          <p:cNvPr id="4" name="Shape 2"/>
          <p:cNvSpPr/>
          <p:nvPr/>
        </p:nvSpPr>
        <p:spPr>
          <a:xfrm>
            <a:off x="640080" y="2286000"/>
            <a:ext cx="3502152" cy="1554480"/>
          </a:xfrm>
          <a:prstGeom prst="roundRect">
            <a:avLst>
              <a:gd name="adj" fmla="val 4706"/>
            </a:avLst>
          </a:prstGeom>
          <a:solidFill>
            <a:srgbClr val="FFFFFF"/>
          </a:solidFill>
          <a:ln/>
          <a:effectLst>
            <a:outerShdw blurRad="88900" dist="25400" dir="5400000" algn="bl" rotWithShape="0">
              <a:srgbClr val="000000">
                <a:alpha val="10000"/>
              </a:srgbClr>
            </a:outerShdw>
          </a:effectLst>
        </p:spPr>
      </p:sp>
      <p:sp>
        <p:nvSpPr>
          <p:cNvPr id="5" name="Text 3"/>
          <p:cNvSpPr/>
          <p:nvPr/>
        </p:nvSpPr>
        <p:spPr>
          <a:xfrm>
            <a:off x="914400" y="2514600"/>
            <a:ext cx="731520" cy="548640"/>
          </a:xfrm>
          <a:prstGeom prst="rect">
            <a:avLst/>
          </a:prstGeom>
          <a:noFill/>
          <a:ln/>
        </p:spPr>
        <p:txBody>
          <a:bodyPr wrap="square" lIns="0" tIns="0" rIns="0" bIns="0" rtlCol="0" anchor="ctr"/>
          <a:lstStyle/>
          <a:p>
            <a:pPr marL="0" indent="0">
              <a:buNone/>
            </a:pPr>
            <a:r>
              <a:rPr lang="en-US" sz="3000" b="1" dirty="0">
                <a:solidFill>
                  <a:srgbClr val="1C7293"/>
                </a:solidFill>
                <a:latin typeface="Cambria" pitchFamily="34" charset="0"/>
                <a:ea typeface="Cambria" pitchFamily="34" charset="-122"/>
                <a:cs typeface="Cambria" pitchFamily="34" charset="-120"/>
              </a:rPr>
              <a:t>1</a:t>
            </a:r>
            <a:endParaRPr lang="en-US" sz="3000" dirty="0"/>
          </a:p>
        </p:txBody>
      </p:sp>
      <p:sp>
        <p:nvSpPr>
          <p:cNvPr id="6" name="Text 4"/>
          <p:cNvSpPr/>
          <p:nvPr/>
        </p:nvSpPr>
        <p:spPr>
          <a:xfrm>
            <a:off x="914400" y="3154680"/>
            <a:ext cx="2953512" cy="548640"/>
          </a:xfrm>
          <a:prstGeom prst="rect">
            <a:avLst/>
          </a:prstGeom>
          <a:noFill/>
          <a:ln/>
        </p:spPr>
        <p:txBody>
          <a:bodyPr wrap="square" lIns="0" tIns="0" rIns="0" bIns="0" rtlCol="0" anchor="ctr"/>
          <a:lstStyle/>
          <a:p>
            <a:pPr marL="0" indent="0">
              <a:buNone/>
            </a:pPr>
            <a:r>
              <a:rPr lang="en-US" sz="1700" b="1" dirty="0">
                <a:solidFill>
                  <a:srgbClr val="16263A"/>
                </a:solidFill>
                <a:latin typeface="Calibri" pitchFamily="34" charset="0"/>
                <a:ea typeface="Calibri" pitchFamily="34" charset="-122"/>
                <a:cs typeface="Calibri" pitchFamily="34" charset="-120"/>
              </a:rPr>
              <a:t>Who holds authority?</a:t>
            </a:r>
            <a:endParaRPr lang="en-US" sz="1700" dirty="0"/>
          </a:p>
        </p:txBody>
      </p:sp>
      <p:sp>
        <p:nvSpPr>
          <p:cNvPr id="7" name="Shape 5"/>
          <p:cNvSpPr/>
          <p:nvPr/>
        </p:nvSpPr>
        <p:spPr>
          <a:xfrm>
            <a:off x="4325112" y="2286000"/>
            <a:ext cx="3502152" cy="1554480"/>
          </a:xfrm>
          <a:prstGeom prst="roundRect">
            <a:avLst>
              <a:gd name="adj" fmla="val 4706"/>
            </a:avLst>
          </a:prstGeom>
          <a:solidFill>
            <a:srgbClr val="FFFFFF"/>
          </a:solidFill>
          <a:ln/>
          <a:effectLst>
            <a:outerShdw blurRad="88900" dist="25400" dir="5400000" algn="bl" rotWithShape="0">
              <a:srgbClr val="000000">
                <a:alpha val="10000"/>
              </a:srgbClr>
            </a:outerShdw>
          </a:effectLst>
        </p:spPr>
      </p:sp>
      <p:sp>
        <p:nvSpPr>
          <p:cNvPr id="8" name="Text 6"/>
          <p:cNvSpPr/>
          <p:nvPr/>
        </p:nvSpPr>
        <p:spPr>
          <a:xfrm>
            <a:off x="4599432" y="2514600"/>
            <a:ext cx="731520" cy="548640"/>
          </a:xfrm>
          <a:prstGeom prst="rect">
            <a:avLst/>
          </a:prstGeom>
          <a:noFill/>
          <a:ln/>
        </p:spPr>
        <p:txBody>
          <a:bodyPr wrap="square" lIns="0" tIns="0" rIns="0" bIns="0" rtlCol="0" anchor="ctr"/>
          <a:lstStyle/>
          <a:p>
            <a:pPr marL="0" indent="0">
              <a:buNone/>
            </a:pPr>
            <a:r>
              <a:rPr lang="en-US" sz="3000" b="1" dirty="0">
                <a:solidFill>
                  <a:srgbClr val="1C7293"/>
                </a:solidFill>
                <a:latin typeface="Cambria" pitchFamily="34" charset="0"/>
                <a:ea typeface="Cambria" pitchFamily="34" charset="-122"/>
                <a:cs typeface="Cambria" pitchFamily="34" charset="-120"/>
              </a:rPr>
              <a:t>2</a:t>
            </a:r>
            <a:endParaRPr lang="en-US" sz="3000" dirty="0"/>
          </a:p>
        </p:txBody>
      </p:sp>
      <p:sp>
        <p:nvSpPr>
          <p:cNvPr id="9" name="Text 7"/>
          <p:cNvSpPr/>
          <p:nvPr/>
        </p:nvSpPr>
        <p:spPr>
          <a:xfrm>
            <a:off x="4599432" y="3154680"/>
            <a:ext cx="2953512" cy="548640"/>
          </a:xfrm>
          <a:prstGeom prst="rect">
            <a:avLst/>
          </a:prstGeom>
          <a:noFill/>
          <a:ln/>
        </p:spPr>
        <p:txBody>
          <a:bodyPr wrap="square" lIns="0" tIns="0" rIns="0" bIns="0" rtlCol="0" anchor="ctr"/>
          <a:lstStyle/>
          <a:p>
            <a:pPr marL="0" indent="0">
              <a:buNone/>
            </a:pPr>
            <a:r>
              <a:rPr lang="en-US" sz="1700" b="1" dirty="0">
                <a:solidFill>
                  <a:srgbClr val="16263A"/>
                </a:solidFill>
                <a:latin typeface="Calibri" pitchFamily="34" charset="0"/>
                <a:ea typeface="Calibri" pitchFamily="34" charset="-122"/>
                <a:cs typeface="Calibri" pitchFamily="34" charset="-120"/>
              </a:rPr>
              <a:t>Who is inspected?</a:t>
            </a:r>
            <a:endParaRPr lang="en-US" sz="1700" dirty="0"/>
          </a:p>
        </p:txBody>
      </p:sp>
      <p:sp>
        <p:nvSpPr>
          <p:cNvPr id="10" name="Shape 8"/>
          <p:cNvSpPr/>
          <p:nvPr/>
        </p:nvSpPr>
        <p:spPr>
          <a:xfrm>
            <a:off x="8010144" y="2286000"/>
            <a:ext cx="3502152" cy="1554480"/>
          </a:xfrm>
          <a:prstGeom prst="roundRect">
            <a:avLst>
              <a:gd name="adj" fmla="val 4706"/>
            </a:avLst>
          </a:prstGeom>
          <a:solidFill>
            <a:srgbClr val="FFFFFF"/>
          </a:solidFill>
          <a:ln/>
          <a:effectLst>
            <a:outerShdw blurRad="88900" dist="25400" dir="5400000" algn="bl" rotWithShape="0">
              <a:srgbClr val="000000">
                <a:alpha val="10000"/>
              </a:srgbClr>
            </a:outerShdw>
          </a:effectLst>
        </p:spPr>
      </p:sp>
      <p:sp>
        <p:nvSpPr>
          <p:cNvPr id="11" name="Text 9"/>
          <p:cNvSpPr/>
          <p:nvPr/>
        </p:nvSpPr>
        <p:spPr>
          <a:xfrm>
            <a:off x="8284464" y="2514600"/>
            <a:ext cx="731520" cy="548640"/>
          </a:xfrm>
          <a:prstGeom prst="rect">
            <a:avLst/>
          </a:prstGeom>
          <a:noFill/>
          <a:ln/>
        </p:spPr>
        <p:txBody>
          <a:bodyPr wrap="square" lIns="0" tIns="0" rIns="0" bIns="0" rtlCol="0" anchor="ctr"/>
          <a:lstStyle/>
          <a:p>
            <a:pPr marL="0" indent="0">
              <a:buNone/>
            </a:pPr>
            <a:r>
              <a:rPr lang="en-US" sz="3000" b="1" dirty="0">
                <a:solidFill>
                  <a:srgbClr val="1C7293"/>
                </a:solidFill>
                <a:latin typeface="Cambria" pitchFamily="34" charset="0"/>
                <a:ea typeface="Cambria" pitchFamily="34" charset="-122"/>
                <a:cs typeface="Cambria" pitchFamily="34" charset="-120"/>
              </a:rPr>
              <a:t>3</a:t>
            </a:r>
            <a:endParaRPr lang="en-US" sz="3000" dirty="0"/>
          </a:p>
        </p:txBody>
      </p:sp>
      <p:sp>
        <p:nvSpPr>
          <p:cNvPr id="12" name="Text 10"/>
          <p:cNvSpPr/>
          <p:nvPr/>
        </p:nvSpPr>
        <p:spPr>
          <a:xfrm>
            <a:off x="8284464" y="3154680"/>
            <a:ext cx="2953512" cy="548640"/>
          </a:xfrm>
          <a:prstGeom prst="rect">
            <a:avLst/>
          </a:prstGeom>
          <a:noFill/>
          <a:ln/>
        </p:spPr>
        <p:txBody>
          <a:bodyPr wrap="square" lIns="0" tIns="0" rIns="0" bIns="0" rtlCol="0" anchor="ctr"/>
          <a:lstStyle/>
          <a:p>
            <a:pPr marL="0" indent="0">
              <a:buNone/>
            </a:pPr>
            <a:r>
              <a:rPr lang="en-US" sz="1700" b="1" dirty="0">
                <a:solidFill>
                  <a:srgbClr val="16263A"/>
                </a:solidFill>
                <a:latin typeface="Calibri" pitchFamily="34" charset="0"/>
                <a:ea typeface="Calibri" pitchFamily="34" charset="-122"/>
                <a:cs typeface="Calibri" pitchFamily="34" charset="-120"/>
              </a:rPr>
              <a:t>Who can contest it?</a:t>
            </a:r>
            <a:endParaRPr lang="en-US" sz="1700" dirty="0"/>
          </a:p>
        </p:txBody>
      </p:sp>
      <p:sp>
        <p:nvSpPr>
          <p:cNvPr id="13" name="Shape 11"/>
          <p:cNvSpPr/>
          <p:nvPr/>
        </p:nvSpPr>
        <p:spPr>
          <a:xfrm>
            <a:off x="640080" y="4206240"/>
            <a:ext cx="10908792" cy="1463040"/>
          </a:xfrm>
          <a:prstGeom prst="roundRect">
            <a:avLst>
              <a:gd name="adj" fmla="val 5000"/>
            </a:avLst>
          </a:prstGeom>
          <a:solidFill>
            <a:srgbClr val="16263A"/>
          </a:solidFill>
          <a:ln/>
        </p:spPr>
      </p:sp>
      <p:sp>
        <p:nvSpPr>
          <p:cNvPr id="14" name="Text 12"/>
          <p:cNvSpPr/>
          <p:nvPr/>
        </p:nvSpPr>
        <p:spPr>
          <a:xfrm>
            <a:off x="1005840" y="4434840"/>
            <a:ext cx="2743200" cy="365760"/>
          </a:xfrm>
          <a:prstGeom prst="rect">
            <a:avLst/>
          </a:prstGeom>
          <a:noFill/>
          <a:ln/>
        </p:spPr>
        <p:txBody>
          <a:bodyPr wrap="square" lIns="0" tIns="0" rIns="0" bIns="0" rtlCol="0" anchor="ctr"/>
          <a:lstStyle/>
          <a:p>
            <a:pPr marL="0" indent="0">
              <a:buNone/>
            </a:pPr>
            <a:r>
              <a:rPr lang="en-US" sz="1300" b="1" kern="0" spc="200" dirty="0">
                <a:solidFill>
                  <a:srgbClr val="BA7517"/>
                </a:solidFill>
                <a:latin typeface="Calibri" pitchFamily="34" charset="0"/>
                <a:ea typeface="Calibri" pitchFamily="34" charset="-122"/>
                <a:cs typeface="Calibri" pitchFamily="34" charset="-120"/>
              </a:rPr>
              <a:t>Our claim</a:t>
            </a:r>
            <a:endParaRPr lang="en-US" sz="1300" dirty="0"/>
          </a:p>
        </p:txBody>
      </p:sp>
      <p:sp>
        <p:nvSpPr>
          <p:cNvPr id="15" name="Text 13"/>
          <p:cNvSpPr/>
          <p:nvPr/>
        </p:nvSpPr>
        <p:spPr>
          <a:xfrm>
            <a:off x="1005840" y="4754880"/>
            <a:ext cx="10058400" cy="822960"/>
          </a:xfrm>
          <a:prstGeom prst="rect">
            <a:avLst/>
          </a:prstGeom>
          <a:noFill/>
          <a:ln/>
        </p:spPr>
        <p:txBody>
          <a:bodyPr wrap="square" lIns="0" tIns="0" rIns="0" bIns="0" rtlCol="0" anchor="ctr"/>
          <a:lstStyle/>
          <a:p>
            <a:pPr marL="0" indent="0">
              <a:buNone/>
            </a:pPr>
            <a:r>
              <a:rPr lang="en-US" sz="2100" i="1" dirty="0">
                <a:solidFill>
                  <a:srgbClr val="FFFFFF"/>
                </a:solidFill>
                <a:latin typeface="Cambria" pitchFamily="34" charset="0"/>
                <a:ea typeface="Cambria" pitchFamily="34" charset="-122"/>
                <a:cs typeface="Cambria" pitchFamily="34" charset="-120"/>
              </a:rPr>
              <a:t>Verification is not a neutral technical instrument. It is a structure that distributes power.</a:t>
            </a:r>
            <a:endParaRPr lang="en-US" sz="2100" dirty="0"/>
          </a:p>
        </p:txBody>
      </p:sp>
      <p:sp>
        <p:nvSpPr>
          <p:cNvPr id="16" name="Text 14"/>
          <p:cNvSpPr/>
          <p:nvPr/>
        </p:nvSpPr>
        <p:spPr>
          <a:xfrm>
            <a:off x="548640" y="6446520"/>
            <a:ext cx="7315200" cy="274320"/>
          </a:xfrm>
          <a:prstGeom prst="rect">
            <a:avLst/>
          </a:prstGeom>
          <a:noFill/>
          <a:ln/>
        </p:spPr>
        <p:txBody>
          <a:bodyPr wrap="square" lIns="0" tIns="0" rIns="0" bIns="0" rtlCol="0" anchor="ctr"/>
          <a:lstStyle/>
          <a:p>
            <a:pPr marL="0" indent="0" algn="l">
              <a:buNone/>
            </a:pPr>
            <a:r>
              <a:rPr lang="en-US" sz="900" dirty="0">
                <a:solidFill>
                  <a:srgbClr val="5C6B7A"/>
                </a:solidFill>
                <a:latin typeface="Calibri" pitchFamily="34" charset="0"/>
                <a:ea typeface="Calibri" pitchFamily="34" charset="-122"/>
                <a:cs typeface="Calibri" pitchFamily="34" charset="-120"/>
              </a:rPr>
              <a:t>Who Watches the Watchers?</a:t>
            </a:r>
            <a:endParaRPr lang="en-US" sz="900" dirty="0"/>
          </a:p>
        </p:txBody>
      </p:sp>
      <p:sp>
        <p:nvSpPr>
          <p:cNvPr id="17" name="Text 15"/>
          <p:cNvSpPr/>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5C6B7A"/>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1EA"/>
        </a:solidFill>
        <a:effectLst/>
      </p:bgPr>
    </p:bg>
    <p:spTree>
      <p:nvGrpSpPr>
        <p:cNvPr id="1" name=""/>
        <p:cNvGrpSpPr/>
        <p:nvPr/>
      </p:nvGrpSpPr>
      <p:grpSpPr>
        <a:xfrm>
          <a:off x="0" y="0"/>
          <a:ext cx="0" cy="0"/>
          <a:chOff x="0" y="0"/>
          <a:chExt cx="0" cy="0"/>
        </a:xfrm>
      </p:grpSpPr>
      <p:sp>
        <p:nvSpPr>
          <p:cNvPr id="2" name="Text 0"/>
          <p:cNvSpPr/>
          <p:nvPr/>
        </p:nvSpPr>
        <p:spPr>
          <a:xfrm>
            <a:off x="640080" y="502920"/>
            <a:ext cx="10972800" cy="640080"/>
          </a:xfrm>
          <a:prstGeom prst="rect">
            <a:avLst/>
          </a:prstGeom>
          <a:noFill/>
          <a:ln/>
        </p:spPr>
        <p:txBody>
          <a:bodyPr wrap="square" lIns="0" tIns="0" rIns="0" bIns="0" rtlCol="0" anchor="ctr"/>
          <a:lstStyle/>
          <a:p>
            <a:pPr marL="0" indent="0">
              <a:buNone/>
            </a:pPr>
            <a:r>
              <a:rPr lang="en-US" sz="3200" b="1" dirty="0">
                <a:solidFill>
                  <a:srgbClr val="16263A"/>
                </a:solidFill>
                <a:latin typeface="Cambria" pitchFamily="34" charset="0"/>
                <a:ea typeface="Cambria" pitchFamily="34" charset="-122"/>
                <a:cs typeface="Cambria" pitchFamily="34" charset="-120"/>
              </a:rPr>
              <a:t>Why it matters now</a:t>
            </a:r>
            <a:endParaRPr lang="en-US" sz="3200" dirty="0"/>
          </a:p>
        </p:txBody>
      </p:sp>
      <p:sp>
        <p:nvSpPr>
          <p:cNvPr id="3" name="Text 1"/>
          <p:cNvSpPr/>
          <p:nvPr/>
        </p:nvSpPr>
        <p:spPr>
          <a:xfrm>
            <a:off x="640080" y="1234440"/>
            <a:ext cx="6400800" cy="1828800"/>
          </a:xfrm>
          <a:prstGeom prst="rect">
            <a:avLst/>
          </a:prstGeom>
          <a:noFill/>
          <a:ln/>
        </p:spPr>
        <p:txBody>
          <a:bodyPr wrap="square" lIns="0" tIns="0" rIns="0" bIns="0" rtlCol="0" anchor="ctr"/>
          <a:lstStyle/>
          <a:p>
            <a:pPr marL="0" indent="0">
              <a:buNone/>
            </a:pPr>
            <a:r>
              <a:rPr lang="en-US" sz="1700" dirty="0">
                <a:solidFill>
                  <a:srgbClr val="5C6B7A"/>
                </a:solidFill>
                <a:latin typeface="Calibri" pitchFamily="34" charset="0"/>
                <a:ea typeface="Calibri" pitchFamily="34" charset="-122"/>
                <a:cs typeface="Calibri" pitchFamily="34" charset="-120"/>
              </a:rPr>
              <a:t>AI carries catastrophic risks through misuse and misalignment, and it concentrates power in ways few technologies before it have. These risks fall on collective humanity, so the institutions that govern them are a matter for collective humanity.</a:t>
            </a:r>
            <a:endParaRPr lang="en-US" sz="1700" dirty="0"/>
          </a:p>
        </p:txBody>
      </p:sp>
      <p:sp>
        <p:nvSpPr>
          <p:cNvPr id="4" name="Shape 2"/>
          <p:cNvSpPr/>
          <p:nvPr/>
        </p:nvSpPr>
        <p:spPr>
          <a:xfrm>
            <a:off x="7406640" y="1371600"/>
            <a:ext cx="4114800" cy="1188720"/>
          </a:xfrm>
          <a:prstGeom prst="roundRect">
            <a:avLst>
              <a:gd name="adj" fmla="val 6154"/>
            </a:avLst>
          </a:prstGeom>
          <a:solidFill>
            <a:srgbClr val="FFFFFF"/>
          </a:solidFill>
          <a:ln/>
          <a:effectLst>
            <a:outerShdw blurRad="88900" dist="25400" dir="5400000" algn="bl" rotWithShape="0">
              <a:srgbClr val="000000">
                <a:alpha val="10000"/>
              </a:srgbClr>
            </a:outerShdw>
          </a:effectLst>
        </p:spPr>
      </p:sp>
      <p:sp>
        <p:nvSpPr>
          <p:cNvPr id="5" name="Text 3"/>
          <p:cNvSpPr/>
          <p:nvPr/>
        </p:nvSpPr>
        <p:spPr>
          <a:xfrm>
            <a:off x="7635240" y="1481328"/>
            <a:ext cx="3657600" cy="685800"/>
          </a:xfrm>
          <a:prstGeom prst="rect">
            <a:avLst/>
          </a:prstGeom>
          <a:noFill/>
          <a:ln/>
        </p:spPr>
        <p:txBody>
          <a:bodyPr wrap="square" lIns="0" tIns="0" rIns="0" bIns="0" rtlCol="0" anchor="ctr"/>
          <a:lstStyle/>
          <a:p>
            <a:pPr marL="0" indent="0">
              <a:buNone/>
            </a:pPr>
            <a:r>
              <a:rPr lang="en-US" sz="3800" b="1" dirty="0">
                <a:solidFill>
                  <a:srgbClr val="1C7293"/>
                </a:solidFill>
                <a:latin typeface="Cambria" pitchFamily="34" charset="0"/>
                <a:ea typeface="Cambria" pitchFamily="34" charset="-122"/>
                <a:cs typeface="Cambria" pitchFamily="34" charset="-120"/>
              </a:rPr>
              <a:t>~75%</a:t>
            </a:r>
            <a:endParaRPr lang="en-US" sz="3800" dirty="0"/>
          </a:p>
        </p:txBody>
      </p:sp>
      <p:sp>
        <p:nvSpPr>
          <p:cNvPr id="6" name="Text 4"/>
          <p:cNvSpPr/>
          <p:nvPr/>
        </p:nvSpPr>
        <p:spPr>
          <a:xfrm>
            <a:off x="7635240" y="2148840"/>
            <a:ext cx="3703320" cy="365760"/>
          </a:xfrm>
          <a:prstGeom prst="rect">
            <a:avLst/>
          </a:prstGeom>
          <a:noFill/>
          <a:ln/>
        </p:spPr>
        <p:txBody>
          <a:bodyPr wrap="square" lIns="0" tIns="0" rIns="0" bIns="0" rtlCol="0" anchor="ctr"/>
          <a:lstStyle/>
          <a:p>
            <a:pPr marL="0" indent="0">
              <a:buNone/>
            </a:pPr>
            <a:r>
              <a:rPr lang="en-US" sz="1200" dirty="0">
                <a:solidFill>
                  <a:srgbClr val="5C6B7A"/>
                </a:solidFill>
                <a:latin typeface="Calibri" pitchFamily="34" charset="0"/>
                <a:ea typeface="Calibri" pitchFamily="34" charset="-122"/>
                <a:cs typeface="Calibri" pitchFamily="34" charset="-120"/>
              </a:rPr>
              <a:t>of global AI supercompute sat with one state, early 2025</a:t>
            </a:r>
            <a:endParaRPr lang="en-US" sz="1200" dirty="0"/>
          </a:p>
        </p:txBody>
      </p:sp>
      <p:sp>
        <p:nvSpPr>
          <p:cNvPr id="7" name="Shape 5"/>
          <p:cNvSpPr/>
          <p:nvPr/>
        </p:nvSpPr>
        <p:spPr>
          <a:xfrm>
            <a:off x="7406640" y="2743200"/>
            <a:ext cx="4114800" cy="1188720"/>
          </a:xfrm>
          <a:prstGeom prst="roundRect">
            <a:avLst>
              <a:gd name="adj" fmla="val 6154"/>
            </a:avLst>
          </a:prstGeom>
          <a:solidFill>
            <a:srgbClr val="FFFFFF"/>
          </a:solidFill>
          <a:ln/>
          <a:effectLst>
            <a:outerShdw blurRad="88900" dist="25400" dir="5400000" algn="bl" rotWithShape="0">
              <a:srgbClr val="000000">
                <a:alpha val="10000"/>
              </a:srgbClr>
            </a:outerShdw>
          </a:effectLst>
        </p:spPr>
      </p:sp>
      <p:sp>
        <p:nvSpPr>
          <p:cNvPr id="8" name="Text 6"/>
          <p:cNvSpPr/>
          <p:nvPr/>
        </p:nvSpPr>
        <p:spPr>
          <a:xfrm>
            <a:off x="7635240" y="2852928"/>
            <a:ext cx="3657600" cy="685800"/>
          </a:xfrm>
          <a:prstGeom prst="rect">
            <a:avLst/>
          </a:prstGeom>
          <a:noFill/>
          <a:ln/>
        </p:spPr>
        <p:txBody>
          <a:bodyPr wrap="square" lIns="0" tIns="0" rIns="0" bIns="0" rtlCol="0" anchor="ctr"/>
          <a:lstStyle/>
          <a:p>
            <a:pPr marL="0" indent="0">
              <a:buNone/>
            </a:pPr>
            <a:r>
              <a:rPr lang="en-US" sz="3800" b="1" dirty="0">
                <a:solidFill>
                  <a:srgbClr val="1C7293"/>
                </a:solidFill>
                <a:latin typeface="Cambria" pitchFamily="34" charset="0"/>
                <a:ea typeface="Cambria" pitchFamily="34" charset="-122"/>
                <a:cs typeface="Cambria" pitchFamily="34" charset="-120"/>
              </a:rPr>
              <a:t>2</a:t>
            </a:r>
            <a:endParaRPr lang="en-US" sz="3800" dirty="0"/>
          </a:p>
        </p:txBody>
      </p:sp>
      <p:sp>
        <p:nvSpPr>
          <p:cNvPr id="9" name="Text 7"/>
          <p:cNvSpPr/>
          <p:nvPr/>
        </p:nvSpPr>
        <p:spPr>
          <a:xfrm>
            <a:off x="7635240" y="3520440"/>
            <a:ext cx="3703320" cy="365760"/>
          </a:xfrm>
          <a:prstGeom prst="rect">
            <a:avLst/>
          </a:prstGeom>
          <a:noFill/>
          <a:ln/>
        </p:spPr>
        <p:txBody>
          <a:bodyPr wrap="square" lIns="0" tIns="0" rIns="0" bIns="0" rtlCol="0" anchor="ctr"/>
          <a:lstStyle/>
          <a:p>
            <a:pPr marL="0" indent="0">
              <a:buNone/>
            </a:pPr>
            <a:r>
              <a:rPr lang="en-US" sz="1200" dirty="0">
                <a:solidFill>
                  <a:srgbClr val="5C6B7A"/>
                </a:solidFill>
                <a:latin typeface="Calibri" pitchFamily="34" charset="0"/>
                <a:ea typeface="Calibri" pitchFamily="34" charset="-122"/>
                <a:cs typeface="Calibri" pitchFamily="34" charset="-120"/>
              </a:rPr>
              <a:t>states hold nearly all frontier model capability</a:t>
            </a:r>
            <a:endParaRPr lang="en-US" sz="1200" dirty="0"/>
          </a:p>
        </p:txBody>
      </p:sp>
      <p:sp>
        <p:nvSpPr>
          <p:cNvPr id="10" name="Shape 8"/>
          <p:cNvSpPr/>
          <p:nvPr/>
        </p:nvSpPr>
        <p:spPr>
          <a:xfrm>
            <a:off x="640080" y="4480560"/>
            <a:ext cx="10881360" cy="1280160"/>
          </a:xfrm>
          <a:prstGeom prst="roundRect">
            <a:avLst>
              <a:gd name="adj" fmla="val 5714"/>
            </a:avLst>
          </a:prstGeom>
          <a:solidFill>
            <a:srgbClr val="E7EEF1"/>
          </a:solidFill>
          <a:ln/>
        </p:spPr>
      </p:sp>
      <p:sp>
        <p:nvSpPr>
          <p:cNvPr id="11" name="Text 9"/>
          <p:cNvSpPr/>
          <p:nvPr/>
        </p:nvSpPr>
        <p:spPr>
          <a:xfrm>
            <a:off x="960120" y="4709160"/>
            <a:ext cx="10241280" cy="822960"/>
          </a:xfrm>
          <a:prstGeom prst="rect">
            <a:avLst/>
          </a:prstGeom>
          <a:noFill/>
          <a:ln/>
        </p:spPr>
        <p:txBody>
          <a:bodyPr wrap="square" lIns="0" tIns="0" rIns="0" bIns="0" rtlCol="0" anchor="ctr"/>
          <a:lstStyle/>
          <a:p>
            <a:pPr marL="0" indent="0">
              <a:buNone/>
            </a:pPr>
            <a:r>
              <a:rPr lang="en-US" sz="1900" i="1" dirty="0">
                <a:solidFill>
                  <a:srgbClr val="0E4A61"/>
                </a:solidFill>
                <a:latin typeface="Cambria" pitchFamily="34" charset="0"/>
                <a:ea typeface="Cambria" pitchFamily="34" charset="-122"/>
                <a:cs typeface="Cambria" pitchFamily="34" charset="-120"/>
              </a:rPr>
              <a:t>A monitoring regime built under these conditions will inherit that imbalance, unless it is deliberately designed not to.</a:t>
            </a:r>
            <a:endParaRPr lang="en-US" sz="1900" dirty="0"/>
          </a:p>
        </p:txBody>
      </p:sp>
      <p:sp>
        <p:nvSpPr>
          <p:cNvPr id="12" name="Text 10"/>
          <p:cNvSpPr/>
          <p:nvPr/>
        </p:nvSpPr>
        <p:spPr>
          <a:xfrm>
            <a:off x="548640" y="6446520"/>
            <a:ext cx="7315200" cy="274320"/>
          </a:xfrm>
          <a:prstGeom prst="rect">
            <a:avLst/>
          </a:prstGeom>
          <a:noFill/>
          <a:ln/>
        </p:spPr>
        <p:txBody>
          <a:bodyPr wrap="square" lIns="0" tIns="0" rIns="0" bIns="0" rtlCol="0" anchor="ctr"/>
          <a:lstStyle/>
          <a:p>
            <a:pPr marL="0" indent="0" algn="l">
              <a:buNone/>
            </a:pPr>
            <a:r>
              <a:rPr lang="en-US" sz="900" dirty="0">
                <a:solidFill>
                  <a:srgbClr val="5C6B7A"/>
                </a:solidFill>
                <a:latin typeface="Calibri" pitchFamily="34" charset="0"/>
                <a:ea typeface="Calibri" pitchFamily="34" charset="-122"/>
                <a:cs typeface="Calibri" pitchFamily="34" charset="-120"/>
              </a:rPr>
              <a:t>Who Watches the Watchers?</a:t>
            </a:r>
            <a:endParaRPr lang="en-US" sz="900" dirty="0"/>
          </a:p>
        </p:txBody>
      </p:sp>
      <p:sp>
        <p:nvSpPr>
          <p:cNvPr id="13" name="Text 11"/>
          <p:cNvSpPr/>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5C6B7A"/>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1EA"/>
        </a:solidFill>
        <a:effectLst/>
      </p:bgPr>
    </p:bg>
    <p:spTree>
      <p:nvGrpSpPr>
        <p:cNvPr id="1" name=""/>
        <p:cNvGrpSpPr/>
        <p:nvPr/>
      </p:nvGrpSpPr>
      <p:grpSpPr>
        <a:xfrm>
          <a:off x="0" y="0"/>
          <a:ext cx="0" cy="0"/>
          <a:chOff x="0" y="0"/>
          <a:chExt cx="0" cy="0"/>
        </a:xfrm>
      </p:grpSpPr>
      <p:sp>
        <p:nvSpPr>
          <p:cNvPr id="2" name="Text 0"/>
          <p:cNvSpPr/>
          <p:nvPr/>
        </p:nvSpPr>
        <p:spPr>
          <a:xfrm>
            <a:off x="640080" y="502920"/>
            <a:ext cx="10972800" cy="640080"/>
          </a:xfrm>
          <a:prstGeom prst="rect">
            <a:avLst/>
          </a:prstGeom>
          <a:noFill/>
          <a:ln/>
        </p:spPr>
        <p:txBody>
          <a:bodyPr wrap="square" lIns="0" tIns="0" rIns="0" bIns="0" rtlCol="0" anchor="ctr"/>
          <a:lstStyle/>
          <a:p>
            <a:pPr marL="0" indent="0">
              <a:buNone/>
            </a:pPr>
            <a:r>
              <a:rPr lang="en-US" sz="3200" b="1" dirty="0">
                <a:solidFill>
                  <a:srgbClr val="16263A"/>
                </a:solidFill>
                <a:latin typeface="Cambria" pitchFamily="34" charset="0"/>
                <a:ea typeface="Cambria" pitchFamily="34" charset="-122"/>
                <a:cs typeface="Cambria" pitchFamily="34" charset="-120"/>
              </a:rPr>
              <a:t>An interdisciplinary lens</a:t>
            </a:r>
            <a:endParaRPr lang="en-US" sz="3200" dirty="0"/>
          </a:p>
        </p:txBody>
      </p:sp>
      <p:sp>
        <p:nvSpPr>
          <p:cNvPr id="3" name="Text 1"/>
          <p:cNvSpPr/>
          <p:nvPr/>
        </p:nvSpPr>
        <p:spPr>
          <a:xfrm>
            <a:off x="640080" y="1234440"/>
            <a:ext cx="10789920" cy="822960"/>
          </a:xfrm>
          <a:prstGeom prst="rect">
            <a:avLst/>
          </a:prstGeom>
          <a:noFill/>
          <a:ln/>
        </p:spPr>
        <p:txBody>
          <a:bodyPr wrap="square" lIns="0" tIns="0" rIns="0" bIns="0" rtlCol="0" anchor="ctr"/>
          <a:lstStyle/>
          <a:p>
            <a:pPr marL="0" indent="0">
              <a:buNone/>
            </a:pPr>
            <a:r>
              <a:rPr lang="en-US" sz="1700" dirty="0">
                <a:solidFill>
                  <a:srgbClr val="5C6B7A"/>
                </a:solidFill>
                <a:latin typeface="Calibri" pitchFamily="34" charset="0"/>
                <a:ea typeface="Calibri" pitchFamily="34" charset="-122"/>
                <a:cs typeface="Calibri" pitchFamily="34" charset="-120"/>
              </a:rPr>
              <a:t>We pair the quantitative record of 128 arms-control agreements (1817–2021) with a qualitative framework we call Governance Agency: the capacity of a state to take part in a verification system, not merely be subject to it.</a:t>
            </a:r>
            <a:endParaRPr lang="en-US" sz="1700" dirty="0"/>
          </a:p>
        </p:txBody>
      </p:sp>
      <p:sp>
        <p:nvSpPr>
          <p:cNvPr id="4" name="Shape 2"/>
          <p:cNvSpPr/>
          <p:nvPr/>
        </p:nvSpPr>
        <p:spPr>
          <a:xfrm>
            <a:off x="640080" y="2331720"/>
            <a:ext cx="3502152" cy="1417320"/>
          </a:xfrm>
          <a:prstGeom prst="roundRect">
            <a:avLst>
              <a:gd name="adj" fmla="val 5161"/>
            </a:avLst>
          </a:prstGeom>
          <a:solidFill>
            <a:srgbClr val="FFFFFF"/>
          </a:solidFill>
          <a:ln/>
          <a:effectLst>
            <a:outerShdw blurRad="88900" dist="25400" dir="5400000" algn="bl" rotWithShape="0">
              <a:srgbClr val="000000">
                <a:alpha val="10000"/>
              </a:srgbClr>
            </a:outerShdw>
          </a:effectLst>
        </p:spPr>
      </p:sp>
      <p:sp>
        <p:nvSpPr>
          <p:cNvPr id="5" name="Text 3"/>
          <p:cNvSpPr/>
          <p:nvPr/>
        </p:nvSpPr>
        <p:spPr>
          <a:xfrm>
            <a:off x="914400" y="2560320"/>
            <a:ext cx="2926080" cy="457200"/>
          </a:xfrm>
          <a:prstGeom prst="rect">
            <a:avLst/>
          </a:prstGeom>
          <a:noFill/>
          <a:ln/>
        </p:spPr>
        <p:txBody>
          <a:bodyPr wrap="square" lIns="0" tIns="0" rIns="0" bIns="0" rtlCol="0" anchor="ctr"/>
          <a:lstStyle/>
          <a:p>
            <a:pPr marL="0" indent="0">
              <a:buNone/>
            </a:pPr>
            <a:r>
              <a:rPr lang="en-US" sz="2200" b="1" dirty="0">
                <a:solidFill>
                  <a:srgbClr val="16263A"/>
                </a:solidFill>
                <a:latin typeface="Cambria" pitchFamily="34" charset="0"/>
                <a:ea typeface="Cambria" pitchFamily="34" charset="-122"/>
                <a:cs typeface="Cambria" pitchFamily="34" charset="-120"/>
              </a:rPr>
              <a:t>Access</a:t>
            </a:r>
            <a:endParaRPr lang="en-US" sz="2200" dirty="0"/>
          </a:p>
        </p:txBody>
      </p:sp>
      <p:sp>
        <p:nvSpPr>
          <p:cNvPr id="6" name="Text 4"/>
          <p:cNvSpPr/>
          <p:nvPr/>
        </p:nvSpPr>
        <p:spPr>
          <a:xfrm>
            <a:off x="914400" y="3063240"/>
            <a:ext cx="3017520" cy="548640"/>
          </a:xfrm>
          <a:prstGeom prst="rect">
            <a:avLst/>
          </a:prstGeom>
          <a:noFill/>
          <a:ln/>
        </p:spPr>
        <p:txBody>
          <a:bodyPr wrap="square" lIns="0" tIns="0" rIns="0" bIns="0" rtlCol="0" anchor="ctr"/>
          <a:lstStyle/>
          <a:p>
            <a:pPr marL="0" indent="0">
              <a:buNone/>
            </a:pPr>
            <a:r>
              <a:rPr lang="en-US" sz="1400" dirty="0">
                <a:solidFill>
                  <a:srgbClr val="5C6B7A"/>
                </a:solidFill>
                <a:latin typeface="Calibri" pitchFamily="34" charset="0"/>
                <a:ea typeface="Calibri" pitchFamily="34" charset="-122"/>
                <a:cs typeface="Calibri" pitchFamily="34" charset="-120"/>
              </a:rPr>
              <a:t>the right to see and inspect</a:t>
            </a:r>
            <a:endParaRPr lang="en-US" sz="1400" dirty="0"/>
          </a:p>
        </p:txBody>
      </p:sp>
      <p:sp>
        <p:nvSpPr>
          <p:cNvPr id="7" name="Shape 5"/>
          <p:cNvSpPr/>
          <p:nvPr/>
        </p:nvSpPr>
        <p:spPr>
          <a:xfrm>
            <a:off x="4325112" y="2331720"/>
            <a:ext cx="3502152" cy="1417320"/>
          </a:xfrm>
          <a:prstGeom prst="roundRect">
            <a:avLst>
              <a:gd name="adj" fmla="val 5161"/>
            </a:avLst>
          </a:prstGeom>
          <a:solidFill>
            <a:srgbClr val="FFFFFF"/>
          </a:solidFill>
          <a:ln/>
          <a:effectLst>
            <a:outerShdw blurRad="88900" dist="25400" dir="5400000" algn="bl" rotWithShape="0">
              <a:srgbClr val="000000">
                <a:alpha val="10000"/>
              </a:srgbClr>
            </a:outerShdw>
          </a:effectLst>
        </p:spPr>
      </p:sp>
      <p:sp>
        <p:nvSpPr>
          <p:cNvPr id="8" name="Text 6"/>
          <p:cNvSpPr/>
          <p:nvPr/>
        </p:nvSpPr>
        <p:spPr>
          <a:xfrm>
            <a:off x="4599432" y="2560320"/>
            <a:ext cx="2926080" cy="457200"/>
          </a:xfrm>
          <a:prstGeom prst="rect">
            <a:avLst/>
          </a:prstGeom>
          <a:noFill/>
          <a:ln/>
        </p:spPr>
        <p:txBody>
          <a:bodyPr wrap="square" lIns="0" tIns="0" rIns="0" bIns="0" rtlCol="0" anchor="ctr"/>
          <a:lstStyle/>
          <a:p>
            <a:pPr marL="0" indent="0">
              <a:buNone/>
            </a:pPr>
            <a:r>
              <a:rPr lang="en-US" sz="2200" b="1" dirty="0">
                <a:solidFill>
                  <a:srgbClr val="16263A"/>
                </a:solidFill>
                <a:latin typeface="Cambria" pitchFamily="34" charset="0"/>
                <a:ea typeface="Cambria" pitchFamily="34" charset="-122"/>
                <a:cs typeface="Cambria" pitchFamily="34" charset="-120"/>
              </a:rPr>
              <a:t>Recourse</a:t>
            </a:r>
            <a:endParaRPr lang="en-US" sz="2200" dirty="0"/>
          </a:p>
        </p:txBody>
      </p:sp>
      <p:sp>
        <p:nvSpPr>
          <p:cNvPr id="9" name="Text 7"/>
          <p:cNvSpPr/>
          <p:nvPr/>
        </p:nvSpPr>
        <p:spPr>
          <a:xfrm>
            <a:off x="4599432" y="3063240"/>
            <a:ext cx="3017520" cy="548640"/>
          </a:xfrm>
          <a:prstGeom prst="rect">
            <a:avLst/>
          </a:prstGeom>
          <a:noFill/>
          <a:ln/>
        </p:spPr>
        <p:txBody>
          <a:bodyPr wrap="square" lIns="0" tIns="0" rIns="0" bIns="0" rtlCol="0" anchor="ctr"/>
          <a:lstStyle/>
          <a:p>
            <a:pPr marL="0" indent="0">
              <a:buNone/>
            </a:pPr>
            <a:r>
              <a:rPr lang="en-US" sz="1400" dirty="0">
                <a:solidFill>
                  <a:srgbClr val="5C6B7A"/>
                </a:solidFill>
                <a:latin typeface="Calibri" pitchFamily="34" charset="0"/>
                <a:ea typeface="Calibri" pitchFamily="34" charset="-122"/>
                <a:cs typeface="Calibri" pitchFamily="34" charset="-120"/>
              </a:rPr>
              <a:t>the right to challenge</a:t>
            </a:r>
            <a:endParaRPr lang="en-US" sz="1400" dirty="0"/>
          </a:p>
        </p:txBody>
      </p:sp>
      <p:sp>
        <p:nvSpPr>
          <p:cNvPr id="10" name="Shape 8"/>
          <p:cNvSpPr/>
          <p:nvPr/>
        </p:nvSpPr>
        <p:spPr>
          <a:xfrm>
            <a:off x="8010144" y="2331720"/>
            <a:ext cx="3502152" cy="1417320"/>
          </a:xfrm>
          <a:prstGeom prst="roundRect">
            <a:avLst>
              <a:gd name="adj" fmla="val 5161"/>
            </a:avLst>
          </a:prstGeom>
          <a:solidFill>
            <a:srgbClr val="FFFFFF"/>
          </a:solidFill>
          <a:ln/>
          <a:effectLst>
            <a:outerShdw blurRad="88900" dist="25400" dir="5400000" algn="bl" rotWithShape="0">
              <a:srgbClr val="000000">
                <a:alpha val="10000"/>
              </a:srgbClr>
            </a:outerShdw>
          </a:effectLst>
        </p:spPr>
      </p:sp>
      <p:sp>
        <p:nvSpPr>
          <p:cNvPr id="11" name="Text 9"/>
          <p:cNvSpPr/>
          <p:nvPr/>
        </p:nvSpPr>
        <p:spPr>
          <a:xfrm>
            <a:off x="8284464" y="2560320"/>
            <a:ext cx="2926080" cy="457200"/>
          </a:xfrm>
          <a:prstGeom prst="rect">
            <a:avLst/>
          </a:prstGeom>
          <a:noFill/>
          <a:ln/>
        </p:spPr>
        <p:txBody>
          <a:bodyPr wrap="square" lIns="0" tIns="0" rIns="0" bIns="0" rtlCol="0" anchor="ctr"/>
          <a:lstStyle/>
          <a:p>
            <a:pPr marL="0" indent="0">
              <a:buNone/>
            </a:pPr>
            <a:r>
              <a:rPr lang="en-US" sz="2200" b="1" dirty="0">
                <a:solidFill>
                  <a:srgbClr val="16263A"/>
                </a:solidFill>
                <a:latin typeface="Cambria" pitchFamily="34" charset="0"/>
                <a:ea typeface="Cambria" pitchFamily="34" charset="-122"/>
                <a:cs typeface="Cambria" pitchFamily="34" charset="-120"/>
              </a:rPr>
              <a:t>Burden</a:t>
            </a:r>
            <a:endParaRPr lang="en-US" sz="2200" dirty="0"/>
          </a:p>
        </p:txBody>
      </p:sp>
      <p:sp>
        <p:nvSpPr>
          <p:cNvPr id="12" name="Text 10"/>
          <p:cNvSpPr/>
          <p:nvPr/>
        </p:nvSpPr>
        <p:spPr>
          <a:xfrm>
            <a:off x="8284464" y="3063240"/>
            <a:ext cx="3017520" cy="548640"/>
          </a:xfrm>
          <a:prstGeom prst="rect">
            <a:avLst/>
          </a:prstGeom>
          <a:noFill/>
          <a:ln/>
        </p:spPr>
        <p:txBody>
          <a:bodyPr wrap="square" lIns="0" tIns="0" rIns="0" bIns="0" rtlCol="0" anchor="ctr"/>
          <a:lstStyle/>
          <a:p>
            <a:pPr marL="0" indent="0">
              <a:buNone/>
            </a:pPr>
            <a:r>
              <a:rPr lang="en-US" sz="1400" dirty="0">
                <a:solidFill>
                  <a:srgbClr val="5C6B7A"/>
                </a:solidFill>
                <a:latin typeface="Calibri" pitchFamily="34" charset="0"/>
                <a:ea typeface="Calibri" pitchFamily="34" charset="-122"/>
                <a:cs typeface="Calibri" pitchFamily="34" charset="-120"/>
              </a:rPr>
              <a:t>the obligation to comply</a:t>
            </a:r>
            <a:endParaRPr lang="en-US" sz="1400" dirty="0"/>
          </a:p>
        </p:txBody>
      </p:sp>
      <p:sp>
        <p:nvSpPr>
          <p:cNvPr id="13" name="Text 11"/>
          <p:cNvSpPr/>
          <p:nvPr/>
        </p:nvSpPr>
        <p:spPr>
          <a:xfrm>
            <a:off x="640080" y="2057400"/>
            <a:ext cx="5486400" cy="274320"/>
          </a:xfrm>
          <a:prstGeom prst="rect">
            <a:avLst/>
          </a:prstGeom>
          <a:noFill/>
          <a:ln/>
        </p:spPr>
        <p:txBody>
          <a:bodyPr wrap="square" lIns="0" tIns="0" rIns="0" bIns="0" rtlCol="0" anchor="ctr"/>
          <a:lstStyle/>
          <a:p>
            <a:pPr marL="0" indent="0">
              <a:buNone/>
            </a:pPr>
            <a:r>
              <a:rPr lang="en-US" sz="1100" kern="0" spc="200" dirty="0">
                <a:solidFill>
                  <a:srgbClr val="5C6B7A"/>
                </a:solidFill>
                <a:latin typeface="Calibri" pitchFamily="34" charset="0"/>
                <a:ea typeface="Calibri" pitchFamily="34" charset="-122"/>
                <a:cs typeface="Calibri" pitchFamily="34" charset="-120"/>
              </a:rPr>
              <a:t>THREE MEASURED DIMENSIONS</a:t>
            </a:r>
            <a:endParaRPr lang="en-US" sz="1100" dirty="0"/>
          </a:p>
        </p:txBody>
      </p:sp>
      <p:sp>
        <p:nvSpPr>
          <p:cNvPr id="14" name="Shape 12"/>
          <p:cNvSpPr/>
          <p:nvPr/>
        </p:nvSpPr>
        <p:spPr>
          <a:xfrm>
            <a:off x="640080" y="4160520"/>
            <a:ext cx="10908792" cy="1600200"/>
          </a:xfrm>
          <a:prstGeom prst="roundRect">
            <a:avLst>
              <a:gd name="adj" fmla="val 4571"/>
            </a:avLst>
          </a:prstGeom>
          <a:solidFill>
            <a:srgbClr val="16263A"/>
          </a:solidFill>
          <a:ln/>
        </p:spPr>
      </p:sp>
      <p:sp>
        <p:nvSpPr>
          <p:cNvPr id="15" name="Text 13"/>
          <p:cNvSpPr/>
          <p:nvPr/>
        </p:nvSpPr>
        <p:spPr>
          <a:xfrm>
            <a:off x="960120" y="4370832"/>
            <a:ext cx="10058400" cy="274320"/>
          </a:xfrm>
          <a:prstGeom prst="rect">
            <a:avLst/>
          </a:prstGeom>
          <a:noFill/>
          <a:ln/>
        </p:spPr>
        <p:txBody>
          <a:bodyPr wrap="square" lIns="0" tIns="0" rIns="0" bIns="0" rtlCol="0" anchor="ctr"/>
          <a:lstStyle/>
          <a:p>
            <a:pPr marL="0" indent="0">
              <a:buNone/>
            </a:pPr>
            <a:r>
              <a:rPr lang="en-US" sz="1100" kern="0" spc="200" dirty="0">
                <a:solidFill>
                  <a:srgbClr val="BA7517"/>
                </a:solidFill>
                <a:latin typeface="Calibri" pitchFamily="34" charset="0"/>
                <a:ea typeface="Calibri" pitchFamily="34" charset="-122"/>
                <a:cs typeface="Calibri" pitchFamily="34" charset="-120"/>
              </a:rPr>
              <a:t>OUR QUALITATIVE EXTENSION  —  WHAT THE DATA CANNOT SEE</a:t>
            </a:r>
            <a:endParaRPr lang="en-US" sz="1100" dirty="0"/>
          </a:p>
        </p:txBody>
      </p:sp>
      <p:sp>
        <p:nvSpPr>
          <p:cNvPr id="16" name="Text 14"/>
          <p:cNvSpPr/>
          <p:nvPr/>
        </p:nvSpPr>
        <p:spPr>
          <a:xfrm>
            <a:off x="960120" y="4709160"/>
            <a:ext cx="10058400" cy="45720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Legitimacy  </a:t>
            </a:r>
            <a:r>
              <a:rPr lang="en-US" sz="1800" dirty="0">
                <a:solidFill>
                  <a:srgbClr val="AFC0CE"/>
                </a:solidFill>
                <a:latin typeface="Calibri" pitchFamily="34" charset="0"/>
                <a:ea typeface="Calibri" pitchFamily="34" charset="-122"/>
                <a:cs typeface="Calibri" pitchFamily="34" charset="-120"/>
              </a:rPr>
              <a:t>does authority rest on consent or coercion?</a:t>
            </a:r>
            <a:endParaRPr lang="en-US" sz="1800" dirty="0"/>
          </a:p>
        </p:txBody>
      </p:sp>
      <p:sp>
        <p:nvSpPr>
          <p:cNvPr id="17" name="Text 15"/>
          <p:cNvSpPr/>
          <p:nvPr/>
        </p:nvSpPr>
        <p:spPr>
          <a:xfrm>
            <a:off x="960120" y="5193792"/>
            <a:ext cx="10058400" cy="45720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Exit  </a:t>
            </a:r>
            <a:r>
              <a:rPr lang="en-US" sz="1800" dirty="0">
                <a:solidFill>
                  <a:srgbClr val="AFC0CE"/>
                </a:solidFill>
                <a:latin typeface="Calibri" pitchFamily="34" charset="0"/>
                <a:ea typeface="Calibri" pitchFamily="34" charset="-122"/>
                <a:cs typeface="Calibri" pitchFamily="34" charset="-120"/>
              </a:rPr>
              <a:t>can a state refuse or leave without losing everything?</a:t>
            </a:r>
            <a:endParaRPr lang="en-US" sz="1800" dirty="0"/>
          </a:p>
        </p:txBody>
      </p:sp>
      <p:sp>
        <p:nvSpPr>
          <p:cNvPr id="18" name="Text 16"/>
          <p:cNvSpPr/>
          <p:nvPr/>
        </p:nvSpPr>
        <p:spPr>
          <a:xfrm>
            <a:off x="548640" y="6446520"/>
            <a:ext cx="7315200" cy="274320"/>
          </a:xfrm>
          <a:prstGeom prst="rect">
            <a:avLst/>
          </a:prstGeom>
          <a:noFill/>
          <a:ln/>
        </p:spPr>
        <p:txBody>
          <a:bodyPr wrap="square" lIns="0" tIns="0" rIns="0" bIns="0" rtlCol="0" anchor="ctr"/>
          <a:lstStyle/>
          <a:p>
            <a:pPr marL="0" indent="0" algn="l">
              <a:buNone/>
            </a:pPr>
            <a:r>
              <a:rPr lang="en-US" sz="900" dirty="0">
                <a:solidFill>
                  <a:srgbClr val="5C6B7A"/>
                </a:solidFill>
                <a:latin typeface="Calibri" pitchFamily="34" charset="0"/>
                <a:ea typeface="Calibri" pitchFamily="34" charset="-122"/>
                <a:cs typeface="Calibri" pitchFamily="34" charset="-120"/>
              </a:rPr>
              <a:t>Who Watches the Watchers?</a:t>
            </a:r>
            <a:endParaRPr lang="en-US" sz="900" dirty="0"/>
          </a:p>
        </p:txBody>
      </p:sp>
      <p:sp>
        <p:nvSpPr>
          <p:cNvPr id="19" name="Text 17"/>
          <p:cNvSpPr/>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5C6B7A"/>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1EA"/>
        </a:solidFill>
        <a:effectLst/>
      </p:bgPr>
    </p:bg>
    <p:spTree>
      <p:nvGrpSpPr>
        <p:cNvPr id="1" name=""/>
        <p:cNvGrpSpPr/>
        <p:nvPr/>
      </p:nvGrpSpPr>
      <p:grpSpPr>
        <a:xfrm>
          <a:off x="0" y="0"/>
          <a:ext cx="0" cy="0"/>
          <a:chOff x="0" y="0"/>
          <a:chExt cx="0" cy="0"/>
        </a:xfrm>
      </p:grpSpPr>
      <p:sp>
        <p:nvSpPr>
          <p:cNvPr id="2" name="Text 0"/>
          <p:cNvSpPr/>
          <p:nvPr/>
        </p:nvSpPr>
        <p:spPr>
          <a:xfrm>
            <a:off x="640080" y="502920"/>
            <a:ext cx="10972800" cy="640080"/>
          </a:xfrm>
          <a:prstGeom prst="rect">
            <a:avLst/>
          </a:prstGeom>
          <a:noFill/>
          <a:ln/>
        </p:spPr>
        <p:txBody>
          <a:bodyPr wrap="square" lIns="0" tIns="0" rIns="0" bIns="0" rtlCol="0" anchor="ctr"/>
          <a:lstStyle/>
          <a:p>
            <a:pPr marL="0" indent="0">
              <a:buNone/>
            </a:pPr>
            <a:r>
              <a:rPr lang="en-US" sz="3000" b="1" dirty="0">
                <a:solidFill>
                  <a:srgbClr val="16263A"/>
                </a:solidFill>
                <a:latin typeface="Cambria" pitchFamily="34" charset="0"/>
                <a:ea typeface="Cambria" pitchFamily="34" charset="-122"/>
                <a:cs typeface="Cambria" pitchFamily="34" charset="-120"/>
              </a:rPr>
              <a:t>What two centuries of treaties show</a:t>
            </a:r>
            <a:endParaRPr lang="en-US" sz="3000" dirty="0"/>
          </a:p>
        </p:txBody>
      </p:sp>
      <p:sp>
        <p:nvSpPr>
          <p:cNvPr id="3" name="Text 1"/>
          <p:cNvSpPr/>
          <p:nvPr/>
        </p:nvSpPr>
        <p:spPr>
          <a:xfrm>
            <a:off x="640080" y="1188720"/>
            <a:ext cx="10607040" cy="457200"/>
          </a:xfrm>
          <a:prstGeom prst="rect">
            <a:avLst/>
          </a:prstGeom>
          <a:noFill/>
          <a:ln/>
        </p:spPr>
        <p:txBody>
          <a:bodyPr wrap="square" lIns="0" tIns="0" rIns="0" bIns="0" rtlCol="0" anchor="ctr"/>
          <a:lstStyle/>
          <a:p>
            <a:pPr marL="0" indent="0">
              <a:buNone/>
            </a:pPr>
            <a:r>
              <a:rPr lang="en-US" sz="1600" dirty="0">
                <a:solidFill>
                  <a:srgbClr val="5C6B7A"/>
                </a:solidFill>
                <a:latin typeface="Calibri" pitchFamily="34" charset="0"/>
                <a:ea typeface="Calibri" pitchFamily="34" charset="-122"/>
                <a:cs typeface="Calibri" pitchFamily="34" charset="-120"/>
              </a:rPr>
              <a:t>Hard verification is the exception. States talk and report far more than they inspect.</a:t>
            </a:r>
            <a:endParaRPr lang="en-US" sz="1600" dirty="0"/>
          </a:p>
        </p:txBody>
      </p:sp>
      <p:graphicFrame>
        <p:nvGraphicFramePr>
          <p:cNvPr id="4" name="Chart 0"/>
          <p:cNvGraphicFramePr/>
          <p:nvPr/>
        </p:nvGraphicFramePr>
        <p:xfrm>
          <a:off x="640080" y="1828800"/>
          <a:ext cx="6035040"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6949440" y="1828800"/>
            <a:ext cx="4572000" cy="1188720"/>
          </a:xfrm>
          <a:prstGeom prst="roundRect">
            <a:avLst>
              <a:gd name="adj" fmla="val 6154"/>
            </a:avLst>
          </a:prstGeom>
          <a:solidFill>
            <a:srgbClr val="FFFFFF"/>
          </a:solidFill>
          <a:ln/>
          <a:effectLst>
            <a:outerShdw blurRad="76200" dist="25400" dir="5400000" algn="bl" rotWithShape="0">
              <a:srgbClr val="000000">
                <a:alpha val="8000"/>
              </a:srgbClr>
            </a:outerShdw>
          </a:effectLst>
        </p:spPr>
      </p:sp>
      <p:sp>
        <p:nvSpPr>
          <p:cNvPr id="6" name="Shape 3"/>
          <p:cNvSpPr/>
          <p:nvPr/>
        </p:nvSpPr>
        <p:spPr>
          <a:xfrm>
            <a:off x="7178040" y="2121408"/>
            <a:ext cx="128016" cy="128016"/>
          </a:xfrm>
          <a:prstGeom prst="ellipse">
            <a:avLst/>
          </a:prstGeom>
          <a:solidFill>
            <a:srgbClr val="BA7517"/>
          </a:solidFill>
          <a:ln/>
        </p:spPr>
      </p:sp>
      <p:sp>
        <p:nvSpPr>
          <p:cNvPr id="7" name="Text 4"/>
          <p:cNvSpPr/>
          <p:nvPr/>
        </p:nvSpPr>
        <p:spPr>
          <a:xfrm>
            <a:off x="7406640" y="1993392"/>
            <a:ext cx="4023360" cy="365760"/>
          </a:xfrm>
          <a:prstGeom prst="rect">
            <a:avLst/>
          </a:prstGeom>
          <a:noFill/>
          <a:ln/>
        </p:spPr>
        <p:txBody>
          <a:bodyPr wrap="square" lIns="0" tIns="0" rIns="0" bIns="0" rtlCol="0" anchor="ctr"/>
          <a:lstStyle/>
          <a:p>
            <a:pPr marL="0" indent="0">
              <a:buNone/>
            </a:pPr>
            <a:r>
              <a:rPr lang="en-US" sz="1500" b="1" dirty="0">
                <a:solidFill>
                  <a:srgbClr val="16263A"/>
                </a:solidFill>
                <a:latin typeface="Calibri" pitchFamily="34" charset="0"/>
                <a:ea typeface="Calibri" pitchFamily="34" charset="-122"/>
                <a:cs typeface="Calibri" pitchFamily="34" charset="-120"/>
              </a:rPr>
              <a:t>Recourse is the scarcest</a:t>
            </a:r>
            <a:endParaRPr lang="en-US" sz="1500" dirty="0"/>
          </a:p>
        </p:txBody>
      </p:sp>
      <p:sp>
        <p:nvSpPr>
          <p:cNvPr id="8" name="Text 5"/>
          <p:cNvSpPr/>
          <p:nvPr/>
        </p:nvSpPr>
        <p:spPr>
          <a:xfrm>
            <a:off x="7406640" y="2359152"/>
            <a:ext cx="3977640" cy="594360"/>
          </a:xfrm>
          <a:prstGeom prst="rect">
            <a:avLst/>
          </a:prstGeom>
          <a:noFill/>
          <a:ln/>
        </p:spPr>
        <p:txBody>
          <a:bodyPr wrap="square" lIns="0" tIns="0" rIns="0" bIns="0" rtlCol="0" anchor="ctr"/>
          <a:lstStyle/>
          <a:p>
            <a:pPr marL="0" indent="0">
              <a:buNone/>
            </a:pPr>
            <a:r>
              <a:rPr lang="en-US" sz="1250" dirty="0">
                <a:solidFill>
                  <a:srgbClr val="5C6B7A"/>
                </a:solidFill>
                <a:latin typeface="Calibri" pitchFamily="34" charset="0"/>
                <a:ea typeface="Calibri" pitchFamily="34" charset="-122"/>
                <a:cs typeface="Calibri" pitchFamily="34" charset="-120"/>
              </a:rPr>
              <a:t>the power to challenge a finding is the least-developed dimension across the whole corpus.</a:t>
            </a:r>
            <a:endParaRPr lang="en-US" sz="1250" dirty="0"/>
          </a:p>
        </p:txBody>
      </p:sp>
      <p:sp>
        <p:nvSpPr>
          <p:cNvPr id="9" name="Shape 6"/>
          <p:cNvSpPr/>
          <p:nvPr/>
        </p:nvSpPr>
        <p:spPr>
          <a:xfrm>
            <a:off x="6949440" y="3154680"/>
            <a:ext cx="4572000" cy="1188720"/>
          </a:xfrm>
          <a:prstGeom prst="roundRect">
            <a:avLst>
              <a:gd name="adj" fmla="val 6154"/>
            </a:avLst>
          </a:prstGeom>
          <a:solidFill>
            <a:srgbClr val="FFFFFF"/>
          </a:solidFill>
          <a:ln/>
          <a:effectLst>
            <a:outerShdw blurRad="76200" dist="25400" dir="5400000" algn="bl" rotWithShape="0">
              <a:srgbClr val="000000">
                <a:alpha val="8000"/>
              </a:srgbClr>
            </a:outerShdw>
          </a:effectLst>
        </p:spPr>
      </p:sp>
      <p:sp>
        <p:nvSpPr>
          <p:cNvPr id="10" name="Shape 7"/>
          <p:cNvSpPr/>
          <p:nvPr/>
        </p:nvSpPr>
        <p:spPr>
          <a:xfrm>
            <a:off x="7178040" y="3447288"/>
            <a:ext cx="128016" cy="128016"/>
          </a:xfrm>
          <a:prstGeom prst="ellipse">
            <a:avLst/>
          </a:prstGeom>
          <a:solidFill>
            <a:srgbClr val="BA7517"/>
          </a:solidFill>
          <a:ln/>
        </p:spPr>
      </p:sp>
      <p:sp>
        <p:nvSpPr>
          <p:cNvPr id="11" name="Text 8"/>
          <p:cNvSpPr/>
          <p:nvPr/>
        </p:nvSpPr>
        <p:spPr>
          <a:xfrm>
            <a:off x="7406640" y="3319272"/>
            <a:ext cx="4023360" cy="365760"/>
          </a:xfrm>
          <a:prstGeom prst="rect">
            <a:avLst/>
          </a:prstGeom>
          <a:noFill/>
          <a:ln/>
        </p:spPr>
        <p:txBody>
          <a:bodyPr wrap="square" lIns="0" tIns="0" rIns="0" bIns="0" rtlCol="0" anchor="ctr"/>
          <a:lstStyle/>
          <a:p>
            <a:pPr marL="0" indent="0">
              <a:buNone/>
            </a:pPr>
            <a:r>
              <a:rPr lang="en-US" sz="1500" b="1" dirty="0">
                <a:solidFill>
                  <a:srgbClr val="16263A"/>
                </a:solidFill>
                <a:latin typeface="Calibri" pitchFamily="34" charset="0"/>
                <a:ea typeface="Calibri" pitchFamily="34" charset="-122"/>
                <a:cs typeface="Calibri" pitchFamily="34" charset="-120"/>
              </a:rPr>
              <a:t>Access and burden rise together</a:t>
            </a:r>
            <a:endParaRPr lang="en-US" sz="1500" dirty="0"/>
          </a:p>
        </p:txBody>
      </p:sp>
      <p:sp>
        <p:nvSpPr>
          <p:cNvPr id="12" name="Text 9"/>
          <p:cNvSpPr/>
          <p:nvPr/>
        </p:nvSpPr>
        <p:spPr>
          <a:xfrm>
            <a:off x="7406640" y="3685032"/>
            <a:ext cx="3977640" cy="594360"/>
          </a:xfrm>
          <a:prstGeom prst="rect">
            <a:avLst/>
          </a:prstGeom>
          <a:noFill/>
          <a:ln/>
        </p:spPr>
        <p:txBody>
          <a:bodyPr wrap="square" lIns="0" tIns="0" rIns="0" bIns="0" rtlCol="0" anchor="ctr"/>
          <a:lstStyle/>
          <a:p>
            <a:pPr marL="0" indent="0">
              <a:buNone/>
            </a:pPr>
            <a:r>
              <a:rPr lang="en-US" sz="1250" dirty="0">
                <a:solidFill>
                  <a:srgbClr val="5C6B7A"/>
                </a:solidFill>
                <a:latin typeface="Calibri" pitchFamily="34" charset="0"/>
                <a:ea typeface="Calibri" pitchFamily="34" charset="-122"/>
                <a:cs typeface="Calibri" pitchFamily="34" charset="-120"/>
              </a:rPr>
              <a:t>r = 0.808. Oversight and obligation grow as a pair.</a:t>
            </a:r>
            <a:endParaRPr lang="en-US" sz="1250" dirty="0"/>
          </a:p>
        </p:txBody>
      </p:sp>
      <p:sp>
        <p:nvSpPr>
          <p:cNvPr id="13" name="Shape 10"/>
          <p:cNvSpPr/>
          <p:nvPr/>
        </p:nvSpPr>
        <p:spPr>
          <a:xfrm>
            <a:off x="6949440" y="4480560"/>
            <a:ext cx="4572000" cy="1188720"/>
          </a:xfrm>
          <a:prstGeom prst="roundRect">
            <a:avLst>
              <a:gd name="adj" fmla="val 6154"/>
            </a:avLst>
          </a:prstGeom>
          <a:solidFill>
            <a:srgbClr val="FFFFFF"/>
          </a:solidFill>
          <a:ln/>
          <a:effectLst>
            <a:outerShdw blurRad="76200" dist="25400" dir="5400000" algn="bl" rotWithShape="0">
              <a:srgbClr val="000000">
                <a:alpha val="8000"/>
              </a:srgbClr>
            </a:outerShdw>
          </a:effectLst>
        </p:spPr>
      </p:sp>
      <p:sp>
        <p:nvSpPr>
          <p:cNvPr id="14" name="Shape 11"/>
          <p:cNvSpPr/>
          <p:nvPr/>
        </p:nvSpPr>
        <p:spPr>
          <a:xfrm>
            <a:off x="7178040" y="4773168"/>
            <a:ext cx="128016" cy="128016"/>
          </a:xfrm>
          <a:prstGeom prst="ellipse">
            <a:avLst/>
          </a:prstGeom>
          <a:solidFill>
            <a:srgbClr val="BA7517"/>
          </a:solidFill>
          <a:ln/>
        </p:spPr>
      </p:sp>
      <p:sp>
        <p:nvSpPr>
          <p:cNvPr id="15" name="Text 12"/>
          <p:cNvSpPr/>
          <p:nvPr/>
        </p:nvSpPr>
        <p:spPr>
          <a:xfrm>
            <a:off x="7406640" y="4645152"/>
            <a:ext cx="4023360" cy="365760"/>
          </a:xfrm>
          <a:prstGeom prst="rect">
            <a:avLst/>
          </a:prstGeom>
          <a:noFill/>
          <a:ln/>
        </p:spPr>
        <p:txBody>
          <a:bodyPr wrap="square" lIns="0" tIns="0" rIns="0" bIns="0" rtlCol="0" anchor="ctr"/>
          <a:lstStyle/>
          <a:p>
            <a:pPr marL="0" indent="0">
              <a:buNone/>
            </a:pPr>
            <a:r>
              <a:rPr lang="en-US" sz="1500" b="1" dirty="0">
                <a:solidFill>
                  <a:srgbClr val="16263A"/>
                </a:solidFill>
                <a:latin typeface="Calibri" pitchFamily="34" charset="0"/>
                <a:ea typeface="Calibri" pitchFamily="34" charset="-122"/>
                <a:cs typeface="Calibri" pitchFamily="34" charset="-120"/>
              </a:rPr>
              <a:t>But challenge lags behind</a:t>
            </a:r>
            <a:endParaRPr lang="en-US" sz="1500" dirty="0"/>
          </a:p>
        </p:txBody>
      </p:sp>
      <p:sp>
        <p:nvSpPr>
          <p:cNvPr id="16" name="Text 13"/>
          <p:cNvSpPr/>
          <p:nvPr/>
        </p:nvSpPr>
        <p:spPr>
          <a:xfrm>
            <a:off x="7406640" y="5010912"/>
            <a:ext cx="3977640" cy="594360"/>
          </a:xfrm>
          <a:prstGeom prst="rect">
            <a:avLst/>
          </a:prstGeom>
          <a:noFill/>
          <a:ln/>
        </p:spPr>
        <p:txBody>
          <a:bodyPr wrap="square" lIns="0" tIns="0" rIns="0" bIns="0" rtlCol="0" anchor="ctr"/>
          <a:lstStyle/>
          <a:p>
            <a:pPr marL="0" indent="0">
              <a:buNone/>
            </a:pPr>
            <a:r>
              <a:rPr lang="en-US" sz="1250" dirty="0">
                <a:solidFill>
                  <a:srgbClr val="5C6B7A"/>
                </a:solidFill>
                <a:latin typeface="Calibri" pitchFamily="34" charset="0"/>
                <a:ea typeface="Calibri" pitchFamily="34" charset="-122"/>
                <a:cs typeface="Calibri" pitchFamily="34" charset="-120"/>
              </a:rPr>
              <a:t>access and recourse barely move together, r = 0.359.</a:t>
            </a:r>
            <a:endParaRPr lang="en-US" sz="1250" dirty="0"/>
          </a:p>
        </p:txBody>
      </p:sp>
      <p:sp>
        <p:nvSpPr>
          <p:cNvPr id="17" name="Text 14"/>
          <p:cNvSpPr/>
          <p:nvPr/>
        </p:nvSpPr>
        <p:spPr>
          <a:xfrm>
            <a:off x="548640" y="6446520"/>
            <a:ext cx="7315200" cy="274320"/>
          </a:xfrm>
          <a:prstGeom prst="rect">
            <a:avLst/>
          </a:prstGeom>
          <a:noFill/>
          <a:ln/>
        </p:spPr>
        <p:txBody>
          <a:bodyPr wrap="square" lIns="0" tIns="0" rIns="0" bIns="0" rtlCol="0" anchor="ctr"/>
          <a:lstStyle/>
          <a:p>
            <a:pPr marL="0" indent="0" algn="l">
              <a:buNone/>
            </a:pPr>
            <a:r>
              <a:rPr lang="en-US" sz="900" dirty="0">
                <a:solidFill>
                  <a:srgbClr val="5C6B7A"/>
                </a:solidFill>
                <a:latin typeface="Calibri" pitchFamily="34" charset="0"/>
                <a:ea typeface="Calibri" pitchFamily="34" charset="-122"/>
                <a:cs typeface="Calibri" pitchFamily="34" charset="-120"/>
              </a:rPr>
              <a:t>Who Watches the Watchers?</a:t>
            </a:r>
            <a:endParaRPr lang="en-US" sz="900" dirty="0"/>
          </a:p>
        </p:txBody>
      </p:sp>
      <p:sp>
        <p:nvSpPr>
          <p:cNvPr id="18" name="Text 15"/>
          <p:cNvSpPr/>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5C6B7A"/>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6263A"/>
        </a:solidFill>
        <a:effectLst/>
      </p:bgPr>
    </p:bg>
    <p:spTree>
      <p:nvGrpSpPr>
        <p:cNvPr id="1" name=""/>
        <p:cNvGrpSpPr/>
        <p:nvPr/>
      </p:nvGrpSpPr>
      <p:grpSpPr>
        <a:xfrm>
          <a:off x="0" y="0"/>
          <a:ext cx="0" cy="0"/>
          <a:chOff x="0" y="0"/>
          <a:chExt cx="0" cy="0"/>
        </a:xfrm>
      </p:grpSpPr>
      <p:sp>
        <p:nvSpPr>
          <p:cNvPr id="2" name="Text 0"/>
          <p:cNvSpPr/>
          <p:nvPr/>
        </p:nvSpPr>
        <p:spPr>
          <a:xfrm>
            <a:off x="640080" y="548640"/>
            <a:ext cx="10972800" cy="64008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A recurring logic</a:t>
            </a:r>
            <a:endParaRPr lang="en-US" sz="3200" dirty="0"/>
          </a:p>
        </p:txBody>
      </p:sp>
      <p:sp>
        <p:nvSpPr>
          <p:cNvPr id="3" name="Text 1"/>
          <p:cNvSpPr/>
          <p:nvPr/>
        </p:nvSpPr>
        <p:spPr>
          <a:xfrm>
            <a:off x="640080" y="1280160"/>
            <a:ext cx="10789920" cy="731520"/>
          </a:xfrm>
          <a:prstGeom prst="rect">
            <a:avLst/>
          </a:prstGeom>
          <a:noFill/>
          <a:ln/>
        </p:spPr>
        <p:txBody>
          <a:bodyPr wrap="square" lIns="0" tIns="0" rIns="0" bIns="0" rtlCol="0" anchor="ctr"/>
          <a:lstStyle/>
          <a:p>
            <a:pPr marL="0" indent="0">
              <a:buNone/>
            </a:pPr>
            <a:r>
              <a:rPr lang="en-US" sz="1700" dirty="0">
                <a:solidFill>
                  <a:srgbClr val="AFC0CE"/>
                </a:solidFill>
                <a:latin typeface="Calibri" pitchFamily="34" charset="0"/>
                <a:ea typeface="Calibri" pitchFamily="34" charset="-122"/>
                <a:cs typeface="Calibri" pitchFamily="34" charset="-120"/>
              </a:rPr>
              <a:t>Read through Governance Agency, the same shape appears again and again. This is the architecture of systems built by the powerful for their own assurance.</a:t>
            </a:r>
            <a:endParaRPr lang="en-US" sz="1700" dirty="0"/>
          </a:p>
        </p:txBody>
      </p:sp>
      <p:sp>
        <p:nvSpPr>
          <p:cNvPr id="4" name="Text 2"/>
          <p:cNvSpPr/>
          <p:nvPr/>
        </p:nvSpPr>
        <p:spPr>
          <a:xfrm>
            <a:off x="731520" y="2286000"/>
            <a:ext cx="2743200" cy="640080"/>
          </a:xfrm>
          <a:prstGeom prst="rect">
            <a:avLst/>
          </a:prstGeom>
          <a:noFill/>
          <a:ln/>
        </p:spPr>
        <p:txBody>
          <a:bodyPr wrap="square" lIns="0" tIns="0" rIns="0" bIns="0" rtlCol="0" anchor="ctr"/>
          <a:lstStyle/>
          <a:p>
            <a:pPr marL="0" indent="0">
              <a:buNone/>
            </a:pPr>
            <a:r>
              <a:rPr lang="en-US" sz="2600" b="1" dirty="0">
                <a:solidFill>
                  <a:srgbClr val="BA7517"/>
                </a:solidFill>
                <a:latin typeface="Cambria" pitchFamily="34" charset="0"/>
                <a:ea typeface="Cambria" pitchFamily="34" charset="-122"/>
                <a:cs typeface="Cambria" pitchFamily="34" charset="-120"/>
              </a:rPr>
              <a:t>Access</a:t>
            </a:r>
            <a:endParaRPr lang="en-US" sz="2600" dirty="0"/>
          </a:p>
        </p:txBody>
      </p:sp>
      <p:sp>
        <p:nvSpPr>
          <p:cNvPr id="5" name="Text 3"/>
          <p:cNvSpPr/>
          <p:nvPr/>
        </p:nvSpPr>
        <p:spPr>
          <a:xfrm>
            <a:off x="3657600" y="2350008"/>
            <a:ext cx="7772400" cy="640080"/>
          </a:xfrm>
          <a:prstGeom prst="rect">
            <a:avLst/>
          </a:prstGeom>
          <a:noFill/>
          <a:ln/>
        </p:spPr>
        <p:txBody>
          <a:bodyPr wrap="square" lIns="0" tIns="0" rIns="0" bIns="0" rtlCol="0" anchor="ctr"/>
          <a:lstStyle/>
          <a:p>
            <a:pPr marL="0" indent="0">
              <a:buNone/>
            </a:pPr>
            <a:r>
              <a:rPr lang="en-US" sz="1900" dirty="0">
                <a:solidFill>
                  <a:srgbClr val="FFFFFF"/>
                </a:solidFill>
                <a:latin typeface="Calibri" pitchFamily="34" charset="0"/>
                <a:ea typeface="Calibri" pitchFamily="34" charset="-122"/>
                <a:cs typeface="Calibri" pitchFamily="34" charset="-120"/>
              </a:rPr>
              <a:t>concentrates where authority already sits</a:t>
            </a:r>
            <a:endParaRPr lang="en-US" sz="1900" dirty="0"/>
          </a:p>
        </p:txBody>
      </p:sp>
      <p:sp>
        <p:nvSpPr>
          <p:cNvPr id="6" name="Text 4"/>
          <p:cNvSpPr/>
          <p:nvPr/>
        </p:nvSpPr>
        <p:spPr>
          <a:xfrm>
            <a:off x="731520" y="3337560"/>
            <a:ext cx="2743200" cy="640080"/>
          </a:xfrm>
          <a:prstGeom prst="rect">
            <a:avLst/>
          </a:prstGeom>
          <a:noFill/>
          <a:ln/>
        </p:spPr>
        <p:txBody>
          <a:bodyPr wrap="square" lIns="0" tIns="0" rIns="0" bIns="0" rtlCol="0" anchor="ctr"/>
          <a:lstStyle/>
          <a:p>
            <a:pPr marL="0" indent="0">
              <a:buNone/>
            </a:pPr>
            <a:r>
              <a:rPr lang="en-US" sz="2600" b="1" dirty="0">
                <a:solidFill>
                  <a:srgbClr val="BA7517"/>
                </a:solidFill>
                <a:latin typeface="Cambria" pitchFamily="34" charset="0"/>
                <a:ea typeface="Cambria" pitchFamily="34" charset="-122"/>
                <a:cs typeface="Cambria" pitchFamily="34" charset="-120"/>
              </a:rPr>
              <a:t>Recourse</a:t>
            </a:r>
            <a:endParaRPr lang="en-US" sz="2600" dirty="0"/>
          </a:p>
        </p:txBody>
      </p:sp>
      <p:sp>
        <p:nvSpPr>
          <p:cNvPr id="7" name="Text 5"/>
          <p:cNvSpPr/>
          <p:nvPr/>
        </p:nvSpPr>
        <p:spPr>
          <a:xfrm>
            <a:off x="3657600" y="3401568"/>
            <a:ext cx="7772400" cy="640080"/>
          </a:xfrm>
          <a:prstGeom prst="rect">
            <a:avLst/>
          </a:prstGeom>
          <a:noFill/>
          <a:ln/>
        </p:spPr>
        <p:txBody>
          <a:bodyPr wrap="square" lIns="0" tIns="0" rIns="0" bIns="0" rtlCol="0" anchor="ctr"/>
          <a:lstStyle/>
          <a:p>
            <a:pPr marL="0" indent="0">
              <a:buNone/>
            </a:pPr>
            <a:r>
              <a:rPr lang="en-US" sz="1900" dirty="0">
                <a:solidFill>
                  <a:srgbClr val="FFFFFF"/>
                </a:solidFill>
                <a:latin typeface="Calibri" pitchFamily="34" charset="0"/>
                <a:ea typeface="Calibri" pitchFamily="34" charset="-122"/>
                <a:cs typeface="Calibri" pitchFamily="34" charset="-120"/>
              </a:rPr>
              <a:t>remains underdeveloped</a:t>
            </a:r>
            <a:endParaRPr lang="en-US" sz="1900" dirty="0"/>
          </a:p>
        </p:txBody>
      </p:sp>
      <p:sp>
        <p:nvSpPr>
          <p:cNvPr id="8" name="Text 6"/>
          <p:cNvSpPr/>
          <p:nvPr/>
        </p:nvSpPr>
        <p:spPr>
          <a:xfrm>
            <a:off x="731520" y="4389120"/>
            <a:ext cx="2743200" cy="640080"/>
          </a:xfrm>
          <a:prstGeom prst="rect">
            <a:avLst/>
          </a:prstGeom>
          <a:noFill/>
          <a:ln/>
        </p:spPr>
        <p:txBody>
          <a:bodyPr wrap="square" lIns="0" tIns="0" rIns="0" bIns="0" rtlCol="0" anchor="ctr"/>
          <a:lstStyle/>
          <a:p>
            <a:pPr marL="0" indent="0">
              <a:buNone/>
            </a:pPr>
            <a:r>
              <a:rPr lang="en-US" sz="2600" b="1" dirty="0">
                <a:solidFill>
                  <a:srgbClr val="BA7517"/>
                </a:solidFill>
                <a:latin typeface="Cambria" pitchFamily="34" charset="0"/>
                <a:ea typeface="Cambria" pitchFamily="34" charset="-122"/>
                <a:cs typeface="Cambria" pitchFamily="34" charset="-120"/>
              </a:rPr>
              <a:t>Burden</a:t>
            </a:r>
            <a:endParaRPr lang="en-US" sz="2600" dirty="0"/>
          </a:p>
        </p:txBody>
      </p:sp>
      <p:sp>
        <p:nvSpPr>
          <p:cNvPr id="9" name="Text 7"/>
          <p:cNvSpPr/>
          <p:nvPr/>
        </p:nvSpPr>
        <p:spPr>
          <a:xfrm>
            <a:off x="3657600" y="4453128"/>
            <a:ext cx="7772400" cy="640080"/>
          </a:xfrm>
          <a:prstGeom prst="rect">
            <a:avLst/>
          </a:prstGeom>
          <a:noFill/>
          <a:ln/>
        </p:spPr>
        <p:txBody>
          <a:bodyPr wrap="square" lIns="0" tIns="0" rIns="0" bIns="0" rtlCol="0" anchor="ctr"/>
          <a:lstStyle/>
          <a:p>
            <a:pPr marL="0" indent="0">
              <a:buNone/>
            </a:pPr>
            <a:r>
              <a:rPr lang="en-US" sz="1900" dirty="0">
                <a:solidFill>
                  <a:srgbClr val="FFFFFF"/>
                </a:solidFill>
                <a:latin typeface="Calibri" pitchFamily="34" charset="0"/>
                <a:ea typeface="Calibri" pitchFamily="34" charset="-122"/>
                <a:cs typeface="Calibri" pitchFamily="34" charset="-120"/>
              </a:rPr>
              <a:t>falls unevenly on the weak</a:t>
            </a:r>
            <a:endParaRPr lang="en-US" sz="1900" dirty="0"/>
          </a:p>
        </p:txBody>
      </p:sp>
      <p:sp>
        <p:nvSpPr>
          <p:cNvPr id="10" name="Text 8"/>
          <p:cNvSpPr/>
          <p:nvPr/>
        </p:nvSpPr>
        <p:spPr>
          <a:xfrm>
            <a:off x="731520" y="5623560"/>
            <a:ext cx="10698480" cy="731520"/>
          </a:xfrm>
          <a:prstGeom prst="rect">
            <a:avLst/>
          </a:prstGeom>
          <a:noFill/>
          <a:ln/>
        </p:spPr>
        <p:txBody>
          <a:bodyPr wrap="square" lIns="0" tIns="0" rIns="0" bIns="0" rtlCol="0" anchor="ctr"/>
          <a:lstStyle/>
          <a:p>
            <a:pPr marL="0" indent="0">
              <a:buNone/>
            </a:pPr>
            <a:r>
              <a:rPr lang="en-US" sz="1400" i="1" dirty="0">
                <a:solidFill>
                  <a:srgbClr val="AFC0CE"/>
                </a:solidFill>
                <a:latin typeface="Cambria" pitchFamily="34" charset="0"/>
                <a:ea typeface="Cambria" pitchFamily="34" charset="-122"/>
                <a:cs typeface="Cambria" pitchFamily="34" charset="-120"/>
              </a:rPr>
              <a:t>“As Foucault observed, power operates through the asymmetry of the gaze itself: the observer defines the standard against which the observed is judged.”</a:t>
            </a:r>
            <a:endParaRPr lang="en-US" sz="1400" dirty="0"/>
          </a:p>
        </p:txBody>
      </p:sp>
      <p:sp>
        <p:nvSpPr>
          <p:cNvPr id="11" name="Text 9"/>
          <p:cNvSpPr/>
          <p:nvPr/>
        </p:nvSpPr>
        <p:spPr>
          <a:xfrm>
            <a:off x="548640" y="6446520"/>
            <a:ext cx="7315200" cy="274320"/>
          </a:xfrm>
          <a:prstGeom prst="rect">
            <a:avLst/>
          </a:prstGeom>
          <a:noFill/>
          <a:ln/>
        </p:spPr>
        <p:txBody>
          <a:bodyPr wrap="square" lIns="0" tIns="0" rIns="0" bIns="0" rtlCol="0" anchor="ctr"/>
          <a:lstStyle/>
          <a:p>
            <a:pPr marL="0" indent="0" algn="l">
              <a:buNone/>
            </a:pPr>
            <a:r>
              <a:rPr lang="en-US" sz="900" dirty="0">
                <a:solidFill>
                  <a:srgbClr val="AFC0CE"/>
                </a:solidFill>
                <a:latin typeface="Calibri" pitchFamily="34" charset="0"/>
                <a:ea typeface="Calibri" pitchFamily="34" charset="-122"/>
                <a:cs typeface="Calibri" pitchFamily="34" charset="-120"/>
              </a:rPr>
              <a:t>Who Watches the Watchers?</a:t>
            </a:r>
            <a:endParaRPr lang="en-US" sz="900" dirty="0"/>
          </a:p>
        </p:txBody>
      </p:sp>
      <p:sp>
        <p:nvSpPr>
          <p:cNvPr id="12" name="Text 10"/>
          <p:cNvSpPr/>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AFC0CE"/>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1EA"/>
        </a:solidFill>
        <a:effectLst/>
      </p:bgPr>
    </p:bg>
    <p:spTree>
      <p:nvGrpSpPr>
        <p:cNvPr id="1" name=""/>
        <p:cNvGrpSpPr/>
        <p:nvPr/>
      </p:nvGrpSpPr>
      <p:grpSpPr>
        <a:xfrm>
          <a:off x="0" y="0"/>
          <a:ext cx="0" cy="0"/>
          <a:chOff x="0" y="0"/>
          <a:chExt cx="0" cy="0"/>
        </a:xfrm>
      </p:grpSpPr>
      <p:sp>
        <p:nvSpPr>
          <p:cNvPr id="2" name="Text 0"/>
          <p:cNvSpPr/>
          <p:nvPr/>
        </p:nvSpPr>
        <p:spPr>
          <a:xfrm>
            <a:off x="640080" y="502920"/>
            <a:ext cx="10972800" cy="640080"/>
          </a:xfrm>
          <a:prstGeom prst="rect">
            <a:avLst/>
          </a:prstGeom>
          <a:noFill/>
          <a:ln/>
        </p:spPr>
        <p:txBody>
          <a:bodyPr wrap="square" lIns="0" tIns="0" rIns="0" bIns="0" rtlCol="0" anchor="ctr"/>
          <a:lstStyle/>
          <a:p>
            <a:pPr marL="0" indent="0">
              <a:buNone/>
            </a:pPr>
            <a:r>
              <a:rPr lang="en-US" sz="3200" b="1" dirty="0">
                <a:solidFill>
                  <a:srgbClr val="16263A"/>
                </a:solidFill>
                <a:latin typeface="Cambria" pitchFamily="34" charset="0"/>
                <a:ea typeface="Cambria" pitchFamily="34" charset="-122"/>
                <a:cs typeface="Cambria" pitchFamily="34" charset="-120"/>
              </a:rPr>
              <a:t>Asymmetry is a design choice</a:t>
            </a:r>
            <a:endParaRPr lang="en-US" sz="3200" dirty="0"/>
          </a:p>
        </p:txBody>
      </p:sp>
      <p:sp>
        <p:nvSpPr>
          <p:cNvPr id="3" name="Text 1"/>
          <p:cNvSpPr/>
          <p:nvPr/>
        </p:nvSpPr>
        <p:spPr>
          <a:xfrm>
            <a:off x="640080" y="1234440"/>
            <a:ext cx="10607040" cy="457200"/>
          </a:xfrm>
          <a:prstGeom prst="rect">
            <a:avLst/>
          </a:prstGeom>
          <a:noFill/>
          <a:ln/>
        </p:spPr>
        <p:txBody>
          <a:bodyPr wrap="square" lIns="0" tIns="0" rIns="0" bIns="0" rtlCol="0" anchor="ctr"/>
          <a:lstStyle/>
          <a:p>
            <a:pPr marL="0" indent="0">
              <a:buNone/>
            </a:pPr>
            <a:r>
              <a:rPr lang="en-US" sz="1600" dirty="0">
                <a:solidFill>
                  <a:srgbClr val="5C6B7A"/>
                </a:solidFill>
                <a:latin typeface="Calibri" pitchFamily="34" charset="0"/>
                <a:ea typeface="Calibri" pitchFamily="34" charset="-122"/>
                <a:cs typeface="Calibri" pitchFamily="34" charset="-120"/>
              </a:rPr>
              <a:t>Two treaties, the same era, the same kind of problem, opposite answers.</a:t>
            </a:r>
            <a:endParaRPr lang="en-US" sz="1600" dirty="0"/>
          </a:p>
        </p:txBody>
      </p:sp>
      <p:sp>
        <p:nvSpPr>
          <p:cNvPr id="4" name="Shape 2"/>
          <p:cNvSpPr/>
          <p:nvPr/>
        </p:nvSpPr>
        <p:spPr>
          <a:xfrm>
            <a:off x="640080" y="1828800"/>
            <a:ext cx="5349240" cy="3108960"/>
          </a:xfrm>
          <a:prstGeom prst="roundRect">
            <a:avLst>
              <a:gd name="adj" fmla="val 2353"/>
            </a:avLst>
          </a:prstGeom>
          <a:solidFill>
            <a:srgbClr val="FFFFFF"/>
          </a:solidFill>
          <a:ln/>
          <a:effectLst>
            <a:outerShdw blurRad="88900" dist="25400" dir="5400000" algn="bl" rotWithShape="0">
              <a:srgbClr val="000000">
                <a:alpha val="10000"/>
              </a:srgbClr>
            </a:outerShdw>
          </a:effectLst>
        </p:spPr>
      </p:sp>
      <p:sp>
        <p:nvSpPr>
          <p:cNvPr id="5" name="Text 3"/>
          <p:cNvSpPr/>
          <p:nvPr/>
        </p:nvSpPr>
        <p:spPr>
          <a:xfrm>
            <a:off x="914400" y="2057400"/>
            <a:ext cx="4572000" cy="365760"/>
          </a:xfrm>
          <a:prstGeom prst="rect">
            <a:avLst/>
          </a:prstGeom>
          <a:noFill/>
          <a:ln/>
        </p:spPr>
        <p:txBody>
          <a:bodyPr wrap="square" lIns="0" tIns="0" rIns="0" bIns="0" rtlCol="0" anchor="ctr"/>
          <a:lstStyle/>
          <a:p>
            <a:pPr marL="0" indent="0">
              <a:buNone/>
            </a:pPr>
            <a:r>
              <a:rPr lang="en-US" sz="1800" b="1" dirty="0">
                <a:solidFill>
                  <a:srgbClr val="16263A"/>
                </a:solidFill>
                <a:latin typeface="Calibri" pitchFamily="34" charset="0"/>
                <a:ea typeface="Calibri" pitchFamily="34" charset="-122"/>
                <a:cs typeface="Calibri" pitchFamily="34" charset="-120"/>
              </a:rPr>
              <a:t>NPT  ·  1968</a:t>
            </a:r>
            <a:endParaRPr lang="en-US" sz="1800" dirty="0"/>
          </a:p>
        </p:txBody>
      </p:sp>
      <p:sp>
        <p:nvSpPr>
          <p:cNvPr id="6" name="Text 4"/>
          <p:cNvSpPr/>
          <p:nvPr/>
        </p:nvSpPr>
        <p:spPr>
          <a:xfrm>
            <a:off x="914400" y="2423160"/>
            <a:ext cx="4754880" cy="457200"/>
          </a:xfrm>
          <a:prstGeom prst="rect">
            <a:avLst/>
          </a:prstGeom>
          <a:noFill/>
          <a:ln/>
        </p:spPr>
        <p:txBody>
          <a:bodyPr wrap="square" lIns="0" tIns="0" rIns="0" bIns="0" rtlCol="0" anchor="ctr"/>
          <a:lstStyle/>
          <a:p>
            <a:pPr marL="0" indent="0">
              <a:buNone/>
            </a:pPr>
            <a:r>
              <a:rPr lang="en-US" sz="2000" b="1" i="1" dirty="0">
                <a:solidFill>
                  <a:srgbClr val="BA7517"/>
                </a:solidFill>
                <a:latin typeface="Cambria" pitchFamily="34" charset="0"/>
                <a:ea typeface="Cambria" pitchFamily="34" charset="-122"/>
                <a:cs typeface="Cambria" pitchFamily="34" charset="-120"/>
              </a:rPr>
              <a:t>Burden without authority</a:t>
            </a:r>
            <a:endParaRPr lang="en-US" sz="2000" dirty="0"/>
          </a:p>
        </p:txBody>
      </p:sp>
      <p:sp>
        <p:nvSpPr>
          <p:cNvPr id="7" name="Text 5"/>
          <p:cNvSpPr/>
          <p:nvPr/>
        </p:nvSpPr>
        <p:spPr>
          <a:xfrm>
            <a:off x="914400" y="2971800"/>
            <a:ext cx="4800600" cy="1828800"/>
          </a:xfrm>
          <a:prstGeom prst="rect">
            <a:avLst/>
          </a:prstGeom>
          <a:noFill/>
          <a:ln/>
        </p:spPr>
        <p:txBody>
          <a:bodyPr wrap="square" lIns="0" tIns="0" rIns="0" bIns="0" rtlCol="0" anchor="ctr"/>
          <a:lstStyle/>
          <a:p>
            <a:pPr marL="0" indent="0">
              <a:spcAft>
                <a:spcPts val="800"/>
              </a:spcAft>
              <a:buNone/>
            </a:pPr>
            <a:r>
              <a:rPr lang="en-US" sz="1400" dirty="0">
                <a:solidFill>
                  <a:srgbClr val="5C6B7A"/>
                </a:solidFill>
                <a:latin typeface="Calibri" pitchFamily="34" charset="0"/>
                <a:ea typeface="Calibri" pitchFamily="34" charset="-122"/>
                <a:cs typeface="Calibri" pitchFamily="34" charset="-120"/>
              </a:rPr>
              <a:t>Splits the world into nuclear haves and have-nots.</a:t>
            </a:r>
            <a:endParaRPr lang="en-US" sz="1400" dirty="0"/>
          </a:p>
          <a:p>
            <a:pPr marL="0" indent="0">
              <a:spcAft>
                <a:spcPts val="800"/>
              </a:spcAft>
              <a:buNone/>
            </a:pPr>
            <a:r>
              <a:rPr lang="en-US" sz="1400" dirty="0">
                <a:solidFill>
                  <a:srgbClr val="5C6B7A"/>
                </a:solidFill>
                <a:latin typeface="Calibri" pitchFamily="34" charset="0"/>
                <a:ea typeface="Calibri" pitchFamily="34" charset="-122"/>
                <a:cs typeface="Calibri" pitchFamily="34" charset="-120"/>
              </a:rPr>
              <a:t>Inspection falls on the have-nots; the arsenals of the powerful go unexamined.</a:t>
            </a:r>
            <a:endParaRPr lang="en-US" sz="1400" dirty="0"/>
          </a:p>
          <a:p>
            <a:pPr marL="0" indent="0">
              <a:spcAft>
                <a:spcPts val="800"/>
              </a:spcAft>
              <a:buNone/>
            </a:pPr>
            <a:r>
              <a:rPr lang="en-US" sz="1400" dirty="0">
                <a:solidFill>
                  <a:srgbClr val="5C6B7A"/>
                </a:solidFill>
                <a:latin typeface="Calibri" pitchFamily="34" charset="0"/>
                <a:ea typeface="Calibri" pitchFamily="34" charset="-122"/>
                <a:cs typeface="Calibri" pitchFamily="34" charset="-120"/>
              </a:rPr>
              <a:t>The many carry the gaze; the few keep both weapons and oversight.</a:t>
            </a:r>
            <a:endParaRPr lang="en-US" sz="1400" dirty="0"/>
          </a:p>
        </p:txBody>
      </p:sp>
      <p:sp>
        <p:nvSpPr>
          <p:cNvPr id="8" name="Shape 6"/>
          <p:cNvSpPr/>
          <p:nvPr/>
        </p:nvSpPr>
        <p:spPr>
          <a:xfrm>
            <a:off x="6172200" y="1828800"/>
            <a:ext cx="5349240" cy="3108960"/>
          </a:xfrm>
          <a:prstGeom prst="roundRect">
            <a:avLst>
              <a:gd name="adj" fmla="val 2353"/>
            </a:avLst>
          </a:prstGeom>
          <a:solidFill>
            <a:srgbClr val="FFFFFF"/>
          </a:solidFill>
          <a:ln/>
          <a:effectLst>
            <a:outerShdw blurRad="88900" dist="25400" dir="5400000" algn="bl" rotWithShape="0">
              <a:srgbClr val="000000">
                <a:alpha val="10000"/>
              </a:srgbClr>
            </a:outerShdw>
          </a:effectLst>
        </p:spPr>
      </p:sp>
      <p:sp>
        <p:nvSpPr>
          <p:cNvPr id="9" name="Text 7"/>
          <p:cNvSpPr/>
          <p:nvPr/>
        </p:nvSpPr>
        <p:spPr>
          <a:xfrm>
            <a:off x="6446520" y="2057400"/>
            <a:ext cx="4572000" cy="365760"/>
          </a:xfrm>
          <a:prstGeom prst="rect">
            <a:avLst/>
          </a:prstGeom>
          <a:noFill/>
          <a:ln/>
        </p:spPr>
        <p:txBody>
          <a:bodyPr wrap="square" lIns="0" tIns="0" rIns="0" bIns="0" rtlCol="0" anchor="ctr"/>
          <a:lstStyle/>
          <a:p>
            <a:pPr marL="0" indent="0">
              <a:buNone/>
            </a:pPr>
            <a:r>
              <a:rPr lang="en-US" sz="1800" b="1" dirty="0">
                <a:solidFill>
                  <a:srgbClr val="16263A"/>
                </a:solidFill>
                <a:latin typeface="Calibri" pitchFamily="34" charset="0"/>
                <a:ea typeface="Calibri" pitchFamily="34" charset="-122"/>
                <a:cs typeface="Calibri" pitchFamily="34" charset="-120"/>
              </a:rPr>
              <a:t>CWC  ·  1993</a:t>
            </a:r>
            <a:endParaRPr lang="en-US" sz="1800" dirty="0"/>
          </a:p>
        </p:txBody>
      </p:sp>
      <p:sp>
        <p:nvSpPr>
          <p:cNvPr id="10" name="Text 8"/>
          <p:cNvSpPr/>
          <p:nvPr/>
        </p:nvSpPr>
        <p:spPr>
          <a:xfrm>
            <a:off x="6446520" y="2423160"/>
            <a:ext cx="4754880" cy="457200"/>
          </a:xfrm>
          <a:prstGeom prst="rect">
            <a:avLst/>
          </a:prstGeom>
          <a:noFill/>
          <a:ln/>
        </p:spPr>
        <p:txBody>
          <a:bodyPr wrap="square" lIns="0" tIns="0" rIns="0" bIns="0" rtlCol="0" anchor="ctr"/>
          <a:lstStyle/>
          <a:p>
            <a:pPr marL="0" indent="0">
              <a:buNone/>
            </a:pPr>
            <a:r>
              <a:rPr lang="en-US" sz="2000" b="1" i="1" dirty="0">
                <a:solidFill>
                  <a:srgbClr val="1C7293"/>
                </a:solidFill>
                <a:latin typeface="Cambria" pitchFamily="34" charset="0"/>
                <a:ea typeface="Cambria" pitchFamily="34" charset="-122"/>
                <a:cs typeface="Cambria" pitchFamily="34" charset="-120"/>
              </a:rPr>
              <a:t>Symmetric by design</a:t>
            </a:r>
            <a:endParaRPr lang="en-US" sz="2000" dirty="0"/>
          </a:p>
        </p:txBody>
      </p:sp>
      <p:sp>
        <p:nvSpPr>
          <p:cNvPr id="11" name="Text 9"/>
          <p:cNvSpPr/>
          <p:nvPr/>
        </p:nvSpPr>
        <p:spPr>
          <a:xfrm>
            <a:off x="6446520" y="2971800"/>
            <a:ext cx="4800600" cy="1828800"/>
          </a:xfrm>
          <a:prstGeom prst="rect">
            <a:avLst/>
          </a:prstGeom>
          <a:noFill/>
          <a:ln/>
        </p:spPr>
        <p:txBody>
          <a:bodyPr wrap="square" lIns="0" tIns="0" rIns="0" bIns="0" rtlCol="0" anchor="ctr"/>
          <a:lstStyle/>
          <a:p>
            <a:pPr marL="0" indent="0">
              <a:spcAft>
                <a:spcPts val="800"/>
              </a:spcAft>
              <a:buNone/>
            </a:pPr>
            <a:r>
              <a:rPr lang="en-US" sz="1400" dirty="0">
                <a:solidFill>
                  <a:srgbClr val="5C6B7A"/>
                </a:solidFill>
                <a:latin typeface="Calibri" pitchFamily="34" charset="0"/>
                <a:ea typeface="Calibri" pitchFamily="34" charset="-122"/>
                <a:cs typeface="Calibri" pitchFamily="34" charset="-120"/>
              </a:rPr>
              <a:t>Bans the whole category for everyone.</a:t>
            </a:r>
            <a:endParaRPr lang="en-US" sz="1400" dirty="0"/>
          </a:p>
          <a:p>
            <a:pPr marL="0" indent="0">
              <a:spcAft>
                <a:spcPts val="800"/>
              </a:spcAft>
              <a:buNone/>
            </a:pPr>
            <a:r>
              <a:rPr lang="en-US" sz="1400" dirty="0">
                <a:solidFill>
                  <a:srgbClr val="5C6B7A"/>
                </a:solidFill>
                <a:latin typeface="Calibri" pitchFamily="34" charset="0"/>
                <a:ea typeface="Calibri" pitchFamily="34" charset="-122"/>
                <a:cs typeface="Calibri" pitchFamily="34" charset="-120"/>
              </a:rPr>
              <a:t>All parties face the same inspection regime under the OPCW.</a:t>
            </a:r>
            <a:endParaRPr lang="en-US" sz="1400" dirty="0"/>
          </a:p>
          <a:p>
            <a:pPr marL="0" indent="0">
              <a:spcAft>
                <a:spcPts val="800"/>
              </a:spcAft>
              <a:buNone/>
            </a:pPr>
            <a:r>
              <a:rPr lang="en-US" sz="1400" dirty="0">
                <a:solidFill>
                  <a:srgbClr val="5C6B7A"/>
                </a:solidFill>
                <a:latin typeface="Calibri" pitchFamily="34" charset="0"/>
                <a:ea typeface="Calibri" pitchFamily="34" charset="-122"/>
                <a:cs typeface="Calibri" pitchFamily="34" charset="-120"/>
              </a:rPr>
              <a:t>Any member can call a challenge inspection. Recourse is shared.</a:t>
            </a:r>
            <a:endParaRPr lang="en-US" sz="1400" dirty="0"/>
          </a:p>
        </p:txBody>
      </p:sp>
      <p:sp>
        <p:nvSpPr>
          <p:cNvPr id="12" name="Shape 10"/>
          <p:cNvSpPr/>
          <p:nvPr/>
        </p:nvSpPr>
        <p:spPr>
          <a:xfrm>
            <a:off x="640080" y="5120640"/>
            <a:ext cx="10881360" cy="868680"/>
          </a:xfrm>
          <a:prstGeom prst="roundRect">
            <a:avLst>
              <a:gd name="adj" fmla="val 8421"/>
            </a:avLst>
          </a:prstGeom>
          <a:solidFill>
            <a:srgbClr val="16263A"/>
          </a:solidFill>
          <a:ln/>
        </p:spPr>
      </p:sp>
      <p:sp>
        <p:nvSpPr>
          <p:cNvPr id="13" name="Text 11"/>
          <p:cNvSpPr/>
          <p:nvPr/>
        </p:nvSpPr>
        <p:spPr>
          <a:xfrm>
            <a:off x="960120" y="5230368"/>
            <a:ext cx="10241280" cy="640080"/>
          </a:xfrm>
          <a:prstGeom prst="rect">
            <a:avLst/>
          </a:prstGeom>
          <a:noFill/>
          <a:ln/>
        </p:spPr>
        <p:txBody>
          <a:bodyPr wrap="square" lIns="0" tIns="0" rIns="0" bIns="0" rtlCol="0" anchor="ctr"/>
          <a:lstStyle/>
          <a:p>
            <a:pPr marL="0" indent="0">
              <a:buNone/>
            </a:pPr>
            <a:r>
              <a:rPr lang="en-US" sz="1450" i="1" dirty="0">
                <a:solidFill>
                  <a:srgbClr val="FFFFFF"/>
                </a:solidFill>
                <a:latin typeface="Calibri" pitchFamily="34" charset="0"/>
                <a:ea typeface="Calibri" pitchFamily="34" charset="-122"/>
                <a:cs typeface="Calibri" pitchFamily="34" charset="-120"/>
              </a:rPr>
              <a:t>The coding counts mechanisms, not who they fall on. The injustice that matters most is the one the numbers cannot see, which is why we read it through legitimacy and exit.</a:t>
            </a:r>
            <a:endParaRPr lang="en-US" sz="1450" dirty="0"/>
          </a:p>
        </p:txBody>
      </p:sp>
      <p:sp>
        <p:nvSpPr>
          <p:cNvPr id="14" name="Text 12"/>
          <p:cNvSpPr/>
          <p:nvPr/>
        </p:nvSpPr>
        <p:spPr>
          <a:xfrm>
            <a:off x="548640" y="6446520"/>
            <a:ext cx="7315200" cy="274320"/>
          </a:xfrm>
          <a:prstGeom prst="rect">
            <a:avLst/>
          </a:prstGeom>
          <a:noFill/>
          <a:ln/>
        </p:spPr>
        <p:txBody>
          <a:bodyPr wrap="square" lIns="0" tIns="0" rIns="0" bIns="0" rtlCol="0" anchor="ctr"/>
          <a:lstStyle/>
          <a:p>
            <a:pPr marL="0" indent="0" algn="l">
              <a:buNone/>
            </a:pPr>
            <a:r>
              <a:rPr lang="en-US" sz="900" dirty="0">
                <a:solidFill>
                  <a:srgbClr val="5C6B7A"/>
                </a:solidFill>
                <a:latin typeface="Calibri" pitchFamily="34" charset="0"/>
                <a:ea typeface="Calibri" pitchFamily="34" charset="-122"/>
                <a:cs typeface="Calibri" pitchFamily="34" charset="-120"/>
              </a:rPr>
              <a:t>Who Watches the Watchers?</a:t>
            </a:r>
            <a:endParaRPr lang="en-US" sz="900" dirty="0"/>
          </a:p>
        </p:txBody>
      </p:sp>
      <p:sp>
        <p:nvSpPr>
          <p:cNvPr id="15" name="Text 13"/>
          <p:cNvSpPr/>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5C6B7A"/>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1EA"/>
        </a:solidFill>
        <a:effectLst/>
      </p:bgPr>
    </p:bg>
    <p:spTree>
      <p:nvGrpSpPr>
        <p:cNvPr id="1" name=""/>
        <p:cNvGrpSpPr/>
        <p:nvPr/>
      </p:nvGrpSpPr>
      <p:grpSpPr>
        <a:xfrm>
          <a:off x="0" y="0"/>
          <a:ext cx="0" cy="0"/>
          <a:chOff x="0" y="0"/>
          <a:chExt cx="0" cy="0"/>
        </a:xfrm>
      </p:grpSpPr>
      <p:sp>
        <p:nvSpPr>
          <p:cNvPr id="2" name="Text 0"/>
          <p:cNvSpPr/>
          <p:nvPr/>
        </p:nvSpPr>
        <p:spPr>
          <a:xfrm>
            <a:off x="640080" y="502920"/>
            <a:ext cx="10972800" cy="640080"/>
          </a:xfrm>
          <a:prstGeom prst="rect">
            <a:avLst/>
          </a:prstGeom>
          <a:noFill/>
          <a:ln/>
        </p:spPr>
        <p:txBody>
          <a:bodyPr wrap="square" lIns="0" tIns="0" rIns="0" bIns="0" rtlCol="0" anchor="ctr"/>
          <a:lstStyle/>
          <a:p>
            <a:pPr marL="0" indent="0">
              <a:buNone/>
            </a:pPr>
            <a:r>
              <a:rPr lang="en-US" sz="3200" b="1" dirty="0">
                <a:solidFill>
                  <a:srgbClr val="16263A"/>
                </a:solidFill>
                <a:latin typeface="Cambria" pitchFamily="34" charset="0"/>
                <a:ea typeface="Cambria" pitchFamily="34" charset="-122"/>
                <a:cs typeface="Cambria" pitchFamily="34" charset="-120"/>
              </a:rPr>
              <a:t>Asymmetry is also unstable</a:t>
            </a:r>
            <a:endParaRPr lang="en-US" sz="3200" dirty="0"/>
          </a:p>
        </p:txBody>
      </p:sp>
      <p:sp>
        <p:nvSpPr>
          <p:cNvPr id="3" name="Text 1"/>
          <p:cNvSpPr/>
          <p:nvPr/>
        </p:nvSpPr>
        <p:spPr>
          <a:xfrm>
            <a:off x="640080" y="1234440"/>
            <a:ext cx="10789920" cy="822960"/>
          </a:xfrm>
          <a:prstGeom prst="rect">
            <a:avLst/>
          </a:prstGeom>
          <a:noFill/>
          <a:ln/>
        </p:spPr>
        <p:txBody>
          <a:bodyPr wrap="square" lIns="0" tIns="0" rIns="0" bIns="0" rtlCol="0" anchor="ctr"/>
          <a:lstStyle/>
          <a:p>
            <a:pPr marL="0" indent="0">
              <a:buNone/>
            </a:pPr>
            <a:r>
              <a:rPr lang="en-US" sz="1700" dirty="0">
                <a:solidFill>
                  <a:srgbClr val="5C6B7A"/>
                </a:solidFill>
                <a:latin typeface="Calibri" pitchFamily="34" charset="0"/>
                <a:ea typeface="Calibri" pitchFamily="34" charset="-122"/>
                <a:cs typeface="Calibri" pitchFamily="34" charset="-120"/>
              </a:rPr>
              <a:t>When the powerful exempt themselves and the capability being watched is itself a source of standing, the regime teaches the excluded that security lies in acquiring it, not in complying.</a:t>
            </a:r>
            <a:endParaRPr lang="en-US" sz="1700" dirty="0"/>
          </a:p>
        </p:txBody>
      </p:sp>
      <p:sp>
        <p:nvSpPr>
          <p:cNvPr id="4" name="Shape 2"/>
          <p:cNvSpPr/>
          <p:nvPr/>
        </p:nvSpPr>
        <p:spPr>
          <a:xfrm>
            <a:off x="640080" y="2286000"/>
            <a:ext cx="5349240" cy="2011680"/>
          </a:xfrm>
          <a:prstGeom prst="roundRect">
            <a:avLst>
              <a:gd name="adj" fmla="val 3636"/>
            </a:avLst>
          </a:prstGeom>
          <a:solidFill>
            <a:srgbClr val="FFFFFF"/>
          </a:solidFill>
          <a:ln/>
          <a:effectLst>
            <a:outerShdw blurRad="88900" dist="25400" dir="5400000" algn="bl" rotWithShape="0">
              <a:srgbClr val="000000">
                <a:alpha val="10000"/>
              </a:srgbClr>
            </a:outerShdw>
          </a:effectLst>
        </p:spPr>
      </p:sp>
      <p:sp>
        <p:nvSpPr>
          <p:cNvPr id="5" name="Text 3"/>
          <p:cNvSpPr/>
          <p:nvPr/>
        </p:nvSpPr>
        <p:spPr>
          <a:xfrm>
            <a:off x="914400" y="2487168"/>
            <a:ext cx="4572000" cy="365760"/>
          </a:xfrm>
          <a:prstGeom prst="rect">
            <a:avLst/>
          </a:prstGeom>
          <a:noFill/>
          <a:ln/>
        </p:spPr>
        <p:txBody>
          <a:bodyPr wrap="square" lIns="0" tIns="0" rIns="0" bIns="0" rtlCol="0" anchor="ctr"/>
          <a:lstStyle/>
          <a:p>
            <a:pPr marL="0" indent="0">
              <a:buNone/>
            </a:pPr>
            <a:r>
              <a:rPr lang="en-US" sz="1700" b="1" dirty="0">
                <a:solidFill>
                  <a:srgbClr val="16263A"/>
                </a:solidFill>
                <a:latin typeface="Calibri" pitchFamily="34" charset="0"/>
                <a:ea typeface="Calibri" pitchFamily="34" charset="-122"/>
                <a:cs typeface="Calibri" pitchFamily="34" charset="-120"/>
              </a:rPr>
              <a:t>The India precedent</a:t>
            </a:r>
            <a:endParaRPr lang="en-US" sz="1700" dirty="0"/>
          </a:p>
        </p:txBody>
      </p:sp>
      <p:sp>
        <p:nvSpPr>
          <p:cNvPr id="6" name="Text 4"/>
          <p:cNvSpPr/>
          <p:nvPr/>
        </p:nvSpPr>
        <p:spPr>
          <a:xfrm>
            <a:off x="914400" y="2926080"/>
            <a:ext cx="4846320" cy="1280160"/>
          </a:xfrm>
          <a:prstGeom prst="rect">
            <a:avLst/>
          </a:prstGeom>
          <a:noFill/>
          <a:ln/>
        </p:spPr>
        <p:txBody>
          <a:bodyPr wrap="square" lIns="0" tIns="0" rIns="0" bIns="0" rtlCol="0" anchor="ctr"/>
          <a:lstStyle/>
          <a:p>
            <a:pPr marL="0" indent="0">
              <a:buNone/>
            </a:pPr>
            <a:r>
              <a:rPr lang="en-US" sz="1400" dirty="0">
                <a:solidFill>
                  <a:srgbClr val="5C6B7A"/>
                </a:solidFill>
                <a:latin typeface="Calibri" pitchFamily="34" charset="0"/>
                <a:ea typeface="Calibri" pitchFamily="34" charset="-122"/>
                <a:cs typeface="Calibri" pitchFamily="34" charset="-120"/>
              </a:rPr>
              <a:t>India refused the NPT as a discriminatory order, built the weapon, and gained standing. It exercised both exit and a verdict on legitimacy. Capability bought more than compliance would have.</a:t>
            </a:r>
            <a:endParaRPr lang="en-US" sz="1400" dirty="0"/>
          </a:p>
        </p:txBody>
      </p:sp>
      <p:sp>
        <p:nvSpPr>
          <p:cNvPr id="7" name="Shape 5"/>
          <p:cNvSpPr/>
          <p:nvPr/>
        </p:nvSpPr>
        <p:spPr>
          <a:xfrm>
            <a:off x="6172200" y="2286000"/>
            <a:ext cx="5349240" cy="2011680"/>
          </a:xfrm>
          <a:prstGeom prst="roundRect">
            <a:avLst>
              <a:gd name="adj" fmla="val 3636"/>
            </a:avLst>
          </a:prstGeom>
          <a:solidFill>
            <a:srgbClr val="E7EEF1"/>
          </a:solidFill>
          <a:ln/>
        </p:spPr>
      </p:sp>
      <p:sp>
        <p:nvSpPr>
          <p:cNvPr id="8" name="Text 6"/>
          <p:cNvSpPr/>
          <p:nvPr/>
        </p:nvSpPr>
        <p:spPr>
          <a:xfrm>
            <a:off x="6446520" y="2487168"/>
            <a:ext cx="4572000" cy="365760"/>
          </a:xfrm>
          <a:prstGeom prst="rect">
            <a:avLst/>
          </a:prstGeom>
          <a:noFill/>
          <a:ln/>
        </p:spPr>
        <p:txBody>
          <a:bodyPr wrap="square" lIns="0" tIns="0" rIns="0" bIns="0" rtlCol="0" anchor="ctr"/>
          <a:lstStyle/>
          <a:p>
            <a:pPr marL="0" indent="0">
              <a:buNone/>
            </a:pPr>
            <a:r>
              <a:rPr lang="en-US" sz="1700" b="1" dirty="0">
                <a:solidFill>
                  <a:srgbClr val="0E4A61"/>
                </a:solidFill>
                <a:latin typeface="Calibri" pitchFamily="34" charset="0"/>
                <a:ea typeface="Calibri" pitchFamily="34" charset="-122"/>
                <a:cs typeface="Calibri" pitchFamily="34" charset="-120"/>
              </a:rPr>
              <a:t>But AI is different</a:t>
            </a:r>
            <a:endParaRPr lang="en-US" sz="1700" dirty="0"/>
          </a:p>
        </p:txBody>
      </p:sp>
      <p:sp>
        <p:nvSpPr>
          <p:cNvPr id="9" name="Text 7"/>
          <p:cNvSpPr/>
          <p:nvPr/>
        </p:nvSpPr>
        <p:spPr>
          <a:xfrm>
            <a:off x="6446520" y="2926080"/>
            <a:ext cx="4846320" cy="1280160"/>
          </a:xfrm>
          <a:prstGeom prst="rect">
            <a:avLst/>
          </a:prstGeom>
          <a:noFill/>
          <a:ln/>
        </p:spPr>
        <p:txBody>
          <a:bodyPr wrap="square" lIns="0" tIns="0" rIns="0" bIns="0" rtlCol="0" anchor="ctr"/>
          <a:lstStyle/>
          <a:p>
            <a:pPr marL="0" indent="0">
              <a:buNone/>
            </a:pPr>
            <a:r>
              <a:rPr lang="en-US" sz="1400" dirty="0">
                <a:solidFill>
                  <a:srgbClr val="0E4A61"/>
                </a:solidFill>
                <a:latin typeface="Calibri" pitchFamily="34" charset="0"/>
                <a:ea typeface="Calibri" pitchFamily="34" charset="-122"/>
                <a:cs typeface="Calibri" pitchFamily="34" charset="-120"/>
              </a:rPr>
              <a:t>A nuclear weapon is a sovereign possession. AI's catastrophic risks, above all misalignment, do not respect the borders of the state that builds them.</a:t>
            </a:r>
            <a:endParaRPr lang="en-US" sz="1400" dirty="0"/>
          </a:p>
        </p:txBody>
      </p:sp>
      <p:sp>
        <p:nvSpPr>
          <p:cNvPr id="10" name="Shape 8"/>
          <p:cNvSpPr/>
          <p:nvPr/>
        </p:nvSpPr>
        <p:spPr>
          <a:xfrm>
            <a:off x="640080" y="4572000"/>
            <a:ext cx="10881360" cy="1325880"/>
          </a:xfrm>
          <a:prstGeom prst="roundRect">
            <a:avLst>
              <a:gd name="adj" fmla="val 5517"/>
            </a:avLst>
          </a:prstGeom>
          <a:solidFill>
            <a:srgbClr val="16263A"/>
          </a:solidFill>
          <a:ln/>
        </p:spPr>
      </p:sp>
      <p:sp>
        <p:nvSpPr>
          <p:cNvPr id="11" name="Text 9"/>
          <p:cNvSpPr/>
          <p:nvPr/>
        </p:nvSpPr>
        <p:spPr>
          <a:xfrm>
            <a:off x="960120" y="4736592"/>
            <a:ext cx="10241280" cy="54864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No state can defect its way to safety from a collective risk.</a:t>
            </a:r>
            <a:endParaRPr lang="en-US" sz="2400" dirty="0"/>
          </a:p>
        </p:txBody>
      </p:sp>
      <p:sp>
        <p:nvSpPr>
          <p:cNvPr id="12" name="Text 10"/>
          <p:cNvSpPr/>
          <p:nvPr/>
        </p:nvSpPr>
        <p:spPr>
          <a:xfrm>
            <a:off x="960120" y="5349240"/>
            <a:ext cx="10058400" cy="411480"/>
          </a:xfrm>
          <a:prstGeom prst="rect">
            <a:avLst/>
          </a:prstGeom>
          <a:noFill/>
          <a:ln/>
        </p:spPr>
        <p:txBody>
          <a:bodyPr wrap="square" lIns="0" tIns="0" rIns="0" bIns="0" rtlCol="0" anchor="ctr"/>
          <a:lstStyle/>
          <a:p>
            <a:pPr marL="0" indent="0">
              <a:buNone/>
            </a:pPr>
            <a:r>
              <a:rPr lang="en-US" sz="1600" i="1" dirty="0">
                <a:solidFill>
                  <a:srgbClr val="AFC0CE"/>
                </a:solidFill>
                <a:latin typeface="Calibri" pitchFamily="34" charset="0"/>
                <a:ea typeface="Calibri" pitchFamily="34" charset="-122"/>
                <a:cs typeface="Calibri" pitchFamily="34" charset="-120"/>
              </a:rPr>
              <a:t>The cooperation imperative does not weaken. It intensifies.</a:t>
            </a:r>
            <a:endParaRPr lang="en-US" sz="1600" dirty="0"/>
          </a:p>
        </p:txBody>
      </p:sp>
      <p:sp>
        <p:nvSpPr>
          <p:cNvPr id="13" name="Text 11"/>
          <p:cNvSpPr/>
          <p:nvPr/>
        </p:nvSpPr>
        <p:spPr>
          <a:xfrm>
            <a:off x="548640" y="6446520"/>
            <a:ext cx="7315200" cy="274320"/>
          </a:xfrm>
          <a:prstGeom prst="rect">
            <a:avLst/>
          </a:prstGeom>
          <a:noFill/>
          <a:ln/>
        </p:spPr>
        <p:txBody>
          <a:bodyPr wrap="square" lIns="0" tIns="0" rIns="0" bIns="0" rtlCol="0" anchor="ctr"/>
          <a:lstStyle/>
          <a:p>
            <a:pPr marL="0" indent="0" algn="l">
              <a:buNone/>
            </a:pPr>
            <a:r>
              <a:rPr lang="en-US" sz="900" dirty="0">
                <a:solidFill>
                  <a:srgbClr val="5C6B7A"/>
                </a:solidFill>
                <a:latin typeface="Calibri" pitchFamily="34" charset="0"/>
                <a:ea typeface="Calibri" pitchFamily="34" charset="-122"/>
                <a:cs typeface="Calibri" pitchFamily="34" charset="-120"/>
              </a:rPr>
              <a:t>Who Watches the Watchers?</a:t>
            </a:r>
            <a:endParaRPr lang="en-US" sz="900" dirty="0"/>
          </a:p>
        </p:txBody>
      </p:sp>
      <p:sp>
        <p:nvSpPr>
          <p:cNvPr id="14" name="Text 12"/>
          <p:cNvSpPr/>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5C6B7A"/>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1EA"/>
        </a:solidFill>
        <a:effectLst/>
      </p:bgPr>
    </p:bg>
    <p:spTree>
      <p:nvGrpSpPr>
        <p:cNvPr id="1" name=""/>
        <p:cNvGrpSpPr/>
        <p:nvPr/>
      </p:nvGrpSpPr>
      <p:grpSpPr>
        <a:xfrm>
          <a:off x="0" y="0"/>
          <a:ext cx="0" cy="0"/>
          <a:chOff x="0" y="0"/>
          <a:chExt cx="0" cy="0"/>
        </a:xfrm>
      </p:grpSpPr>
      <p:sp>
        <p:nvSpPr>
          <p:cNvPr id="2" name="Text 0"/>
          <p:cNvSpPr/>
          <p:nvPr/>
        </p:nvSpPr>
        <p:spPr>
          <a:xfrm>
            <a:off x="640080" y="502920"/>
            <a:ext cx="10972800" cy="640080"/>
          </a:xfrm>
          <a:prstGeom prst="rect">
            <a:avLst/>
          </a:prstGeom>
          <a:noFill/>
          <a:ln/>
        </p:spPr>
        <p:txBody>
          <a:bodyPr wrap="square" lIns="0" tIns="0" rIns="0" bIns="0" rtlCol="0" anchor="ctr"/>
          <a:lstStyle/>
          <a:p>
            <a:pPr marL="0" indent="0">
              <a:buNone/>
            </a:pPr>
            <a:r>
              <a:rPr lang="en-US" sz="3200" b="1" dirty="0">
                <a:solidFill>
                  <a:srgbClr val="16263A"/>
                </a:solidFill>
                <a:latin typeface="Cambria" pitchFamily="34" charset="0"/>
                <a:ea typeface="Cambria" pitchFamily="34" charset="-122"/>
                <a:cs typeface="Cambria" pitchFamily="34" charset="-120"/>
              </a:rPr>
              <a:t>Real leverage, not yet authority</a:t>
            </a:r>
            <a:endParaRPr lang="en-US" sz="3200" dirty="0"/>
          </a:p>
        </p:txBody>
      </p:sp>
      <p:sp>
        <p:nvSpPr>
          <p:cNvPr id="3" name="Text 1"/>
          <p:cNvSpPr/>
          <p:nvPr/>
        </p:nvSpPr>
        <p:spPr>
          <a:xfrm>
            <a:off x="640080" y="1234440"/>
            <a:ext cx="10789920" cy="822960"/>
          </a:xfrm>
          <a:prstGeom prst="rect">
            <a:avLst/>
          </a:prstGeom>
          <a:noFill/>
          <a:ln/>
        </p:spPr>
        <p:txBody>
          <a:bodyPr wrap="square" lIns="0" tIns="0" rIns="0" bIns="0" rtlCol="0" anchor="ctr"/>
          <a:lstStyle/>
          <a:p>
            <a:pPr marL="0" indent="0">
              <a:buNone/>
            </a:pPr>
            <a:r>
              <a:rPr lang="en-US" sz="1700" dirty="0">
                <a:solidFill>
                  <a:srgbClr val="5C6B7A"/>
                </a:solidFill>
                <a:latin typeface="Calibri" pitchFamily="34" charset="0"/>
                <a:ea typeface="Calibri" pitchFamily="34" charset="-122"/>
                <a:cs typeface="Calibri" pitchFamily="34" charset="-120"/>
              </a:rPr>
              <a:t>In a globalised supply chain, middle powers are no longer forced to either align or resist. They can specialise, share, and hedge. India's sovereign-AI strategy and Vietnam's innovation push show the widened space.</a:t>
            </a:r>
            <a:endParaRPr lang="en-US" sz="1700" dirty="0"/>
          </a:p>
        </p:txBody>
      </p:sp>
      <p:sp>
        <p:nvSpPr>
          <p:cNvPr id="4" name="Shape 2"/>
          <p:cNvSpPr/>
          <p:nvPr/>
        </p:nvSpPr>
        <p:spPr>
          <a:xfrm>
            <a:off x="640080" y="2331720"/>
            <a:ext cx="5349240" cy="1737360"/>
          </a:xfrm>
          <a:prstGeom prst="roundRect">
            <a:avLst>
              <a:gd name="adj" fmla="val 4211"/>
            </a:avLst>
          </a:prstGeom>
          <a:solidFill>
            <a:srgbClr val="FFFFFF"/>
          </a:solidFill>
          <a:ln/>
          <a:effectLst>
            <a:outerShdw blurRad="88900" dist="25400" dir="5400000" algn="bl" rotWithShape="0">
              <a:srgbClr val="000000">
                <a:alpha val="10000"/>
              </a:srgbClr>
            </a:outerShdw>
          </a:effectLst>
        </p:spPr>
      </p:sp>
      <p:sp>
        <p:nvSpPr>
          <p:cNvPr id="5" name="Text 3"/>
          <p:cNvSpPr/>
          <p:nvPr/>
        </p:nvSpPr>
        <p:spPr>
          <a:xfrm>
            <a:off x="914400" y="2542032"/>
            <a:ext cx="4846320" cy="365760"/>
          </a:xfrm>
          <a:prstGeom prst="rect">
            <a:avLst/>
          </a:prstGeom>
          <a:noFill/>
          <a:ln/>
        </p:spPr>
        <p:txBody>
          <a:bodyPr wrap="square" lIns="0" tIns="0" rIns="0" bIns="0" rtlCol="0" anchor="ctr"/>
          <a:lstStyle/>
          <a:p>
            <a:pPr marL="0" indent="0">
              <a:buNone/>
            </a:pPr>
            <a:r>
              <a:rPr lang="en-US" sz="1700" b="1" dirty="0">
                <a:solidFill>
                  <a:srgbClr val="16263A"/>
                </a:solidFill>
                <a:latin typeface="Calibri" pitchFamily="34" charset="0"/>
                <a:ea typeface="Calibri" pitchFamily="34" charset="-122"/>
                <a:cs typeface="Calibri" pitchFamily="34" charset="-120"/>
              </a:rPr>
              <a:t>But realness is not power</a:t>
            </a:r>
            <a:endParaRPr lang="en-US" sz="1700" dirty="0"/>
          </a:p>
        </p:txBody>
      </p:sp>
      <p:sp>
        <p:nvSpPr>
          <p:cNvPr id="6" name="Text 4"/>
          <p:cNvSpPr/>
          <p:nvPr/>
        </p:nvSpPr>
        <p:spPr>
          <a:xfrm>
            <a:off x="914400" y="2971800"/>
            <a:ext cx="4846320" cy="1005840"/>
          </a:xfrm>
          <a:prstGeom prst="rect">
            <a:avLst/>
          </a:prstGeom>
          <a:noFill/>
          <a:ln/>
        </p:spPr>
        <p:txBody>
          <a:bodyPr wrap="square" lIns="0" tIns="0" rIns="0" bIns="0" rtlCol="0" anchor="ctr"/>
          <a:lstStyle/>
          <a:p>
            <a:pPr marL="0" indent="0">
              <a:buNone/>
            </a:pPr>
            <a:r>
              <a:rPr lang="en-US" sz="1400" dirty="0">
                <a:solidFill>
                  <a:srgbClr val="5C6B7A"/>
                </a:solidFill>
                <a:latin typeface="Calibri" pitchFamily="34" charset="0"/>
                <a:ea typeface="Calibri" pitchFamily="34" charset="-122"/>
                <a:cs typeface="Calibri" pitchFamily="34" charset="-120"/>
              </a:rPr>
              <a:t>A state can host the data centres and so carry the monitorable burden, while authority over the models sits elsewhere. The NPT asymmetry, reassembled for AI.</a:t>
            </a:r>
            <a:endParaRPr lang="en-US" sz="1400" dirty="0"/>
          </a:p>
        </p:txBody>
      </p:sp>
      <p:sp>
        <p:nvSpPr>
          <p:cNvPr id="7" name="Shape 5"/>
          <p:cNvSpPr/>
          <p:nvPr/>
        </p:nvSpPr>
        <p:spPr>
          <a:xfrm>
            <a:off x="6172200" y="2331720"/>
            <a:ext cx="5349240" cy="1737360"/>
          </a:xfrm>
          <a:prstGeom prst="roundRect">
            <a:avLst>
              <a:gd name="adj" fmla="val 4211"/>
            </a:avLst>
          </a:prstGeom>
          <a:solidFill>
            <a:srgbClr val="FFFFFF"/>
          </a:solidFill>
          <a:ln/>
          <a:effectLst>
            <a:outerShdw blurRad="88900" dist="25400" dir="5400000" algn="bl" rotWithShape="0">
              <a:srgbClr val="000000">
                <a:alpha val="10000"/>
              </a:srgbClr>
            </a:outerShdw>
          </a:effectLst>
        </p:spPr>
      </p:sp>
      <p:sp>
        <p:nvSpPr>
          <p:cNvPr id="8" name="Text 6"/>
          <p:cNvSpPr/>
          <p:nvPr/>
        </p:nvSpPr>
        <p:spPr>
          <a:xfrm>
            <a:off x="6446520" y="2542032"/>
            <a:ext cx="4846320" cy="365760"/>
          </a:xfrm>
          <a:prstGeom prst="rect">
            <a:avLst/>
          </a:prstGeom>
          <a:noFill/>
          <a:ln/>
        </p:spPr>
        <p:txBody>
          <a:bodyPr wrap="square" lIns="0" tIns="0" rIns="0" bIns="0" rtlCol="0" anchor="ctr"/>
          <a:lstStyle/>
          <a:p>
            <a:pPr marL="0" indent="0">
              <a:buNone/>
            </a:pPr>
            <a:r>
              <a:rPr lang="en-US" sz="1700" b="1" dirty="0">
                <a:solidFill>
                  <a:srgbClr val="16263A"/>
                </a:solidFill>
                <a:latin typeface="Calibri" pitchFamily="34" charset="0"/>
                <a:ea typeface="Calibri" pitchFamily="34" charset="-122"/>
                <a:cs typeface="Calibri" pitchFamily="34" charset="-120"/>
              </a:rPr>
              <a:t>Against the retreat</a:t>
            </a:r>
            <a:endParaRPr lang="en-US" sz="1700" dirty="0"/>
          </a:p>
        </p:txBody>
      </p:sp>
      <p:sp>
        <p:nvSpPr>
          <p:cNvPr id="9" name="Text 7"/>
          <p:cNvSpPr/>
          <p:nvPr/>
        </p:nvSpPr>
        <p:spPr>
          <a:xfrm>
            <a:off x="6446520" y="2971800"/>
            <a:ext cx="4846320" cy="1005840"/>
          </a:xfrm>
          <a:prstGeom prst="rect">
            <a:avLst/>
          </a:prstGeom>
          <a:noFill/>
          <a:ln/>
        </p:spPr>
        <p:txBody>
          <a:bodyPr wrap="square" lIns="0" tIns="0" rIns="0" bIns="0" rtlCol="0" anchor="ctr"/>
          <a:lstStyle/>
          <a:p>
            <a:pPr marL="0" indent="0">
              <a:buNone/>
            </a:pPr>
            <a:r>
              <a:rPr lang="en-US" sz="1400" dirty="0">
                <a:solidFill>
                  <a:srgbClr val="5C6B7A"/>
                </a:solidFill>
                <a:latin typeface="Calibri" pitchFamily="34" charset="0"/>
                <a:ea typeface="Calibri" pitchFamily="34" charset="-122"/>
                <a:cs typeface="Calibri" pitchFamily="34" charset="-120"/>
              </a:rPr>
              <a:t>To pivot to national interest alone is to accept the asymmetry as fixed. The structure itself must change, so middle powers hold genuine access and recourse, not a token seat.</a:t>
            </a:r>
            <a:endParaRPr lang="en-US" sz="1400" dirty="0"/>
          </a:p>
        </p:txBody>
      </p:sp>
      <p:sp>
        <p:nvSpPr>
          <p:cNvPr id="10" name="Shape 8"/>
          <p:cNvSpPr/>
          <p:nvPr/>
        </p:nvSpPr>
        <p:spPr>
          <a:xfrm>
            <a:off x="640080" y="4343400"/>
            <a:ext cx="10881360" cy="1371600"/>
          </a:xfrm>
          <a:prstGeom prst="roundRect">
            <a:avLst>
              <a:gd name="adj" fmla="val 5333"/>
            </a:avLst>
          </a:prstGeom>
          <a:solidFill>
            <a:srgbClr val="E7EEF1"/>
          </a:solidFill>
          <a:ln/>
        </p:spPr>
      </p:sp>
      <p:sp>
        <p:nvSpPr>
          <p:cNvPr id="11" name="Text 9"/>
          <p:cNvSpPr/>
          <p:nvPr/>
        </p:nvSpPr>
        <p:spPr>
          <a:xfrm>
            <a:off x="960120" y="4480560"/>
            <a:ext cx="10058400" cy="365760"/>
          </a:xfrm>
          <a:prstGeom prst="rect">
            <a:avLst/>
          </a:prstGeom>
          <a:noFill/>
          <a:ln/>
        </p:spPr>
        <p:txBody>
          <a:bodyPr wrap="square" lIns="0" tIns="0" rIns="0" bIns="0" rtlCol="0" anchor="ctr"/>
          <a:lstStyle/>
          <a:p>
            <a:pPr marL="0" indent="0">
              <a:buNone/>
            </a:pPr>
            <a:r>
              <a:rPr lang="en-US" sz="1300" b="1" kern="0" spc="100" dirty="0">
                <a:solidFill>
                  <a:srgbClr val="0E4A61"/>
                </a:solidFill>
                <a:latin typeface="Calibri" pitchFamily="34" charset="0"/>
                <a:ea typeface="Calibri" pitchFamily="34" charset="-122"/>
                <a:cs typeface="Calibri" pitchFamily="34" charset="-120"/>
              </a:rPr>
              <a:t>The enforcement ceiling</a:t>
            </a:r>
            <a:endParaRPr lang="en-US" sz="1300" dirty="0"/>
          </a:p>
        </p:txBody>
      </p:sp>
      <p:sp>
        <p:nvSpPr>
          <p:cNvPr id="12" name="Text 10"/>
          <p:cNvSpPr/>
          <p:nvPr/>
        </p:nvSpPr>
        <p:spPr>
          <a:xfrm>
            <a:off x="960120" y="4800600"/>
            <a:ext cx="10424160" cy="822960"/>
          </a:xfrm>
          <a:prstGeom prst="rect">
            <a:avLst/>
          </a:prstGeom>
          <a:noFill/>
          <a:ln/>
        </p:spPr>
        <p:txBody>
          <a:bodyPr wrap="square" lIns="0" tIns="0" rIns="0" bIns="0" rtlCol="0" anchor="ctr"/>
          <a:lstStyle/>
          <a:p>
            <a:pPr marL="0" indent="0">
              <a:buNone/>
            </a:pPr>
            <a:r>
              <a:rPr lang="en-US" sz="1500" dirty="0">
                <a:solidFill>
                  <a:srgbClr val="0E4A61"/>
                </a:solidFill>
                <a:latin typeface="Calibri" pitchFamily="34" charset="0"/>
                <a:ea typeface="Calibri" pitchFamily="34" charset="-122"/>
                <a:cs typeface="Calibri" pitchFamily="34" charset="-120"/>
              </a:rPr>
              <a:t>Verification distributes the power to see, not the power to enforce. Inspection still answers to the Security Council, where a veto can shield an ally. Inclusive design is necessary, but not sufficient.</a:t>
            </a:r>
            <a:endParaRPr lang="en-US" sz="1500" dirty="0"/>
          </a:p>
        </p:txBody>
      </p:sp>
      <p:sp>
        <p:nvSpPr>
          <p:cNvPr id="13" name="Text 11"/>
          <p:cNvSpPr/>
          <p:nvPr/>
        </p:nvSpPr>
        <p:spPr>
          <a:xfrm>
            <a:off x="548640" y="6446520"/>
            <a:ext cx="7315200" cy="274320"/>
          </a:xfrm>
          <a:prstGeom prst="rect">
            <a:avLst/>
          </a:prstGeom>
          <a:noFill/>
          <a:ln/>
        </p:spPr>
        <p:txBody>
          <a:bodyPr wrap="square" lIns="0" tIns="0" rIns="0" bIns="0" rtlCol="0" anchor="ctr"/>
          <a:lstStyle/>
          <a:p>
            <a:pPr marL="0" indent="0" algn="l">
              <a:buNone/>
            </a:pPr>
            <a:r>
              <a:rPr lang="en-US" sz="900" dirty="0">
                <a:solidFill>
                  <a:srgbClr val="5C6B7A"/>
                </a:solidFill>
                <a:latin typeface="Calibri" pitchFamily="34" charset="0"/>
                <a:ea typeface="Calibri" pitchFamily="34" charset="-122"/>
                <a:cs typeface="Calibri" pitchFamily="34" charset="-120"/>
              </a:rPr>
              <a:t>Who Watches the Watchers?</a:t>
            </a:r>
            <a:endParaRPr lang="en-US" sz="900" dirty="0"/>
          </a:p>
        </p:txBody>
      </p:sp>
      <p:sp>
        <p:nvSpPr>
          <p:cNvPr id="14" name="Text 12"/>
          <p:cNvSpPr/>
          <p:nvPr/>
        </p:nvSpPr>
        <p:spPr>
          <a:xfrm>
            <a:off x="11155680" y="6446520"/>
            <a:ext cx="457200" cy="274320"/>
          </a:xfrm>
          <a:prstGeom prst="rect">
            <a:avLst/>
          </a:prstGeom>
          <a:noFill/>
          <a:ln/>
        </p:spPr>
        <p:txBody>
          <a:bodyPr wrap="square" lIns="0" tIns="0" rIns="0" bIns="0" rtlCol="0" anchor="ctr"/>
          <a:lstStyle/>
          <a:p>
            <a:pPr marL="0" indent="0" algn="r">
              <a:buNone/>
            </a:pPr>
            <a:r>
              <a:rPr lang="en-US" sz="900" dirty="0">
                <a:solidFill>
                  <a:srgbClr val="5C6B7A"/>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6263A"/>
        </a:solidFill>
        <a:effectLst/>
      </p:bgPr>
    </p:bg>
    <p:spTree>
      <p:nvGrpSpPr>
        <p:cNvPr id="1" name=""/>
        <p:cNvGrpSpPr/>
        <p:nvPr/>
      </p:nvGrpSpPr>
      <p:grpSpPr>
        <a:xfrm>
          <a:off x="0" y="0"/>
          <a:ext cx="0" cy="0"/>
          <a:chOff x="0" y="0"/>
          <a:chExt cx="0" cy="0"/>
        </a:xfrm>
      </p:grpSpPr>
      <p:sp>
        <p:nvSpPr>
          <p:cNvPr id="2" name="Shape 0"/>
          <p:cNvSpPr/>
          <p:nvPr/>
        </p:nvSpPr>
        <p:spPr>
          <a:xfrm>
            <a:off x="9875520" y="4023360"/>
            <a:ext cx="2377440" cy="2377440"/>
          </a:xfrm>
          <a:prstGeom prst="ellipse">
            <a:avLst/>
          </a:prstGeom>
          <a:solidFill>
            <a:srgbClr val="1C7293">
              <a:alpha val="25000"/>
            </a:srgbClr>
          </a:solidFill>
          <a:ln/>
        </p:spPr>
      </p:sp>
      <p:sp>
        <p:nvSpPr>
          <p:cNvPr id="3" name="Text 1"/>
          <p:cNvSpPr/>
          <p:nvPr/>
        </p:nvSpPr>
        <p:spPr>
          <a:xfrm>
            <a:off x="731520" y="914400"/>
            <a:ext cx="10058400" cy="457200"/>
          </a:xfrm>
          <a:prstGeom prst="rect">
            <a:avLst/>
          </a:prstGeom>
          <a:noFill/>
          <a:ln/>
        </p:spPr>
        <p:txBody>
          <a:bodyPr wrap="square" lIns="0" tIns="0" rIns="0" bIns="0" rtlCol="0" anchor="ctr"/>
          <a:lstStyle/>
          <a:p>
            <a:pPr marL="0" indent="0">
              <a:buNone/>
            </a:pPr>
            <a:r>
              <a:rPr lang="en-US" sz="1500" b="1" kern="0" spc="200" dirty="0">
                <a:solidFill>
                  <a:srgbClr val="BA7517"/>
                </a:solidFill>
                <a:latin typeface="Calibri" pitchFamily="34" charset="0"/>
                <a:ea typeface="Calibri" pitchFamily="34" charset="-122"/>
                <a:cs typeface="Calibri" pitchFamily="34" charset="-120"/>
              </a:rPr>
              <a:t>The question, restated</a:t>
            </a:r>
            <a:endParaRPr lang="en-US" sz="1500" dirty="0"/>
          </a:p>
        </p:txBody>
      </p:sp>
      <p:sp>
        <p:nvSpPr>
          <p:cNvPr id="4" name="Text 2"/>
          <p:cNvSpPr/>
          <p:nvPr/>
        </p:nvSpPr>
        <p:spPr>
          <a:xfrm>
            <a:off x="731520" y="1463040"/>
            <a:ext cx="10515600" cy="1554480"/>
          </a:xfrm>
          <a:prstGeom prst="rect">
            <a:avLst/>
          </a:prstGeom>
          <a:noFill/>
          <a:ln/>
        </p:spPr>
        <p:txBody>
          <a:bodyPr wrap="square" lIns="0" tIns="0" rIns="0" bIns="0" rtlCol="0" anchor="ctr"/>
          <a:lstStyle/>
          <a:p>
            <a:pPr marL="0" indent="0">
              <a:lnSpc>
                <a:spcPct val="105000"/>
              </a:lnSpc>
              <a:buNone/>
            </a:pPr>
            <a:r>
              <a:rPr lang="en-US" sz="4000" b="1" dirty="0">
                <a:solidFill>
                  <a:srgbClr val="FFFFFF"/>
                </a:solidFill>
                <a:latin typeface="Cambria" pitchFamily="34" charset="0"/>
                <a:ea typeface="Cambria" pitchFamily="34" charset="-122"/>
                <a:cs typeface="Cambria" pitchFamily="34" charset="-120"/>
              </a:rPr>
              <a:t>Not whether to watch,</a:t>
            </a:r>
            <a:endParaRPr lang="en-US" sz="4000" dirty="0"/>
          </a:p>
          <a:p>
            <a:pPr marL="0" indent="0">
              <a:lnSpc>
                <a:spcPct val="105000"/>
              </a:lnSpc>
              <a:buNone/>
            </a:pPr>
            <a:r>
              <a:rPr lang="en-US" sz="4000" b="1" dirty="0">
                <a:solidFill>
                  <a:srgbClr val="FFFFFF"/>
                </a:solidFill>
                <a:latin typeface="Cambria" pitchFamily="34" charset="0"/>
                <a:ea typeface="Cambria" pitchFamily="34" charset="-122"/>
                <a:cs typeface="Cambria" pitchFamily="34" charset="-120"/>
              </a:rPr>
              <a:t>but who watches the watchers.</a:t>
            </a:r>
            <a:endParaRPr lang="en-US" sz="4000" dirty="0"/>
          </a:p>
        </p:txBody>
      </p:sp>
      <p:sp>
        <p:nvSpPr>
          <p:cNvPr id="5" name="Text 3"/>
          <p:cNvSpPr/>
          <p:nvPr/>
        </p:nvSpPr>
        <p:spPr>
          <a:xfrm>
            <a:off x="731520" y="3383280"/>
            <a:ext cx="9875520" cy="1005840"/>
          </a:xfrm>
          <a:prstGeom prst="rect">
            <a:avLst/>
          </a:prstGeom>
          <a:noFill/>
          <a:ln/>
        </p:spPr>
        <p:txBody>
          <a:bodyPr wrap="square" lIns="0" tIns="0" rIns="0" bIns="0" rtlCol="0" anchor="ctr"/>
          <a:lstStyle/>
          <a:p>
            <a:pPr marL="0" indent="0">
              <a:buNone/>
            </a:pPr>
            <a:r>
              <a:rPr lang="en-US" sz="1800" dirty="0">
                <a:solidFill>
                  <a:srgbClr val="AFC0CE"/>
                </a:solidFill>
                <a:latin typeface="Calibri" pitchFamily="34" charset="0"/>
                <a:ea typeface="Calibri" pitchFamily="34" charset="-122"/>
                <a:cs typeface="Calibri" pitchFamily="34" charset="-120"/>
              </a:rPr>
              <a:t>An IAEA-style regime may be a reasonable place to begin, but only if it is built to be symmetric, and only if it brings middle powers and the Global South to the table with real authority rather than as tokens.</a:t>
            </a:r>
            <a:endParaRPr lang="en-US" sz="1800" dirty="0"/>
          </a:p>
        </p:txBody>
      </p:sp>
      <p:sp>
        <p:nvSpPr>
          <p:cNvPr id="6" name="Text 4"/>
          <p:cNvSpPr/>
          <p:nvPr/>
        </p:nvSpPr>
        <p:spPr>
          <a:xfrm>
            <a:off x="731520" y="4572000"/>
            <a:ext cx="10241280" cy="822960"/>
          </a:xfrm>
          <a:prstGeom prst="rect">
            <a:avLst/>
          </a:prstGeom>
          <a:noFill/>
          <a:ln/>
        </p:spPr>
        <p:txBody>
          <a:bodyPr wrap="square" lIns="0" tIns="0" rIns="0" bIns="0" rtlCol="0" anchor="ctr"/>
          <a:lstStyle/>
          <a:p>
            <a:pPr marL="0" indent="0">
              <a:buNone/>
            </a:pPr>
            <a:r>
              <a:rPr lang="en-US" sz="2200" i="1" dirty="0">
                <a:solidFill>
                  <a:srgbClr val="FFFFFF"/>
                </a:solidFill>
                <a:latin typeface="Cambria" pitchFamily="34" charset="0"/>
                <a:ea typeface="Cambria" pitchFamily="34" charset="-122"/>
                <a:cs typeface="Cambria" pitchFamily="34" charset="-120"/>
              </a:rPr>
              <a:t>The risks fall on all of us. We have to answer this together, and we have to answer it now.</a:t>
            </a:r>
            <a:endParaRPr lang="en-US" sz="2200" dirty="0"/>
          </a:p>
        </p:txBody>
      </p:sp>
      <p:sp>
        <p:nvSpPr>
          <p:cNvPr id="7" name="Text 5"/>
          <p:cNvSpPr/>
          <p:nvPr/>
        </p:nvSpPr>
        <p:spPr>
          <a:xfrm>
            <a:off x="731520" y="6035040"/>
            <a:ext cx="10698480" cy="365760"/>
          </a:xfrm>
          <a:prstGeom prst="rect">
            <a:avLst/>
          </a:prstGeom>
          <a:noFill/>
          <a:ln/>
        </p:spPr>
        <p:txBody>
          <a:bodyPr wrap="square" lIns="0" tIns="0" rIns="0" bIns="0" rtlCol="0" anchor="ctr"/>
          <a:lstStyle/>
          <a:p>
            <a:pPr marL="0" indent="0">
              <a:buNone/>
            </a:pPr>
            <a:r>
              <a:rPr lang="en-US" sz="1200" dirty="0">
                <a:solidFill>
                  <a:srgbClr val="AFC0CE"/>
                </a:solidFill>
                <a:latin typeface="Calibri" pitchFamily="34" charset="0"/>
                <a:ea typeface="Calibri" pitchFamily="34" charset="-122"/>
                <a:cs typeface="Calibri" pitchFamily="34" charset="-120"/>
              </a:rPr>
              <a:t>Parveen Sheikh  ·  Meenakshi Neeharika Mangipudi   |   Apart Research  ·  Asia track  ·  2026</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1012</Words>
  <Application>Microsoft Office PowerPoint</Application>
  <PresentationFormat>Widescreen</PresentationFormat>
  <Paragraphs>112</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Watches the Watchers?</dc:title>
  <dc:subject>PptxGenJS Presentation</dc:subject>
  <dc:creator>Parveen Sheikh</dc:creator>
  <cp:lastModifiedBy>Shah Bano</cp:lastModifiedBy>
  <cp:revision>1</cp:revision>
  <dcterms:created xsi:type="dcterms:W3CDTF">2026-06-22T11:42:39Z</dcterms:created>
  <dcterms:modified xsi:type="dcterms:W3CDTF">2026-06-22T11:45:52Z</dcterms:modified>
</cp:coreProperties>
</file>