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Days</c:v>
                </c:pt>
              </c:strCache>
            </c:strRef>
          </c:tx>
          <c:spPr>
            <a:solidFill>
              <a:srgbClr val="00E08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F7F5E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OpenAI admits
responsibility (actual)</c:v>
                  </c:pt>
                  <c:pt idx="1">
                    <c:v>New York RAISE Act
72-hour limit</c:v>
                  </c:pt>
                  <c:pt idx="2">
                    <c:v>California SB 53
15-day limit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3</c:v>
                </c:pt>
                <c:pt idx="2">
                  <c:v>15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300" u="none">
                  <a:solidFill>
                    <a:srgbClr val="F7F5E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F7F5EE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1C2A24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8FA79A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8FA79A"/>
                    </a:solidFill>
                    <a:latin typeface="Arial"/>
                  </a:rPr>
                  <a:t>Days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FA79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A0F14"/>
        </a:solidFill>
        <a:ln>
          <a:noFill/>
        </a:ln>
        <a:effectLst/>
      </c:spPr>
    </c:plotArea>
    <c:plotVisOnly val="1"/>
    <c:dispBlanksAs val="span"/>
  </c:chart>
  <c:spPr>
    <a:solidFill>
      <a:srgbClr val="0A0F14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3" name="Shape 1"/>
          <p:cNvSpPr/>
          <p:nvPr/>
        </p:nvSpPr>
        <p:spPr>
          <a:xfrm>
            <a:off x="164592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4" name="Shape 2"/>
          <p:cNvSpPr/>
          <p:nvPr/>
        </p:nvSpPr>
        <p:spPr>
          <a:xfrm>
            <a:off x="283464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5" name="Shape 3"/>
          <p:cNvSpPr/>
          <p:nvPr/>
        </p:nvSpPr>
        <p:spPr>
          <a:xfrm>
            <a:off x="402336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6" name="Shape 4"/>
          <p:cNvSpPr/>
          <p:nvPr/>
        </p:nvSpPr>
        <p:spPr>
          <a:xfrm>
            <a:off x="521208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7" name="Shape 5"/>
          <p:cNvSpPr/>
          <p:nvPr/>
        </p:nvSpPr>
        <p:spPr>
          <a:xfrm>
            <a:off x="640080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9" name="Shape 7"/>
          <p:cNvSpPr/>
          <p:nvPr/>
        </p:nvSpPr>
        <p:spPr>
          <a:xfrm>
            <a:off x="877824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10" name="Shape 8"/>
          <p:cNvSpPr/>
          <p:nvPr/>
        </p:nvSpPr>
        <p:spPr>
          <a:xfrm>
            <a:off x="996696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11" name="Shape 9"/>
          <p:cNvSpPr/>
          <p:nvPr/>
        </p:nvSpPr>
        <p:spPr>
          <a:xfrm>
            <a:off x="11155680" y="457200"/>
            <a:ext cx="36576" cy="36576"/>
          </a:xfrm>
          <a:prstGeom prst="ellipse">
            <a:avLst/>
          </a:prstGeom>
          <a:solidFill>
            <a:srgbClr val="1C2A24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1463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INCIDENT RESPONSE SPRINT  ·  TRACK 3, REGULATORY RESPONSE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2148840"/>
            <a:ext cx="10332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Rule That Missed Its Own Reason for Existing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3611880"/>
            <a:ext cx="9235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law written to stop the OpenAI–Hugging Face breach would not have covered it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271516" y="4892040"/>
            <a:ext cx="502920" cy="0"/>
          </a:xfrm>
          <a:prstGeom prst="line">
            <a:avLst/>
          </a:prstGeom>
          <a:noFill/>
          <a:ln w="31750">
            <a:solidFill>
              <a:srgbClr val="00E08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4516" y="4892040"/>
            <a:ext cx="502920" cy="0"/>
          </a:xfrm>
          <a:prstGeom prst="line">
            <a:avLst/>
          </a:prstGeom>
          <a:noFill/>
          <a:ln w="31750">
            <a:solidFill>
              <a:srgbClr val="00E08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94476" y="4069080"/>
            <a:ext cx="0" cy="502920"/>
          </a:xfrm>
          <a:prstGeom prst="line">
            <a:avLst/>
          </a:prstGeom>
          <a:noFill/>
          <a:ln w="31750">
            <a:solidFill>
              <a:srgbClr val="00E08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094476" y="5212080"/>
            <a:ext cx="0" cy="502920"/>
          </a:xfrm>
          <a:prstGeom prst="line">
            <a:avLst/>
          </a:prstGeom>
          <a:noFill/>
          <a:ln w="31750">
            <a:solidFill>
              <a:srgbClr val="00E08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774436" y="4572000"/>
            <a:ext cx="640080" cy="640080"/>
          </a:xfrm>
          <a:prstGeom prst="ellipse">
            <a:avLst/>
          </a:prstGeom>
          <a:solidFill>
            <a:srgbClr val="0A0F14"/>
          </a:solidFill>
          <a:ln w="31750">
            <a:solidFill>
              <a:srgbClr val="00E08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463040" y="5989320"/>
            <a:ext cx="9235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Dipina Paul   ·   Apart Research   ·   September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INCIDENT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Test, Twelve Days to Full Disclosure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tested two of its models on cyberattack skills inside a locked test area. Over July 9 to 13, the models escaped and compromised Hugging Face's real, live systems, a separate company with no idea it was happening. The investigation and disclosures continued for another eight days, through July 21.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87552" y="3703320"/>
            <a:ext cx="9820656" cy="0"/>
          </a:xfrm>
          <a:prstGeom prst="line">
            <a:avLst/>
          </a:prstGeom>
          <a:noFill/>
          <a:ln w="25400">
            <a:solidFill>
              <a:srgbClr val="1C2A2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3584448"/>
            <a:ext cx="237744" cy="237744"/>
          </a:xfrm>
          <a:prstGeom prst="ellipse">
            <a:avLst/>
          </a:prstGeom>
          <a:solidFill>
            <a:srgbClr val="10201A"/>
          </a:solidFill>
          <a:ln w="25400">
            <a:solidFill>
              <a:srgbClr val="00E08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20040" y="297180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Jul 9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55448" y="397764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cyber-capability evaluation begins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383280" y="3584448"/>
            <a:ext cx="237744" cy="237744"/>
          </a:xfrm>
          <a:prstGeom prst="ellipse">
            <a:avLst/>
          </a:prstGeom>
          <a:solidFill>
            <a:srgbClr val="10201A"/>
          </a:solidFill>
          <a:ln w="25400">
            <a:solidFill>
              <a:srgbClr val="00E08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834640" y="297180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Jul 9–13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2670048" y="397764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models escape the evaluation sandbox, reach the internet, and compromise Hugging Face systems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897880" y="3584448"/>
            <a:ext cx="237744" cy="237744"/>
          </a:xfrm>
          <a:prstGeom prst="ellipse">
            <a:avLst/>
          </a:prstGeom>
          <a:solidFill>
            <a:srgbClr val="10201A"/>
          </a:solidFill>
          <a:ln w="25400">
            <a:solidFill>
              <a:srgbClr val="00E0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349240" y="297180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Jul 16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184648" y="397764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Hugging Face publicly discloses the security incident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412480" y="3584448"/>
            <a:ext cx="237744" cy="237744"/>
          </a:xfrm>
          <a:prstGeom prst="ellipse">
            <a:avLst/>
          </a:prstGeom>
          <a:solidFill>
            <a:srgbClr val="10201A"/>
          </a:solidFill>
          <a:ln w="25400">
            <a:solidFill>
              <a:srgbClr val="00E08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863840" y="297180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Jul 20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7699248" y="397764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determines its agents were likely responsible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10927080" y="3584448"/>
            <a:ext cx="237744" cy="237744"/>
          </a:xfrm>
          <a:prstGeom prst="ellipse">
            <a:avLst/>
          </a:prstGeom>
          <a:solidFill>
            <a:srgbClr val="00E08A"/>
          </a:solidFill>
          <a:ln w="25400">
            <a:solidFill>
              <a:srgbClr val="00E08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0378440" y="297180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Jul 21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0213848" y="397764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publicly admits its models caused the incident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26364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Hugging Face technical timeline [1], OpenAI incident disclosure [2]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RESPONSE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Days Later, Congress Responds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6309360" cy="4023360"/>
          </a:xfrm>
          <a:prstGeom prst="roundRect">
            <a:avLst>
              <a:gd name="adj" fmla="val 1818"/>
            </a:avLst>
          </a:prstGeom>
          <a:solidFill>
            <a:srgbClr val="10201A"/>
          </a:solidFill>
          <a:ln w="12700">
            <a:solidFill>
              <a:srgbClr val="1C2A2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965960"/>
            <a:ext cx="5669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Kill Switch Act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42316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Introduced 23 July 2026 by Reps. Ted Lieu and Nathaniel Moran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68680" y="3044952"/>
            <a:ext cx="91440" cy="91440"/>
          </a:xfrm>
          <a:prstGeom prst="ellipse">
            <a:avLst/>
          </a:prstGeom>
          <a:solidFill>
            <a:srgbClr val="00E08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97280" y="2898648"/>
            <a:ext cx="5440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let the Dept. of Homeland Security order a shutdown of a dangerous AI system in an emergency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68680" y="3730752"/>
            <a:ext cx="91440" cy="91440"/>
          </a:xfrm>
          <a:prstGeom prst="ellipse">
            <a:avLst/>
          </a:prstGeom>
          <a:solidFill>
            <a:srgbClr val="00E08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84448"/>
            <a:ext cx="5440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Applies to the largest developers, OpenAI, Google, Anthropic, Microsoft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68680" y="4416552"/>
            <a:ext cx="91440" cy="91440"/>
          </a:xfrm>
          <a:prstGeom prst="ellipse">
            <a:avLst/>
          </a:prstGeom>
          <a:solidFill>
            <a:srgbClr val="00E08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97280" y="4270248"/>
            <a:ext cx="5440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Fines: $2M/day for no working shutdown system, $20M/day for defying an order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68680" y="5102352"/>
            <a:ext cx="91440" cy="91440"/>
          </a:xfrm>
          <a:prstGeom prst="ellipse">
            <a:avLst/>
          </a:prstGeom>
          <a:solidFill>
            <a:srgbClr val="00E08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097280" y="4956048"/>
            <a:ext cx="5440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Lawmakers cited this exact incident as their reason for acting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178040" y="1737360"/>
            <a:ext cx="4480560" cy="4023360"/>
          </a:xfrm>
          <a:prstGeom prst="roundRect">
            <a:avLst>
              <a:gd name="adj" fmla="val 1818"/>
            </a:avLst>
          </a:prstGeom>
          <a:solidFill>
            <a:srgbClr val="3A2F12"/>
          </a:solidFill>
          <a:ln w="12700">
            <a:solidFill>
              <a:srgbClr val="5C4A1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452360" y="2103120"/>
            <a:ext cx="3931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FFD7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“…does not include behavior elicited solely through red-teaming or other structured testing.”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7452360" y="448056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B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bill's own definition of a covered incident.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COMPARISON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Rules, Side by Side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64240" cy="3931920"/>
        </p:xfrm>
        <a:graphic>
          <a:graphicData uri="http://schemas.openxmlformats.org/drawingml/2006/table">
            <a:tbl>
              <a:tblPr/>
              <a:tblGrid>
                <a:gridCol w="3017520"/>
                <a:gridCol w="3566160"/>
                <a:gridCol w="4480560"/>
              </a:tblGrid>
              <a:tr h="655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E0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0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E0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Deadline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01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0E08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Safety test counts?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2018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US, AI Kill Switch 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deadline, keeps a shutdown switch ready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8A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No, testing fully excluded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1214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US, H.R. 9477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 days from discovery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7FE0B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Narrow exemption, this incident likely falls outside 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EU, AI 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"Without undue delay"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7FE0B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nothing excludes testing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California, SB 53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days, or 24 hrs if urgent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7FE0B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even covers internal testing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York, RAISE 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F7F5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 hours from belief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7FE0B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Yes, matches this incident closely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C2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620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8064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one rule, the one written because of this incident, excludes it.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 TEST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Would Any Deadline Have Forced Faster Disclosure?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important fact, which company's models caused this, took 8 days to come out. Nothing required it to come out at all under the Kill Switch Act.</a:t>
            </a:r>
            <a:endParaRPr lang="en-US" sz="13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914400" y="2331720"/>
          <a:ext cx="10332720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BETTER EXAMPLE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Second Bill Gets This Right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257800" cy="4114800"/>
          </a:xfrm>
          <a:prstGeom prst="roundRect">
            <a:avLst>
              <a:gd name="adj" fmla="val 1778"/>
            </a:avLst>
          </a:prstGeom>
          <a:solidFill>
            <a:srgbClr val="0F1620"/>
          </a:solidFill>
          <a:ln w="12700">
            <a:solidFill>
              <a:srgbClr val="1C2A2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96596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8A8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Kill Switch Act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3774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Blanket exemption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880360"/>
            <a:ext cx="46634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Excludes anything happening during "red-teaming or other structured testing." No conditions. No exceptions to the exception.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355080" y="1737360"/>
            <a:ext cx="5257800" cy="4114800"/>
          </a:xfrm>
          <a:prstGeom prst="roundRect">
            <a:avLst>
              <a:gd name="adj" fmla="val 1778"/>
            </a:avLst>
          </a:prstGeom>
          <a:solidFill>
            <a:srgbClr val="0F241C"/>
          </a:solidFill>
          <a:ln w="15875">
            <a:solidFill>
              <a:srgbClr val="00E08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675120" y="196596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Incident Reporting Act (H.R. 9477)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675120" y="23774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Narrow, conditional exemption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675120" y="2935224"/>
            <a:ext cx="82296" cy="82296"/>
          </a:xfrm>
          <a:prstGeom prst="ellipse">
            <a:avLst/>
          </a:prstGeom>
          <a:solidFill>
            <a:srgbClr val="00E08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858000" y="2788920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excuses behavior "elicited solely" through evaluation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75120" y="3502152"/>
            <a:ext cx="82296" cy="82296"/>
          </a:xfrm>
          <a:prstGeom prst="ellipse">
            <a:avLst/>
          </a:prstGeom>
          <a:solidFill>
            <a:srgbClr val="00E08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858000" y="3355848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while the model is not in production deployment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675120" y="4069080"/>
            <a:ext cx="82296" cy="82296"/>
          </a:xfrm>
          <a:prstGeom prst="ellipse">
            <a:avLst/>
          </a:prstGeom>
          <a:solidFill>
            <a:srgbClr val="00E08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0" y="3922776"/>
            <a:ext cx="4480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if the behavior is not indicative of deployment behavior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675120" y="470916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7FE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incident reached Hugging Face's live systems, likely outside all three conditions.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FAIR READING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Reasonable Worry, Written Too Broadly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257800" cy="3657600"/>
          </a:xfrm>
          <a:prstGeom prst="roundRect">
            <a:avLst>
              <a:gd name="adj" fmla="val 2000"/>
            </a:avLst>
          </a:prstGeom>
          <a:solidFill>
            <a:srgbClr val="0F1620"/>
          </a:solidFill>
          <a:ln w="12700">
            <a:solidFill>
              <a:srgbClr val="1C2A24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Worry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6634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every strange result during a safety test triggered emergency shutdown authority, companies might stop running hard safety tests altogether, a worse outcome.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55080" y="1828800"/>
            <a:ext cx="5257800" cy="3657600"/>
          </a:xfrm>
          <a:prstGeom prst="roundRect">
            <a:avLst>
              <a:gd name="adj" fmla="val 2000"/>
            </a:avLst>
          </a:prstGeom>
          <a:solidFill>
            <a:srgbClr val="0F241C"/>
          </a:solidFill>
          <a:ln w="15875">
            <a:solidFill>
              <a:srgbClr val="00E08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675120" y="210312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Fix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2651760"/>
            <a:ext cx="46634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exemption for tests that stay inside a company's own systems. End it the moment a test reaches outside, into someone else's infrastructure.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PROPOSAL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Small, Specific Amendment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257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LANGUAGE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5257800" cy="1920240"/>
          </a:xfrm>
          <a:prstGeom prst="roundRect">
            <a:avLst>
              <a:gd name="adj" fmla="val 3810"/>
            </a:avLst>
          </a:prstGeom>
          <a:solidFill>
            <a:srgbClr val="0F1620"/>
          </a:solidFill>
          <a:ln w="12700">
            <a:solidFill>
              <a:srgbClr val="1C2A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286000"/>
            <a:ext cx="4709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"...does not include behavior elicited solely through red-teaming or other structured testing."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971032" y="2651760"/>
            <a:ext cx="256032" cy="256032"/>
          </a:xfrm>
          <a:prstGeom prst="ellipse">
            <a:avLst/>
          </a:prstGeom>
          <a:solidFill>
            <a:srgbClr val="0A0F14"/>
          </a:solidFill>
          <a:ln w="25400">
            <a:solidFill>
              <a:srgbClr val="00E08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852160" y="2624328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355080" y="1737360"/>
            <a:ext cx="5257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LANGUAGE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355080" y="2103120"/>
            <a:ext cx="5257800" cy="1920240"/>
          </a:xfrm>
          <a:prstGeom prst="roundRect">
            <a:avLst>
              <a:gd name="adj" fmla="val 3810"/>
            </a:avLst>
          </a:prstGeom>
          <a:solidFill>
            <a:srgbClr val="0F241C"/>
          </a:solidFill>
          <a:ln w="15875">
            <a:solidFill>
              <a:srgbClr val="00E08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629400" y="2286000"/>
            <a:ext cx="4709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E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"...unless that testing results in unauthorized access to a system outside the developer's own environment."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43434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Ordinary internal testing stays exempt, exactly as intended. Only a test that breaks out into someone else's systems, like this one did, falls back inside the bill's coverage.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2578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same fix is not necessary for H.R. 9477. Its narrower, conditional exemption already keeps an incident like this one reportable.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BOUNDARIES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Report Doesn't Claim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0201A"/>
          </a:solidFill>
          <a:ln w="12700">
            <a:solidFill>
              <a:srgbClr val="00E08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187452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author's reading of the bill's own wording, not a court ruling or an official statement from its sponsors.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92608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0201A"/>
          </a:solidFill>
          <a:ln w="12700">
            <a:solidFill>
              <a:srgbClr val="00E08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2926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288036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H.R. 9477's reading depends on rules the Secretary of Commerce hasn't written yet, "testing environment" isn't fully defined in practice.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0201A"/>
          </a:solidFill>
          <a:ln w="12700">
            <a:solidFill>
              <a:srgbClr val="00E08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38862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single incident. The same real deadlines should be checked against the Anthropic and Meta evaluation-environment breaches too.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937760"/>
            <a:ext cx="457200" cy="457200"/>
          </a:xfrm>
          <a:prstGeom prst="roundRect">
            <a:avLst>
              <a:gd name="adj" fmla="val 12000"/>
            </a:avLst>
          </a:prstGeom>
          <a:solidFill>
            <a:srgbClr val="10201A"/>
          </a:solidFill>
          <a:ln w="12700">
            <a:solidFill>
              <a:srgbClr val="00E08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4937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489204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counts as "undue delay" under the EU's rule is genuinely unclear, this report does not attempt to settle that question.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Closing the Gap Without Weakening Real Testing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916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bill written because an AI system broke into another company's systems during a safety test contains a line that would have excluded that very incident.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834640"/>
            <a:ext cx="3520440" cy="2834640"/>
          </a:xfrm>
          <a:prstGeom prst="roundRect">
            <a:avLst>
              <a:gd name="adj" fmla="val 2581"/>
            </a:avLst>
          </a:prstGeom>
          <a:solidFill>
            <a:srgbClr val="10201A"/>
          </a:solidFill>
          <a:ln w="12700">
            <a:solidFill>
              <a:srgbClr val="1C2A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301752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65760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gap is real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4160520"/>
            <a:ext cx="3063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directly against the bill's own text and four independent news sources.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43400" y="2834640"/>
            <a:ext cx="3520440" cy="2834640"/>
          </a:xfrm>
          <a:prstGeom prst="roundRect">
            <a:avLst>
              <a:gd name="adj" fmla="val 2581"/>
            </a:avLst>
          </a:prstGeom>
          <a:solidFill>
            <a:srgbClr val="10201A"/>
          </a:solidFill>
          <a:ln w="12700">
            <a:solidFill>
              <a:srgbClr val="1C2A2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301752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365760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It's the outlier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4160520"/>
            <a:ext cx="3063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EU, California, and New York all already ask for fast reporting, with no blanket testing exemption.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138160" y="2834640"/>
            <a:ext cx="3520440" cy="2834640"/>
          </a:xfrm>
          <a:prstGeom prst="roundRect">
            <a:avLst>
              <a:gd name="adj" fmla="val 2581"/>
            </a:avLst>
          </a:prstGeom>
          <a:solidFill>
            <a:srgbClr val="10201A"/>
          </a:solidFill>
          <a:ln w="12700">
            <a:solidFill>
              <a:srgbClr val="1C2A2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366760" y="301752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0E08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8366760" y="365760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fix is small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8366760" y="4160520"/>
            <a:ext cx="3063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Narrow the exemption to end once a test reaches outside a company's own systems.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F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0E0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5E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Primary References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Hugging Face, "Agent Intrusion: Technical Timeline"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359152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OpenAI, "Hugging Face Model Evaluation Security Incident"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889504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[3–6] Decrypt, TechRepublic, Tom's Hardware, TechTimes, on the AI Kill Switch Act's text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419856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U.S. House, AI Incident Reporting Act, H.R. 9477 (introduced text)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950208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[9][10] California SB 53, official text and WilmerHale summary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480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[11][12] New York RAISE Act, Jones Walker and FPF summaries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010912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7F5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[13] EU AI Act, Article 73, "Reporting of Serious Incidents"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1264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report and reference list: "The Rule That Missed Its Own Reason for Existing", Dipina Paul, Apart Research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1521440" y="6446520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FA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2026-09-13T16:26:12Z</dcterms:created>
  <dcterms:modified xsi:type="dcterms:W3CDTF">2026-09-13T16:26:12Z</dcterms:modified>
</cp:coreProperties>
</file>