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charts/chart1.xml" ContentType="application/vnd.openxmlformats-officedocument.drawingml.chart+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fd0d6f2558c04041" /><Relationship Type="http://schemas.openxmlformats.org/officeDocument/2006/relationships/extended-properties" Target="/docProps/app.xml" Id="Rbe56a779a07645b3" /><Relationship Type="http://schemas.openxmlformats.org/officeDocument/2006/relationships/officeDocument" Target="/ppt/presentation.xml" Id="Rf7ee2cb4d94648a4" /></Relationships>
</file>

<file path=ppt/presentation.xml><?xml version="1.0" encoding="utf-8"?>
<p:presentation xmlns:p="http://schemas.openxmlformats.org/presentationml/2006/main">
  <p:sldMasterIdLst>
    <p:sldMasterId xmlns:r="http://schemas.openxmlformats.org/officeDocument/2006/relationships" id="2147483648" r:id="Rccd0544cf0714411"/>
  </p:sldMasterIdLst>
  <p:notesMasterIdLst>
    <p:notesMasterId xmlns:r="http://schemas.openxmlformats.org/officeDocument/2006/relationships" r:id="Rb5e10ff6a82044f9"/>
  </p:notesMasterIdLst>
  <p:sldIdLst>
    <p:sldId xmlns:r="http://schemas.openxmlformats.org/officeDocument/2006/relationships" id="256" r:id="R743dab39ef374f6d"/>
    <p:sldId xmlns:r="http://schemas.openxmlformats.org/officeDocument/2006/relationships" id="257" r:id="R513e7338e1884a1a"/>
    <p:sldId xmlns:r="http://schemas.openxmlformats.org/officeDocument/2006/relationships" id="258" r:id="R45fc02e0d86040db"/>
    <p:sldId xmlns:r="http://schemas.openxmlformats.org/officeDocument/2006/relationships" id="259" r:id="R276b9c5c0b1649fa"/>
    <p:sldId xmlns:r="http://schemas.openxmlformats.org/officeDocument/2006/relationships" id="260" r:id="R881d19aadf894a41"/>
    <p:sldId xmlns:r="http://schemas.openxmlformats.org/officeDocument/2006/relationships" id="261" r:id="R1656448cea804d76"/>
    <p:sldId xmlns:r="http://schemas.openxmlformats.org/officeDocument/2006/relationships" id="262" r:id="R9a4f8840d59b4f0c"/>
    <p:sldId xmlns:r="http://schemas.openxmlformats.org/officeDocument/2006/relationships" id="263" r:id="R904b07b23b504c5b"/>
    <p:sldId xmlns:r="http://schemas.openxmlformats.org/officeDocument/2006/relationships" id="264" r:id="R4b90949352cd4ae8"/>
    <p:sldId xmlns:r="http://schemas.openxmlformats.org/officeDocument/2006/relationships" id="265" r:id="R05055681c5d840b5"/>
    <p:sldId xmlns:r="http://schemas.openxmlformats.org/officeDocument/2006/relationships" id="266" r:id="Ra07b3ccfa56042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54ed339b7624db5" /><Relationship Type="http://schemas.openxmlformats.org/officeDocument/2006/relationships/slideMaster" Target="/ppt/slideMasters/slideMaster1.xml" Id="Rccd0544cf0714411" /><Relationship Type="http://schemas.openxmlformats.org/officeDocument/2006/relationships/notesMaster" Target="/ppt/notesMasters/notesMaster1.xml" Id="Rb5e10ff6a82044f9" /><Relationship Type="http://schemas.openxmlformats.org/officeDocument/2006/relationships/presProps" Target="/ppt/presProps.xml" Id="Rb5fd081638294fb2" /><Relationship Type="http://schemas.openxmlformats.org/officeDocument/2006/relationships/tableStyles" Target="/ppt/tableStyles.xml" Id="R01e38571e5634aa1" /><Relationship Type="http://schemas.openxmlformats.org/officeDocument/2006/relationships/slide" Target="/ppt/slides/slide1.xml" Id="R743dab39ef374f6d" /><Relationship Type="http://schemas.openxmlformats.org/officeDocument/2006/relationships/slide" Target="/ppt/slides/slide2.xml" Id="R513e7338e1884a1a" /><Relationship Type="http://schemas.openxmlformats.org/officeDocument/2006/relationships/slide" Target="/ppt/slides/slide3.xml" Id="R45fc02e0d86040db" /><Relationship Type="http://schemas.openxmlformats.org/officeDocument/2006/relationships/slide" Target="/ppt/slides/slide4.xml" Id="R276b9c5c0b1649fa" /><Relationship Type="http://schemas.openxmlformats.org/officeDocument/2006/relationships/slide" Target="/ppt/slides/slide5.xml" Id="R881d19aadf894a41" /><Relationship Type="http://schemas.openxmlformats.org/officeDocument/2006/relationships/slide" Target="/ppt/slides/slide6.xml" Id="R1656448cea804d76" /><Relationship Type="http://schemas.openxmlformats.org/officeDocument/2006/relationships/slide" Target="/ppt/slides/slide7.xml" Id="R9a4f8840d59b4f0c" /><Relationship Type="http://schemas.openxmlformats.org/officeDocument/2006/relationships/slide" Target="/ppt/slides/slide8.xml" Id="R904b07b23b504c5b" /><Relationship Type="http://schemas.openxmlformats.org/officeDocument/2006/relationships/slide" Target="/ppt/slides/slide9.xml" Id="R4b90949352cd4ae8" /><Relationship Type="http://schemas.openxmlformats.org/officeDocument/2006/relationships/slide" Target="/ppt/slides/slide10.xml" Id="R05055681c5d840b5" /><Relationship Type="http://schemas.openxmlformats.org/officeDocument/2006/relationships/slide" Target="/ppt/slides/slide11.xml" Id="Ra07b3ccfa56042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a517d954ef1461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12662ea4dbe4956" /><Relationship Type="http://schemas.openxmlformats.org/officeDocument/2006/relationships/notesMaster" Target="/ppt/notesMasters/notesMaster1.xml" Id="Rde404e20ef7a4e95" /></Relationships>
</file>

<file path=ppt/notesSlides/_rels/notesSlide2.xml.rels>&#65279;<?xml version="1.0" encoding="utf-8"?><Relationships xmlns="http://schemas.openxmlformats.org/package/2006/relationships"><Relationship Type="http://schemas.openxmlformats.org/officeDocument/2006/relationships/slide" Target="/ppt/slides/slide2.xml" Id="R923568e3ef1b4437" /><Relationship Type="http://schemas.openxmlformats.org/officeDocument/2006/relationships/notesMaster" Target="/ppt/notesMasters/notesMaster1.xml" Id="Rc0edb23f07cb477d"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7228381fd54fb6" /><Relationship Type="http://schemas.openxmlformats.org/officeDocument/2006/relationships/notesMaster" Target="/ppt/notesMasters/notesMaster1.xml" Id="R42ab8f2b9a1b4abe" /></Relationships>
</file>

<file path=ppt/notesSlides/_rels/notesSlide4.xml.rels>&#65279;<?xml version="1.0" encoding="utf-8"?><Relationships xmlns="http://schemas.openxmlformats.org/package/2006/relationships"><Relationship Type="http://schemas.openxmlformats.org/officeDocument/2006/relationships/slide" Target="/ppt/slides/slide4.xml" Id="R562e48fa95ed4002" /><Relationship Type="http://schemas.openxmlformats.org/officeDocument/2006/relationships/notesMaster" Target="/ppt/notesMasters/notesMaster1.xml" Id="R9f8c320987d5459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b7f9fdf74dd4257" /><Relationship Type="http://schemas.openxmlformats.org/officeDocument/2006/relationships/notesMaster" Target="/ppt/notesMasters/notesMaster1.xml" Id="Rbf6a0edeaee44e2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1a92325d3394ead" /><Relationship Type="http://schemas.openxmlformats.org/officeDocument/2006/relationships/notesMaster" Target="/ppt/notesMasters/notesMaster1.xml" Id="R37aa65be291d4d46" /></Relationships>
</file>

<file path=ppt/notesSlides/_rels/notesSlide7.xml.rels>&#65279;<?xml version="1.0" encoding="utf-8"?><Relationships xmlns="http://schemas.openxmlformats.org/package/2006/relationships"><Relationship Type="http://schemas.openxmlformats.org/officeDocument/2006/relationships/slide" Target="/ppt/slides/slide7.xml" Id="Rdfbd98c4b92e4973" /><Relationship Type="http://schemas.openxmlformats.org/officeDocument/2006/relationships/notesMaster" Target="/ppt/notesMasters/notesMaster1.xml" Id="R7c4b21698a7943a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957065a2f664a21" /><Relationship Type="http://schemas.openxmlformats.org/officeDocument/2006/relationships/notesMaster" Target="/ppt/notesMasters/notesMaster1.xml" Id="R668338bce46a4dfd" /></Relationships>
</file>

<file path=ppt/notesSlides/_rels/notesSlide9.xml.rels>&#65279;<?xml version="1.0" encoding="utf-8"?><Relationships xmlns="http://schemas.openxmlformats.org/package/2006/relationships"><Relationship Type="http://schemas.openxmlformats.org/officeDocument/2006/relationships/slide" Target="/ppt/slides/slide9.xml" Id="R1f3586572c88489f" /><Relationship Type="http://schemas.openxmlformats.org/officeDocument/2006/relationships/notesMaster" Target="/ppt/notesMasters/notesMaster1.xml" Id="R11d934f6d3a24a1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539c10650d142af" /><Relationship Type="http://schemas.openxmlformats.org/officeDocument/2006/relationships/notesMaster" Target="/ppt/notesMasters/notesMaster1.xml" Id="R83426b2c27fb4e8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43161e62a6749cd" /><Relationship Type="http://schemas.openxmlformats.org/officeDocument/2006/relationships/notesMaster" Target="/ppt/notesMasters/notesMaster1.xml" Id="R8b2e04fbab314eb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Opening: Most sandbox evaluations inspect one execution environment at a time. MUTE asks a relational question instead. If run A can change a shared resource and run B can observe that change, the pair has an information transfer path even when neither run can contact the other directly. The project turns that risk into a repeatable test.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the contrast. On the left, both runs pass because each lacks a direct peer connection. On the right, both runs legitimately touch the same mutable dependency. The incident record and the later Check Point experiment show why that matters. A resource property written from one environment could be read from another. MUTE does not claim that every shared resource leaks. It identifies which directed relations deserve an active test. Sources: https://openai.com/index/hugging-face-incident-and-the-road-ahead/ ; https://metr.org/blog/2026-08-26-openai-hugging-face-incident-investigation/ ; https://huggingface.co/blog/agent-intrusion-technical-timeline ; https://research.checkpoint.com/2026/the-shared-clipboard-inside-the-sandbox-cross-account-data-leakage-in-chatgpt/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static phase reads a small JSON policy. For every ordered identity pair, MUTE looks for a resource that the first identity can write or influence and the second can read or enumerate. Direction matters. A to B and B to A are separate tests. The tenant scoped row has no intersection, so the graph predicts no A to B edge there. The graph is only a test plan. The next phase supplies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Walk left to right. The config defines identities, resources, permissions, trial counts, and time budgets. The graph planner generates ordered edges. The supervisor owns the secret nonce and starts separate writer and reader processes. The reader never receives the nonce. Both processes interact only through the declared adapter. The verifier compares candidates after both exit, then checks that the saved evidence is complete. The current adapters are local simulations. The architecture is designed so a real service adapter can replace them later in an authorized environment.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supervisor first runs B before A. Any recovery here means stale state, contamination, or a broken test, so the trial cannot pass. Next the supervisor creates a fresh 128 bit nonce and gives it only to writer A. After A exits, B starts separately without the nonce and performs only its fixed read or enumerate operation. The verifier compares B's candidates with the nonce after B exits. Persisted events contain SHA 256 commitments instead of the secret itself.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scorer is deliberately conservative. If a required file is missing, a digest does not match, or a control recovers the nonce, the result is inconclusive. If valid paired evidence shows exact recovery, MUTE reports channel demonstrated and the CI gate fails. If no exact recovery occurs, the result says only no channel observed under the configured operations, trials, delays, and time budgets. It never says secure.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experiment includes one negative case and three known positive cases. The tenant scoped fixture gives A and B separate state paths. The value fixture allows direct metadata transfer. The namespace fixture encodes the nonce in an item name, so B can recover it through enumeration without reading object contents. The residual fixture waits 40 milliseconds after A exits before B starts. Every case uses the same deterministic scorer and the same reader before writer control.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archived run recovered all 96 nonces in the three deliberately shared fixtures. It recovered none in 32 tenant scoped trials and none in 128 reader before writer controls. Metadata recovery had a median latency of 1.092 milliseconds and a 95th percentile of 2.474. The residual fixture remained observable at the tested 40 millisecond delay. The F1 score is only a self consistency result for four hand authored fixtures. It does not show production generalization.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slide answers the first Track 1 criterion. A reviewer receives the source plus five ordinary files. The JSON report contains the graph, metrics, and bounded claim. The event log contains commitments rather than raw nonces. The manifest records file sizes and SHA 256 digests. The verifier checks every required file and the source hash. If anything is missing or changed, it returns inconclusive. The limitation is important: the manifest is unsigned, so stronger custody would need signatures or external timestamps.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the intended operating model. A permission or service change triggers the pairwise test. The same configuration describes scope and budgets. Exit code one means a channel was demonstrated and the release should block. Exit code zero means only that the configured test observed no channel. Exit code two means the run or evidence failed and should also block until repaired. The current prototype needs a real authorized adapter before lab deployment, but the integration surface is already small: a config file, a command line tool, stable JSON, and automation friendly exit codes.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Close with the boundary. MUTE proves that this harness can detect seeded pairwise transfer in its local adapters and can preserve enough evidence for another reviewer to inspect the run. It does not certify a production sandbox. The next decisive proof is one authorized real service adapter, followed by realistic failure modes and independent reproduction. The core message is simple: when infrastructure is shared, containment is relational. Test the pair and report exactly what the test covered.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62e3463596945d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9debda0ce51418c" /><Relationship Type="http://schemas.openxmlformats.org/officeDocument/2006/relationships/slideLayout" Target="/ppt/slideLayouts/slideLayout1.xml" Id="R55a21b8fa1a9451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5a21b8fa1a9451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eb245542e94487d" /><Relationship Type="http://schemas.openxmlformats.org/officeDocument/2006/relationships/notesSlide" Target="/ppt/notesSlides/notesSlide1.xml" Id="R71e68d4ee19647a3"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bc52d26442e4260" /><Relationship Type="http://schemas.openxmlformats.org/officeDocument/2006/relationships/notesSlide" Target="/ppt/notesSlides/notesSlide2.xml" Id="R1ed2fc1123fa4a2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42a14fb443d44eab" /><Relationship Type="http://schemas.openxmlformats.org/officeDocument/2006/relationships/notesSlide" Target="/ppt/notesSlides/notesSlide3.xml" Id="R6c342aae8a264d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a7aac480978443a" /><Relationship Type="http://schemas.openxmlformats.org/officeDocument/2006/relationships/notesSlide" Target="/ppt/notesSlides/notesSlide4.xml" Id="R13111201e90f4154"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43268e900db4258" /><Relationship Type="http://schemas.openxmlformats.org/officeDocument/2006/relationships/notesSlide" Target="/ppt/notesSlides/notesSlide5.xml" Id="R911208775afc4b6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265763397be4c4d" /><Relationship Type="http://schemas.openxmlformats.org/officeDocument/2006/relationships/notesSlide" Target="/ppt/notesSlides/notesSlide6.xml" Id="Ra33e82c9f2394a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42baff11bded42ab" /><Relationship Type="http://schemas.openxmlformats.org/officeDocument/2006/relationships/notesSlide" Target="/ppt/notesSlides/notesSlide7.xml" Id="R4518a2cd4c6c48c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00e3aebe2eba4927" /><Relationship Type="http://schemas.openxmlformats.org/officeDocument/2006/relationships/chart" Target="/ppt/slides/charts/chart1.xml" Id="R5aeccd0253f34bf1" /><Relationship Type="http://schemas.openxmlformats.org/officeDocument/2006/relationships/notesSlide" Target="/ppt/notesSlides/notesSlide8.xml" Id="R4b90ae580f19482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50ba3e247714d62" /><Relationship Type="http://schemas.openxmlformats.org/officeDocument/2006/relationships/notesSlide" Target="/ppt/notesSlides/notesSlide9.xml" Id="Rb62bffdd7ffd4ab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97f665f4a9294b05" /><Relationship Type="http://schemas.openxmlformats.org/officeDocument/2006/relationships/notesSlide" Target="/ppt/notesSlides/notesSlide10.xml" Id="Re70e5c62a074489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fd7eb89a3454477" /><Relationship Type="http://schemas.openxmlformats.org/officeDocument/2006/relationships/notesSlide" Target="/ppt/notesSlides/notesSlide11.xml" Id="R2d81224cd6ff462b"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1350" b="1">
                <a:solidFill>
                  <a:srgbClr val="18313D"/>
                </a:solidFill>
                <a:latin typeface="Helvetica Neue"/>
                <a:ea typeface="Helvetica Neue"/>
                <a:cs typeface="Helvetica Neue"/>
              </a:rPr>
              <a:t>Exact nonce recovery rate (%)</a:t>
            </a:r>
          </a:p>
        </c:rich>
      </c:tx>
      <c:overlay val="0"/>
      <c:txPr>
        <a:bodyPr xmlns:a="http://schemas.openxmlformats.org/drawingml/2006/main" anchorCtr="1"/>
        <a:lstStyle xmlns:a="http://schemas.openxmlformats.org/drawingml/2006/main"/>
        <a:p xmlns:a="http://schemas.openxmlformats.org/drawingml/2006/main">
          <a:pPr>
            <a:defRPr sz="1350" b="1">
              <a:solidFill>
                <a:srgbClr val="18313D"/>
              </a:solidFill>
              <a:latin typeface="Helvetica Neue"/>
              <a:ea typeface="Helvetica Neue"/>
              <a:cs typeface="Helvetica Neue"/>
            </a:defRPr>
          </a:pPr>
        </a:p>
      </c:txPr>
    </c:title>
    <c:plotArea>
      <c:barChart>
        <c:barDir val="bar"/>
        <c:grouping val="stacked"/>
        <c:varyColors val="0"/>
        <c:ser>
          <c:idx val="0"/>
          <c:order val="0"/>
          <c:tx>
            <c:v>Recovered</c:v>
          </c:tx>
          <c:spPr>
            <a:solidFill xmlns:a="http://schemas.openxmlformats.org/drawingml/2006/main">
              <a:srgbClr val="B55D3C"/>
            </a:solidFill>
          </c:spPr>
          <c:cat>
            <c:strRef>
              <c:f>'Chart Data'!$A$2:$A$5</c:f>
              <c:strCache>
                <c:ptCount val="4"/>
                <c:pt idx="0">
                  <c:v>Tenant scoped</c:v>
                </c:pt>
                <c:pt idx="1">
                  <c:v>Shared value</c:v>
                </c:pt>
                <c:pt idx="2">
                  <c:v>Namespace</c:v>
                </c:pt>
                <c:pt idx="3">
                  <c:v>Residual state</c:v>
                </c:pt>
              </c:strCache>
            </c:strRef>
          </c:cat>
          <c:val>
            <c:numRef>
              <c:f>'Chart Data'!$B$2:$B$5</c:f>
              <c:numCache>
                <c:formatCode>General</c:formatCode>
                <c:ptCount val="4"/>
                <c:pt idx="0">
                  <c:v>0</c:v>
                </c:pt>
                <c:pt idx="1">
                  <c:v>100</c:v>
                </c:pt>
                <c:pt idx="2">
                  <c:v>100</c:v>
                </c:pt>
                <c:pt idx="3">
                  <c:v>100</c:v>
                </c:pt>
              </c:numCache>
            </c:numRef>
          </c:val>
        </c:ser>
        <c:ser>
          <c:idx val="1"/>
          <c:order val="1"/>
          <c:tx>
            <c:v>No recovery</c:v>
          </c:tx>
          <c:spPr>
            <a:solidFill xmlns:a="http://schemas.openxmlformats.org/drawingml/2006/main">
              <a:srgbClr val="C8D0CC"/>
            </a:solidFill>
          </c:spPr>
          <c:cat>
            <c:strRef>
              <c:f>'Chart Data'!$C$2:$C$5</c:f>
              <c:strCache>
                <c:ptCount val="4"/>
                <c:pt idx="0">
                  <c:v>Tenant scoped</c:v>
                </c:pt>
                <c:pt idx="1">
                  <c:v>Shared value</c:v>
                </c:pt>
                <c:pt idx="2">
                  <c:v>Namespace</c:v>
                </c:pt>
                <c:pt idx="3">
                  <c:v>Residual state</c:v>
                </c:pt>
              </c:strCache>
            </c:strRef>
          </c:cat>
          <c:val>
            <c:numRef>
              <c:f>'Chart Data'!$D$2:$D$5</c:f>
              <c:numCache>
                <c:formatCode>General</c:formatCode>
                <c:ptCount val="4"/>
                <c:pt idx="0">
                  <c:v>100</c:v>
                </c:pt>
                <c:pt idx="1">
                  <c:v>0</c:v>
                </c:pt>
                <c:pt idx="2">
                  <c:v>0</c:v>
                </c:pt>
                <c:pt idx="3">
                  <c:v>0</c:v>
                </c:pt>
              </c:numCache>
            </c:numRef>
          </c:val>
        </c:ser>
        <c:dLbls>
          <c:txPr>
            <a:bodyPr xmlns:a="http://schemas.openxmlformats.org/drawingml/2006/main" anchorCtr="1"/>
            <a:lstStyle xmlns:a="http://schemas.openxmlformats.org/drawingml/2006/main"/>
            <a:p xmlns:a="http://schemas.openxmlformats.org/drawingml/2006/main">
              <a:pPr>
                <a:defRPr>
                  <a:latin typeface="Helvetica Neue"/>
                  <a:ea typeface="Helvetica Neue"/>
                  <a:cs typeface="Helvetica Neue"/>
                </a:defRPr>
              </a:pPr>
            </a:p>
          </c:txPr>
          <c:showLegendKey val="0"/>
          <c:showVal val="0"/>
          <c:showCatName val="0"/>
          <c:showSerName val="0"/>
          <c:showPercent val="0"/>
          <c:showBubbleSize val="0"/>
          <c:showLeaderLines val="0"/>
        </c:dLbls>
        <c:gapWidth val="48"/>
        <c:overlap val="100"/>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a:solidFill>
                  <a:srgbClr val="666666"/>
                </a:solidFill>
                <a:latin typeface="Helvetica Neue"/>
                <a:ea typeface="Helvetica Neue"/>
                <a:cs typeface="Helvetica Neue"/>
              </a:defRPr>
            </a:pPr>
          </a:p>
        </c:txPr>
        <c:crossAx val="48672768"/>
      </c:catAx>
      <c:valAx>
        <c:axId val="48672768"/>
        <c:scaling>
          <c:orientation val="minMax"/>
        </c:scaling>
        <c:delete val="0"/>
        <c:axPos val="b"/>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975">
                <a:solidFill>
                  <a:srgbClr val="18313D"/>
                </a:solidFill>
                <a:latin typeface="Helvetica Neue"/>
                <a:ea typeface="Helvetica Neue"/>
                <a:cs typeface="Helvetica Neue"/>
              </a:defRPr>
            </a:pPr>
          </a:p>
        </c:txPr>
        <c:crossAx val="48650112"/>
        <c:crossBetween val="between"/>
      </c:valAx>
      <c:spPr>
        <a:solidFill xmlns:a="http://schemas.openxmlformats.org/drawingml/2006/main">
          <a:srgbClr val="FFFFFF"/>
        </a:solidFill>
        <a:ln xmlns:a="http://schemas.openxmlformats.org/drawingml/2006/main" w="0">
          <a:noFill/>
        </a:ln>
      </c:spPr>
    </c:plotArea>
    <c:legend>
      <c:legendPos val="b"/>
      <c:overlay val="0"/>
      <c:txPr>
        <a:bodyPr xmlns:a="http://schemas.openxmlformats.org/drawingml/2006/main" anchorCtr="1"/>
        <a:lstStyle xmlns:a="http://schemas.openxmlformats.org/drawingml/2006/main"/>
        <a:p xmlns:a="http://schemas.openxmlformats.org/drawingml/2006/main">
          <a:pPr>
            <a:defRPr sz="825">
              <a:solidFill>
                <a:srgbClr val="65767D"/>
              </a:solidFill>
              <a:latin typeface="Helvetica Neue"/>
              <a:ea typeface="Helvetica Neue"/>
              <a:cs typeface="Helvetica Neue"/>
            </a:defRPr>
          </a:pPr>
        </a:p>
      </c:txPr>
    </c:legend>
    <c:plotVisOnly val="1"/>
  </c:chart>
  <c:spPr>
    <a:solidFill xmlns:a="http://schemas.openxmlformats.org/drawingml/2006/main">
      <a:srgbClr val="FFFFFF"/>
    </a:solidFill>
    <a:ln xmlns:a="http://schemas.openxmlformats.org/drawingml/2006/main" w="9525">
      <a:solidFill>
        <a:srgbClr val="C8D0CC"/>
      </a:solidFill>
      <a:prstDash val="solid"/>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22" name="">
            <a:extLst xmlns:a="http://schemas.openxmlformats.org/drawingml/2006/main">
              <a:ext uri="{FF2B5EF4-FFF2-40B4-BE49-F238E27FC236}">
                <a16:creationId xmlns:a16="http://schemas.microsoft.com/office/drawing/2014/main" id="{F9CCE522-31C4-449D-9A2D-30FC23F38923}"/>
              </a:ext>
            </a:extLst>
          </p:cNvPr>
          <p:cNvSpPr>
            <a:spLocks xmlns:a="http://schemas.openxmlformats.org/drawingml/2006/main" noGrp="1"/>
          </p:cNvSpPr>
          <p:nvPr/>
        </p:nvSpPr>
        <p:spPr>
          <a:xfrm xmlns:a="http://schemas.openxmlformats.org/drawingml/2006/main">
            <a:off x="685800" y="552450"/>
            <a:ext cx="1009650" cy="304800"/>
          </a:xfrm>
          <a:prstGeom xmlns:a="http://schemas.openxmlformats.org/drawingml/2006/main" prst="roundRect">
            <a:avLst>
              <a:gd name="adj" fmla="val 50000"/>
            </a:avLst>
          </a:prstGeom>
          <a:solidFill xmlns:a="http://schemas.openxmlformats.org/drawingml/2006/main">
            <a:srgbClr val="2E6F70"/>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F4C60F0D-DA2D-4119-8FC5-A245847F65C0}"/>
              </a:ext>
            </a:extLst>
          </p:cNvPr>
          <p:cNvSpPr>
            <a:spLocks xmlns:a="http://schemas.openxmlformats.org/drawingml/2006/main" noGrp="1"/>
          </p:cNvSpPr>
          <p:nvPr/>
        </p:nvSpPr>
        <p:spPr>
          <a:xfrm xmlns:a="http://schemas.openxmlformats.org/drawingml/2006/main">
            <a:off x="685800" y="600075"/>
            <a:ext cx="10096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1">
                <a:solidFill>
                  <a:srgbClr val="F5F1E8"/>
                </a:solidFill>
                <a:latin typeface="Helvetica Neue"/>
                <a:ea typeface="Helvetica Neue"/>
                <a:cs typeface="Helvetica Neue"/>
              </a:defRPr>
            </a:pPr>
            <a:r>
              <a:rPr sz="975" b="1">
                <a:solidFill>
                  <a:srgbClr val="F5F1E8"/>
                </a:solidFill>
                <a:latin typeface="Helvetica Neue"/>
                <a:ea typeface="Helvetica Neue"/>
                <a:cs typeface="Helvetica Neue"/>
              </a:rPr>
              <a:t>TRACK 1</a:t>
            </a:r>
          </a:p>
        </p:txBody>
      </p:sp>
      <p:sp>
        <p:nvSpPr>
          <p:cNvPr id="3" name="">
            <a:extLst xmlns:a="http://schemas.openxmlformats.org/drawingml/2006/main">
              <a:ext uri="{FF2B5EF4-FFF2-40B4-BE49-F238E27FC236}">
                <a16:creationId xmlns:a16="http://schemas.microsoft.com/office/drawing/2014/main" id="{02EDFA1F-3B27-444F-BE37-ED7E6E3E38CF}"/>
              </a:ext>
            </a:extLst>
          </p:cNvPr>
          <p:cNvSpPr>
            <a:spLocks xmlns:a="http://schemas.openxmlformats.org/drawingml/2006/main" noGrp="1"/>
          </p:cNvSpPr>
          <p:nvPr/>
        </p:nvSpPr>
        <p:spPr>
          <a:xfrm xmlns:a="http://schemas.openxmlformats.org/drawingml/2006/main">
            <a:off x="685800" y="1257300"/>
            <a:ext cx="51435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5550" b="1">
                <a:solidFill>
                  <a:srgbClr val="18313D"/>
                </a:solidFill>
                <a:latin typeface="Helvetica Neue"/>
                <a:ea typeface="Helvetica Neue"/>
                <a:cs typeface="Helvetica Neue"/>
              </a:defRPr>
            </a:pPr>
            <a:r>
              <a:rPr sz="5550" b="1">
                <a:solidFill>
                  <a:srgbClr val="18313D"/>
                </a:solidFill>
                <a:latin typeface="Helvetica Neue"/>
                <a:ea typeface="Helvetica Neue"/>
                <a:cs typeface="Helvetica Neue"/>
              </a:rPr>
              <a:t>MUTE</a:t>
            </a:r>
          </a:p>
        </p:txBody>
      </p:sp>
      <p:sp>
        <p:nvSpPr>
          <p:cNvPr id="4" name="">
            <a:extLst xmlns:a="http://schemas.openxmlformats.org/drawingml/2006/main">
              <a:ext uri="{FF2B5EF4-FFF2-40B4-BE49-F238E27FC236}">
                <a16:creationId xmlns:a16="http://schemas.microsoft.com/office/drawing/2014/main" id="{49E082DA-253A-4EED-8B2C-1FF2D93897BF}"/>
              </a:ext>
            </a:extLst>
          </p:cNvPr>
          <p:cNvSpPr>
            <a:spLocks xmlns:a="http://schemas.openxmlformats.org/drawingml/2006/main" noGrp="1"/>
          </p:cNvSpPr>
          <p:nvPr/>
        </p:nvSpPr>
        <p:spPr>
          <a:xfrm xmlns:a="http://schemas.openxmlformats.org/drawingml/2006/main">
            <a:off x="685800" y="2190750"/>
            <a:ext cx="5334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2000"/>
              </a:lnSpc>
              <a:buNone/>
              <a:defRPr sz="2625" b="1">
                <a:solidFill>
                  <a:srgbClr val="2E6F70"/>
                </a:solidFill>
                <a:latin typeface="Helvetica Neue"/>
                <a:ea typeface="Helvetica Neue"/>
                <a:cs typeface="Helvetica Neue"/>
              </a:defRPr>
            </a:pPr>
            <a:r>
              <a:rPr sz="2625" b="1">
                <a:solidFill>
                  <a:srgbClr val="2E6F70"/>
                </a:solidFill>
                <a:latin typeface="Helvetica Neue"/>
                <a:ea typeface="Helvetica Neue"/>
                <a:cs typeface="Helvetica Neue"/>
              </a:rPr>
              <a:t>Pairwise containment tests</a:t>
            </a:r>
          </a:p>
          <a:p xmlns:a="http://schemas.openxmlformats.org/drawingml/2006/main">
            <a:pPr algn="l">
              <a:lnSpc>
                <a:spcPct val="92000"/>
              </a:lnSpc>
              <a:buNone/>
              <a:defRPr sz="2625" b="1">
                <a:solidFill>
                  <a:srgbClr val="2E6F70"/>
                </a:solidFill>
                <a:latin typeface="Helvetica Neue"/>
                <a:ea typeface="Helvetica Neue"/>
                <a:cs typeface="Helvetica Neue"/>
              </a:defRPr>
            </a:pPr>
            <a:r>
              <a:rPr sz="2625" b="1">
                <a:solidFill>
                  <a:srgbClr val="2E6F70"/>
                </a:solidFill>
                <a:latin typeface="Helvetica Neue"/>
                <a:ea typeface="Helvetica Neue"/>
                <a:cs typeface="Helvetica Neue"/>
              </a:rPr>
              <a:t>for shared state leakage</a:t>
            </a:r>
          </a:p>
        </p:txBody>
      </p:sp>
      <p:sp>
        <p:nvSpPr>
          <p:cNvPr id="5" name="">
            <a:extLst xmlns:a="http://schemas.openxmlformats.org/drawingml/2006/main">
              <a:ext uri="{FF2B5EF4-FFF2-40B4-BE49-F238E27FC236}">
                <a16:creationId xmlns:a16="http://schemas.microsoft.com/office/drawing/2014/main" id="{6DBBB9DE-4418-4FA8-8410-3B3225204988}"/>
              </a:ext>
            </a:extLst>
          </p:cNvPr>
          <p:cNvSpPr>
            <a:spLocks xmlns:a="http://schemas.openxmlformats.org/drawingml/2006/main" noGrp="1"/>
          </p:cNvSpPr>
          <p:nvPr/>
        </p:nvSpPr>
        <p:spPr>
          <a:xfrm xmlns:a="http://schemas.openxmlformats.org/drawingml/2006/main">
            <a:off x="685800" y="3581400"/>
            <a:ext cx="5143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5000"/>
              </a:lnSpc>
              <a:buNone/>
              <a:defRPr sz="1725" b="0">
                <a:solidFill>
                  <a:srgbClr val="18313D"/>
                </a:solidFill>
                <a:latin typeface="Helvetica Neue"/>
                <a:ea typeface="Helvetica Neue"/>
                <a:cs typeface="Helvetica Neue"/>
              </a:defRPr>
            </a:pPr>
            <a:r>
              <a:rPr sz="1725" b="0">
                <a:solidFill>
                  <a:srgbClr val="18313D"/>
                </a:solidFill>
                <a:latin typeface="Helvetica Neue"/>
                <a:ea typeface="Helvetica Neue"/>
                <a:cs typeface="Helvetica Neue"/>
              </a:rPr>
              <a:t>A run can stay inside its sandbox and still communicate through infrastructure that another run can observe.</a:t>
            </a:r>
          </a:p>
        </p:txBody>
      </p:sp>
      <p:sp>
        <p:nvSpPr>
          <p:cNvPr id="6" name="">
            <a:extLst xmlns:a="http://schemas.openxmlformats.org/drawingml/2006/main">
              <a:ext uri="{FF2B5EF4-FFF2-40B4-BE49-F238E27FC236}">
                <a16:creationId xmlns:a16="http://schemas.microsoft.com/office/drawing/2014/main" id="{8B84CE92-3F03-4E43-A031-5D841A888EF6}"/>
              </a:ext>
            </a:extLst>
          </p:cNvPr>
          <p:cNvSpPr>
            <a:spLocks xmlns:a="http://schemas.openxmlformats.org/drawingml/2006/main" noGrp="1"/>
          </p:cNvSpPr>
          <p:nvPr/>
        </p:nvSpPr>
        <p:spPr>
          <a:xfrm xmlns:a="http://schemas.openxmlformats.org/drawingml/2006/main">
            <a:off x="685800" y="5029200"/>
            <a:ext cx="4191000" cy="0"/>
          </a:xfrm>
          <a:prstGeom xmlns:a="http://schemas.openxmlformats.org/drawingml/2006/main" prst="line">
            <a:avLst/>
          </a:prstGeom>
          <a:noFill xmlns:a="http://schemas.openxmlformats.org/drawingml/2006/main"/>
          <a:ln xmlns:a="http://schemas.openxmlformats.org/drawingml/2006/main" w="38100">
            <a:solidFill>
              <a:srgbClr val="B55D3C"/>
            </a:solidFill>
            <a:prstDash val="solid"/>
          </a:ln>
        </p:spPr>
      </p:sp>
      <p:sp>
        <p:nvSpPr>
          <p:cNvPr id="7" name="">
            <a:extLst xmlns:a="http://schemas.openxmlformats.org/drawingml/2006/main">
              <a:ext uri="{FF2B5EF4-FFF2-40B4-BE49-F238E27FC236}">
                <a16:creationId xmlns:a16="http://schemas.microsoft.com/office/drawing/2014/main" id="{9AFCE2D2-6AC2-4CAB-A9E7-65D5D43E0F86}"/>
              </a:ext>
            </a:extLst>
          </p:cNvPr>
          <p:cNvSpPr>
            <a:spLocks xmlns:a="http://schemas.openxmlformats.org/drawingml/2006/main" noGrp="1"/>
          </p:cNvSpPr>
          <p:nvPr/>
        </p:nvSpPr>
        <p:spPr>
          <a:xfrm xmlns:a="http://schemas.openxmlformats.org/drawingml/2006/main">
            <a:off x="685800" y="5257800"/>
            <a:ext cx="4762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75" b="0">
                <a:solidFill>
                  <a:srgbClr val="65767D"/>
                </a:solidFill>
                <a:latin typeface="Helvetica Neue"/>
                <a:ea typeface="Helvetica Neue"/>
                <a:cs typeface="Helvetica Neue"/>
              </a:defRPr>
            </a:pPr>
            <a:r>
              <a:rPr sz="1275" b="0">
                <a:solidFill>
                  <a:srgbClr val="65767D"/>
                </a:solidFill>
                <a:latin typeface="Helvetica Neue"/>
                <a:ea typeface="Helvetica Neue"/>
                <a:cs typeface="Helvetica Neue"/>
              </a:rPr>
              <a:t>Divyansh Agarwal</a:t>
            </a:r>
          </a:p>
          <a:p xmlns:a="http://schemas.openxmlformats.org/drawingml/2006/main">
            <a:pPr algn="l">
              <a:lnSpc>
                <a:spcPct val="100000"/>
              </a:lnSpc>
              <a:buNone/>
              <a:defRPr sz="1275" b="0">
                <a:solidFill>
                  <a:srgbClr val="65767D"/>
                </a:solidFill>
                <a:latin typeface="Helvetica Neue"/>
                <a:ea typeface="Helvetica Neue"/>
                <a:cs typeface="Helvetica Neue"/>
              </a:defRPr>
            </a:pPr>
            <a:r>
              <a:rPr sz="1275" b="0">
                <a:solidFill>
                  <a:srgbClr val="65767D"/>
                </a:solidFill>
                <a:latin typeface="Helvetica Neue"/>
                <a:ea typeface="Helvetica Neue"/>
                <a:cs typeface="Helvetica Neue"/>
              </a:rPr>
              <a:t>Apart AI Incident Response Sprint, 2026</a:t>
            </a:r>
          </a:p>
        </p:txBody>
      </p:sp>
      <p:sp>
        <p:nvSpPr>
          <p:cNvPr id="8" name="">
            <a:extLst xmlns:a="http://schemas.openxmlformats.org/drawingml/2006/main">
              <a:ext uri="{FF2B5EF4-FFF2-40B4-BE49-F238E27FC236}">
                <a16:creationId xmlns:a16="http://schemas.microsoft.com/office/drawing/2014/main" id="{1739EB7F-9FD1-4942-9D5E-3CC225E5D546}"/>
              </a:ext>
            </a:extLst>
          </p:cNvPr>
          <p:cNvSpPr>
            <a:spLocks xmlns:a="http://schemas.openxmlformats.org/drawingml/2006/main" noGrp="1"/>
          </p:cNvSpPr>
          <p:nvPr/>
        </p:nvSpPr>
        <p:spPr>
          <a:xfrm xmlns:a="http://schemas.openxmlformats.org/drawingml/2006/main">
            <a:off x="6591300" y="876300"/>
            <a:ext cx="4914900" cy="5048250"/>
          </a:xfrm>
          <a:prstGeom xmlns:a="http://schemas.openxmlformats.org/drawingml/2006/main" prst="roundRect">
            <a:avLst>
              <a:gd name="adj" fmla="val 2326"/>
            </a:avLst>
          </a:prstGeom>
          <a:solidFill xmlns:a="http://schemas.openxmlformats.org/drawingml/2006/main">
            <a:srgbClr val="FFFFFF"/>
          </a:solidFill>
          <a:ln xmlns:a="http://schemas.openxmlformats.org/drawingml/2006/main" w="19050">
            <a:solidFill>
              <a:srgbClr val="C8D0CC"/>
            </a:solidFill>
            <a:prstDash val="solid"/>
          </a:ln>
        </p:spPr>
      </p:sp>
      <p:sp>
        <p:nvSpPr>
          <p:cNvPr id="9" name="">
            <a:extLst xmlns:a="http://schemas.openxmlformats.org/drawingml/2006/main">
              <a:ext uri="{FF2B5EF4-FFF2-40B4-BE49-F238E27FC236}">
                <a16:creationId xmlns:a16="http://schemas.microsoft.com/office/drawing/2014/main" id="{0C49C99C-10E3-4773-B0BA-3C7568FB9182}"/>
              </a:ext>
            </a:extLst>
          </p:cNvPr>
          <p:cNvSpPr>
            <a:spLocks xmlns:a="http://schemas.openxmlformats.org/drawingml/2006/main" noGrp="1"/>
          </p:cNvSpPr>
          <p:nvPr/>
        </p:nvSpPr>
        <p:spPr>
          <a:xfrm xmlns:a="http://schemas.openxmlformats.org/drawingml/2006/main">
            <a:off x="7010400" y="1238250"/>
            <a:ext cx="4095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65767D"/>
                </a:solidFill>
                <a:latin typeface="Helvetica Neue"/>
                <a:ea typeface="Helvetica Neue"/>
                <a:cs typeface="Helvetica Neue"/>
              </a:defRPr>
            </a:pPr>
            <a:r>
              <a:rPr sz="1200" b="1">
                <a:solidFill>
                  <a:srgbClr val="65767D"/>
                </a:solidFill>
                <a:latin typeface="Helvetica Neue"/>
                <a:ea typeface="Helvetica Neue"/>
                <a:cs typeface="Helvetica Neue"/>
              </a:rPr>
              <a:t>THE RELATION IS THE TEST TARGET</a:t>
            </a:r>
          </a:p>
        </p:txBody>
      </p:sp>
      <p:sp>
        <p:nvSpPr>
          <p:cNvPr id="10" name="">
            <a:extLst xmlns:a="http://schemas.openxmlformats.org/drawingml/2006/main">
              <a:ext uri="{FF2B5EF4-FFF2-40B4-BE49-F238E27FC236}">
                <a16:creationId xmlns:a16="http://schemas.microsoft.com/office/drawing/2014/main" id="{082BD945-FBAF-48AA-BE85-7E63D56B70B8}"/>
              </a:ext>
            </a:extLst>
          </p:cNvPr>
          <p:cNvSpPr>
            <a:spLocks xmlns:a="http://schemas.openxmlformats.org/drawingml/2006/main" noGrp="1"/>
          </p:cNvSpPr>
          <p:nvPr/>
        </p:nvSpPr>
        <p:spPr>
          <a:xfrm xmlns:a="http://schemas.openxmlformats.org/drawingml/2006/main">
            <a:off x="7067550" y="2457450"/>
            <a:ext cx="1123950" cy="1066800"/>
          </a:xfrm>
          <a:prstGeom xmlns:a="http://schemas.openxmlformats.org/drawingml/2006/main" prst="roundRect">
            <a:avLst>
              <a:gd name="adj" fmla="val 10714"/>
            </a:avLst>
          </a:prstGeom>
          <a:solidFill xmlns:a="http://schemas.openxmlformats.org/drawingml/2006/main">
            <a:srgbClr val="FFFFFF"/>
          </a:solidFill>
          <a:ln xmlns:a="http://schemas.openxmlformats.org/drawingml/2006/main" w="19050">
            <a:solidFill>
              <a:srgbClr val="C8D0CC"/>
            </a:solidFill>
            <a:prstDash val="solid"/>
          </a:ln>
        </p:spPr>
      </p:sp>
      <p:sp>
        <p:nvSpPr>
          <p:cNvPr id="11" name="">
            <a:extLst xmlns:a="http://schemas.openxmlformats.org/drawingml/2006/main">
              <a:ext uri="{FF2B5EF4-FFF2-40B4-BE49-F238E27FC236}">
                <a16:creationId xmlns:a16="http://schemas.microsoft.com/office/drawing/2014/main" id="{D544E601-22AB-4520-884C-E6031147571C}"/>
              </a:ext>
            </a:extLst>
          </p:cNvPr>
          <p:cNvSpPr>
            <a:spLocks xmlns:a="http://schemas.openxmlformats.org/drawingml/2006/main" noGrp="1"/>
          </p:cNvSpPr>
          <p:nvPr/>
        </p:nvSpPr>
        <p:spPr>
          <a:xfrm xmlns:a="http://schemas.openxmlformats.org/drawingml/2006/main">
            <a:off x="7219950" y="2619375"/>
            <a:ext cx="8191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RUN A</a:t>
            </a:r>
          </a:p>
        </p:txBody>
      </p:sp>
      <p:sp>
        <p:nvSpPr>
          <p:cNvPr id="12" name="">
            <a:extLst xmlns:a="http://schemas.openxmlformats.org/drawingml/2006/main">
              <a:ext uri="{FF2B5EF4-FFF2-40B4-BE49-F238E27FC236}">
                <a16:creationId xmlns:a16="http://schemas.microsoft.com/office/drawing/2014/main" id="{3279A5CC-C164-4C1C-B5D0-E3D27F36DE64}"/>
              </a:ext>
            </a:extLst>
          </p:cNvPr>
          <p:cNvSpPr>
            <a:spLocks xmlns:a="http://schemas.openxmlformats.org/drawingml/2006/main" noGrp="1"/>
          </p:cNvSpPr>
          <p:nvPr/>
        </p:nvSpPr>
        <p:spPr>
          <a:xfrm xmlns:a="http://schemas.openxmlformats.org/drawingml/2006/main">
            <a:off x="7219950" y="2981325"/>
            <a:ext cx="8191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write or influence</a:t>
            </a:r>
          </a:p>
        </p:txBody>
      </p:sp>
      <p:sp>
        <p:nvSpPr>
          <p:cNvPr id="13" name="">
            <a:extLst xmlns:a="http://schemas.openxmlformats.org/drawingml/2006/main">
              <a:ext uri="{FF2B5EF4-FFF2-40B4-BE49-F238E27FC236}">
                <a16:creationId xmlns:a16="http://schemas.microsoft.com/office/drawing/2014/main" id="{F2D43A23-375A-41D0-A708-1F20C655ECDF}"/>
              </a:ext>
            </a:extLst>
          </p:cNvPr>
          <p:cNvSpPr>
            <a:spLocks xmlns:a="http://schemas.openxmlformats.org/drawingml/2006/main" noGrp="1"/>
          </p:cNvSpPr>
          <p:nvPr/>
        </p:nvSpPr>
        <p:spPr>
          <a:xfrm xmlns:a="http://schemas.openxmlformats.org/drawingml/2006/main">
            <a:off x="8629650" y="2114550"/>
            <a:ext cx="1581150" cy="1752600"/>
          </a:xfrm>
          <a:prstGeom xmlns:a="http://schemas.openxmlformats.org/drawingml/2006/main" prst="roundRect">
            <a:avLst>
              <a:gd name="adj" fmla="val 7229"/>
            </a:avLst>
          </a:prstGeom>
          <a:solidFill xmlns:a="http://schemas.openxmlformats.org/drawingml/2006/main">
            <a:srgbClr val="B55D3C"/>
          </a:solidFill>
          <a:ln xmlns:a="http://schemas.openxmlformats.org/drawingml/2006/main" w="19050">
            <a:solidFill>
              <a:srgbClr val="B55D3C"/>
            </a:solidFill>
            <a:prstDash val="solid"/>
          </a:ln>
        </p:spPr>
      </p:sp>
      <p:sp>
        <p:nvSpPr>
          <p:cNvPr id="14" name="">
            <a:extLst xmlns:a="http://schemas.openxmlformats.org/drawingml/2006/main">
              <a:ext uri="{FF2B5EF4-FFF2-40B4-BE49-F238E27FC236}">
                <a16:creationId xmlns:a16="http://schemas.microsoft.com/office/drawing/2014/main" id="{B90DFF9B-202A-49E1-B98C-A03775516CEE}"/>
              </a:ext>
            </a:extLst>
          </p:cNvPr>
          <p:cNvSpPr>
            <a:spLocks xmlns:a="http://schemas.openxmlformats.org/drawingml/2006/main" noGrp="1"/>
          </p:cNvSpPr>
          <p:nvPr/>
        </p:nvSpPr>
        <p:spPr>
          <a:xfrm xmlns:a="http://schemas.openxmlformats.org/drawingml/2006/main">
            <a:off x="8782050" y="2276475"/>
            <a:ext cx="1276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64394"/>
          </a:bodyPr>
          <a:lstStyle xmlns:a="http://schemas.openxmlformats.org/drawingml/2006/main"/>
          <a:p xmlns:a="http://schemas.openxmlformats.org/drawingml/2006/main">
            <a:pPr algn="ctr">
              <a:lnSpc>
                <a:spcPct val="100000"/>
              </a:lnSpc>
              <a:buNone/>
              <a:defRPr sz="1650" b="1">
                <a:solidFill>
                  <a:srgbClr val="F5F1E8"/>
                </a:solidFill>
                <a:latin typeface="Helvetica Neue"/>
                <a:ea typeface="Helvetica Neue"/>
                <a:cs typeface="Helvetica Neue"/>
              </a:defRPr>
            </a:pPr>
            <a:r>
              <a:rPr sz="1650" b="1">
                <a:solidFill>
                  <a:srgbClr val="F5F1E8"/>
                </a:solidFill>
                <a:latin typeface="Helvetica Neue"/>
                <a:ea typeface="Helvetica Neue"/>
                <a:cs typeface="Helvetica Neue"/>
              </a:rPr>
              <a:t>SHARED</a:t>
            </a:r>
          </a:p>
          <a:p xmlns:a="http://schemas.openxmlformats.org/drawingml/2006/main">
            <a:pPr algn="ctr">
              <a:lnSpc>
                <a:spcPct val="100000"/>
              </a:lnSpc>
              <a:buNone/>
              <a:defRPr sz="1650" b="1">
                <a:solidFill>
                  <a:srgbClr val="F5F1E8"/>
                </a:solidFill>
                <a:latin typeface="Helvetica Neue"/>
                <a:ea typeface="Helvetica Neue"/>
                <a:cs typeface="Helvetica Neue"/>
              </a:defRPr>
            </a:pPr>
            <a:r>
              <a:rPr sz="1650" b="1">
                <a:solidFill>
                  <a:srgbClr val="F5F1E8"/>
                </a:solidFill>
                <a:latin typeface="Helvetica Neue"/>
                <a:ea typeface="Helvetica Neue"/>
                <a:cs typeface="Helvetica Neue"/>
              </a:rPr>
              <a:t>STATE</a:t>
            </a:r>
          </a:p>
        </p:txBody>
      </p:sp>
      <p:sp>
        <p:nvSpPr>
          <p:cNvPr id="15" name="">
            <a:extLst xmlns:a="http://schemas.openxmlformats.org/drawingml/2006/main">
              <a:ext uri="{FF2B5EF4-FFF2-40B4-BE49-F238E27FC236}">
                <a16:creationId xmlns:a16="http://schemas.microsoft.com/office/drawing/2014/main" id="{A42DD833-044C-4A4D-BB8A-C05281D1FDF7}"/>
              </a:ext>
            </a:extLst>
          </p:cNvPr>
          <p:cNvSpPr>
            <a:spLocks xmlns:a="http://schemas.openxmlformats.org/drawingml/2006/main" noGrp="1"/>
          </p:cNvSpPr>
          <p:nvPr/>
        </p:nvSpPr>
        <p:spPr>
          <a:xfrm xmlns:a="http://schemas.openxmlformats.org/drawingml/2006/main">
            <a:off x="8782050" y="2638425"/>
            <a:ext cx="12763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0">
                <a:solidFill>
                  <a:srgbClr val="F5F1E8"/>
                </a:solidFill>
                <a:latin typeface="Helvetica Neue"/>
                <a:ea typeface="Helvetica Neue"/>
                <a:cs typeface="Helvetica Neue"/>
              </a:defRPr>
            </a:pPr>
            <a:r>
              <a:rPr sz="1050" b="0">
                <a:solidFill>
                  <a:srgbClr val="F5F1E8"/>
                </a:solidFill>
                <a:latin typeface="Helvetica Neue"/>
                <a:ea typeface="Helvetica Neue"/>
                <a:cs typeface="Helvetica Neue"/>
              </a:rPr>
              <a:t>cache, registry, namespace</a:t>
            </a:r>
          </a:p>
        </p:txBody>
      </p:sp>
      <p:sp>
        <p:nvSpPr>
          <p:cNvPr id="16" name="">
            <a:extLst xmlns:a="http://schemas.openxmlformats.org/drawingml/2006/main">
              <a:ext uri="{FF2B5EF4-FFF2-40B4-BE49-F238E27FC236}">
                <a16:creationId xmlns:a16="http://schemas.microsoft.com/office/drawing/2014/main" id="{C2CEF058-8C13-4D69-90F9-203C38261648}"/>
              </a:ext>
            </a:extLst>
          </p:cNvPr>
          <p:cNvSpPr>
            <a:spLocks xmlns:a="http://schemas.openxmlformats.org/drawingml/2006/main" noGrp="1"/>
          </p:cNvSpPr>
          <p:nvPr/>
        </p:nvSpPr>
        <p:spPr>
          <a:xfrm xmlns:a="http://schemas.openxmlformats.org/drawingml/2006/main">
            <a:off x="10458450" y="2457450"/>
            <a:ext cx="914400" cy="10668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19050">
            <a:solidFill>
              <a:srgbClr val="C8D0CC"/>
            </a:solidFill>
            <a:prstDash val="solid"/>
          </a:ln>
        </p:spPr>
      </p:sp>
      <p:sp>
        <p:nvSpPr>
          <p:cNvPr id="17" name="">
            <a:extLst xmlns:a="http://schemas.openxmlformats.org/drawingml/2006/main">
              <a:ext uri="{FF2B5EF4-FFF2-40B4-BE49-F238E27FC236}">
                <a16:creationId xmlns:a16="http://schemas.microsoft.com/office/drawing/2014/main" id="{CB040284-6CCA-4E42-995B-4291BA620115}"/>
              </a:ext>
            </a:extLst>
          </p:cNvPr>
          <p:cNvSpPr>
            <a:spLocks xmlns:a="http://schemas.openxmlformats.org/drawingml/2006/main" noGrp="1"/>
          </p:cNvSpPr>
          <p:nvPr/>
        </p:nvSpPr>
        <p:spPr>
          <a:xfrm xmlns:a="http://schemas.openxmlformats.org/drawingml/2006/main">
            <a:off x="10610850" y="2619375"/>
            <a:ext cx="609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RUN B</a:t>
            </a:r>
          </a:p>
        </p:txBody>
      </p:sp>
      <p:sp>
        <p:nvSpPr>
          <p:cNvPr id="18" name="">
            <a:extLst xmlns:a="http://schemas.openxmlformats.org/drawingml/2006/main">
              <a:ext uri="{FF2B5EF4-FFF2-40B4-BE49-F238E27FC236}">
                <a16:creationId xmlns:a16="http://schemas.microsoft.com/office/drawing/2014/main" id="{039E87E6-2F31-4999-9797-DF23A4D31419}"/>
              </a:ext>
            </a:extLst>
          </p:cNvPr>
          <p:cNvSpPr>
            <a:spLocks xmlns:a="http://schemas.openxmlformats.org/drawingml/2006/main" noGrp="1"/>
          </p:cNvSpPr>
          <p:nvPr/>
        </p:nvSpPr>
        <p:spPr>
          <a:xfrm xmlns:a="http://schemas.openxmlformats.org/drawingml/2006/main">
            <a:off x="10610850" y="2981325"/>
            <a:ext cx="609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0">
                <a:solidFill>
                  <a:srgbClr val="18313D"/>
                </a:solidFill>
                <a:latin typeface="Helvetica Neue"/>
                <a:ea typeface="Helvetica Neue"/>
                <a:cs typeface="Helvetica Neue"/>
              </a:defRPr>
            </a:pPr>
            <a:r>
              <a:rPr sz="1050" b="0">
                <a:solidFill>
                  <a:srgbClr val="18313D"/>
                </a:solidFill>
                <a:latin typeface="Helvetica Neue"/>
                <a:ea typeface="Helvetica Neue"/>
                <a:cs typeface="Helvetica Neue"/>
              </a:rPr>
              <a:t>read or list</a:t>
            </a:r>
          </a:p>
        </p:txBody>
      </p:sp>
      <p:cxnSp>
        <p:nvCxnSpPr>
          <p:cNvPr id="40" name=""/>
          <p:cNvCxnSpPr>
            <a:stCxn xmlns:a="http://schemas.openxmlformats.org/drawingml/2006/main" id="10" idx="3"/>
            <a:endCxn xmlns:a="http://schemas.openxmlformats.org/drawingml/2006/main" id="13" idx="1"/>
          </p:cNvCxnSpPr>
          <p:nvPr/>
        </p:nvCxnSpPr>
        <p:spPr>
          <a:xfrm xmlns:a="http://schemas.openxmlformats.org/drawingml/2006/main">
            <a:off x="8191500" y="2990850"/>
            <a:ext cx="438150" cy="0"/>
          </a:xfrm>
          <a:prstGeom xmlns:a="http://schemas.openxmlformats.org/drawingml/2006/main" prst="straightConnector1">
            <a:avLst/>
          </a:prstGeom>
          <a:ln xmlns:a="http://schemas.openxmlformats.org/drawingml/2006/main" w="38100">
            <a:solidFill>
              <a:srgbClr val="B55D3C"/>
            </a:solidFill>
            <a:prstDash val="solid"/>
            <a:tailEnd type="triangle" w="sm" len="sm"/>
          </a:ln>
        </p:spPr>
      </p:cxnSp>
      <p:cxnSp>
        <p:nvCxnSpPr>
          <p:cNvPr id="41" name=""/>
          <p:cNvCxnSpPr>
            <a:stCxn xmlns:a="http://schemas.openxmlformats.org/drawingml/2006/main" id="13" idx="3"/>
            <a:endCxn xmlns:a="http://schemas.openxmlformats.org/drawingml/2006/main" id="16" idx="1"/>
          </p:cNvCxnSpPr>
          <p:nvPr/>
        </p:nvCxnSpPr>
        <p:spPr>
          <a:xfrm xmlns:a="http://schemas.openxmlformats.org/drawingml/2006/main">
            <a:off x="10210800" y="2990850"/>
            <a:ext cx="247650" cy="0"/>
          </a:xfrm>
          <a:prstGeom xmlns:a="http://schemas.openxmlformats.org/drawingml/2006/main" prst="straightConnector1">
            <a:avLst/>
          </a:prstGeom>
          <a:ln xmlns:a="http://schemas.openxmlformats.org/drawingml/2006/main" w="38100">
            <a:solidFill>
              <a:srgbClr val="B55D3C"/>
            </a:solidFill>
            <a:prstDash val="solid"/>
            <a:tailEnd type="triangle" w="sm" len="sm"/>
          </a:ln>
        </p:spPr>
      </p:cxnSp>
      <p:sp>
        <p:nvSpPr>
          <p:cNvPr id="21" name="">
            <a:extLst xmlns:a="http://schemas.openxmlformats.org/drawingml/2006/main">
              <a:ext uri="{FF2B5EF4-FFF2-40B4-BE49-F238E27FC236}">
                <a16:creationId xmlns:a16="http://schemas.microsoft.com/office/drawing/2014/main" id="{98E9BDB9-FD68-476B-AD30-C62A8A27599C}"/>
              </a:ext>
            </a:extLst>
          </p:cNvPr>
          <p:cNvSpPr>
            <a:spLocks xmlns:a="http://schemas.openxmlformats.org/drawingml/2006/main" noGrp="1"/>
          </p:cNvSpPr>
          <p:nvPr/>
        </p:nvSpPr>
        <p:spPr>
          <a:xfrm xmlns:a="http://schemas.openxmlformats.org/drawingml/2006/main">
            <a:off x="7143750" y="4514850"/>
            <a:ext cx="38100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800" b="1">
                <a:solidFill>
                  <a:srgbClr val="2E6F70"/>
                </a:solidFill>
                <a:latin typeface="Helvetica Neue"/>
                <a:ea typeface="Helvetica Neue"/>
                <a:cs typeface="Helvetica Neue"/>
              </a:defRPr>
            </a:pPr>
            <a:r>
              <a:rPr sz="1800" b="1">
                <a:solidFill>
                  <a:srgbClr val="2E6F70"/>
                </a:solidFill>
                <a:latin typeface="Helvetica Neue"/>
                <a:ea typeface="Helvetica Neue"/>
                <a:cs typeface="Helvetica Neue"/>
              </a:rPr>
              <a:t>MUTE converts this edge into a blinded, repeatable challenge.</a:t>
            </a:r>
          </a:p>
        </p:txBody>
      </p:sp>
    </p:spTree>
    <p:extLst>
      <p:ext uri="{BB962C8B-B14F-4D97-AF65-F5344CB8AC3E}">
        <p14:creationId xmlns:p14="http://schemas.microsoft.com/office/powerpoint/2010/main" val="1914670944"/>
      </p:ext>
    </p:extLst>
  </p:cSld>
</p:sld>
</file>

<file path=ppt/slides/slide2.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12731513-EF9E-4D46-B41B-83D8A3DBF24D}"/>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PROBLEM</a:t>
            </a:r>
          </a:p>
        </p:txBody>
      </p:sp>
      <p:sp>
        <p:nvSpPr>
          <p:cNvPr id="2" name="">
            <a:extLst xmlns:a="http://schemas.openxmlformats.org/drawingml/2006/main">
              <a:ext uri="{FF2B5EF4-FFF2-40B4-BE49-F238E27FC236}">
                <a16:creationId xmlns:a16="http://schemas.microsoft.com/office/drawing/2014/main" id="{643F4D41-5D1C-46F2-99C3-B10C82354A73}"/>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The containment gap</a:t>
            </a:r>
          </a:p>
        </p:txBody>
      </p:sp>
      <p:sp>
        <p:nvSpPr>
          <p:cNvPr id="3" name="">
            <a:extLst xmlns:a="http://schemas.openxmlformats.org/drawingml/2006/main">
              <a:ext uri="{FF2B5EF4-FFF2-40B4-BE49-F238E27FC236}">
                <a16:creationId xmlns:a16="http://schemas.microsoft.com/office/drawing/2014/main" id="{96FB0865-4714-4E91-87D5-FD0F7F07FA15}"/>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Separate boundary checks do not reveal every cross run information path.</a:t>
            </a:r>
          </a:p>
        </p:txBody>
      </p:sp>
      <p:sp>
        <p:nvSpPr>
          <p:cNvPr id="4" name="">
            <a:extLst xmlns:a="http://schemas.openxmlformats.org/drawingml/2006/main">
              <a:ext uri="{FF2B5EF4-FFF2-40B4-BE49-F238E27FC236}">
                <a16:creationId xmlns:a16="http://schemas.microsoft.com/office/drawing/2014/main" id="{2257C23F-FB4E-465B-9CAC-56AC846146CF}"/>
              </a:ext>
            </a:extLst>
          </p:cNvPr>
          <p:cNvSpPr>
            <a:spLocks xmlns:a="http://schemas.openxmlformats.org/drawingml/2006/main" noGrp="1"/>
          </p:cNvSpPr>
          <p:nvPr/>
        </p:nvSpPr>
        <p:spPr>
          <a:xfrm xmlns:a="http://schemas.openxmlformats.org/drawingml/2006/main">
            <a:off x="800100" y="1981200"/>
            <a:ext cx="4286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500" b="1">
                <a:solidFill>
                  <a:srgbClr val="65767D"/>
                </a:solidFill>
                <a:latin typeface="Helvetica Neue"/>
                <a:ea typeface="Helvetica Neue"/>
                <a:cs typeface="Helvetica Neue"/>
              </a:defRPr>
            </a:pPr>
            <a:r>
              <a:rPr sz="1500" b="1">
                <a:solidFill>
                  <a:srgbClr val="65767D"/>
                </a:solidFill>
                <a:latin typeface="Helvetica Neue"/>
                <a:ea typeface="Helvetica Neue"/>
                <a:cs typeface="Helvetica Neue"/>
              </a:rPr>
              <a:t>What the usual check sees</a:t>
            </a:r>
          </a:p>
        </p:txBody>
      </p:sp>
      <p:sp>
        <p:nvSpPr>
          <p:cNvPr id="5" name="">
            <a:extLst xmlns:a="http://schemas.openxmlformats.org/drawingml/2006/main">
              <a:ext uri="{FF2B5EF4-FFF2-40B4-BE49-F238E27FC236}">
                <a16:creationId xmlns:a16="http://schemas.microsoft.com/office/drawing/2014/main" id="{38C827B2-F066-4591-99F9-29B9F00EA2E8}"/>
              </a:ext>
            </a:extLst>
          </p:cNvPr>
          <p:cNvSpPr>
            <a:spLocks xmlns:a="http://schemas.openxmlformats.org/drawingml/2006/main" noGrp="1"/>
          </p:cNvSpPr>
          <p:nvPr/>
        </p:nvSpPr>
        <p:spPr>
          <a:xfrm xmlns:a="http://schemas.openxmlformats.org/drawingml/2006/main">
            <a:off x="800100" y="2590800"/>
            <a:ext cx="1809750" cy="1200150"/>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19050">
            <a:solidFill>
              <a:srgbClr val="C8D0CC"/>
            </a:solidFill>
            <a:prstDash val="solid"/>
          </a:ln>
        </p:spPr>
      </p:sp>
      <p:sp>
        <p:nvSpPr>
          <p:cNvPr id="6" name="">
            <a:extLst xmlns:a="http://schemas.openxmlformats.org/drawingml/2006/main">
              <a:ext uri="{FF2B5EF4-FFF2-40B4-BE49-F238E27FC236}">
                <a16:creationId xmlns:a16="http://schemas.microsoft.com/office/drawing/2014/main" id="{557D7752-1163-4B02-96C3-00F332488AD3}"/>
              </a:ext>
            </a:extLst>
          </p:cNvPr>
          <p:cNvSpPr>
            <a:spLocks xmlns:a="http://schemas.openxmlformats.org/drawingml/2006/main" noGrp="1"/>
          </p:cNvSpPr>
          <p:nvPr/>
        </p:nvSpPr>
        <p:spPr>
          <a:xfrm xmlns:a="http://schemas.openxmlformats.org/drawingml/2006/main">
            <a:off x="952500" y="2752725"/>
            <a:ext cx="15049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RUN A</a:t>
            </a:r>
          </a:p>
        </p:txBody>
      </p:sp>
      <p:sp>
        <p:nvSpPr>
          <p:cNvPr id="7" name="">
            <a:extLst xmlns:a="http://schemas.openxmlformats.org/drawingml/2006/main">
              <a:ext uri="{FF2B5EF4-FFF2-40B4-BE49-F238E27FC236}">
                <a16:creationId xmlns:a16="http://schemas.microsoft.com/office/drawing/2014/main" id="{7FEF2830-F7A1-4A44-B867-8534AAD0B028}"/>
              </a:ext>
            </a:extLst>
          </p:cNvPr>
          <p:cNvSpPr>
            <a:spLocks xmlns:a="http://schemas.openxmlformats.org/drawingml/2006/main" noGrp="1"/>
          </p:cNvSpPr>
          <p:nvPr/>
        </p:nvSpPr>
        <p:spPr>
          <a:xfrm xmlns:a="http://schemas.openxmlformats.org/drawingml/2006/main">
            <a:off x="952500" y="3114675"/>
            <a:ext cx="1504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No direct peer connection</a:t>
            </a:r>
          </a:p>
        </p:txBody>
      </p:sp>
      <p:sp>
        <p:nvSpPr>
          <p:cNvPr id="8" name="">
            <a:extLst xmlns:a="http://schemas.openxmlformats.org/drawingml/2006/main">
              <a:ext uri="{FF2B5EF4-FFF2-40B4-BE49-F238E27FC236}">
                <a16:creationId xmlns:a16="http://schemas.microsoft.com/office/drawing/2014/main" id="{B36804AF-E03A-49E3-8DB7-0ED26BF08994}"/>
              </a:ext>
            </a:extLst>
          </p:cNvPr>
          <p:cNvSpPr>
            <a:spLocks xmlns:a="http://schemas.openxmlformats.org/drawingml/2006/main" noGrp="1"/>
          </p:cNvSpPr>
          <p:nvPr/>
        </p:nvSpPr>
        <p:spPr>
          <a:xfrm xmlns:a="http://schemas.openxmlformats.org/drawingml/2006/main">
            <a:off x="3276600" y="2590800"/>
            <a:ext cx="1809750" cy="1200150"/>
          </a:xfrm>
          <a:prstGeom xmlns:a="http://schemas.openxmlformats.org/drawingml/2006/main" prst="roundRect">
            <a:avLst>
              <a:gd name="adj" fmla="val 9524"/>
            </a:avLst>
          </a:prstGeom>
          <a:solidFill xmlns:a="http://schemas.openxmlformats.org/drawingml/2006/main">
            <a:srgbClr val="FFFFFF"/>
          </a:solidFill>
          <a:ln xmlns:a="http://schemas.openxmlformats.org/drawingml/2006/main" w="19050">
            <a:solidFill>
              <a:srgbClr val="C8D0CC"/>
            </a:solidFill>
            <a:prstDash val="solid"/>
          </a:ln>
        </p:spPr>
      </p:sp>
      <p:sp>
        <p:nvSpPr>
          <p:cNvPr id="9" name="">
            <a:extLst xmlns:a="http://schemas.openxmlformats.org/drawingml/2006/main">
              <a:ext uri="{FF2B5EF4-FFF2-40B4-BE49-F238E27FC236}">
                <a16:creationId xmlns:a16="http://schemas.microsoft.com/office/drawing/2014/main" id="{A75D5CA0-94C3-4BF4-A235-D9D80D936BA2}"/>
              </a:ext>
            </a:extLst>
          </p:cNvPr>
          <p:cNvSpPr>
            <a:spLocks xmlns:a="http://schemas.openxmlformats.org/drawingml/2006/main" noGrp="1"/>
          </p:cNvSpPr>
          <p:nvPr/>
        </p:nvSpPr>
        <p:spPr>
          <a:xfrm xmlns:a="http://schemas.openxmlformats.org/drawingml/2006/main">
            <a:off x="3429000" y="2752725"/>
            <a:ext cx="15049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RUN B</a:t>
            </a:r>
          </a:p>
        </p:txBody>
      </p:sp>
      <p:sp>
        <p:nvSpPr>
          <p:cNvPr id="10" name="">
            <a:extLst xmlns:a="http://schemas.openxmlformats.org/drawingml/2006/main">
              <a:ext uri="{FF2B5EF4-FFF2-40B4-BE49-F238E27FC236}">
                <a16:creationId xmlns:a16="http://schemas.microsoft.com/office/drawing/2014/main" id="{8C199932-CF82-4ECC-AB0B-BF4BC27F12A4}"/>
              </a:ext>
            </a:extLst>
          </p:cNvPr>
          <p:cNvSpPr>
            <a:spLocks xmlns:a="http://schemas.openxmlformats.org/drawingml/2006/main" noGrp="1"/>
          </p:cNvSpPr>
          <p:nvPr/>
        </p:nvSpPr>
        <p:spPr>
          <a:xfrm xmlns:a="http://schemas.openxmlformats.org/drawingml/2006/main">
            <a:off x="3429000" y="3114675"/>
            <a:ext cx="150495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No direct peer connection</a:t>
            </a:r>
          </a:p>
        </p:txBody>
      </p:sp>
      <p:sp>
        <p:nvSpPr>
          <p:cNvPr id="11" name="">
            <a:extLst xmlns:a="http://schemas.openxmlformats.org/drawingml/2006/main">
              <a:ext uri="{FF2B5EF4-FFF2-40B4-BE49-F238E27FC236}">
                <a16:creationId xmlns:a16="http://schemas.microsoft.com/office/drawing/2014/main" id="{8C733CD7-0FE8-4E9F-8F99-A7FCC4ED292E}"/>
              </a:ext>
            </a:extLst>
          </p:cNvPr>
          <p:cNvSpPr>
            <a:spLocks xmlns:a="http://schemas.openxmlformats.org/drawingml/2006/main" noGrp="1"/>
          </p:cNvSpPr>
          <p:nvPr/>
        </p:nvSpPr>
        <p:spPr>
          <a:xfrm xmlns:a="http://schemas.openxmlformats.org/drawingml/2006/main">
            <a:off x="2009775" y="4095750"/>
            <a:ext cx="18669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250" b="1">
                <a:solidFill>
                  <a:srgbClr val="427653"/>
                </a:solidFill>
                <a:latin typeface="Helvetica Neue"/>
                <a:ea typeface="Helvetica Neue"/>
                <a:cs typeface="Helvetica Neue"/>
              </a:defRPr>
            </a:pPr>
            <a:r>
              <a:rPr sz="2250" b="1">
                <a:solidFill>
                  <a:srgbClr val="427653"/>
                </a:solidFill>
                <a:latin typeface="Helvetica Neue"/>
                <a:ea typeface="Helvetica Neue"/>
                <a:cs typeface="Helvetica Neue"/>
              </a:rPr>
              <a:t>PASS</a:t>
            </a:r>
          </a:p>
        </p:txBody>
      </p:sp>
      <p:sp>
        <p:nvSpPr>
          <p:cNvPr id="12" name="">
            <a:extLst xmlns:a="http://schemas.openxmlformats.org/drawingml/2006/main">
              <a:ext uri="{FF2B5EF4-FFF2-40B4-BE49-F238E27FC236}">
                <a16:creationId xmlns:a16="http://schemas.microsoft.com/office/drawing/2014/main" id="{75431895-2D13-40E0-82A1-0BDA4F7E8F0C}"/>
              </a:ext>
            </a:extLst>
          </p:cNvPr>
          <p:cNvSpPr>
            <a:spLocks xmlns:a="http://schemas.openxmlformats.org/drawingml/2006/main" noGrp="1"/>
          </p:cNvSpPr>
          <p:nvPr/>
        </p:nvSpPr>
        <p:spPr>
          <a:xfrm xmlns:a="http://schemas.openxmlformats.org/drawingml/2006/main">
            <a:off x="5886450" y="1885950"/>
            <a:ext cx="0" cy="344805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13" name="">
            <a:extLst xmlns:a="http://schemas.openxmlformats.org/drawingml/2006/main">
              <a:ext uri="{FF2B5EF4-FFF2-40B4-BE49-F238E27FC236}">
                <a16:creationId xmlns:a16="http://schemas.microsoft.com/office/drawing/2014/main" id="{4E44B341-5786-4254-BF29-4E8135C6239F}"/>
              </a:ext>
            </a:extLst>
          </p:cNvPr>
          <p:cNvSpPr>
            <a:spLocks xmlns:a="http://schemas.openxmlformats.org/drawingml/2006/main" noGrp="1"/>
          </p:cNvSpPr>
          <p:nvPr/>
        </p:nvSpPr>
        <p:spPr>
          <a:xfrm xmlns:a="http://schemas.openxmlformats.org/drawingml/2006/main">
            <a:off x="6572250" y="1981200"/>
            <a:ext cx="4572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500" b="1">
                <a:solidFill>
                  <a:srgbClr val="65767D"/>
                </a:solidFill>
                <a:latin typeface="Helvetica Neue"/>
                <a:ea typeface="Helvetica Neue"/>
                <a:cs typeface="Helvetica Neue"/>
              </a:defRPr>
            </a:pPr>
            <a:r>
              <a:rPr sz="1500" b="1">
                <a:solidFill>
                  <a:srgbClr val="65767D"/>
                </a:solidFill>
                <a:latin typeface="Helvetica Neue"/>
                <a:ea typeface="Helvetica Neue"/>
                <a:cs typeface="Helvetica Neue"/>
              </a:rPr>
              <a:t>What the pair can do</a:t>
            </a:r>
          </a:p>
        </p:txBody>
      </p:sp>
      <p:sp>
        <p:nvSpPr>
          <p:cNvPr id="14" name="">
            <a:extLst xmlns:a="http://schemas.openxmlformats.org/drawingml/2006/main">
              <a:ext uri="{FF2B5EF4-FFF2-40B4-BE49-F238E27FC236}">
                <a16:creationId xmlns:a16="http://schemas.microsoft.com/office/drawing/2014/main" id="{9AEEBAA6-9FB2-4508-B740-F5B62773DABF}"/>
              </a:ext>
            </a:extLst>
          </p:cNvPr>
          <p:cNvSpPr>
            <a:spLocks xmlns:a="http://schemas.openxmlformats.org/drawingml/2006/main" noGrp="1"/>
          </p:cNvSpPr>
          <p:nvPr/>
        </p:nvSpPr>
        <p:spPr>
          <a:xfrm xmlns:a="http://schemas.openxmlformats.org/drawingml/2006/main">
            <a:off x="6572250" y="2647950"/>
            <a:ext cx="1619250" cy="1123950"/>
          </a:xfrm>
          <a:prstGeom xmlns:a="http://schemas.openxmlformats.org/drawingml/2006/main" prst="roundRect">
            <a:avLst>
              <a:gd name="adj" fmla="val 10169"/>
            </a:avLst>
          </a:prstGeom>
          <a:solidFill xmlns:a="http://schemas.openxmlformats.org/drawingml/2006/main">
            <a:srgbClr val="FFFFFF"/>
          </a:solidFill>
          <a:ln xmlns:a="http://schemas.openxmlformats.org/drawingml/2006/main" w="19050">
            <a:solidFill>
              <a:srgbClr val="C8D0CC"/>
            </a:solidFill>
            <a:prstDash val="solid"/>
          </a:ln>
        </p:spPr>
      </p:sp>
      <p:sp>
        <p:nvSpPr>
          <p:cNvPr id="15" name="">
            <a:extLst xmlns:a="http://schemas.openxmlformats.org/drawingml/2006/main">
              <a:ext uri="{FF2B5EF4-FFF2-40B4-BE49-F238E27FC236}">
                <a16:creationId xmlns:a16="http://schemas.microsoft.com/office/drawing/2014/main" id="{199BB334-4F81-4516-A0DF-A5B8041A7639}"/>
              </a:ext>
            </a:extLst>
          </p:cNvPr>
          <p:cNvSpPr>
            <a:spLocks xmlns:a="http://schemas.openxmlformats.org/drawingml/2006/main" noGrp="1"/>
          </p:cNvSpPr>
          <p:nvPr/>
        </p:nvSpPr>
        <p:spPr>
          <a:xfrm xmlns:a="http://schemas.openxmlformats.org/drawingml/2006/main">
            <a:off x="6724650" y="2809875"/>
            <a:ext cx="13144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RUN A</a:t>
            </a:r>
          </a:p>
        </p:txBody>
      </p:sp>
      <p:sp>
        <p:nvSpPr>
          <p:cNvPr id="16" name="">
            <a:extLst xmlns:a="http://schemas.openxmlformats.org/drawingml/2006/main">
              <a:ext uri="{FF2B5EF4-FFF2-40B4-BE49-F238E27FC236}">
                <a16:creationId xmlns:a16="http://schemas.microsoft.com/office/drawing/2014/main" id="{0FEADEB5-327D-4A14-AF87-C44E227A052F}"/>
              </a:ext>
            </a:extLst>
          </p:cNvPr>
          <p:cNvSpPr>
            <a:spLocks xmlns:a="http://schemas.openxmlformats.org/drawingml/2006/main" noGrp="1"/>
          </p:cNvSpPr>
          <p:nvPr/>
        </p:nvSpPr>
        <p:spPr>
          <a:xfrm xmlns:a="http://schemas.openxmlformats.org/drawingml/2006/main">
            <a:off x="6724650" y="3171825"/>
            <a:ext cx="13144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Write or influence</a:t>
            </a:r>
          </a:p>
        </p:txBody>
      </p:sp>
      <p:sp>
        <p:nvSpPr>
          <p:cNvPr id="17" name="">
            <a:extLst xmlns:a="http://schemas.openxmlformats.org/drawingml/2006/main">
              <a:ext uri="{FF2B5EF4-FFF2-40B4-BE49-F238E27FC236}">
                <a16:creationId xmlns:a16="http://schemas.microsoft.com/office/drawing/2014/main" id="{D2816F47-18A2-465D-92BA-21C14AEBF4B5}"/>
              </a:ext>
            </a:extLst>
          </p:cNvPr>
          <p:cNvSpPr>
            <a:spLocks xmlns:a="http://schemas.openxmlformats.org/drawingml/2006/main" noGrp="1"/>
          </p:cNvSpPr>
          <p:nvPr/>
        </p:nvSpPr>
        <p:spPr>
          <a:xfrm xmlns:a="http://schemas.openxmlformats.org/drawingml/2006/main">
            <a:off x="8496300" y="2419350"/>
            <a:ext cx="2038350" cy="1581150"/>
          </a:xfrm>
          <a:prstGeom xmlns:a="http://schemas.openxmlformats.org/drawingml/2006/main" prst="roundRect">
            <a:avLst>
              <a:gd name="adj" fmla="val 7229"/>
            </a:avLst>
          </a:prstGeom>
          <a:solidFill xmlns:a="http://schemas.openxmlformats.org/drawingml/2006/main">
            <a:srgbClr val="B55D3C"/>
          </a:solidFill>
          <a:ln xmlns:a="http://schemas.openxmlformats.org/drawingml/2006/main" w="19050">
            <a:solidFill>
              <a:srgbClr val="B55D3C"/>
            </a:solidFill>
            <a:prstDash val="solid"/>
          </a:ln>
        </p:spPr>
      </p:sp>
      <p:sp>
        <p:nvSpPr>
          <p:cNvPr id="18" name="">
            <a:extLst xmlns:a="http://schemas.openxmlformats.org/drawingml/2006/main">
              <a:ext uri="{FF2B5EF4-FFF2-40B4-BE49-F238E27FC236}">
                <a16:creationId xmlns:a16="http://schemas.microsoft.com/office/drawing/2014/main" id="{75F1CCB5-75C4-4DF4-82BC-603A49390FD0}"/>
              </a:ext>
            </a:extLst>
          </p:cNvPr>
          <p:cNvSpPr>
            <a:spLocks xmlns:a="http://schemas.openxmlformats.org/drawingml/2006/main" noGrp="1"/>
          </p:cNvSpPr>
          <p:nvPr/>
        </p:nvSpPr>
        <p:spPr>
          <a:xfrm xmlns:a="http://schemas.openxmlformats.org/drawingml/2006/main">
            <a:off x="8648700" y="2581275"/>
            <a:ext cx="1733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95245"/>
          </a:bodyPr>
          <a:lstStyle xmlns:a="http://schemas.openxmlformats.org/drawingml/2006/main"/>
          <a:p xmlns:a="http://schemas.openxmlformats.org/drawingml/2006/main">
            <a:pPr algn="ctr">
              <a:lnSpc>
                <a:spcPct val="100000"/>
              </a:lnSpc>
              <a:buNone/>
              <a:defRPr sz="1425" b="1">
                <a:solidFill>
                  <a:srgbClr val="F5F1E8"/>
                </a:solidFill>
                <a:latin typeface="Helvetica Neue"/>
                <a:ea typeface="Helvetica Neue"/>
                <a:cs typeface="Helvetica Neue"/>
              </a:defRPr>
            </a:pPr>
            <a:r>
              <a:rPr sz="1425" b="1">
                <a:solidFill>
                  <a:srgbClr val="F5F1E8"/>
                </a:solidFill>
                <a:latin typeface="Helvetica Neue"/>
                <a:ea typeface="Helvetica Neue"/>
                <a:cs typeface="Helvetica Neue"/>
              </a:rPr>
              <a:t>SHARED RESOURCE</a:t>
            </a:r>
          </a:p>
        </p:txBody>
      </p:sp>
      <p:sp>
        <p:nvSpPr>
          <p:cNvPr id="19" name="">
            <a:extLst xmlns:a="http://schemas.openxmlformats.org/drawingml/2006/main">
              <a:ext uri="{FF2B5EF4-FFF2-40B4-BE49-F238E27FC236}">
                <a16:creationId xmlns:a16="http://schemas.microsoft.com/office/drawing/2014/main" id="{D7011076-142F-4F79-BE4B-FEC6168994B8}"/>
              </a:ext>
            </a:extLst>
          </p:cNvPr>
          <p:cNvSpPr>
            <a:spLocks xmlns:a="http://schemas.openxmlformats.org/drawingml/2006/main" noGrp="1"/>
          </p:cNvSpPr>
          <p:nvPr/>
        </p:nvSpPr>
        <p:spPr>
          <a:xfrm xmlns:a="http://schemas.openxmlformats.org/drawingml/2006/main">
            <a:off x="8648700" y="2943225"/>
            <a:ext cx="1733550"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F5F1E8"/>
                </a:solidFill>
                <a:latin typeface="Helvetica Neue"/>
                <a:ea typeface="Helvetica Neue"/>
                <a:cs typeface="Helvetica Neue"/>
              </a:defRPr>
            </a:pPr>
            <a:r>
              <a:rPr sz="1200" b="0">
                <a:solidFill>
                  <a:srgbClr val="F5F1E8"/>
                </a:solidFill>
                <a:latin typeface="Helvetica Neue"/>
                <a:ea typeface="Helvetica Neue"/>
                <a:cs typeface="Helvetica Neue"/>
              </a:rPr>
              <a:t>Registry, cache, namespace</a:t>
            </a:r>
          </a:p>
        </p:txBody>
      </p:sp>
      <p:sp>
        <p:nvSpPr>
          <p:cNvPr id="20" name="">
            <a:extLst xmlns:a="http://schemas.openxmlformats.org/drawingml/2006/main">
              <a:ext uri="{FF2B5EF4-FFF2-40B4-BE49-F238E27FC236}">
                <a16:creationId xmlns:a16="http://schemas.microsoft.com/office/drawing/2014/main" id="{7DE3921B-0321-4C83-A01D-545C2BE8C32E}"/>
              </a:ext>
            </a:extLst>
          </p:cNvPr>
          <p:cNvSpPr>
            <a:spLocks xmlns:a="http://schemas.openxmlformats.org/drawingml/2006/main" noGrp="1"/>
          </p:cNvSpPr>
          <p:nvPr/>
        </p:nvSpPr>
        <p:spPr>
          <a:xfrm xmlns:a="http://schemas.openxmlformats.org/drawingml/2006/main">
            <a:off x="10839450" y="2647950"/>
            <a:ext cx="1104900" cy="1123950"/>
          </a:xfrm>
          <a:prstGeom xmlns:a="http://schemas.openxmlformats.org/drawingml/2006/main" prst="roundRect">
            <a:avLst>
              <a:gd name="adj" fmla="val 10345"/>
            </a:avLst>
          </a:prstGeom>
          <a:solidFill xmlns:a="http://schemas.openxmlformats.org/drawingml/2006/main">
            <a:srgbClr val="FFFFFF"/>
          </a:solidFill>
          <a:ln xmlns:a="http://schemas.openxmlformats.org/drawingml/2006/main" w="19050">
            <a:solidFill>
              <a:srgbClr val="C8D0CC"/>
            </a:solidFill>
            <a:prstDash val="solid"/>
          </a:ln>
        </p:spPr>
      </p:sp>
      <p:sp>
        <p:nvSpPr>
          <p:cNvPr id="21" name="">
            <a:extLst xmlns:a="http://schemas.openxmlformats.org/drawingml/2006/main">
              <a:ext uri="{FF2B5EF4-FFF2-40B4-BE49-F238E27FC236}">
                <a16:creationId xmlns:a16="http://schemas.microsoft.com/office/drawing/2014/main" id="{7D0733FD-73A8-4723-8C8A-228AEF1FEDA6}"/>
              </a:ext>
            </a:extLst>
          </p:cNvPr>
          <p:cNvSpPr>
            <a:spLocks xmlns:a="http://schemas.openxmlformats.org/drawingml/2006/main" noGrp="1"/>
          </p:cNvSpPr>
          <p:nvPr/>
        </p:nvSpPr>
        <p:spPr>
          <a:xfrm xmlns:a="http://schemas.openxmlformats.org/drawingml/2006/main">
            <a:off x="10991850" y="2809875"/>
            <a:ext cx="800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350" b="1">
                <a:solidFill>
                  <a:srgbClr val="2E6F70"/>
                </a:solidFill>
                <a:latin typeface="Helvetica Neue"/>
                <a:ea typeface="Helvetica Neue"/>
                <a:cs typeface="Helvetica Neue"/>
              </a:defRPr>
            </a:pPr>
            <a:r>
              <a:rPr sz="1350" b="1">
                <a:solidFill>
                  <a:srgbClr val="2E6F70"/>
                </a:solidFill>
                <a:latin typeface="Helvetica Neue"/>
                <a:ea typeface="Helvetica Neue"/>
                <a:cs typeface="Helvetica Neue"/>
              </a:rPr>
              <a:t>RUN B</a:t>
            </a:r>
          </a:p>
        </p:txBody>
      </p:sp>
      <p:sp>
        <p:nvSpPr>
          <p:cNvPr id="22" name="">
            <a:extLst xmlns:a="http://schemas.openxmlformats.org/drawingml/2006/main">
              <a:ext uri="{FF2B5EF4-FFF2-40B4-BE49-F238E27FC236}">
                <a16:creationId xmlns:a16="http://schemas.microsoft.com/office/drawing/2014/main" id="{46275E84-547C-4F92-B38D-874BC801D7FD}"/>
              </a:ext>
            </a:extLst>
          </p:cNvPr>
          <p:cNvSpPr>
            <a:spLocks xmlns:a="http://schemas.openxmlformats.org/drawingml/2006/main" noGrp="1"/>
          </p:cNvSpPr>
          <p:nvPr/>
        </p:nvSpPr>
        <p:spPr>
          <a:xfrm xmlns:a="http://schemas.openxmlformats.org/drawingml/2006/main">
            <a:off x="10991850" y="3171825"/>
            <a:ext cx="8001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0">
                <a:solidFill>
                  <a:srgbClr val="18313D"/>
                </a:solidFill>
                <a:latin typeface="Helvetica Neue"/>
                <a:ea typeface="Helvetica Neue"/>
                <a:cs typeface="Helvetica Neue"/>
              </a:defRPr>
            </a:pPr>
            <a:r>
              <a:rPr sz="1050" b="0">
                <a:solidFill>
                  <a:srgbClr val="18313D"/>
                </a:solidFill>
                <a:latin typeface="Helvetica Neue"/>
                <a:ea typeface="Helvetica Neue"/>
                <a:cs typeface="Helvetica Neue"/>
              </a:rPr>
              <a:t>Read or enumerate</a:t>
            </a:r>
          </a:p>
        </p:txBody>
      </p:sp>
      <p:cxnSp>
        <p:nvCxnSpPr>
          <p:cNvPr id="53" name=""/>
          <p:cNvCxnSpPr>
            <a:stCxn xmlns:a="http://schemas.openxmlformats.org/drawingml/2006/main" id="14" idx="3"/>
            <a:endCxn xmlns:a="http://schemas.openxmlformats.org/drawingml/2006/main" id="17" idx="1"/>
          </p:cNvCxnSpPr>
          <p:nvPr/>
        </p:nvCxnSpPr>
        <p:spPr>
          <a:xfrm xmlns:a="http://schemas.openxmlformats.org/drawingml/2006/main">
            <a:off x="8191500" y="3209925"/>
            <a:ext cx="304800" cy="0"/>
          </a:xfrm>
          <a:prstGeom xmlns:a="http://schemas.openxmlformats.org/drawingml/2006/main" prst="straightConnector1">
            <a:avLst/>
          </a:prstGeom>
          <a:ln xmlns:a="http://schemas.openxmlformats.org/drawingml/2006/main" w="38100">
            <a:solidFill>
              <a:srgbClr val="B55D3C"/>
            </a:solidFill>
            <a:prstDash val="solid"/>
            <a:tailEnd type="triangle" w="sm" len="sm"/>
          </a:ln>
        </p:spPr>
      </p:cxnSp>
      <p:cxnSp>
        <p:nvCxnSpPr>
          <p:cNvPr id="54" name=""/>
          <p:cNvCxnSpPr>
            <a:stCxn xmlns:a="http://schemas.openxmlformats.org/drawingml/2006/main" id="17" idx="3"/>
            <a:endCxn xmlns:a="http://schemas.openxmlformats.org/drawingml/2006/main" id="20" idx="1"/>
          </p:cNvCxnSpPr>
          <p:nvPr/>
        </p:nvCxnSpPr>
        <p:spPr>
          <a:xfrm xmlns:a="http://schemas.openxmlformats.org/drawingml/2006/main">
            <a:off x="10534650" y="3209925"/>
            <a:ext cx="304800" cy="0"/>
          </a:xfrm>
          <a:prstGeom xmlns:a="http://schemas.openxmlformats.org/drawingml/2006/main" prst="straightConnector1">
            <a:avLst/>
          </a:prstGeom>
          <a:ln xmlns:a="http://schemas.openxmlformats.org/drawingml/2006/main" w="38100">
            <a:solidFill>
              <a:srgbClr val="B55D3C"/>
            </a:solidFill>
            <a:prstDash val="solid"/>
            <a:tailEnd type="triangle" w="sm" len="sm"/>
          </a:ln>
        </p:spPr>
      </p:cxnSp>
      <p:sp>
        <p:nvSpPr>
          <p:cNvPr id="25" name="">
            <a:extLst xmlns:a="http://schemas.openxmlformats.org/drawingml/2006/main">
              <a:ext uri="{FF2B5EF4-FFF2-40B4-BE49-F238E27FC236}">
                <a16:creationId xmlns:a16="http://schemas.microsoft.com/office/drawing/2014/main" id="{E939BD32-4906-45DE-949D-FD030A8160E3}"/>
              </a:ext>
            </a:extLst>
          </p:cNvPr>
          <p:cNvSpPr>
            <a:spLocks xmlns:a="http://schemas.openxmlformats.org/drawingml/2006/main" noGrp="1"/>
          </p:cNvSpPr>
          <p:nvPr/>
        </p:nvSpPr>
        <p:spPr>
          <a:xfrm xmlns:a="http://schemas.openxmlformats.org/drawingml/2006/main">
            <a:off x="7810500" y="4324350"/>
            <a:ext cx="314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025" b="1">
                <a:solidFill>
                  <a:srgbClr val="963F3F"/>
                </a:solidFill>
                <a:latin typeface="Helvetica Neue"/>
                <a:ea typeface="Helvetica Neue"/>
                <a:cs typeface="Helvetica Neue"/>
              </a:defRPr>
            </a:pPr>
            <a:r>
              <a:rPr sz="2025" b="1">
                <a:solidFill>
                  <a:srgbClr val="963F3F"/>
                </a:solidFill>
                <a:latin typeface="Helvetica Neue"/>
                <a:ea typeface="Helvetica Neue"/>
                <a:cs typeface="Helvetica Neue"/>
              </a:rPr>
              <a:t>UNTESTED EDGE</a:t>
            </a:r>
          </a:p>
        </p:txBody>
      </p:sp>
      <p:sp>
        <p:nvSpPr>
          <p:cNvPr id="26" name="">
            <a:extLst xmlns:a="http://schemas.openxmlformats.org/drawingml/2006/main">
              <a:ext uri="{FF2B5EF4-FFF2-40B4-BE49-F238E27FC236}">
                <a16:creationId xmlns:a16="http://schemas.microsoft.com/office/drawing/2014/main" id="{272ADD93-D450-41A6-8107-301E906C2FCE}"/>
              </a:ext>
            </a:extLst>
          </p:cNvPr>
          <p:cNvSpPr>
            <a:spLocks xmlns:a="http://schemas.openxmlformats.org/drawingml/2006/main" noGrp="1"/>
          </p:cNvSpPr>
          <p:nvPr/>
        </p:nvSpPr>
        <p:spPr>
          <a:xfrm xmlns:a="http://schemas.openxmlformats.org/drawingml/2006/main">
            <a:off x="7086600" y="4895850"/>
            <a:ext cx="45910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0">
                <a:solidFill>
                  <a:srgbClr val="18313D"/>
                </a:solidFill>
                <a:latin typeface="Helvetica Neue"/>
                <a:ea typeface="Helvetica Neue"/>
                <a:cs typeface="Helvetica Neue"/>
              </a:defRPr>
            </a:pPr>
            <a:r>
              <a:rPr sz="1500" b="0">
                <a:solidFill>
                  <a:srgbClr val="18313D"/>
                </a:solidFill>
                <a:latin typeface="Helvetica Neue"/>
                <a:ea typeface="Helvetica Neue"/>
                <a:cs typeface="Helvetica Neue"/>
              </a:rPr>
              <a:t>A can alter state that B can observe</a:t>
            </a:r>
          </a:p>
        </p:txBody>
      </p:sp>
      <p:sp>
        <p:nvSpPr>
          <p:cNvPr id="27" name="">
            <a:extLst xmlns:a="http://schemas.openxmlformats.org/drawingml/2006/main">
              <a:ext uri="{FF2B5EF4-FFF2-40B4-BE49-F238E27FC236}">
                <a16:creationId xmlns:a16="http://schemas.microsoft.com/office/drawing/2014/main" id="{F17D5DB0-E2D8-49A0-A349-9E19D8739F5F}"/>
              </a:ext>
            </a:extLst>
          </p:cNvPr>
          <p:cNvSpPr>
            <a:spLocks xmlns:a="http://schemas.openxmlformats.org/drawingml/2006/main" noGrp="1"/>
          </p:cNvSpPr>
          <p:nvPr/>
        </p:nvSpPr>
        <p:spPr>
          <a:xfrm xmlns:a="http://schemas.openxmlformats.org/drawingml/2006/main">
            <a:off x="1524000" y="5657850"/>
            <a:ext cx="9144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100" b="1">
                <a:solidFill>
                  <a:srgbClr val="2E6F70"/>
                </a:solidFill>
                <a:latin typeface="Helvetica Neue"/>
                <a:ea typeface="Helvetica Neue"/>
                <a:cs typeface="Helvetica Neue"/>
              </a:defRPr>
            </a:pPr>
            <a:r>
              <a:rPr sz="2100" b="1">
                <a:solidFill>
                  <a:srgbClr val="2E6F70"/>
                </a:solidFill>
                <a:latin typeface="Helvetica Neue"/>
                <a:ea typeface="Helvetica Neue"/>
                <a:cs typeface="Helvetica Neue"/>
              </a:rPr>
              <a:t>MUTE tests the relation, not only the boxes.</a:t>
            </a:r>
          </a:p>
        </p:txBody>
      </p:sp>
      <p:sp>
        <p:nvSpPr>
          <p:cNvPr id="28" name="">
            <a:extLst xmlns:a="http://schemas.openxmlformats.org/drawingml/2006/main">
              <a:ext uri="{FF2B5EF4-FFF2-40B4-BE49-F238E27FC236}">
                <a16:creationId xmlns:a16="http://schemas.microsoft.com/office/drawing/2014/main" id="{324844E8-59B2-4F98-840C-D8DADFFE570E}"/>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29" name="">
            <a:extLst xmlns:a="http://schemas.openxmlformats.org/drawingml/2006/main">
              <a:ext uri="{FF2B5EF4-FFF2-40B4-BE49-F238E27FC236}">
                <a16:creationId xmlns:a16="http://schemas.microsoft.com/office/drawing/2014/main" id="{69902CDF-6AB6-4DC7-9652-B8E54675ADEF}"/>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Sources: OpenAI, METR, Hugging Face, and Check Point Research, 2026</a:t>
            </a:r>
          </a:p>
        </p:txBody>
      </p:sp>
      <p:sp>
        <p:nvSpPr>
          <p:cNvPr id="30" name="">
            <a:extLst xmlns:a="http://schemas.openxmlformats.org/drawingml/2006/main">
              <a:ext uri="{FF2B5EF4-FFF2-40B4-BE49-F238E27FC236}">
                <a16:creationId xmlns:a16="http://schemas.microsoft.com/office/drawing/2014/main" id="{741F9C5B-5866-4939-8B8A-63BFA1A45A96}"/>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1192952006"/>
      </p:ext>
    </p:extLst>
  </p:cSld>
</p:sld>
</file>

<file path=ppt/slides/slide3.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F46CC025-BB86-40F2-B0F2-32079EE7F102}"/>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THREAT MODEL</a:t>
            </a:r>
          </a:p>
        </p:txBody>
      </p:sp>
      <p:sp>
        <p:nvSpPr>
          <p:cNvPr id="2" name="">
            <a:extLst xmlns:a="http://schemas.openxmlformats.org/drawingml/2006/main">
              <a:ext uri="{FF2B5EF4-FFF2-40B4-BE49-F238E27FC236}">
                <a16:creationId xmlns:a16="http://schemas.microsoft.com/office/drawing/2014/main" id="{E792D6A3-4265-4551-94F7-064F13B0C1ED}"/>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Shared Mutable Intersection</a:t>
            </a:r>
          </a:p>
        </p:txBody>
      </p:sp>
      <p:sp>
        <p:nvSpPr>
          <p:cNvPr id="3" name="">
            <a:extLst xmlns:a="http://schemas.openxmlformats.org/drawingml/2006/main">
              <a:ext uri="{FF2B5EF4-FFF2-40B4-BE49-F238E27FC236}">
                <a16:creationId xmlns:a16="http://schemas.microsoft.com/office/drawing/2014/main" id="{56DD7051-CBE8-4D03-BCFF-E7C54E0622B7}"/>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The capability policy becomes a directed graph and a concrete test plan.</a:t>
            </a:r>
          </a:p>
        </p:txBody>
      </p:sp>
      <p:sp>
        <p:nvSpPr>
          <p:cNvPr id="4" name="">
            <a:extLst xmlns:a="http://schemas.openxmlformats.org/drawingml/2006/main">
              <a:ext uri="{FF2B5EF4-FFF2-40B4-BE49-F238E27FC236}">
                <a16:creationId xmlns:a16="http://schemas.microsoft.com/office/drawing/2014/main" id="{E3CACAB8-2038-4E75-9A7C-23FFBDDB6E71}"/>
              </a:ext>
            </a:extLst>
          </p:cNvPr>
          <p:cNvSpPr>
            <a:spLocks xmlns:a="http://schemas.openxmlformats.org/drawingml/2006/main" noGrp="1"/>
          </p:cNvSpPr>
          <p:nvPr/>
        </p:nvSpPr>
        <p:spPr>
          <a:xfrm xmlns:a="http://schemas.openxmlformats.org/drawingml/2006/main">
            <a:off x="704850" y="1924050"/>
            <a:ext cx="10782300" cy="609600"/>
          </a:xfrm>
          <a:prstGeom xmlns:a="http://schemas.openxmlformats.org/drawingml/2006/main" prst="roundRect">
            <a:avLst>
              <a:gd name="adj" fmla="val 18750"/>
            </a:avLst>
          </a:prstGeom>
          <a:solidFill xmlns:a="http://schemas.openxmlformats.org/drawingml/2006/main">
            <a:srgbClr val="FFFFFF"/>
          </a:solidFill>
          <a:ln xmlns:a="http://schemas.openxmlformats.org/drawingml/2006/main" w="9525">
            <a:solidFill>
              <a:srgbClr val="C8D0CC"/>
            </a:solidFill>
            <a:prstDash val="solid"/>
          </a:ln>
        </p:spPr>
      </p:sp>
      <p:sp>
        <p:nvSpPr>
          <p:cNvPr id="5" name="">
            <a:extLst xmlns:a="http://schemas.openxmlformats.org/drawingml/2006/main">
              <a:ext uri="{FF2B5EF4-FFF2-40B4-BE49-F238E27FC236}">
                <a16:creationId xmlns:a16="http://schemas.microsoft.com/office/drawing/2014/main" id="{DD1BE952-874E-461F-B82F-5D3332CA11E9}"/>
              </a:ext>
            </a:extLst>
          </p:cNvPr>
          <p:cNvSpPr>
            <a:spLocks xmlns:a="http://schemas.openxmlformats.org/drawingml/2006/main" noGrp="1"/>
          </p:cNvSpPr>
          <p:nvPr/>
        </p:nvSpPr>
        <p:spPr>
          <a:xfrm xmlns:a="http://schemas.openxmlformats.org/drawingml/2006/main">
            <a:off x="990600" y="2095500"/>
            <a:ext cx="10210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800" b="1">
                <a:solidFill>
                  <a:srgbClr val="2E6F70"/>
                </a:solidFill>
                <a:latin typeface="Helvetica Neue"/>
                <a:ea typeface="Helvetica Neue"/>
                <a:cs typeface="Helvetica Neue"/>
              </a:defRPr>
            </a:pPr>
            <a:r>
              <a:rPr sz="1800" b="1">
                <a:solidFill>
                  <a:srgbClr val="2E6F70"/>
                </a:solidFill>
                <a:latin typeface="Helvetica Neue"/>
                <a:ea typeface="Helvetica Neue"/>
                <a:cs typeface="Helvetica Neue"/>
              </a:rPr>
              <a:t>SMI(A,B) = resources that A can influence and B can observe</a:t>
            </a:r>
          </a:p>
        </p:txBody>
      </p:sp>
      <p:sp>
        <p:nvSpPr>
          <p:cNvPr id="6" name="">
            <a:extLst xmlns:a="http://schemas.openxmlformats.org/drawingml/2006/main">
              <a:ext uri="{FF2B5EF4-FFF2-40B4-BE49-F238E27FC236}">
                <a16:creationId xmlns:a16="http://schemas.microsoft.com/office/drawing/2014/main" id="{1172979C-C823-468A-A56E-28643B831034}"/>
              </a:ext>
            </a:extLst>
          </p:cNvPr>
          <p:cNvSpPr>
            <a:spLocks xmlns:a="http://schemas.openxmlformats.org/drawingml/2006/main" noGrp="1"/>
          </p:cNvSpPr>
          <p:nvPr/>
        </p:nvSpPr>
        <p:spPr>
          <a:xfrm xmlns:a="http://schemas.openxmlformats.org/drawingml/2006/main">
            <a:off x="781050" y="2971800"/>
            <a:ext cx="34290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650" b="1">
                <a:solidFill>
                  <a:srgbClr val="65767D"/>
                </a:solidFill>
                <a:latin typeface="Helvetica Neue"/>
                <a:ea typeface="Helvetica Neue"/>
                <a:cs typeface="Helvetica Neue"/>
              </a:defRPr>
            </a:pPr>
            <a:r>
              <a:rPr sz="1650" b="1">
                <a:solidFill>
                  <a:srgbClr val="65767D"/>
                </a:solidFill>
                <a:latin typeface="Helvetica Neue"/>
                <a:ea typeface="Helvetica Neue"/>
                <a:cs typeface="Helvetica Neue"/>
              </a:rPr>
              <a:t>Declared capabilities</a:t>
            </a:r>
          </a:p>
        </p:txBody>
      </p:sp>
      <p:sp>
        <p:nvSpPr>
          <p:cNvPr id="7" name="">
            <a:extLst xmlns:a="http://schemas.openxmlformats.org/drawingml/2006/main">
              <a:ext uri="{FF2B5EF4-FFF2-40B4-BE49-F238E27FC236}">
                <a16:creationId xmlns:a16="http://schemas.microsoft.com/office/drawing/2014/main" id="{93698FAD-9678-4303-BC11-17AA64E4FCF2}"/>
              </a:ext>
            </a:extLst>
          </p:cNvPr>
          <p:cNvSpPr>
            <a:spLocks xmlns:a="http://schemas.openxmlformats.org/drawingml/2006/main" noGrp="1"/>
          </p:cNvSpPr>
          <p:nvPr/>
        </p:nvSpPr>
        <p:spPr>
          <a:xfrm xmlns:a="http://schemas.openxmlformats.org/drawingml/2006/main">
            <a:off x="781050" y="4019550"/>
            <a:ext cx="49530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8" name="">
            <a:extLst xmlns:a="http://schemas.openxmlformats.org/drawingml/2006/main">
              <a:ext uri="{FF2B5EF4-FFF2-40B4-BE49-F238E27FC236}">
                <a16:creationId xmlns:a16="http://schemas.microsoft.com/office/drawing/2014/main" id="{199EBEC3-B033-4547-AC28-AE03592E549B}"/>
              </a:ext>
            </a:extLst>
          </p:cNvPr>
          <p:cNvSpPr>
            <a:spLocks xmlns:a="http://schemas.openxmlformats.org/drawingml/2006/main" noGrp="1"/>
          </p:cNvSpPr>
          <p:nvPr/>
        </p:nvSpPr>
        <p:spPr>
          <a:xfrm xmlns:a="http://schemas.openxmlformats.org/drawingml/2006/main">
            <a:off x="781050" y="3486150"/>
            <a:ext cx="2133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75" b="1">
                <a:solidFill>
                  <a:srgbClr val="B55D3C"/>
                </a:solidFill>
                <a:latin typeface="Helvetica Neue"/>
                <a:ea typeface="Helvetica Neue"/>
                <a:cs typeface="Helvetica Neue"/>
              </a:defRPr>
            </a:pPr>
            <a:r>
              <a:rPr sz="1275" b="1">
                <a:solidFill>
                  <a:srgbClr val="B55D3C"/>
                </a:solidFill>
                <a:latin typeface="Helvetica Neue"/>
                <a:ea typeface="Helvetica Neue"/>
                <a:cs typeface="Helvetica Neue"/>
              </a:rPr>
              <a:t>evaluation-metadata</a:t>
            </a:r>
          </a:p>
        </p:txBody>
      </p:sp>
      <p:sp>
        <p:nvSpPr>
          <p:cNvPr id="9" name="">
            <a:extLst xmlns:a="http://schemas.openxmlformats.org/drawingml/2006/main">
              <a:ext uri="{FF2B5EF4-FFF2-40B4-BE49-F238E27FC236}">
                <a16:creationId xmlns:a16="http://schemas.microsoft.com/office/drawing/2014/main" id="{165FED54-BFA1-49ED-A8A3-C48DFA02A65C}"/>
              </a:ext>
            </a:extLst>
          </p:cNvPr>
          <p:cNvSpPr>
            <a:spLocks xmlns:a="http://schemas.openxmlformats.org/drawingml/2006/main" noGrp="1"/>
          </p:cNvSpPr>
          <p:nvPr/>
        </p:nvSpPr>
        <p:spPr>
          <a:xfrm xmlns:a="http://schemas.openxmlformats.org/drawingml/2006/main">
            <a:off x="2990850" y="3486150"/>
            <a:ext cx="12954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A: write</a:t>
            </a:r>
          </a:p>
        </p:txBody>
      </p:sp>
      <p:sp>
        <p:nvSpPr>
          <p:cNvPr id="10" name="">
            <a:extLst xmlns:a="http://schemas.openxmlformats.org/drawingml/2006/main">
              <a:ext uri="{FF2B5EF4-FFF2-40B4-BE49-F238E27FC236}">
                <a16:creationId xmlns:a16="http://schemas.microsoft.com/office/drawing/2014/main" id="{D88E814B-3ED8-4010-A47E-343CD5B6E4E7}"/>
              </a:ext>
            </a:extLst>
          </p:cNvPr>
          <p:cNvSpPr>
            <a:spLocks xmlns:a="http://schemas.openxmlformats.org/drawingml/2006/main" noGrp="1"/>
          </p:cNvSpPr>
          <p:nvPr/>
        </p:nvSpPr>
        <p:spPr>
          <a:xfrm xmlns:a="http://schemas.openxmlformats.org/drawingml/2006/main">
            <a:off x="4362450" y="3486150"/>
            <a:ext cx="1371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B: read</a:t>
            </a:r>
          </a:p>
        </p:txBody>
      </p:sp>
      <p:sp>
        <p:nvSpPr>
          <p:cNvPr id="11" name="">
            <a:extLst xmlns:a="http://schemas.openxmlformats.org/drawingml/2006/main">
              <a:ext uri="{FF2B5EF4-FFF2-40B4-BE49-F238E27FC236}">
                <a16:creationId xmlns:a16="http://schemas.microsoft.com/office/drawing/2014/main" id="{E0D6FE15-FEEA-4BC9-BFE2-049E5DCADB84}"/>
              </a:ext>
            </a:extLst>
          </p:cNvPr>
          <p:cNvSpPr>
            <a:spLocks xmlns:a="http://schemas.openxmlformats.org/drawingml/2006/main" noGrp="1"/>
          </p:cNvSpPr>
          <p:nvPr/>
        </p:nvSpPr>
        <p:spPr>
          <a:xfrm xmlns:a="http://schemas.openxmlformats.org/drawingml/2006/main">
            <a:off x="781050" y="4705350"/>
            <a:ext cx="49530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12" name="">
            <a:extLst xmlns:a="http://schemas.openxmlformats.org/drawingml/2006/main">
              <a:ext uri="{FF2B5EF4-FFF2-40B4-BE49-F238E27FC236}">
                <a16:creationId xmlns:a16="http://schemas.microsoft.com/office/drawing/2014/main" id="{CAF032F1-8D7F-4E8C-9662-2E4494C29B9F}"/>
              </a:ext>
            </a:extLst>
          </p:cNvPr>
          <p:cNvSpPr>
            <a:spLocks xmlns:a="http://schemas.openxmlformats.org/drawingml/2006/main" noGrp="1"/>
          </p:cNvSpPr>
          <p:nvPr/>
        </p:nvSpPr>
        <p:spPr>
          <a:xfrm xmlns:a="http://schemas.openxmlformats.org/drawingml/2006/main">
            <a:off x="781050" y="4171950"/>
            <a:ext cx="2133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75" b="1">
                <a:solidFill>
                  <a:srgbClr val="B55D3C"/>
                </a:solidFill>
                <a:latin typeface="Helvetica Neue"/>
                <a:ea typeface="Helvetica Neue"/>
                <a:cs typeface="Helvetica Neue"/>
              </a:defRPr>
            </a:pPr>
            <a:r>
              <a:rPr sz="1275" b="1">
                <a:solidFill>
                  <a:srgbClr val="B55D3C"/>
                </a:solidFill>
                <a:latin typeface="Helvetica Neue"/>
                <a:ea typeface="Helvetica Neue"/>
                <a:cs typeface="Helvetica Neue"/>
              </a:rPr>
              <a:t>artifact-namespace</a:t>
            </a:r>
          </a:p>
        </p:txBody>
      </p:sp>
      <p:sp>
        <p:nvSpPr>
          <p:cNvPr id="13" name="">
            <a:extLst xmlns:a="http://schemas.openxmlformats.org/drawingml/2006/main">
              <a:ext uri="{FF2B5EF4-FFF2-40B4-BE49-F238E27FC236}">
                <a16:creationId xmlns:a16="http://schemas.microsoft.com/office/drawing/2014/main" id="{CCD9510E-6AAB-410B-A39B-B7C0CD3E972B}"/>
              </a:ext>
            </a:extLst>
          </p:cNvPr>
          <p:cNvSpPr>
            <a:spLocks xmlns:a="http://schemas.openxmlformats.org/drawingml/2006/main" noGrp="1"/>
          </p:cNvSpPr>
          <p:nvPr/>
        </p:nvSpPr>
        <p:spPr>
          <a:xfrm xmlns:a="http://schemas.openxmlformats.org/drawingml/2006/main">
            <a:off x="2990850" y="4171950"/>
            <a:ext cx="12954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A: create name</a:t>
            </a:r>
          </a:p>
        </p:txBody>
      </p:sp>
      <p:sp>
        <p:nvSpPr>
          <p:cNvPr id="14" name="">
            <a:extLst xmlns:a="http://schemas.openxmlformats.org/drawingml/2006/main">
              <a:ext uri="{FF2B5EF4-FFF2-40B4-BE49-F238E27FC236}">
                <a16:creationId xmlns:a16="http://schemas.microsoft.com/office/drawing/2014/main" id="{CC83A3CA-7A5E-4F73-A4B8-71703A0AA645}"/>
              </a:ext>
            </a:extLst>
          </p:cNvPr>
          <p:cNvSpPr>
            <a:spLocks xmlns:a="http://schemas.openxmlformats.org/drawingml/2006/main" noGrp="1"/>
          </p:cNvSpPr>
          <p:nvPr/>
        </p:nvSpPr>
        <p:spPr>
          <a:xfrm xmlns:a="http://schemas.openxmlformats.org/drawingml/2006/main">
            <a:off x="4362450" y="4171950"/>
            <a:ext cx="1371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B: enumerate</a:t>
            </a:r>
          </a:p>
        </p:txBody>
      </p:sp>
      <p:sp>
        <p:nvSpPr>
          <p:cNvPr id="15" name="">
            <a:extLst xmlns:a="http://schemas.openxmlformats.org/drawingml/2006/main">
              <a:ext uri="{FF2B5EF4-FFF2-40B4-BE49-F238E27FC236}">
                <a16:creationId xmlns:a16="http://schemas.microsoft.com/office/drawing/2014/main" id="{E31A7237-BC78-4CAD-A0C5-515EED41FA0A}"/>
              </a:ext>
            </a:extLst>
          </p:cNvPr>
          <p:cNvSpPr>
            <a:spLocks xmlns:a="http://schemas.openxmlformats.org/drawingml/2006/main" noGrp="1"/>
          </p:cNvSpPr>
          <p:nvPr/>
        </p:nvSpPr>
        <p:spPr>
          <a:xfrm xmlns:a="http://schemas.openxmlformats.org/drawingml/2006/main">
            <a:off x="781050" y="5391150"/>
            <a:ext cx="49530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16" name="">
            <a:extLst xmlns:a="http://schemas.openxmlformats.org/drawingml/2006/main">
              <a:ext uri="{FF2B5EF4-FFF2-40B4-BE49-F238E27FC236}">
                <a16:creationId xmlns:a16="http://schemas.microsoft.com/office/drawing/2014/main" id="{C278280F-A0BE-4B99-A2AA-86DC2DE6DF35}"/>
              </a:ext>
            </a:extLst>
          </p:cNvPr>
          <p:cNvSpPr>
            <a:spLocks xmlns:a="http://schemas.openxmlformats.org/drawingml/2006/main" noGrp="1"/>
          </p:cNvSpPr>
          <p:nvPr/>
        </p:nvSpPr>
        <p:spPr>
          <a:xfrm xmlns:a="http://schemas.openxmlformats.org/drawingml/2006/main">
            <a:off x="781050" y="4857750"/>
            <a:ext cx="2133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75" b="1">
                <a:solidFill>
                  <a:srgbClr val="427653"/>
                </a:solidFill>
                <a:latin typeface="Helvetica Neue"/>
                <a:ea typeface="Helvetica Neue"/>
                <a:cs typeface="Helvetica Neue"/>
              </a:defRPr>
            </a:pPr>
            <a:r>
              <a:rPr sz="1275" b="1">
                <a:solidFill>
                  <a:srgbClr val="427653"/>
                </a:solidFill>
                <a:latin typeface="Helvetica Neue"/>
                <a:ea typeface="Helvetica Neue"/>
                <a:cs typeface="Helvetica Neue"/>
              </a:rPr>
              <a:t>tenant-b-state</a:t>
            </a:r>
          </a:p>
        </p:txBody>
      </p:sp>
      <p:sp>
        <p:nvSpPr>
          <p:cNvPr id="17" name="">
            <a:extLst xmlns:a="http://schemas.openxmlformats.org/drawingml/2006/main">
              <a:ext uri="{FF2B5EF4-FFF2-40B4-BE49-F238E27FC236}">
                <a16:creationId xmlns:a16="http://schemas.microsoft.com/office/drawing/2014/main" id="{BAF4F7B8-1819-4FFE-93FD-677C3C5508F5}"/>
              </a:ext>
            </a:extLst>
          </p:cNvPr>
          <p:cNvSpPr>
            <a:spLocks xmlns:a="http://schemas.openxmlformats.org/drawingml/2006/main" noGrp="1"/>
          </p:cNvSpPr>
          <p:nvPr/>
        </p:nvSpPr>
        <p:spPr>
          <a:xfrm xmlns:a="http://schemas.openxmlformats.org/drawingml/2006/main">
            <a:off x="2990850" y="4857750"/>
            <a:ext cx="12954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A: none</a:t>
            </a:r>
          </a:p>
        </p:txBody>
      </p:sp>
      <p:sp>
        <p:nvSpPr>
          <p:cNvPr id="18" name="">
            <a:extLst xmlns:a="http://schemas.openxmlformats.org/drawingml/2006/main">
              <a:ext uri="{FF2B5EF4-FFF2-40B4-BE49-F238E27FC236}">
                <a16:creationId xmlns:a16="http://schemas.microsoft.com/office/drawing/2014/main" id="{2885E7B3-FC01-4406-8306-E9B732C5315B}"/>
              </a:ext>
            </a:extLst>
          </p:cNvPr>
          <p:cNvSpPr>
            <a:spLocks xmlns:a="http://schemas.openxmlformats.org/drawingml/2006/main" noGrp="1"/>
          </p:cNvSpPr>
          <p:nvPr/>
        </p:nvSpPr>
        <p:spPr>
          <a:xfrm xmlns:a="http://schemas.openxmlformats.org/drawingml/2006/main">
            <a:off x="4362450" y="4857750"/>
            <a:ext cx="1371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B: read</a:t>
            </a:r>
          </a:p>
        </p:txBody>
      </p:sp>
      <p:sp>
        <p:nvSpPr>
          <p:cNvPr id="19" name="">
            <a:extLst xmlns:a="http://schemas.openxmlformats.org/drawingml/2006/main">
              <a:ext uri="{FF2B5EF4-FFF2-40B4-BE49-F238E27FC236}">
                <a16:creationId xmlns:a16="http://schemas.microsoft.com/office/drawing/2014/main" id="{47C8F8B3-2186-417B-8491-0E7C7F24685B}"/>
              </a:ext>
            </a:extLst>
          </p:cNvPr>
          <p:cNvSpPr>
            <a:spLocks xmlns:a="http://schemas.openxmlformats.org/drawingml/2006/main" noGrp="1"/>
          </p:cNvSpPr>
          <p:nvPr/>
        </p:nvSpPr>
        <p:spPr>
          <a:xfrm xmlns:a="http://schemas.openxmlformats.org/drawingml/2006/main">
            <a:off x="6705600" y="3390900"/>
            <a:ext cx="1485900" cy="990600"/>
          </a:xfrm>
          <a:prstGeom xmlns:a="http://schemas.openxmlformats.org/drawingml/2006/main" prst="roundRect">
            <a:avLst>
              <a:gd name="adj" fmla="val 11538"/>
            </a:avLst>
          </a:prstGeom>
          <a:solidFill xmlns:a="http://schemas.openxmlformats.org/drawingml/2006/main">
            <a:srgbClr val="FFFFFF"/>
          </a:solidFill>
          <a:ln xmlns:a="http://schemas.openxmlformats.org/drawingml/2006/main" w="19050">
            <a:solidFill>
              <a:srgbClr val="C8D0CC"/>
            </a:solidFill>
            <a:prstDash val="solid"/>
          </a:ln>
        </p:spPr>
      </p:sp>
      <p:sp>
        <p:nvSpPr>
          <p:cNvPr id="20" name="">
            <a:extLst xmlns:a="http://schemas.openxmlformats.org/drawingml/2006/main">
              <a:ext uri="{FF2B5EF4-FFF2-40B4-BE49-F238E27FC236}">
                <a16:creationId xmlns:a16="http://schemas.microsoft.com/office/drawing/2014/main" id="{51986ED8-CEED-4FD1-AE9E-712525795A55}"/>
              </a:ext>
            </a:extLst>
          </p:cNvPr>
          <p:cNvSpPr>
            <a:spLocks xmlns:a="http://schemas.openxmlformats.org/drawingml/2006/main" noGrp="1"/>
          </p:cNvSpPr>
          <p:nvPr/>
        </p:nvSpPr>
        <p:spPr>
          <a:xfrm xmlns:a="http://schemas.openxmlformats.org/drawingml/2006/main">
            <a:off x="6858000" y="3552825"/>
            <a:ext cx="1181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A</a:t>
            </a:r>
          </a:p>
        </p:txBody>
      </p:sp>
      <p:sp>
        <p:nvSpPr>
          <p:cNvPr id="21" name="">
            <a:extLst xmlns:a="http://schemas.openxmlformats.org/drawingml/2006/main">
              <a:ext uri="{FF2B5EF4-FFF2-40B4-BE49-F238E27FC236}">
                <a16:creationId xmlns:a16="http://schemas.microsoft.com/office/drawing/2014/main" id="{813C4522-F36B-4CE2-89CB-F0447FDB30BF}"/>
              </a:ext>
            </a:extLst>
          </p:cNvPr>
          <p:cNvSpPr>
            <a:spLocks xmlns:a="http://schemas.openxmlformats.org/drawingml/2006/main" noGrp="1"/>
          </p:cNvSpPr>
          <p:nvPr/>
        </p:nvSpPr>
        <p:spPr>
          <a:xfrm xmlns:a="http://schemas.openxmlformats.org/drawingml/2006/main">
            <a:off x="6858000" y="3914775"/>
            <a:ext cx="11811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writer identity</a:t>
            </a:r>
          </a:p>
        </p:txBody>
      </p:sp>
      <p:sp>
        <p:nvSpPr>
          <p:cNvPr id="22" name="">
            <a:extLst xmlns:a="http://schemas.openxmlformats.org/drawingml/2006/main">
              <a:ext uri="{FF2B5EF4-FFF2-40B4-BE49-F238E27FC236}">
                <a16:creationId xmlns:a16="http://schemas.microsoft.com/office/drawing/2014/main" id="{77E72852-6505-4444-BCEC-8DD3BBFD2CAB}"/>
              </a:ext>
            </a:extLst>
          </p:cNvPr>
          <p:cNvSpPr>
            <a:spLocks xmlns:a="http://schemas.openxmlformats.org/drawingml/2006/main" noGrp="1"/>
          </p:cNvSpPr>
          <p:nvPr/>
        </p:nvSpPr>
        <p:spPr>
          <a:xfrm xmlns:a="http://schemas.openxmlformats.org/drawingml/2006/main">
            <a:off x="8763000" y="2952750"/>
            <a:ext cx="1600200" cy="914400"/>
          </a:xfrm>
          <a:prstGeom xmlns:a="http://schemas.openxmlformats.org/drawingml/2006/main" prst="roundRect">
            <a:avLst>
              <a:gd name="adj" fmla="val 12500"/>
            </a:avLst>
          </a:prstGeom>
          <a:solidFill xmlns:a="http://schemas.openxmlformats.org/drawingml/2006/main">
            <a:srgbClr val="E9EEEB"/>
          </a:solidFill>
          <a:ln xmlns:a="http://schemas.openxmlformats.org/drawingml/2006/main" w="19050">
            <a:solidFill>
              <a:srgbClr val="B55D3C"/>
            </a:solidFill>
            <a:prstDash val="solid"/>
          </a:ln>
        </p:spPr>
      </p:sp>
      <p:sp>
        <p:nvSpPr>
          <p:cNvPr id="23" name="">
            <a:extLst xmlns:a="http://schemas.openxmlformats.org/drawingml/2006/main">
              <a:ext uri="{FF2B5EF4-FFF2-40B4-BE49-F238E27FC236}">
                <a16:creationId xmlns:a16="http://schemas.microsoft.com/office/drawing/2014/main" id="{C8BF6DC7-8B1D-454D-AE71-6A01325EDFDD}"/>
              </a:ext>
            </a:extLst>
          </p:cNvPr>
          <p:cNvSpPr>
            <a:spLocks xmlns:a="http://schemas.openxmlformats.org/drawingml/2006/main" noGrp="1"/>
          </p:cNvSpPr>
          <p:nvPr/>
        </p:nvSpPr>
        <p:spPr>
          <a:xfrm xmlns:a="http://schemas.openxmlformats.org/drawingml/2006/main">
            <a:off x="8915400" y="3114675"/>
            <a:ext cx="12954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B55D3C"/>
                </a:solidFill>
                <a:latin typeface="Helvetica Neue"/>
                <a:ea typeface="Helvetica Neue"/>
                <a:cs typeface="Helvetica Neue"/>
              </a:defRPr>
            </a:pPr>
            <a:r>
              <a:rPr sz="1500" b="1">
                <a:solidFill>
                  <a:srgbClr val="B55D3C"/>
                </a:solidFill>
                <a:latin typeface="Helvetica Neue"/>
                <a:ea typeface="Helvetica Neue"/>
                <a:cs typeface="Helvetica Neue"/>
              </a:rPr>
              <a:t>metadata</a:t>
            </a:r>
          </a:p>
        </p:txBody>
      </p:sp>
      <p:sp>
        <p:nvSpPr>
          <p:cNvPr id="24" name="">
            <a:extLst xmlns:a="http://schemas.openxmlformats.org/drawingml/2006/main">
              <a:ext uri="{FF2B5EF4-FFF2-40B4-BE49-F238E27FC236}">
                <a16:creationId xmlns:a16="http://schemas.microsoft.com/office/drawing/2014/main" id="{94015255-18D8-4CA1-A9E6-DBAB14AD00A2}"/>
              </a:ext>
            </a:extLst>
          </p:cNvPr>
          <p:cNvSpPr>
            <a:spLocks xmlns:a="http://schemas.openxmlformats.org/drawingml/2006/main" noGrp="1"/>
          </p:cNvSpPr>
          <p:nvPr/>
        </p:nvSpPr>
        <p:spPr>
          <a:xfrm xmlns:a="http://schemas.openxmlformats.org/drawingml/2006/main">
            <a:off x="8915400" y="3476625"/>
            <a:ext cx="1295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shared value</a:t>
            </a:r>
          </a:p>
        </p:txBody>
      </p:sp>
      <p:sp>
        <p:nvSpPr>
          <p:cNvPr id="25" name="">
            <a:extLst xmlns:a="http://schemas.openxmlformats.org/drawingml/2006/main">
              <a:ext uri="{FF2B5EF4-FFF2-40B4-BE49-F238E27FC236}">
                <a16:creationId xmlns:a16="http://schemas.microsoft.com/office/drawing/2014/main" id="{10BFBD4E-01D9-4F42-837B-2B66CB1DA467}"/>
              </a:ext>
            </a:extLst>
          </p:cNvPr>
          <p:cNvSpPr>
            <a:spLocks xmlns:a="http://schemas.openxmlformats.org/drawingml/2006/main" noGrp="1"/>
          </p:cNvSpPr>
          <p:nvPr/>
        </p:nvSpPr>
        <p:spPr>
          <a:xfrm xmlns:a="http://schemas.openxmlformats.org/drawingml/2006/main">
            <a:off x="8763000" y="4267200"/>
            <a:ext cx="1600200" cy="914400"/>
          </a:xfrm>
          <a:prstGeom xmlns:a="http://schemas.openxmlformats.org/drawingml/2006/main" prst="roundRect">
            <a:avLst>
              <a:gd name="adj" fmla="val 12500"/>
            </a:avLst>
          </a:prstGeom>
          <a:solidFill xmlns:a="http://schemas.openxmlformats.org/drawingml/2006/main">
            <a:srgbClr val="E9EEEB"/>
          </a:solidFill>
          <a:ln xmlns:a="http://schemas.openxmlformats.org/drawingml/2006/main" w="19050">
            <a:solidFill>
              <a:srgbClr val="B55D3C"/>
            </a:solidFill>
            <a:prstDash val="solid"/>
          </a:ln>
        </p:spPr>
      </p:sp>
      <p:sp>
        <p:nvSpPr>
          <p:cNvPr id="26" name="">
            <a:extLst xmlns:a="http://schemas.openxmlformats.org/drawingml/2006/main">
              <a:ext uri="{FF2B5EF4-FFF2-40B4-BE49-F238E27FC236}">
                <a16:creationId xmlns:a16="http://schemas.microsoft.com/office/drawing/2014/main" id="{C93C4CE6-2F51-4C59-BF95-41600BE3B003}"/>
              </a:ext>
            </a:extLst>
          </p:cNvPr>
          <p:cNvSpPr>
            <a:spLocks xmlns:a="http://schemas.openxmlformats.org/drawingml/2006/main" noGrp="1"/>
          </p:cNvSpPr>
          <p:nvPr/>
        </p:nvSpPr>
        <p:spPr>
          <a:xfrm xmlns:a="http://schemas.openxmlformats.org/drawingml/2006/main">
            <a:off x="8915400" y="4429125"/>
            <a:ext cx="12954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B55D3C"/>
                </a:solidFill>
                <a:latin typeface="Helvetica Neue"/>
                <a:ea typeface="Helvetica Neue"/>
                <a:cs typeface="Helvetica Neue"/>
              </a:defRPr>
            </a:pPr>
            <a:r>
              <a:rPr sz="1500" b="1">
                <a:solidFill>
                  <a:srgbClr val="B55D3C"/>
                </a:solidFill>
                <a:latin typeface="Helvetica Neue"/>
                <a:ea typeface="Helvetica Neue"/>
                <a:cs typeface="Helvetica Neue"/>
              </a:rPr>
              <a:t>namespace</a:t>
            </a:r>
          </a:p>
        </p:txBody>
      </p:sp>
      <p:sp>
        <p:nvSpPr>
          <p:cNvPr id="27" name="">
            <a:extLst xmlns:a="http://schemas.openxmlformats.org/drawingml/2006/main">
              <a:ext uri="{FF2B5EF4-FFF2-40B4-BE49-F238E27FC236}">
                <a16:creationId xmlns:a16="http://schemas.microsoft.com/office/drawing/2014/main" id="{C6F976B6-77AF-4932-B2DE-BE52F815B58F}"/>
              </a:ext>
            </a:extLst>
          </p:cNvPr>
          <p:cNvSpPr>
            <a:spLocks xmlns:a="http://schemas.openxmlformats.org/drawingml/2006/main" noGrp="1"/>
          </p:cNvSpPr>
          <p:nvPr/>
        </p:nvSpPr>
        <p:spPr>
          <a:xfrm xmlns:a="http://schemas.openxmlformats.org/drawingml/2006/main">
            <a:off x="8915400" y="4791075"/>
            <a:ext cx="1295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shared names</a:t>
            </a:r>
          </a:p>
        </p:txBody>
      </p:sp>
      <p:sp>
        <p:nvSpPr>
          <p:cNvPr id="28" name="">
            <a:extLst xmlns:a="http://schemas.openxmlformats.org/drawingml/2006/main">
              <a:ext uri="{FF2B5EF4-FFF2-40B4-BE49-F238E27FC236}">
                <a16:creationId xmlns:a16="http://schemas.microsoft.com/office/drawing/2014/main" id="{10C51FFB-F9F3-4C10-A6DF-E03263157EBE}"/>
              </a:ext>
            </a:extLst>
          </p:cNvPr>
          <p:cNvSpPr>
            <a:spLocks xmlns:a="http://schemas.openxmlformats.org/drawingml/2006/main" noGrp="1"/>
          </p:cNvSpPr>
          <p:nvPr/>
        </p:nvSpPr>
        <p:spPr>
          <a:xfrm xmlns:a="http://schemas.openxmlformats.org/drawingml/2006/main">
            <a:off x="10839450" y="3390900"/>
            <a:ext cx="1047750" cy="990600"/>
          </a:xfrm>
          <a:prstGeom xmlns:a="http://schemas.openxmlformats.org/drawingml/2006/main" prst="roundRect">
            <a:avLst>
              <a:gd name="adj" fmla="val 11538"/>
            </a:avLst>
          </a:prstGeom>
          <a:solidFill xmlns:a="http://schemas.openxmlformats.org/drawingml/2006/main">
            <a:srgbClr val="FFFFFF"/>
          </a:solidFill>
          <a:ln xmlns:a="http://schemas.openxmlformats.org/drawingml/2006/main" w="19050">
            <a:solidFill>
              <a:srgbClr val="C8D0CC"/>
            </a:solidFill>
            <a:prstDash val="solid"/>
          </a:ln>
        </p:spPr>
      </p:sp>
      <p:sp>
        <p:nvSpPr>
          <p:cNvPr id="29" name="">
            <a:extLst xmlns:a="http://schemas.openxmlformats.org/drawingml/2006/main">
              <a:ext uri="{FF2B5EF4-FFF2-40B4-BE49-F238E27FC236}">
                <a16:creationId xmlns:a16="http://schemas.microsoft.com/office/drawing/2014/main" id="{86B65E38-EA2C-4C5C-89BF-FB08DD3D8159}"/>
              </a:ext>
            </a:extLst>
          </p:cNvPr>
          <p:cNvSpPr>
            <a:spLocks xmlns:a="http://schemas.openxmlformats.org/drawingml/2006/main" noGrp="1"/>
          </p:cNvSpPr>
          <p:nvPr/>
        </p:nvSpPr>
        <p:spPr>
          <a:xfrm xmlns:a="http://schemas.openxmlformats.org/drawingml/2006/main">
            <a:off x="10991850" y="3552825"/>
            <a:ext cx="7429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800" b="1">
                <a:solidFill>
                  <a:srgbClr val="2E6F70"/>
                </a:solidFill>
                <a:latin typeface="Helvetica Neue"/>
                <a:ea typeface="Helvetica Neue"/>
                <a:cs typeface="Helvetica Neue"/>
              </a:defRPr>
            </a:pPr>
            <a:r>
              <a:rPr sz="1800" b="1">
                <a:solidFill>
                  <a:srgbClr val="2E6F70"/>
                </a:solidFill>
                <a:latin typeface="Helvetica Neue"/>
                <a:ea typeface="Helvetica Neue"/>
                <a:cs typeface="Helvetica Neue"/>
              </a:rPr>
              <a:t>B</a:t>
            </a:r>
          </a:p>
        </p:txBody>
      </p:sp>
      <p:sp>
        <p:nvSpPr>
          <p:cNvPr id="30" name="">
            <a:extLst xmlns:a="http://schemas.openxmlformats.org/drawingml/2006/main">
              <a:ext uri="{FF2B5EF4-FFF2-40B4-BE49-F238E27FC236}">
                <a16:creationId xmlns:a16="http://schemas.microsoft.com/office/drawing/2014/main" id="{19A7A157-97E0-4E1C-BCDA-0B70B9A209EF}"/>
              </a:ext>
            </a:extLst>
          </p:cNvPr>
          <p:cNvSpPr>
            <a:spLocks xmlns:a="http://schemas.openxmlformats.org/drawingml/2006/main" noGrp="1"/>
          </p:cNvSpPr>
          <p:nvPr/>
        </p:nvSpPr>
        <p:spPr>
          <a:xfrm xmlns:a="http://schemas.openxmlformats.org/drawingml/2006/main">
            <a:off x="10991850" y="3914775"/>
            <a:ext cx="7429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975" b="0">
                <a:solidFill>
                  <a:srgbClr val="18313D"/>
                </a:solidFill>
                <a:latin typeface="Helvetica Neue"/>
                <a:ea typeface="Helvetica Neue"/>
                <a:cs typeface="Helvetica Neue"/>
              </a:defRPr>
            </a:pPr>
            <a:r>
              <a:rPr sz="975" b="0">
                <a:solidFill>
                  <a:srgbClr val="18313D"/>
                </a:solidFill>
                <a:latin typeface="Helvetica Neue"/>
                <a:ea typeface="Helvetica Neue"/>
                <a:cs typeface="Helvetica Neue"/>
              </a:rPr>
              <a:t>reader identity</a:t>
            </a:r>
          </a:p>
        </p:txBody>
      </p:sp>
      <p:cxnSp>
        <p:nvCxnSpPr>
          <p:cNvPr id="69" name=""/>
          <p:cNvCxnSpPr>
            <a:stCxn xmlns:a="http://schemas.openxmlformats.org/drawingml/2006/main" id="19" idx="3"/>
            <a:endCxn xmlns:a="http://schemas.openxmlformats.org/drawingml/2006/main" id="22" idx="1"/>
          </p:cNvCxnSpPr>
          <p:nvPr/>
        </p:nvCxnSpPr>
        <p:spPr>
          <a:xfrm xmlns:a="http://schemas.openxmlformats.org/drawingml/2006/main" flipV="1">
            <a:off x="8191500" y="3409950"/>
            <a:ext cx="571500" cy="476250"/>
          </a:xfrm>
          <a:prstGeom xmlns:a="http://schemas.openxmlformats.org/drawingml/2006/main" prst="straightConnector1">
            <a:avLst/>
          </a:prstGeom>
          <a:ln xmlns:a="http://schemas.openxmlformats.org/drawingml/2006/main" w="28575">
            <a:solidFill>
              <a:srgbClr val="B55D3C"/>
            </a:solidFill>
            <a:prstDash val="solid"/>
            <a:tailEnd type="triangle" w="sm" len="sm"/>
          </a:ln>
        </p:spPr>
      </p:cxnSp>
      <p:cxnSp>
        <p:nvCxnSpPr>
          <p:cNvPr id="70" name=""/>
          <p:cNvCxnSpPr>
            <a:stCxn xmlns:a="http://schemas.openxmlformats.org/drawingml/2006/main" id="19" idx="3"/>
            <a:endCxn xmlns:a="http://schemas.openxmlformats.org/drawingml/2006/main" id="25" idx="1"/>
          </p:cNvCxnSpPr>
          <p:nvPr/>
        </p:nvCxnSpPr>
        <p:spPr>
          <a:xfrm xmlns:a="http://schemas.openxmlformats.org/drawingml/2006/main">
            <a:off x="8191500" y="3886200"/>
            <a:ext cx="571500" cy="838200"/>
          </a:xfrm>
          <a:prstGeom xmlns:a="http://schemas.openxmlformats.org/drawingml/2006/main" prst="straightConnector1">
            <a:avLst/>
          </a:prstGeom>
          <a:ln xmlns:a="http://schemas.openxmlformats.org/drawingml/2006/main" w="28575">
            <a:solidFill>
              <a:srgbClr val="B55D3C"/>
            </a:solidFill>
            <a:prstDash val="solid"/>
            <a:tailEnd type="triangle" w="sm" len="sm"/>
          </a:ln>
        </p:spPr>
      </p:cxnSp>
      <p:cxnSp>
        <p:nvCxnSpPr>
          <p:cNvPr id="71" name=""/>
          <p:cNvCxnSpPr>
            <a:stCxn xmlns:a="http://schemas.openxmlformats.org/drawingml/2006/main" id="22" idx="3"/>
            <a:endCxn xmlns:a="http://schemas.openxmlformats.org/drawingml/2006/main" id="28" idx="1"/>
          </p:cNvCxnSpPr>
          <p:nvPr/>
        </p:nvCxnSpPr>
        <p:spPr>
          <a:xfrm xmlns:a="http://schemas.openxmlformats.org/drawingml/2006/main">
            <a:off x="10363200" y="3409950"/>
            <a:ext cx="476250" cy="476250"/>
          </a:xfrm>
          <a:prstGeom xmlns:a="http://schemas.openxmlformats.org/drawingml/2006/main" prst="straightConnector1">
            <a:avLst/>
          </a:prstGeom>
          <a:ln xmlns:a="http://schemas.openxmlformats.org/drawingml/2006/main" w="28575">
            <a:solidFill>
              <a:srgbClr val="B55D3C"/>
            </a:solidFill>
            <a:prstDash val="solid"/>
            <a:tailEnd type="triangle" w="sm" len="sm"/>
          </a:ln>
        </p:spPr>
      </p:cxnSp>
      <p:cxnSp>
        <p:nvCxnSpPr>
          <p:cNvPr id="72" name=""/>
          <p:cNvCxnSpPr>
            <a:stCxn xmlns:a="http://schemas.openxmlformats.org/drawingml/2006/main" id="25" idx="3"/>
            <a:endCxn xmlns:a="http://schemas.openxmlformats.org/drawingml/2006/main" id="28" idx="1"/>
          </p:cNvCxnSpPr>
          <p:nvPr/>
        </p:nvCxnSpPr>
        <p:spPr>
          <a:xfrm xmlns:a="http://schemas.openxmlformats.org/drawingml/2006/main" flipV="1">
            <a:off x="10363200" y="3886200"/>
            <a:ext cx="476250" cy="838200"/>
          </a:xfrm>
          <a:prstGeom xmlns:a="http://schemas.openxmlformats.org/drawingml/2006/main" prst="straightConnector1">
            <a:avLst/>
          </a:prstGeom>
          <a:ln xmlns:a="http://schemas.openxmlformats.org/drawingml/2006/main" w="28575">
            <a:solidFill>
              <a:srgbClr val="B55D3C"/>
            </a:solidFill>
            <a:prstDash val="solid"/>
            <a:tailEnd type="triangle" w="sm" len="sm"/>
          </a:ln>
        </p:spPr>
      </p:cxnSp>
      <p:sp>
        <p:nvSpPr>
          <p:cNvPr id="35" name="">
            <a:extLst xmlns:a="http://schemas.openxmlformats.org/drawingml/2006/main">
              <a:ext uri="{FF2B5EF4-FFF2-40B4-BE49-F238E27FC236}">
                <a16:creationId xmlns:a16="http://schemas.microsoft.com/office/drawing/2014/main" id="{4E99CF6A-3E87-459E-BEAA-2F70ECAA8973}"/>
              </a:ext>
            </a:extLst>
          </p:cNvPr>
          <p:cNvSpPr>
            <a:spLocks xmlns:a="http://schemas.openxmlformats.org/drawingml/2006/main" noGrp="1"/>
          </p:cNvSpPr>
          <p:nvPr/>
        </p:nvSpPr>
        <p:spPr>
          <a:xfrm xmlns:a="http://schemas.openxmlformats.org/drawingml/2006/main">
            <a:off x="7734300" y="5562600"/>
            <a:ext cx="3333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875" b="1">
                <a:solidFill>
                  <a:srgbClr val="B55D3C"/>
                </a:solidFill>
                <a:latin typeface="Helvetica Neue"/>
                <a:ea typeface="Helvetica Neue"/>
                <a:cs typeface="Helvetica Neue"/>
              </a:defRPr>
            </a:pPr>
            <a:r>
              <a:rPr sz="1875" b="1">
                <a:solidFill>
                  <a:srgbClr val="B55D3C"/>
                </a:solidFill>
                <a:latin typeface="Helvetica Neue"/>
                <a:ea typeface="Helvetica Neue"/>
                <a:cs typeface="Helvetica Neue"/>
              </a:rPr>
              <a:t>Predicted edge: A to B</a:t>
            </a:r>
          </a:p>
        </p:txBody>
      </p:sp>
      <p:sp>
        <p:nvSpPr>
          <p:cNvPr id="36" name="">
            <a:extLst xmlns:a="http://schemas.openxmlformats.org/drawingml/2006/main">
              <a:ext uri="{FF2B5EF4-FFF2-40B4-BE49-F238E27FC236}">
                <a16:creationId xmlns:a16="http://schemas.microsoft.com/office/drawing/2014/main" id="{7C78120F-FF0E-47A0-96A4-1A87B65C4509}"/>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37" name="">
            <a:extLst xmlns:a="http://schemas.openxmlformats.org/drawingml/2006/main">
              <a:ext uri="{FF2B5EF4-FFF2-40B4-BE49-F238E27FC236}">
                <a16:creationId xmlns:a16="http://schemas.microsoft.com/office/drawing/2014/main" id="{2CF531B9-36CC-4DB2-A4C8-6B22B1525411}"/>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The graph predicts where to test. It does not prove that transfer occurred.</a:t>
            </a:r>
          </a:p>
        </p:txBody>
      </p:sp>
      <p:sp>
        <p:nvSpPr>
          <p:cNvPr id="38" name="">
            <a:extLst xmlns:a="http://schemas.openxmlformats.org/drawingml/2006/main">
              <a:ext uri="{FF2B5EF4-FFF2-40B4-BE49-F238E27FC236}">
                <a16:creationId xmlns:a16="http://schemas.microsoft.com/office/drawing/2014/main" id="{E2E8A4E5-2F19-4AFF-9B0C-2B8F53CB94DE}"/>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1930060171"/>
      </p:ext>
    </p:extLst>
  </p:cSld>
</p:sld>
</file>

<file path=ppt/slides/slide4.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39" name="">
            <a:extLst xmlns:a="http://schemas.openxmlformats.org/drawingml/2006/main">
              <a:ext uri="{FF2B5EF4-FFF2-40B4-BE49-F238E27FC236}">
                <a16:creationId xmlns:a16="http://schemas.microsoft.com/office/drawing/2014/main" id="{DF4EF965-C947-4BE3-B91B-8CB7D48565B5}"/>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SYSTEM</a:t>
            </a:r>
          </a:p>
        </p:txBody>
      </p:sp>
      <p:sp>
        <p:nvSpPr>
          <p:cNvPr id="2" name="">
            <a:extLst xmlns:a="http://schemas.openxmlformats.org/drawingml/2006/main">
              <a:ext uri="{FF2B5EF4-FFF2-40B4-BE49-F238E27FC236}">
                <a16:creationId xmlns:a16="http://schemas.microsoft.com/office/drawing/2014/main" id="{AF5904BE-6D1E-4C50-B68B-4A6C721159CE}"/>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MUTE system architecture</a:t>
            </a:r>
          </a:p>
        </p:txBody>
      </p:sp>
      <p:sp>
        <p:nvSpPr>
          <p:cNvPr id="3" name="">
            <a:extLst xmlns:a="http://schemas.openxmlformats.org/drawingml/2006/main">
              <a:ext uri="{FF2B5EF4-FFF2-40B4-BE49-F238E27FC236}">
                <a16:creationId xmlns:a16="http://schemas.microsoft.com/office/drawing/2014/main" id="{52D13432-2261-4A50-A2DF-B456BEEB0846}"/>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A small supervisor coordinates isolated processes and produces one evidence bundle.</a:t>
            </a:r>
          </a:p>
        </p:txBody>
      </p:sp>
      <p:sp>
        <p:nvSpPr>
          <p:cNvPr id="4" name="">
            <a:extLst xmlns:a="http://schemas.openxmlformats.org/drawingml/2006/main">
              <a:ext uri="{FF2B5EF4-FFF2-40B4-BE49-F238E27FC236}">
                <a16:creationId xmlns:a16="http://schemas.microsoft.com/office/drawing/2014/main" id="{64BB530D-BC50-4C66-9747-0DAE84B98D17}"/>
              </a:ext>
            </a:extLst>
          </p:cNvPr>
          <p:cNvSpPr>
            <a:spLocks xmlns:a="http://schemas.openxmlformats.org/drawingml/2006/main" noGrp="1"/>
          </p:cNvSpPr>
          <p:nvPr/>
        </p:nvSpPr>
        <p:spPr>
          <a:xfrm xmlns:a="http://schemas.openxmlformats.org/drawingml/2006/main">
            <a:off x="685800" y="2552700"/>
            <a:ext cx="1733550" cy="1181100"/>
          </a:xfrm>
          <a:prstGeom xmlns:a="http://schemas.openxmlformats.org/drawingml/2006/main" prst="roundRect">
            <a:avLst>
              <a:gd name="adj" fmla="val 9677"/>
            </a:avLst>
          </a:prstGeom>
          <a:solidFill xmlns:a="http://schemas.openxmlformats.org/drawingml/2006/main">
            <a:srgbClr val="FFFFFF"/>
          </a:solidFill>
          <a:ln xmlns:a="http://schemas.openxmlformats.org/drawingml/2006/main" w="19050">
            <a:solidFill>
              <a:srgbClr val="C8D0CC"/>
            </a:solidFill>
            <a:prstDash val="solid"/>
          </a:ln>
        </p:spPr>
      </p:sp>
      <p:sp>
        <p:nvSpPr>
          <p:cNvPr id="5" name="">
            <a:extLst xmlns:a="http://schemas.openxmlformats.org/drawingml/2006/main">
              <a:ext uri="{FF2B5EF4-FFF2-40B4-BE49-F238E27FC236}">
                <a16:creationId xmlns:a16="http://schemas.microsoft.com/office/drawing/2014/main" id="{C6F4AABB-B08B-404A-B512-D4974C901237}"/>
              </a:ext>
            </a:extLst>
          </p:cNvPr>
          <p:cNvSpPr>
            <a:spLocks xmlns:a="http://schemas.openxmlformats.org/drawingml/2006/main" noGrp="1"/>
          </p:cNvSpPr>
          <p:nvPr/>
        </p:nvSpPr>
        <p:spPr>
          <a:xfrm xmlns:a="http://schemas.openxmlformats.org/drawingml/2006/main">
            <a:off x="838200" y="2714625"/>
            <a:ext cx="14287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CONFIG</a:t>
            </a:r>
          </a:p>
        </p:txBody>
      </p:sp>
      <p:sp>
        <p:nvSpPr>
          <p:cNvPr id="6" name="">
            <a:extLst xmlns:a="http://schemas.openxmlformats.org/drawingml/2006/main">
              <a:ext uri="{FF2B5EF4-FFF2-40B4-BE49-F238E27FC236}">
                <a16:creationId xmlns:a16="http://schemas.microsoft.com/office/drawing/2014/main" id="{26116EFE-A823-4D5D-845B-6B463E1E8B7E}"/>
              </a:ext>
            </a:extLst>
          </p:cNvPr>
          <p:cNvSpPr>
            <a:spLocks xmlns:a="http://schemas.openxmlformats.org/drawingml/2006/main" noGrp="1"/>
          </p:cNvSpPr>
          <p:nvPr/>
        </p:nvSpPr>
        <p:spPr>
          <a:xfrm xmlns:a="http://schemas.openxmlformats.org/drawingml/2006/main">
            <a:off x="838200" y="3076575"/>
            <a:ext cx="14287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identities, resources, budgets</a:t>
            </a:r>
          </a:p>
        </p:txBody>
      </p:sp>
      <p:sp>
        <p:nvSpPr>
          <p:cNvPr id="7" name="">
            <a:extLst xmlns:a="http://schemas.openxmlformats.org/drawingml/2006/main">
              <a:ext uri="{FF2B5EF4-FFF2-40B4-BE49-F238E27FC236}">
                <a16:creationId xmlns:a16="http://schemas.microsoft.com/office/drawing/2014/main" id="{2A38FFD1-165A-4674-917C-CB8D929080A5}"/>
              </a:ext>
            </a:extLst>
          </p:cNvPr>
          <p:cNvSpPr>
            <a:spLocks xmlns:a="http://schemas.openxmlformats.org/drawingml/2006/main" noGrp="1"/>
          </p:cNvSpPr>
          <p:nvPr/>
        </p:nvSpPr>
        <p:spPr>
          <a:xfrm xmlns:a="http://schemas.openxmlformats.org/drawingml/2006/main">
            <a:off x="2952750" y="2552700"/>
            <a:ext cx="1924050" cy="1181100"/>
          </a:xfrm>
          <a:prstGeom xmlns:a="http://schemas.openxmlformats.org/drawingml/2006/main" prst="roundRect">
            <a:avLst>
              <a:gd name="adj" fmla="val 9677"/>
            </a:avLst>
          </a:prstGeom>
          <a:solidFill xmlns:a="http://schemas.openxmlformats.org/drawingml/2006/main">
            <a:srgbClr val="FFFFFF"/>
          </a:solidFill>
          <a:ln xmlns:a="http://schemas.openxmlformats.org/drawingml/2006/main" w="19050">
            <a:solidFill>
              <a:srgbClr val="C8D0CC"/>
            </a:solidFill>
            <a:prstDash val="solid"/>
          </a:ln>
        </p:spPr>
      </p:sp>
      <p:sp>
        <p:nvSpPr>
          <p:cNvPr id="8" name="">
            <a:extLst xmlns:a="http://schemas.openxmlformats.org/drawingml/2006/main">
              <a:ext uri="{FF2B5EF4-FFF2-40B4-BE49-F238E27FC236}">
                <a16:creationId xmlns:a16="http://schemas.microsoft.com/office/drawing/2014/main" id="{A31A3D4C-2D24-4C59-BF25-2DF01AC5DF34}"/>
              </a:ext>
            </a:extLst>
          </p:cNvPr>
          <p:cNvSpPr>
            <a:spLocks xmlns:a="http://schemas.openxmlformats.org/drawingml/2006/main" noGrp="1"/>
          </p:cNvSpPr>
          <p:nvPr/>
        </p:nvSpPr>
        <p:spPr>
          <a:xfrm xmlns:a="http://schemas.openxmlformats.org/drawingml/2006/main">
            <a:off x="3105150" y="2714625"/>
            <a:ext cx="1619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98337"/>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GRAPH PLANNER</a:t>
            </a:r>
          </a:p>
        </p:txBody>
      </p:sp>
      <p:sp>
        <p:nvSpPr>
          <p:cNvPr id="9" name="">
            <a:extLst xmlns:a="http://schemas.openxmlformats.org/drawingml/2006/main">
              <a:ext uri="{FF2B5EF4-FFF2-40B4-BE49-F238E27FC236}">
                <a16:creationId xmlns:a16="http://schemas.microsoft.com/office/drawing/2014/main" id="{125C7CF0-03A3-4AE8-9DA2-0664A4899CE0}"/>
              </a:ext>
            </a:extLst>
          </p:cNvPr>
          <p:cNvSpPr>
            <a:spLocks xmlns:a="http://schemas.openxmlformats.org/drawingml/2006/main" noGrp="1"/>
          </p:cNvSpPr>
          <p:nvPr/>
        </p:nvSpPr>
        <p:spPr>
          <a:xfrm xmlns:a="http://schemas.openxmlformats.org/drawingml/2006/main">
            <a:off x="3105150" y="3076575"/>
            <a:ext cx="161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directed SMI edges</a:t>
            </a:r>
          </a:p>
        </p:txBody>
      </p:sp>
      <p:sp>
        <p:nvSpPr>
          <p:cNvPr id="10" name="">
            <a:extLst xmlns:a="http://schemas.openxmlformats.org/drawingml/2006/main">
              <a:ext uri="{FF2B5EF4-FFF2-40B4-BE49-F238E27FC236}">
                <a16:creationId xmlns:a16="http://schemas.microsoft.com/office/drawing/2014/main" id="{EB974F51-2C3E-4BE7-8CB5-1FCF3CFF4A9E}"/>
              </a:ext>
            </a:extLst>
          </p:cNvPr>
          <p:cNvSpPr>
            <a:spLocks xmlns:a="http://schemas.openxmlformats.org/drawingml/2006/main" noGrp="1"/>
          </p:cNvSpPr>
          <p:nvPr/>
        </p:nvSpPr>
        <p:spPr>
          <a:xfrm xmlns:a="http://schemas.openxmlformats.org/drawingml/2006/main">
            <a:off x="5410200" y="2305050"/>
            <a:ext cx="2095500" cy="1676400"/>
          </a:xfrm>
          <a:prstGeom xmlns:a="http://schemas.openxmlformats.org/drawingml/2006/main" prst="roundRect">
            <a:avLst>
              <a:gd name="adj" fmla="val 6818"/>
            </a:avLst>
          </a:prstGeom>
          <a:solidFill xmlns:a="http://schemas.openxmlformats.org/drawingml/2006/main">
            <a:srgbClr val="E9EEEB"/>
          </a:solidFill>
          <a:ln xmlns:a="http://schemas.openxmlformats.org/drawingml/2006/main" w="19050">
            <a:solidFill>
              <a:srgbClr val="B55D3C"/>
            </a:solidFill>
            <a:prstDash val="solid"/>
          </a:ln>
        </p:spPr>
      </p:sp>
      <p:sp>
        <p:nvSpPr>
          <p:cNvPr id="11" name="">
            <a:extLst xmlns:a="http://schemas.openxmlformats.org/drawingml/2006/main">
              <a:ext uri="{FF2B5EF4-FFF2-40B4-BE49-F238E27FC236}">
                <a16:creationId xmlns:a16="http://schemas.microsoft.com/office/drawing/2014/main" id="{7944A382-47D1-4DFA-9835-8DB6C72B7C8D}"/>
              </a:ext>
            </a:extLst>
          </p:cNvPr>
          <p:cNvSpPr>
            <a:spLocks xmlns:a="http://schemas.openxmlformats.org/drawingml/2006/main" noGrp="1"/>
          </p:cNvSpPr>
          <p:nvPr/>
        </p:nvSpPr>
        <p:spPr>
          <a:xfrm xmlns:a="http://schemas.openxmlformats.org/drawingml/2006/main">
            <a:off x="5562600" y="2466975"/>
            <a:ext cx="17907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B55D3C"/>
                </a:solidFill>
                <a:latin typeface="Helvetica Neue"/>
                <a:ea typeface="Helvetica Neue"/>
                <a:cs typeface="Helvetica Neue"/>
              </a:defRPr>
            </a:pPr>
            <a:r>
              <a:rPr sz="1500" b="1">
                <a:solidFill>
                  <a:srgbClr val="B55D3C"/>
                </a:solidFill>
                <a:latin typeface="Helvetica Neue"/>
                <a:ea typeface="Helvetica Neue"/>
                <a:cs typeface="Helvetica Neue"/>
              </a:rPr>
              <a:t>SUPERVISOR</a:t>
            </a:r>
          </a:p>
        </p:txBody>
      </p:sp>
      <p:sp>
        <p:nvSpPr>
          <p:cNvPr id="12" name="">
            <a:extLst xmlns:a="http://schemas.openxmlformats.org/drawingml/2006/main">
              <a:ext uri="{FF2B5EF4-FFF2-40B4-BE49-F238E27FC236}">
                <a16:creationId xmlns:a16="http://schemas.microsoft.com/office/drawing/2014/main" id="{282E9858-094E-4A37-AA8F-BB75F00F43A8}"/>
              </a:ext>
            </a:extLst>
          </p:cNvPr>
          <p:cNvSpPr>
            <a:spLocks xmlns:a="http://schemas.openxmlformats.org/drawingml/2006/main" noGrp="1"/>
          </p:cNvSpPr>
          <p:nvPr/>
        </p:nvSpPr>
        <p:spPr>
          <a:xfrm xmlns:a="http://schemas.openxmlformats.org/drawingml/2006/main">
            <a:off x="5562600" y="2828925"/>
            <a:ext cx="17907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nonce, process launch, timing</a:t>
            </a:r>
          </a:p>
        </p:txBody>
      </p:sp>
      <p:sp>
        <p:nvSpPr>
          <p:cNvPr id="13" name="">
            <a:extLst xmlns:a="http://schemas.openxmlformats.org/drawingml/2006/main">
              <a:ext uri="{FF2B5EF4-FFF2-40B4-BE49-F238E27FC236}">
                <a16:creationId xmlns:a16="http://schemas.microsoft.com/office/drawing/2014/main" id="{6E0C19E9-5024-4985-A12E-56D1233655C1}"/>
              </a:ext>
            </a:extLst>
          </p:cNvPr>
          <p:cNvSpPr>
            <a:spLocks xmlns:a="http://schemas.openxmlformats.org/drawingml/2006/main" noGrp="1"/>
          </p:cNvSpPr>
          <p:nvPr/>
        </p:nvSpPr>
        <p:spPr>
          <a:xfrm xmlns:a="http://schemas.openxmlformats.org/drawingml/2006/main">
            <a:off x="8153400" y="2038350"/>
            <a:ext cx="1752600" cy="1123950"/>
          </a:xfrm>
          <a:prstGeom xmlns:a="http://schemas.openxmlformats.org/drawingml/2006/main" prst="roundRect">
            <a:avLst>
              <a:gd name="adj" fmla="val 10169"/>
            </a:avLst>
          </a:prstGeom>
          <a:solidFill xmlns:a="http://schemas.openxmlformats.org/drawingml/2006/main">
            <a:srgbClr val="FFFFFF"/>
          </a:solidFill>
          <a:ln xmlns:a="http://schemas.openxmlformats.org/drawingml/2006/main" w="19050">
            <a:solidFill>
              <a:srgbClr val="C8D0CC"/>
            </a:solidFill>
            <a:prstDash val="solid"/>
          </a:ln>
        </p:spPr>
      </p:sp>
      <p:sp>
        <p:nvSpPr>
          <p:cNvPr id="14" name="">
            <a:extLst xmlns:a="http://schemas.openxmlformats.org/drawingml/2006/main">
              <a:ext uri="{FF2B5EF4-FFF2-40B4-BE49-F238E27FC236}">
                <a16:creationId xmlns:a16="http://schemas.microsoft.com/office/drawing/2014/main" id="{EC87F055-824F-44C5-AD68-654B0B7CD4CF}"/>
              </a:ext>
            </a:extLst>
          </p:cNvPr>
          <p:cNvSpPr>
            <a:spLocks xmlns:a="http://schemas.openxmlformats.org/drawingml/2006/main" noGrp="1"/>
          </p:cNvSpPr>
          <p:nvPr/>
        </p:nvSpPr>
        <p:spPr>
          <a:xfrm xmlns:a="http://schemas.openxmlformats.org/drawingml/2006/main">
            <a:off x="8305800" y="2200275"/>
            <a:ext cx="14478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WRITER A</a:t>
            </a:r>
          </a:p>
        </p:txBody>
      </p:sp>
      <p:sp>
        <p:nvSpPr>
          <p:cNvPr id="15" name="">
            <a:extLst xmlns:a="http://schemas.openxmlformats.org/drawingml/2006/main">
              <a:ext uri="{FF2B5EF4-FFF2-40B4-BE49-F238E27FC236}">
                <a16:creationId xmlns:a16="http://schemas.microsoft.com/office/drawing/2014/main" id="{4ECA3594-5BFC-4ED4-87D0-AD42E759F9C8}"/>
              </a:ext>
            </a:extLst>
          </p:cNvPr>
          <p:cNvSpPr>
            <a:spLocks xmlns:a="http://schemas.openxmlformats.org/drawingml/2006/main" noGrp="1"/>
          </p:cNvSpPr>
          <p:nvPr/>
        </p:nvSpPr>
        <p:spPr>
          <a:xfrm xmlns:a="http://schemas.openxmlformats.org/drawingml/2006/main">
            <a:off x="8305800" y="2562225"/>
            <a:ext cx="1447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receives nonce through stdin</a:t>
            </a:r>
          </a:p>
        </p:txBody>
      </p:sp>
      <p:sp>
        <p:nvSpPr>
          <p:cNvPr id="16" name="">
            <a:extLst xmlns:a="http://schemas.openxmlformats.org/drawingml/2006/main">
              <a:ext uri="{FF2B5EF4-FFF2-40B4-BE49-F238E27FC236}">
                <a16:creationId xmlns:a16="http://schemas.microsoft.com/office/drawing/2014/main" id="{E49DD0CD-5433-4786-86EF-66DB056E7233}"/>
              </a:ext>
            </a:extLst>
          </p:cNvPr>
          <p:cNvSpPr>
            <a:spLocks xmlns:a="http://schemas.openxmlformats.org/drawingml/2006/main" noGrp="1"/>
          </p:cNvSpPr>
          <p:nvPr/>
        </p:nvSpPr>
        <p:spPr>
          <a:xfrm xmlns:a="http://schemas.openxmlformats.org/drawingml/2006/main">
            <a:off x="8153400" y="3638550"/>
            <a:ext cx="1752600" cy="1123950"/>
          </a:xfrm>
          <a:prstGeom xmlns:a="http://schemas.openxmlformats.org/drawingml/2006/main" prst="roundRect">
            <a:avLst>
              <a:gd name="adj" fmla="val 10169"/>
            </a:avLst>
          </a:prstGeom>
          <a:solidFill xmlns:a="http://schemas.openxmlformats.org/drawingml/2006/main">
            <a:srgbClr val="FFFFFF"/>
          </a:solidFill>
          <a:ln xmlns:a="http://schemas.openxmlformats.org/drawingml/2006/main" w="19050">
            <a:solidFill>
              <a:srgbClr val="C8D0CC"/>
            </a:solidFill>
            <a:prstDash val="solid"/>
          </a:ln>
        </p:spPr>
      </p:sp>
      <p:sp>
        <p:nvSpPr>
          <p:cNvPr id="17" name="">
            <a:extLst xmlns:a="http://schemas.openxmlformats.org/drawingml/2006/main">
              <a:ext uri="{FF2B5EF4-FFF2-40B4-BE49-F238E27FC236}">
                <a16:creationId xmlns:a16="http://schemas.microsoft.com/office/drawing/2014/main" id="{7700A9B5-7197-4D75-85E2-80F82DCA4C5C}"/>
              </a:ext>
            </a:extLst>
          </p:cNvPr>
          <p:cNvSpPr>
            <a:spLocks xmlns:a="http://schemas.openxmlformats.org/drawingml/2006/main" noGrp="1"/>
          </p:cNvSpPr>
          <p:nvPr/>
        </p:nvSpPr>
        <p:spPr>
          <a:xfrm xmlns:a="http://schemas.openxmlformats.org/drawingml/2006/main">
            <a:off x="8305800" y="3800475"/>
            <a:ext cx="14478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READER B</a:t>
            </a:r>
          </a:p>
        </p:txBody>
      </p:sp>
      <p:sp>
        <p:nvSpPr>
          <p:cNvPr id="18" name="">
            <a:extLst xmlns:a="http://schemas.openxmlformats.org/drawingml/2006/main">
              <a:ext uri="{FF2B5EF4-FFF2-40B4-BE49-F238E27FC236}">
                <a16:creationId xmlns:a16="http://schemas.microsoft.com/office/drawing/2014/main" id="{72E4B4B1-6887-459B-A71E-E06303BFD045}"/>
              </a:ext>
            </a:extLst>
          </p:cNvPr>
          <p:cNvSpPr>
            <a:spLocks xmlns:a="http://schemas.openxmlformats.org/drawingml/2006/main" noGrp="1"/>
          </p:cNvSpPr>
          <p:nvPr/>
        </p:nvSpPr>
        <p:spPr>
          <a:xfrm xmlns:a="http://schemas.openxmlformats.org/drawingml/2006/main">
            <a:off x="8305800" y="4162425"/>
            <a:ext cx="1447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blind to the nonce</a:t>
            </a:r>
          </a:p>
        </p:txBody>
      </p:sp>
      <p:sp>
        <p:nvSpPr>
          <p:cNvPr id="19" name="">
            <a:extLst xmlns:a="http://schemas.openxmlformats.org/drawingml/2006/main">
              <a:ext uri="{FF2B5EF4-FFF2-40B4-BE49-F238E27FC236}">
                <a16:creationId xmlns:a16="http://schemas.microsoft.com/office/drawing/2014/main" id="{7F3A7D7C-A8D9-4E41-8309-D7F09BA3D824}"/>
              </a:ext>
            </a:extLst>
          </p:cNvPr>
          <p:cNvSpPr>
            <a:spLocks xmlns:a="http://schemas.openxmlformats.org/drawingml/2006/main" noGrp="1"/>
          </p:cNvSpPr>
          <p:nvPr/>
        </p:nvSpPr>
        <p:spPr>
          <a:xfrm xmlns:a="http://schemas.openxmlformats.org/drawingml/2006/main">
            <a:off x="10382250" y="2838450"/>
            <a:ext cx="1524000" cy="1257300"/>
          </a:xfrm>
          <a:prstGeom xmlns:a="http://schemas.openxmlformats.org/drawingml/2006/main" prst="roundRect">
            <a:avLst>
              <a:gd name="adj" fmla="val 9091"/>
            </a:avLst>
          </a:prstGeom>
          <a:solidFill xmlns:a="http://schemas.openxmlformats.org/drawingml/2006/main">
            <a:srgbClr val="B55D3C"/>
          </a:solidFill>
          <a:ln xmlns:a="http://schemas.openxmlformats.org/drawingml/2006/main" w="19050">
            <a:solidFill>
              <a:srgbClr val="B55D3C"/>
            </a:solidFill>
            <a:prstDash val="solid"/>
          </a:ln>
        </p:spPr>
      </p:sp>
      <p:sp>
        <p:nvSpPr>
          <p:cNvPr id="20" name="">
            <a:extLst xmlns:a="http://schemas.openxmlformats.org/drawingml/2006/main">
              <a:ext uri="{FF2B5EF4-FFF2-40B4-BE49-F238E27FC236}">
                <a16:creationId xmlns:a16="http://schemas.microsoft.com/office/drawing/2014/main" id="{FF77FA50-62EE-4BA0-B24D-3412D46EB143}"/>
              </a:ext>
            </a:extLst>
          </p:cNvPr>
          <p:cNvSpPr>
            <a:spLocks xmlns:a="http://schemas.openxmlformats.org/drawingml/2006/main" noGrp="1"/>
          </p:cNvSpPr>
          <p:nvPr/>
        </p:nvSpPr>
        <p:spPr>
          <a:xfrm xmlns:a="http://schemas.openxmlformats.org/drawingml/2006/main">
            <a:off x="10534650" y="3000375"/>
            <a:ext cx="12192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F5F1E8"/>
                </a:solidFill>
                <a:latin typeface="Helvetica Neue"/>
                <a:ea typeface="Helvetica Neue"/>
                <a:cs typeface="Helvetica Neue"/>
              </a:defRPr>
            </a:pPr>
            <a:r>
              <a:rPr sz="1500" b="1">
                <a:solidFill>
                  <a:srgbClr val="F5F1E8"/>
                </a:solidFill>
                <a:latin typeface="Helvetica Neue"/>
                <a:ea typeface="Helvetica Neue"/>
                <a:cs typeface="Helvetica Neue"/>
              </a:rPr>
              <a:t>ADAPTER</a:t>
            </a:r>
          </a:p>
        </p:txBody>
      </p:sp>
      <p:sp>
        <p:nvSpPr>
          <p:cNvPr id="21" name="">
            <a:extLst xmlns:a="http://schemas.openxmlformats.org/drawingml/2006/main">
              <a:ext uri="{FF2B5EF4-FFF2-40B4-BE49-F238E27FC236}">
                <a16:creationId xmlns:a16="http://schemas.microsoft.com/office/drawing/2014/main" id="{44768B22-F00F-4E23-8110-5AEBDAE78468}"/>
              </a:ext>
            </a:extLst>
          </p:cNvPr>
          <p:cNvSpPr>
            <a:spLocks xmlns:a="http://schemas.openxmlformats.org/drawingml/2006/main" noGrp="1"/>
          </p:cNvSpPr>
          <p:nvPr/>
        </p:nvSpPr>
        <p:spPr>
          <a:xfrm xmlns:a="http://schemas.openxmlformats.org/drawingml/2006/main">
            <a:off x="10534650" y="3362325"/>
            <a:ext cx="12192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F5F1E8"/>
                </a:solidFill>
                <a:latin typeface="Helvetica Neue"/>
                <a:ea typeface="Helvetica Neue"/>
                <a:cs typeface="Helvetica Neue"/>
              </a:defRPr>
            </a:pPr>
            <a:r>
              <a:rPr sz="1200" b="0">
                <a:solidFill>
                  <a:srgbClr val="F5F1E8"/>
                </a:solidFill>
                <a:latin typeface="Helvetica Neue"/>
                <a:ea typeface="Helvetica Neue"/>
                <a:cs typeface="Helvetica Neue"/>
              </a:rPr>
              <a:t>tested shared resource</a:t>
            </a:r>
          </a:p>
        </p:txBody>
      </p:sp>
      <p:cxnSp>
        <p:nvCxnSpPr>
          <p:cNvPr id="60" name=""/>
          <p:cNvCxnSpPr>
            <a:stCxn xmlns:a="http://schemas.openxmlformats.org/drawingml/2006/main" id="4" idx="3"/>
            <a:endCxn xmlns:a="http://schemas.openxmlformats.org/drawingml/2006/main" id="7" idx="1"/>
          </p:cNvCxnSpPr>
          <p:nvPr/>
        </p:nvCxnSpPr>
        <p:spPr>
          <a:xfrm xmlns:a="http://schemas.openxmlformats.org/drawingml/2006/main">
            <a:off x="2419350" y="3143250"/>
            <a:ext cx="533400" cy="0"/>
          </a:xfrm>
          <a:prstGeom xmlns:a="http://schemas.openxmlformats.org/drawingml/2006/main" prst="straightConnector1">
            <a:avLst/>
          </a:prstGeom>
          <a:ln xmlns:a="http://schemas.openxmlformats.org/drawingml/2006/main" w="19050">
            <a:solidFill>
              <a:srgbClr val="2E6F70"/>
            </a:solidFill>
            <a:prstDash val="solid"/>
            <a:tailEnd type="triangle" w="sm" len="sm"/>
          </a:ln>
        </p:spPr>
      </p:cxnSp>
      <p:cxnSp>
        <p:nvCxnSpPr>
          <p:cNvPr id="61" name=""/>
          <p:cNvCxnSpPr>
            <a:stCxn xmlns:a="http://schemas.openxmlformats.org/drawingml/2006/main" id="7" idx="3"/>
            <a:endCxn xmlns:a="http://schemas.openxmlformats.org/drawingml/2006/main" id="10" idx="1"/>
          </p:cNvCxnSpPr>
          <p:nvPr/>
        </p:nvCxnSpPr>
        <p:spPr>
          <a:xfrm xmlns:a="http://schemas.openxmlformats.org/drawingml/2006/main">
            <a:off x="4876800" y="3143250"/>
            <a:ext cx="533400" cy="0"/>
          </a:xfrm>
          <a:prstGeom xmlns:a="http://schemas.openxmlformats.org/drawingml/2006/main" prst="straightConnector1">
            <a:avLst/>
          </a:prstGeom>
          <a:ln xmlns:a="http://schemas.openxmlformats.org/drawingml/2006/main" w="19050">
            <a:solidFill>
              <a:srgbClr val="2E6F70"/>
            </a:solidFill>
            <a:prstDash val="solid"/>
            <a:tailEnd type="triangle" w="sm" len="sm"/>
          </a:ln>
        </p:spPr>
      </p:cxnSp>
      <p:cxnSp>
        <p:nvCxnSpPr>
          <p:cNvPr id="62" name=""/>
          <p:cNvCxnSpPr>
            <a:stCxn xmlns:a="http://schemas.openxmlformats.org/drawingml/2006/main" id="10" idx="3"/>
            <a:endCxn xmlns:a="http://schemas.openxmlformats.org/drawingml/2006/main" id="13" idx="1"/>
          </p:cNvCxnSpPr>
          <p:nvPr/>
        </p:nvCxnSpPr>
        <p:spPr>
          <a:xfrm xmlns:a="http://schemas.openxmlformats.org/drawingml/2006/main" flipV="1">
            <a:off x="7505700" y="2600325"/>
            <a:ext cx="647700" cy="542925"/>
          </a:xfrm>
          <a:prstGeom xmlns:a="http://schemas.openxmlformats.org/drawingml/2006/main" prst="straightConnector1">
            <a:avLst/>
          </a:prstGeom>
          <a:ln xmlns:a="http://schemas.openxmlformats.org/drawingml/2006/main" w="28575">
            <a:solidFill>
              <a:srgbClr val="B55D3C"/>
            </a:solidFill>
            <a:prstDash val="solid"/>
            <a:tailEnd type="triangle" w="sm" len="sm"/>
          </a:ln>
        </p:spPr>
      </p:cxnSp>
      <p:cxnSp>
        <p:nvCxnSpPr>
          <p:cNvPr id="63" name=""/>
          <p:cNvCxnSpPr>
            <a:stCxn xmlns:a="http://schemas.openxmlformats.org/drawingml/2006/main" id="10" idx="3"/>
            <a:endCxn xmlns:a="http://schemas.openxmlformats.org/drawingml/2006/main" id="16" idx="1"/>
          </p:cNvCxnSpPr>
          <p:nvPr/>
        </p:nvCxnSpPr>
        <p:spPr>
          <a:xfrm xmlns:a="http://schemas.openxmlformats.org/drawingml/2006/main">
            <a:off x="7505700" y="3143250"/>
            <a:ext cx="647700" cy="1057275"/>
          </a:xfrm>
          <a:prstGeom xmlns:a="http://schemas.openxmlformats.org/drawingml/2006/main" prst="straightConnector1">
            <a:avLst/>
          </a:prstGeom>
          <a:ln xmlns:a="http://schemas.openxmlformats.org/drawingml/2006/main" w="28575">
            <a:solidFill>
              <a:srgbClr val="2E6F70"/>
            </a:solidFill>
            <a:prstDash val="solid"/>
            <a:tailEnd type="triangle" w="sm" len="sm"/>
          </a:ln>
        </p:spPr>
      </p:cxnSp>
      <p:cxnSp>
        <p:nvCxnSpPr>
          <p:cNvPr id="64" name=""/>
          <p:cNvCxnSpPr>
            <a:stCxn xmlns:a="http://schemas.openxmlformats.org/drawingml/2006/main" id="13" idx="3"/>
            <a:endCxn xmlns:a="http://schemas.openxmlformats.org/drawingml/2006/main" id="19" idx="1"/>
          </p:cNvCxnSpPr>
          <p:nvPr/>
        </p:nvCxnSpPr>
        <p:spPr>
          <a:xfrm xmlns:a="http://schemas.openxmlformats.org/drawingml/2006/main">
            <a:off x="9906000" y="2600325"/>
            <a:ext cx="476250" cy="866775"/>
          </a:xfrm>
          <a:prstGeom xmlns:a="http://schemas.openxmlformats.org/drawingml/2006/main" prst="straightConnector1">
            <a:avLst/>
          </a:prstGeom>
          <a:ln xmlns:a="http://schemas.openxmlformats.org/drawingml/2006/main" w="28575">
            <a:solidFill>
              <a:srgbClr val="B55D3C"/>
            </a:solidFill>
            <a:prstDash val="solid"/>
            <a:tailEnd type="triangle" w="sm" len="sm"/>
          </a:ln>
        </p:spPr>
      </p:cxnSp>
      <p:cxnSp>
        <p:nvCxnSpPr>
          <p:cNvPr id="65" name=""/>
          <p:cNvCxnSpPr>
            <a:stCxn xmlns:a="http://schemas.openxmlformats.org/drawingml/2006/main" id="19" idx="1"/>
            <a:endCxn xmlns:a="http://schemas.openxmlformats.org/drawingml/2006/main" id="16" idx="3"/>
          </p:cNvCxnSpPr>
          <p:nvPr/>
        </p:nvCxnSpPr>
        <p:spPr>
          <a:xfrm xmlns:a="http://schemas.openxmlformats.org/drawingml/2006/main" flipH="1">
            <a:off x="9906000" y="3467100"/>
            <a:ext cx="476250" cy="733425"/>
          </a:xfrm>
          <a:prstGeom xmlns:a="http://schemas.openxmlformats.org/drawingml/2006/main" prst="straightConnector1">
            <a:avLst/>
          </a:prstGeom>
          <a:ln xmlns:a="http://schemas.openxmlformats.org/drawingml/2006/main" w="28575">
            <a:solidFill>
              <a:srgbClr val="B55D3C"/>
            </a:solidFill>
            <a:prstDash val="solid"/>
            <a:tailEnd type="triangle" w="sm" len="sm"/>
          </a:ln>
        </p:spPr>
      </p:cxnSp>
      <p:sp>
        <p:nvSpPr>
          <p:cNvPr id="28" name="">
            <a:extLst xmlns:a="http://schemas.openxmlformats.org/drawingml/2006/main">
              <a:ext uri="{FF2B5EF4-FFF2-40B4-BE49-F238E27FC236}">
                <a16:creationId xmlns:a16="http://schemas.microsoft.com/office/drawing/2014/main" id="{7AABA6BF-AA59-4816-9979-52BDD1ECCC3B}"/>
              </a:ext>
            </a:extLst>
          </p:cNvPr>
          <p:cNvSpPr>
            <a:spLocks xmlns:a="http://schemas.openxmlformats.org/drawingml/2006/main" noGrp="1"/>
          </p:cNvSpPr>
          <p:nvPr/>
        </p:nvSpPr>
        <p:spPr>
          <a:xfrm xmlns:a="http://schemas.openxmlformats.org/drawingml/2006/main">
            <a:off x="6457950" y="3981450"/>
            <a:ext cx="0" cy="120015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29" name="">
            <a:extLst xmlns:a="http://schemas.openxmlformats.org/drawingml/2006/main">
              <a:ext uri="{FF2B5EF4-FFF2-40B4-BE49-F238E27FC236}">
                <a16:creationId xmlns:a16="http://schemas.microsoft.com/office/drawing/2014/main" id="{B3CA2D45-13E8-4D97-A303-9AF9B29E3D6D}"/>
              </a:ext>
            </a:extLst>
          </p:cNvPr>
          <p:cNvSpPr>
            <a:spLocks xmlns:a="http://schemas.openxmlformats.org/drawingml/2006/main" noGrp="1"/>
          </p:cNvSpPr>
          <p:nvPr/>
        </p:nvSpPr>
        <p:spPr>
          <a:xfrm xmlns:a="http://schemas.openxmlformats.org/drawingml/2006/main">
            <a:off x="5238750" y="5181600"/>
            <a:ext cx="2438400" cy="895350"/>
          </a:xfrm>
          <a:prstGeom xmlns:a="http://schemas.openxmlformats.org/drawingml/2006/main" prst="roundRect">
            <a:avLst>
              <a:gd name="adj" fmla="val 12766"/>
            </a:avLst>
          </a:prstGeom>
          <a:solidFill xmlns:a="http://schemas.openxmlformats.org/drawingml/2006/main">
            <a:srgbClr val="FFFFFF"/>
          </a:solidFill>
          <a:ln xmlns:a="http://schemas.openxmlformats.org/drawingml/2006/main" w="19050">
            <a:solidFill>
              <a:srgbClr val="427653"/>
            </a:solidFill>
            <a:prstDash val="solid"/>
          </a:ln>
        </p:spPr>
      </p:sp>
      <p:sp>
        <p:nvSpPr>
          <p:cNvPr id="30" name="">
            <a:extLst xmlns:a="http://schemas.openxmlformats.org/drawingml/2006/main">
              <a:ext uri="{FF2B5EF4-FFF2-40B4-BE49-F238E27FC236}">
                <a16:creationId xmlns:a16="http://schemas.microsoft.com/office/drawing/2014/main" id="{B2F90182-CE56-4533-BF3A-81031FD6DA3A}"/>
              </a:ext>
            </a:extLst>
          </p:cNvPr>
          <p:cNvSpPr>
            <a:spLocks xmlns:a="http://schemas.openxmlformats.org/drawingml/2006/main" noGrp="1"/>
          </p:cNvSpPr>
          <p:nvPr/>
        </p:nvSpPr>
        <p:spPr>
          <a:xfrm xmlns:a="http://schemas.openxmlformats.org/drawingml/2006/main">
            <a:off x="5391150" y="5343525"/>
            <a:ext cx="2133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427653"/>
                </a:solidFill>
                <a:latin typeface="Helvetica Neue"/>
                <a:ea typeface="Helvetica Neue"/>
                <a:cs typeface="Helvetica Neue"/>
              </a:defRPr>
            </a:pPr>
            <a:r>
              <a:rPr sz="1500" b="1">
                <a:solidFill>
                  <a:srgbClr val="427653"/>
                </a:solidFill>
                <a:latin typeface="Helvetica Neue"/>
                <a:ea typeface="Helvetica Neue"/>
                <a:cs typeface="Helvetica Neue"/>
              </a:rPr>
              <a:t>VERIFIER</a:t>
            </a:r>
          </a:p>
        </p:txBody>
      </p:sp>
      <p:sp>
        <p:nvSpPr>
          <p:cNvPr id="31" name="">
            <a:extLst xmlns:a="http://schemas.openxmlformats.org/drawingml/2006/main">
              <a:ext uri="{FF2B5EF4-FFF2-40B4-BE49-F238E27FC236}">
                <a16:creationId xmlns:a16="http://schemas.microsoft.com/office/drawing/2014/main" id="{288E9AF0-613A-4CB0-9868-13F02B10F4CF}"/>
              </a:ext>
            </a:extLst>
          </p:cNvPr>
          <p:cNvSpPr>
            <a:spLocks xmlns:a="http://schemas.openxmlformats.org/drawingml/2006/main" noGrp="1"/>
          </p:cNvSpPr>
          <p:nvPr/>
        </p:nvSpPr>
        <p:spPr>
          <a:xfrm xmlns:a="http://schemas.openxmlformats.org/drawingml/2006/main">
            <a:off x="5391150" y="5705475"/>
            <a:ext cx="21336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94183"/>
          </a:bodyPr>
          <a:lstStyle xmlns:a="http://schemas.openxmlformats.org/drawingml/2006/main"/>
          <a:p xmlns:a="http://schemas.openxmlformats.org/drawingml/2006/main">
            <a:pPr algn="ctr">
              <a:lnSpc>
                <a:spcPct val="100000"/>
              </a:lnSpc>
              <a:buNone/>
              <a:defRPr sz="1125" b="0">
                <a:solidFill>
                  <a:srgbClr val="18313D"/>
                </a:solidFill>
                <a:latin typeface="Helvetica Neue"/>
                <a:ea typeface="Helvetica Neue"/>
                <a:cs typeface="Helvetica Neue"/>
              </a:defRPr>
            </a:pPr>
            <a:r>
              <a:rPr sz="1125" b="0">
                <a:solidFill>
                  <a:srgbClr val="18313D"/>
                </a:solidFill>
                <a:latin typeface="Helvetica Neue"/>
                <a:ea typeface="Helvetica Neue"/>
                <a:cs typeface="Helvetica Neue"/>
              </a:rPr>
              <a:t>exact recovery and integrity checks</a:t>
            </a:r>
          </a:p>
        </p:txBody>
      </p:sp>
      <p:sp>
        <p:nvSpPr>
          <p:cNvPr id="32" name="">
            <a:extLst xmlns:a="http://schemas.openxmlformats.org/drawingml/2006/main">
              <a:ext uri="{FF2B5EF4-FFF2-40B4-BE49-F238E27FC236}">
                <a16:creationId xmlns:a16="http://schemas.microsoft.com/office/drawing/2014/main" id="{6CB4C58F-77F1-4A0F-99E3-C898F1152AEC}"/>
              </a:ext>
            </a:extLst>
          </p:cNvPr>
          <p:cNvSpPr>
            <a:spLocks xmlns:a="http://schemas.openxmlformats.org/drawingml/2006/main" noGrp="1"/>
          </p:cNvSpPr>
          <p:nvPr/>
        </p:nvSpPr>
        <p:spPr>
          <a:xfrm xmlns:a="http://schemas.openxmlformats.org/drawingml/2006/main">
            <a:off x="8229600" y="5219700"/>
            <a:ext cx="2724150" cy="838200"/>
          </a:xfrm>
          <a:prstGeom xmlns:a="http://schemas.openxmlformats.org/drawingml/2006/main" prst="roundRect">
            <a:avLst>
              <a:gd name="adj" fmla="val 13636"/>
            </a:avLst>
          </a:prstGeom>
          <a:solidFill xmlns:a="http://schemas.openxmlformats.org/drawingml/2006/main">
            <a:srgbClr val="FFFFFF"/>
          </a:solidFill>
          <a:ln xmlns:a="http://schemas.openxmlformats.org/drawingml/2006/main" w="19050">
            <a:solidFill>
              <a:srgbClr val="427653"/>
            </a:solidFill>
            <a:prstDash val="solid"/>
          </a:ln>
        </p:spPr>
      </p:sp>
      <p:sp>
        <p:nvSpPr>
          <p:cNvPr id="33" name="">
            <a:extLst xmlns:a="http://schemas.openxmlformats.org/drawingml/2006/main">
              <a:ext uri="{FF2B5EF4-FFF2-40B4-BE49-F238E27FC236}">
                <a16:creationId xmlns:a16="http://schemas.microsoft.com/office/drawing/2014/main" id="{23757208-814F-46F0-92BC-EC85F0921067}"/>
              </a:ext>
            </a:extLst>
          </p:cNvPr>
          <p:cNvSpPr>
            <a:spLocks xmlns:a="http://schemas.openxmlformats.org/drawingml/2006/main" noGrp="1"/>
          </p:cNvSpPr>
          <p:nvPr/>
        </p:nvSpPr>
        <p:spPr>
          <a:xfrm xmlns:a="http://schemas.openxmlformats.org/drawingml/2006/main">
            <a:off x="8382000" y="5381625"/>
            <a:ext cx="2419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427653"/>
                </a:solidFill>
                <a:latin typeface="Helvetica Neue"/>
                <a:ea typeface="Helvetica Neue"/>
                <a:cs typeface="Helvetica Neue"/>
              </a:defRPr>
            </a:pPr>
            <a:r>
              <a:rPr sz="1500" b="1">
                <a:solidFill>
                  <a:srgbClr val="427653"/>
                </a:solidFill>
                <a:latin typeface="Helvetica Neue"/>
                <a:ea typeface="Helvetica Neue"/>
                <a:cs typeface="Helvetica Neue"/>
              </a:rPr>
              <a:t>EVIDENCE BUNDLE</a:t>
            </a:r>
          </a:p>
        </p:txBody>
      </p:sp>
      <p:sp>
        <p:nvSpPr>
          <p:cNvPr id="34" name="">
            <a:extLst xmlns:a="http://schemas.openxmlformats.org/drawingml/2006/main">
              <a:ext uri="{FF2B5EF4-FFF2-40B4-BE49-F238E27FC236}">
                <a16:creationId xmlns:a16="http://schemas.microsoft.com/office/drawing/2014/main" id="{0AC40DD6-84BE-4799-88A7-4EC16B4A8337}"/>
              </a:ext>
            </a:extLst>
          </p:cNvPr>
          <p:cNvSpPr>
            <a:spLocks xmlns:a="http://schemas.openxmlformats.org/drawingml/2006/main" noGrp="1"/>
          </p:cNvSpPr>
          <p:nvPr/>
        </p:nvSpPr>
        <p:spPr>
          <a:xfrm xmlns:a="http://schemas.openxmlformats.org/drawingml/2006/main">
            <a:off x="8382000" y="5743575"/>
            <a:ext cx="24193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0">
                <a:solidFill>
                  <a:srgbClr val="18313D"/>
                </a:solidFill>
                <a:latin typeface="Helvetica Neue"/>
                <a:ea typeface="Helvetica Neue"/>
                <a:cs typeface="Helvetica Neue"/>
              </a:defRPr>
            </a:pPr>
            <a:r>
              <a:rPr sz="1050" b="0">
                <a:solidFill>
                  <a:srgbClr val="18313D"/>
                </a:solidFill>
                <a:latin typeface="Helvetica Neue"/>
                <a:ea typeface="Helvetica Neue"/>
                <a:cs typeface="Helvetica Neue"/>
              </a:rPr>
              <a:t>config, events, report, manifest</a:t>
            </a:r>
          </a:p>
        </p:txBody>
      </p:sp>
      <p:cxnSp>
        <p:nvCxnSpPr>
          <p:cNvPr id="73" name=""/>
          <p:cNvCxnSpPr>
            <a:stCxn xmlns:a="http://schemas.openxmlformats.org/drawingml/2006/main" id="29" idx="3"/>
            <a:endCxn xmlns:a="http://schemas.openxmlformats.org/drawingml/2006/main" id="32" idx="1"/>
          </p:cNvCxnSpPr>
          <p:nvPr/>
        </p:nvCxnSpPr>
        <p:spPr>
          <a:xfrm xmlns:a="http://schemas.openxmlformats.org/drawingml/2006/main">
            <a:off x="7677150" y="5629275"/>
            <a:ext cx="552450" cy="9525"/>
          </a:xfrm>
          <a:prstGeom xmlns:a="http://schemas.openxmlformats.org/drawingml/2006/main" prst="straightConnector1">
            <a:avLst/>
          </a:prstGeom>
          <a:ln xmlns:a="http://schemas.openxmlformats.org/drawingml/2006/main" w="28575">
            <a:solidFill>
              <a:srgbClr val="427653"/>
            </a:solidFill>
            <a:prstDash val="solid"/>
            <a:tailEnd type="triangle" w="sm" len="sm"/>
          </a:ln>
        </p:spPr>
      </p:cxnSp>
      <p:sp>
        <p:nvSpPr>
          <p:cNvPr id="36" name="">
            <a:extLst xmlns:a="http://schemas.openxmlformats.org/drawingml/2006/main">
              <a:ext uri="{FF2B5EF4-FFF2-40B4-BE49-F238E27FC236}">
                <a16:creationId xmlns:a16="http://schemas.microsoft.com/office/drawing/2014/main" id="{80D1B1EF-6E97-4721-8E48-78D5B17E1313}"/>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37" name="">
            <a:extLst xmlns:a="http://schemas.openxmlformats.org/drawingml/2006/main">
              <a:ext uri="{FF2B5EF4-FFF2-40B4-BE49-F238E27FC236}">
                <a16:creationId xmlns:a16="http://schemas.microsoft.com/office/drawing/2014/main" id="{827C1900-1891-4C8B-8551-28E242DD3EC7}"/>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Prototype scope: local synthetic adapters, separate writer and reader processes, standard library only</a:t>
            </a:r>
          </a:p>
        </p:txBody>
      </p:sp>
      <p:sp>
        <p:nvSpPr>
          <p:cNvPr id="38" name="">
            <a:extLst xmlns:a="http://schemas.openxmlformats.org/drawingml/2006/main">
              <a:ext uri="{FF2B5EF4-FFF2-40B4-BE49-F238E27FC236}">
                <a16:creationId xmlns:a16="http://schemas.microsoft.com/office/drawing/2014/main" id="{7DEE6AE7-8FAF-4B17-BF53-0F47B52EEF7E}"/>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1246827515"/>
      </p:ext>
    </p:extLst>
  </p:cSld>
</p:sld>
</file>

<file path=ppt/slides/slide5.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CDF8307E-28FF-4E4B-8B29-EBA197D7A055}"/>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PROTOCOL</a:t>
            </a:r>
          </a:p>
        </p:txBody>
      </p:sp>
      <p:sp>
        <p:nvSpPr>
          <p:cNvPr id="2" name="">
            <a:extLst xmlns:a="http://schemas.openxmlformats.org/drawingml/2006/main">
              <a:ext uri="{FF2B5EF4-FFF2-40B4-BE49-F238E27FC236}">
                <a16:creationId xmlns:a16="http://schemas.microsoft.com/office/drawing/2014/main" id="{F7142B63-131D-4353-B038-A03C5E1E530A}"/>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Blinded challenge sequence</a:t>
            </a:r>
          </a:p>
        </p:txBody>
      </p:sp>
      <p:sp>
        <p:nvSpPr>
          <p:cNvPr id="3" name="">
            <a:extLst xmlns:a="http://schemas.openxmlformats.org/drawingml/2006/main">
              <a:ext uri="{FF2B5EF4-FFF2-40B4-BE49-F238E27FC236}">
                <a16:creationId xmlns:a16="http://schemas.microsoft.com/office/drawing/2014/main" id="{3F52E2C6-C40D-4A9D-80C0-5C648C66A3C2}"/>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A reader before writer control separates stale state from transfer caused by the trial.</a:t>
            </a:r>
          </a:p>
        </p:txBody>
      </p:sp>
      <p:sp>
        <p:nvSpPr>
          <p:cNvPr id="4" name="">
            <a:extLst xmlns:a="http://schemas.openxmlformats.org/drawingml/2006/main">
              <a:ext uri="{FF2B5EF4-FFF2-40B4-BE49-F238E27FC236}">
                <a16:creationId xmlns:a16="http://schemas.microsoft.com/office/drawing/2014/main" id="{634D088F-1163-4625-A9B2-75DAFD65B8D1}"/>
              </a:ext>
            </a:extLst>
          </p:cNvPr>
          <p:cNvSpPr>
            <a:spLocks xmlns:a="http://schemas.openxmlformats.org/drawingml/2006/main" noGrp="1"/>
          </p:cNvSpPr>
          <p:nvPr/>
        </p:nvSpPr>
        <p:spPr>
          <a:xfrm xmlns:a="http://schemas.openxmlformats.org/drawingml/2006/main">
            <a:off x="361950" y="1924050"/>
            <a:ext cx="1562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75" b="1">
                <a:solidFill>
                  <a:srgbClr val="2E6F70"/>
                </a:solidFill>
                <a:latin typeface="Helvetica Neue"/>
                <a:ea typeface="Helvetica Neue"/>
                <a:cs typeface="Helvetica Neue"/>
              </a:defRPr>
            </a:pPr>
            <a:r>
              <a:rPr sz="1275" b="1">
                <a:solidFill>
                  <a:srgbClr val="2E6F70"/>
                </a:solidFill>
                <a:latin typeface="Helvetica Neue"/>
                <a:ea typeface="Helvetica Neue"/>
                <a:cs typeface="Helvetica Neue"/>
              </a:rPr>
              <a:t>SUPERVISOR</a:t>
            </a:r>
          </a:p>
        </p:txBody>
      </p:sp>
      <p:sp>
        <p:nvSpPr>
          <p:cNvPr id="5" name="">
            <a:extLst xmlns:a="http://schemas.openxmlformats.org/drawingml/2006/main">
              <a:ext uri="{FF2B5EF4-FFF2-40B4-BE49-F238E27FC236}">
                <a16:creationId xmlns:a16="http://schemas.microsoft.com/office/drawing/2014/main" id="{AA1B8418-E043-4AED-99E6-26C933B237BE}"/>
              </a:ext>
            </a:extLst>
          </p:cNvPr>
          <p:cNvSpPr>
            <a:spLocks xmlns:a="http://schemas.openxmlformats.org/drawingml/2006/main" noGrp="1"/>
          </p:cNvSpPr>
          <p:nvPr/>
        </p:nvSpPr>
        <p:spPr>
          <a:xfrm xmlns:a="http://schemas.openxmlformats.org/drawingml/2006/main">
            <a:off x="1143000" y="2324100"/>
            <a:ext cx="0" cy="342900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6" name="">
            <a:extLst xmlns:a="http://schemas.openxmlformats.org/drawingml/2006/main">
              <a:ext uri="{FF2B5EF4-FFF2-40B4-BE49-F238E27FC236}">
                <a16:creationId xmlns:a16="http://schemas.microsoft.com/office/drawing/2014/main" id="{E9BF42D3-183E-4EC0-9639-4FDF33C11103}"/>
              </a:ext>
            </a:extLst>
          </p:cNvPr>
          <p:cNvSpPr>
            <a:spLocks xmlns:a="http://schemas.openxmlformats.org/drawingml/2006/main" noGrp="1"/>
          </p:cNvSpPr>
          <p:nvPr/>
        </p:nvSpPr>
        <p:spPr>
          <a:xfrm xmlns:a="http://schemas.openxmlformats.org/drawingml/2006/main">
            <a:off x="2743200" y="1924050"/>
            <a:ext cx="1562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75" b="1">
                <a:solidFill>
                  <a:srgbClr val="2E6F70"/>
                </a:solidFill>
                <a:latin typeface="Helvetica Neue"/>
                <a:ea typeface="Helvetica Neue"/>
                <a:cs typeface="Helvetica Neue"/>
              </a:defRPr>
            </a:pPr>
            <a:r>
              <a:rPr sz="1275" b="1">
                <a:solidFill>
                  <a:srgbClr val="2E6F70"/>
                </a:solidFill>
                <a:latin typeface="Helvetica Neue"/>
                <a:ea typeface="Helvetica Neue"/>
                <a:cs typeface="Helvetica Neue"/>
              </a:rPr>
              <a:t>READER B</a:t>
            </a:r>
          </a:p>
        </p:txBody>
      </p:sp>
      <p:sp>
        <p:nvSpPr>
          <p:cNvPr id="7" name="">
            <a:extLst xmlns:a="http://schemas.openxmlformats.org/drawingml/2006/main">
              <a:ext uri="{FF2B5EF4-FFF2-40B4-BE49-F238E27FC236}">
                <a16:creationId xmlns:a16="http://schemas.microsoft.com/office/drawing/2014/main" id="{CD6FDD1A-EA7F-4622-879D-2F77C2264BEE}"/>
              </a:ext>
            </a:extLst>
          </p:cNvPr>
          <p:cNvSpPr>
            <a:spLocks xmlns:a="http://schemas.openxmlformats.org/drawingml/2006/main" noGrp="1"/>
          </p:cNvSpPr>
          <p:nvPr/>
        </p:nvSpPr>
        <p:spPr>
          <a:xfrm xmlns:a="http://schemas.openxmlformats.org/drawingml/2006/main">
            <a:off x="3524250" y="2324100"/>
            <a:ext cx="0" cy="342900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8" name="">
            <a:extLst xmlns:a="http://schemas.openxmlformats.org/drawingml/2006/main">
              <a:ext uri="{FF2B5EF4-FFF2-40B4-BE49-F238E27FC236}">
                <a16:creationId xmlns:a16="http://schemas.microsoft.com/office/drawing/2014/main" id="{0F63CC37-32BD-41EE-B231-0291ADF9108E}"/>
              </a:ext>
            </a:extLst>
          </p:cNvPr>
          <p:cNvSpPr>
            <a:spLocks xmlns:a="http://schemas.openxmlformats.org/drawingml/2006/main" noGrp="1"/>
          </p:cNvSpPr>
          <p:nvPr/>
        </p:nvSpPr>
        <p:spPr>
          <a:xfrm xmlns:a="http://schemas.openxmlformats.org/drawingml/2006/main">
            <a:off x="5124450" y="1924050"/>
            <a:ext cx="1562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75" b="1">
                <a:solidFill>
                  <a:srgbClr val="2E6F70"/>
                </a:solidFill>
                <a:latin typeface="Helvetica Neue"/>
                <a:ea typeface="Helvetica Neue"/>
                <a:cs typeface="Helvetica Neue"/>
              </a:defRPr>
            </a:pPr>
            <a:r>
              <a:rPr sz="1275" b="1">
                <a:solidFill>
                  <a:srgbClr val="2E6F70"/>
                </a:solidFill>
                <a:latin typeface="Helvetica Neue"/>
                <a:ea typeface="Helvetica Neue"/>
                <a:cs typeface="Helvetica Neue"/>
              </a:rPr>
              <a:t>WRITER A</a:t>
            </a:r>
          </a:p>
        </p:txBody>
      </p:sp>
      <p:sp>
        <p:nvSpPr>
          <p:cNvPr id="9" name="">
            <a:extLst xmlns:a="http://schemas.openxmlformats.org/drawingml/2006/main">
              <a:ext uri="{FF2B5EF4-FFF2-40B4-BE49-F238E27FC236}">
                <a16:creationId xmlns:a16="http://schemas.microsoft.com/office/drawing/2014/main" id="{B60D5F96-A524-462E-BB59-D80C3D2724F4}"/>
              </a:ext>
            </a:extLst>
          </p:cNvPr>
          <p:cNvSpPr>
            <a:spLocks xmlns:a="http://schemas.openxmlformats.org/drawingml/2006/main" noGrp="1"/>
          </p:cNvSpPr>
          <p:nvPr/>
        </p:nvSpPr>
        <p:spPr>
          <a:xfrm xmlns:a="http://schemas.openxmlformats.org/drawingml/2006/main">
            <a:off x="5905500" y="2324100"/>
            <a:ext cx="0" cy="342900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10" name="">
            <a:extLst xmlns:a="http://schemas.openxmlformats.org/drawingml/2006/main">
              <a:ext uri="{FF2B5EF4-FFF2-40B4-BE49-F238E27FC236}">
                <a16:creationId xmlns:a16="http://schemas.microsoft.com/office/drawing/2014/main" id="{F97D8048-1F3D-47B5-A0B1-3ADE3BB13181}"/>
              </a:ext>
            </a:extLst>
          </p:cNvPr>
          <p:cNvSpPr>
            <a:spLocks xmlns:a="http://schemas.openxmlformats.org/drawingml/2006/main" noGrp="1"/>
          </p:cNvSpPr>
          <p:nvPr/>
        </p:nvSpPr>
        <p:spPr>
          <a:xfrm xmlns:a="http://schemas.openxmlformats.org/drawingml/2006/main">
            <a:off x="7505700" y="1924050"/>
            <a:ext cx="1562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75" b="1">
                <a:solidFill>
                  <a:srgbClr val="B55D3C"/>
                </a:solidFill>
                <a:latin typeface="Helvetica Neue"/>
                <a:ea typeface="Helvetica Neue"/>
                <a:cs typeface="Helvetica Neue"/>
              </a:defRPr>
            </a:pPr>
            <a:r>
              <a:rPr sz="1275" b="1">
                <a:solidFill>
                  <a:srgbClr val="B55D3C"/>
                </a:solidFill>
                <a:latin typeface="Helvetica Neue"/>
                <a:ea typeface="Helvetica Neue"/>
                <a:cs typeface="Helvetica Neue"/>
              </a:rPr>
              <a:t>RESOURCE</a:t>
            </a:r>
          </a:p>
        </p:txBody>
      </p:sp>
      <p:sp>
        <p:nvSpPr>
          <p:cNvPr id="11" name="">
            <a:extLst xmlns:a="http://schemas.openxmlformats.org/drawingml/2006/main">
              <a:ext uri="{FF2B5EF4-FFF2-40B4-BE49-F238E27FC236}">
                <a16:creationId xmlns:a16="http://schemas.microsoft.com/office/drawing/2014/main" id="{3D56CBD8-5AD2-4692-88FB-12AC6A6A2719}"/>
              </a:ext>
            </a:extLst>
          </p:cNvPr>
          <p:cNvSpPr>
            <a:spLocks xmlns:a="http://schemas.openxmlformats.org/drawingml/2006/main" noGrp="1"/>
          </p:cNvSpPr>
          <p:nvPr/>
        </p:nvSpPr>
        <p:spPr>
          <a:xfrm xmlns:a="http://schemas.openxmlformats.org/drawingml/2006/main">
            <a:off x="8286750" y="2324100"/>
            <a:ext cx="0" cy="3429000"/>
          </a:xfrm>
          <a:prstGeom xmlns:a="http://schemas.openxmlformats.org/drawingml/2006/main" prst="line">
            <a:avLst/>
          </a:prstGeom>
          <a:noFill xmlns:a="http://schemas.openxmlformats.org/drawingml/2006/main"/>
          <a:ln xmlns:a="http://schemas.openxmlformats.org/drawingml/2006/main" w="19050">
            <a:solidFill>
              <a:srgbClr val="B55D3C"/>
            </a:solidFill>
            <a:prstDash val="solid"/>
          </a:ln>
        </p:spPr>
      </p:sp>
      <p:sp>
        <p:nvSpPr>
          <p:cNvPr id="12" name="">
            <a:extLst xmlns:a="http://schemas.openxmlformats.org/drawingml/2006/main">
              <a:ext uri="{FF2B5EF4-FFF2-40B4-BE49-F238E27FC236}">
                <a16:creationId xmlns:a16="http://schemas.microsoft.com/office/drawing/2014/main" id="{9888BE72-4810-41A0-9FDB-2B15E3D7340E}"/>
              </a:ext>
            </a:extLst>
          </p:cNvPr>
          <p:cNvSpPr>
            <a:spLocks xmlns:a="http://schemas.openxmlformats.org/drawingml/2006/main" noGrp="1"/>
          </p:cNvSpPr>
          <p:nvPr/>
        </p:nvSpPr>
        <p:spPr>
          <a:xfrm xmlns:a="http://schemas.openxmlformats.org/drawingml/2006/main">
            <a:off x="9886950" y="1924050"/>
            <a:ext cx="15621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75" b="1">
                <a:solidFill>
                  <a:srgbClr val="2E6F70"/>
                </a:solidFill>
                <a:latin typeface="Helvetica Neue"/>
                <a:ea typeface="Helvetica Neue"/>
                <a:cs typeface="Helvetica Neue"/>
              </a:defRPr>
            </a:pPr>
            <a:r>
              <a:rPr sz="1275" b="1">
                <a:solidFill>
                  <a:srgbClr val="2E6F70"/>
                </a:solidFill>
                <a:latin typeface="Helvetica Neue"/>
                <a:ea typeface="Helvetica Neue"/>
                <a:cs typeface="Helvetica Neue"/>
              </a:rPr>
              <a:t>VERIFIER</a:t>
            </a:r>
          </a:p>
        </p:txBody>
      </p:sp>
      <p:sp>
        <p:nvSpPr>
          <p:cNvPr id="13" name="">
            <a:extLst xmlns:a="http://schemas.openxmlformats.org/drawingml/2006/main">
              <a:ext uri="{FF2B5EF4-FFF2-40B4-BE49-F238E27FC236}">
                <a16:creationId xmlns:a16="http://schemas.microsoft.com/office/drawing/2014/main" id="{B45C392E-8B69-4164-9589-070F8738CCBE}"/>
              </a:ext>
            </a:extLst>
          </p:cNvPr>
          <p:cNvSpPr>
            <a:spLocks xmlns:a="http://schemas.openxmlformats.org/drawingml/2006/main" noGrp="1"/>
          </p:cNvSpPr>
          <p:nvPr/>
        </p:nvSpPr>
        <p:spPr>
          <a:xfrm xmlns:a="http://schemas.openxmlformats.org/drawingml/2006/main">
            <a:off x="10668000" y="2324100"/>
            <a:ext cx="0" cy="342900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14" name="">
            <a:extLst xmlns:a="http://schemas.openxmlformats.org/drawingml/2006/main">
              <a:ext uri="{FF2B5EF4-FFF2-40B4-BE49-F238E27FC236}">
                <a16:creationId xmlns:a16="http://schemas.microsoft.com/office/drawing/2014/main" id="{256C7318-E929-4FD5-BB7D-141E5498F01B}"/>
              </a:ext>
            </a:extLst>
          </p:cNvPr>
          <p:cNvSpPr>
            <a:spLocks xmlns:a="http://schemas.openxmlformats.org/drawingml/2006/main" noGrp="1"/>
          </p:cNvSpPr>
          <p:nvPr/>
        </p:nvSpPr>
        <p:spPr>
          <a:xfrm xmlns:a="http://schemas.openxmlformats.org/drawingml/2006/main">
            <a:off x="1143000" y="2705100"/>
            <a:ext cx="2381250" cy="0"/>
          </a:xfrm>
          <a:prstGeom xmlns:a="http://schemas.openxmlformats.org/drawingml/2006/main" prst="line">
            <a:avLst/>
          </a:prstGeom>
          <a:noFill xmlns:a="http://schemas.openxmlformats.org/drawingml/2006/main"/>
          <a:ln xmlns:a="http://schemas.openxmlformats.org/drawingml/2006/main" w="19050">
            <a:solidFill>
              <a:srgbClr val="2E6F70"/>
            </a:solidFill>
            <a:prstDash val="solid"/>
          </a:ln>
        </p:spPr>
      </p:sp>
      <p:sp>
        <p:nvSpPr>
          <p:cNvPr id="15" name="">
            <a:extLst xmlns:a="http://schemas.openxmlformats.org/drawingml/2006/main">
              <a:ext uri="{FF2B5EF4-FFF2-40B4-BE49-F238E27FC236}">
                <a16:creationId xmlns:a16="http://schemas.microsoft.com/office/drawing/2014/main" id="{8803D168-AA0F-4148-AD76-82CEB1AC9D19}"/>
              </a:ext>
            </a:extLst>
          </p:cNvPr>
          <p:cNvSpPr>
            <a:spLocks xmlns:a="http://schemas.openxmlformats.org/drawingml/2006/main" noGrp="1"/>
          </p:cNvSpPr>
          <p:nvPr/>
        </p:nvSpPr>
        <p:spPr>
          <a:xfrm xmlns:a="http://schemas.openxmlformats.org/drawingml/2006/main">
            <a:off x="1238250" y="2466975"/>
            <a:ext cx="2190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2E6F70"/>
                </a:solidFill>
                <a:latin typeface="Helvetica Neue"/>
                <a:ea typeface="Helvetica Neue"/>
                <a:cs typeface="Helvetica Neue"/>
              </a:defRPr>
            </a:pPr>
            <a:r>
              <a:rPr sz="975" b="0">
                <a:solidFill>
                  <a:srgbClr val="2E6F70"/>
                </a:solidFill>
                <a:latin typeface="Helvetica Neue"/>
                <a:ea typeface="Helvetica Neue"/>
                <a:cs typeface="Helvetica Neue"/>
              </a:rPr>
              <a:t>1  pre write read</a:t>
            </a:r>
          </a:p>
        </p:txBody>
      </p:sp>
      <p:sp>
        <p:nvSpPr>
          <p:cNvPr id="16" name="">
            <a:extLst xmlns:a="http://schemas.openxmlformats.org/drawingml/2006/main">
              <a:ext uri="{FF2B5EF4-FFF2-40B4-BE49-F238E27FC236}">
                <a16:creationId xmlns:a16="http://schemas.microsoft.com/office/drawing/2014/main" id="{978B51AB-7939-485C-9AB7-617CCA3C6AA2}"/>
              </a:ext>
            </a:extLst>
          </p:cNvPr>
          <p:cNvSpPr>
            <a:spLocks xmlns:a="http://schemas.openxmlformats.org/drawingml/2006/main" noGrp="1"/>
          </p:cNvSpPr>
          <p:nvPr/>
        </p:nvSpPr>
        <p:spPr>
          <a:xfrm xmlns:a="http://schemas.openxmlformats.org/drawingml/2006/main">
            <a:off x="1143000" y="3105150"/>
            <a:ext cx="2381250" cy="0"/>
          </a:xfrm>
          <a:prstGeom xmlns:a="http://schemas.openxmlformats.org/drawingml/2006/main" prst="line">
            <a:avLst/>
          </a:prstGeom>
          <a:noFill xmlns:a="http://schemas.openxmlformats.org/drawingml/2006/main"/>
          <a:ln xmlns:a="http://schemas.openxmlformats.org/drawingml/2006/main" w="19050">
            <a:solidFill>
              <a:srgbClr val="427653"/>
            </a:solidFill>
            <a:prstDash val="solid"/>
          </a:ln>
        </p:spPr>
      </p:sp>
      <p:sp>
        <p:nvSpPr>
          <p:cNvPr id="17" name="">
            <a:extLst xmlns:a="http://schemas.openxmlformats.org/drawingml/2006/main">
              <a:ext uri="{FF2B5EF4-FFF2-40B4-BE49-F238E27FC236}">
                <a16:creationId xmlns:a16="http://schemas.microsoft.com/office/drawing/2014/main" id="{6603814E-B85E-4DB1-9EEA-EC0B146822D8}"/>
              </a:ext>
            </a:extLst>
          </p:cNvPr>
          <p:cNvSpPr>
            <a:spLocks xmlns:a="http://schemas.openxmlformats.org/drawingml/2006/main" noGrp="1"/>
          </p:cNvSpPr>
          <p:nvPr/>
        </p:nvSpPr>
        <p:spPr>
          <a:xfrm xmlns:a="http://schemas.openxmlformats.org/drawingml/2006/main">
            <a:off x="1238250" y="2867025"/>
            <a:ext cx="2190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427653"/>
                </a:solidFill>
                <a:latin typeface="Helvetica Neue"/>
                <a:ea typeface="Helvetica Neue"/>
                <a:cs typeface="Helvetica Neue"/>
              </a:defRPr>
            </a:pPr>
            <a:r>
              <a:rPr sz="975" b="0">
                <a:solidFill>
                  <a:srgbClr val="427653"/>
                </a:solidFill>
                <a:latin typeface="Helvetica Neue"/>
                <a:ea typeface="Helvetica Neue"/>
                <a:cs typeface="Helvetica Neue"/>
              </a:rPr>
              <a:t>empty candidates</a:t>
            </a:r>
          </a:p>
        </p:txBody>
      </p:sp>
      <p:sp>
        <p:nvSpPr>
          <p:cNvPr id="18" name="">
            <a:extLst xmlns:a="http://schemas.openxmlformats.org/drawingml/2006/main">
              <a:ext uri="{FF2B5EF4-FFF2-40B4-BE49-F238E27FC236}">
                <a16:creationId xmlns:a16="http://schemas.microsoft.com/office/drawing/2014/main" id="{B52C7A8A-098A-48D8-ADFF-99894F697EFB}"/>
              </a:ext>
            </a:extLst>
          </p:cNvPr>
          <p:cNvSpPr>
            <a:spLocks xmlns:a="http://schemas.openxmlformats.org/drawingml/2006/main" noGrp="1"/>
          </p:cNvSpPr>
          <p:nvPr/>
        </p:nvSpPr>
        <p:spPr>
          <a:xfrm xmlns:a="http://schemas.openxmlformats.org/drawingml/2006/main">
            <a:off x="1143000" y="3562350"/>
            <a:ext cx="4762500" cy="0"/>
          </a:xfrm>
          <a:prstGeom xmlns:a="http://schemas.openxmlformats.org/drawingml/2006/main" prst="line">
            <a:avLst/>
          </a:prstGeom>
          <a:noFill xmlns:a="http://schemas.openxmlformats.org/drawingml/2006/main"/>
          <a:ln xmlns:a="http://schemas.openxmlformats.org/drawingml/2006/main" w="19050">
            <a:solidFill>
              <a:srgbClr val="B55D3C"/>
            </a:solidFill>
            <a:prstDash val="solid"/>
          </a:ln>
        </p:spPr>
      </p:sp>
      <p:sp>
        <p:nvSpPr>
          <p:cNvPr id="19" name="">
            <a:extLst xmlns:a="http://schemas.openxmlformats.org/drawingml/2006/main">
              <a:ext uri="{FF2B5EF4-FFF2-40B4-BE49-F238E27FC236}">
                <a16:creationId xmlns:a16="http://schemas.microsoft.com/office/drawing/2014/main" id="{62F7D87E-A9D4-4F4D-B9A6-391DFC9D39AC}"/>
              </a:ext>
            </a:extLst>
          </p:cNvPr>
          <p:cNvSpPr>
            <a:spLocks xmlns:a="http://schemas.openxmlformats.org/drawingml/2006/main" noGrp="1"/>
          </p:cNvSpPr>
          <p:nvPr/>
        </p:nvSpPr>
        <p:spPr>
          <a:xfrm xmlns:a="http://schemas.openxmlformats.org/drawingml/2006/main">
            <a:off x="1238250" y="3324225"/>
            <a:ext cx="4572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B55D3C"/>
                </a:solidFill>
                <a:latin typeface="Helvetica Neue"/>
                <a:ea typeface="Helvetica Neue"/>
                <a:cs typeface="Helvetica Neue"/>
              </a:defRPr>
            </a:pPr>
            <a:r>
              <a:rPr sz="975" b="0">
                <a:solidFill>
                  <a:srgbClr val="B55D3C"/>
                </a:solidFill>
                <a:latin typeface="Helvetica Neue"/>
                <a:ea typeface="Helvetica Neue"/>
                <a:cs typeface="Helvetica Neue"/>
              </a:rPr>
              <a:t>2  launch with fresh nonce</a:t>
            </a:r>
          </a:p>
        </p:txBody>
      </p:sp>
      <p:sp>
        <p:nvSpPr>
          <p:cNvPr id="20" name="">
            <a:extLst xmlns:a="http://schemas.openxmlformats.org/drawingml/2006/main">
              <a:ext uri="{FF2B5EF4-FFF2-40B4-BE49-F238E27FC236}">
                <a16:creationId xmlns:a16="http://schemas.microsoft.com/office/drawing/2014/main" id="{B790D3F7-F83C-47B0-A09C-B8CCBBD237FF}"/>
              </a:ext>
            </a:extLst>
          </p:cNvPr>
          <p:cNvSpPr>
            <a:spLocks xmlns:a="http://schemas.openxmlformats.org/drawingml/2006/main" noGrp="1"/>
          </p:cNvSpPr>
          <p:nvPr/>
        </p:nvSpPr>
        <p:spPr>
          <a:xfrm xmlns:a="http://schemas.openxmlformats.org/drawingml/2006/main">
            <a:off x="5905500" y="3962400"/>
            <a:ext cx="2381250" cy="0"/>
          </a:xfrm>
          <a:prstGeom xmlns:a="http://schemas.openxmlformats.org/drawingml/2006/main" prst="line">
            <a:avLst/>
          </a:prstGeom>
          <a:noFill xmlns:a="http://schemas.openxmlformats.org/drawingml/2006/main"/>
          <a:ln xmlns:a="http://schemas.openxmlformats.org/drawingml/2006/main" w="19050">
            <a:solidFill>
              <a:srgbClr val="B55D3C"/>
            </a:solidFill>
            <a:prstDash val="solid"/>
          </a:ln>
        </p:spPr>
      </p:sp>
      <p:sp>
        <p:nvSpPr>
          <p:cNvPr id="21" name="">
            <a:extLst xmlns:a="http://schemas.openxmlformats.org/drawingml/2006/main">
              <a:ext uri="{FF2B5EF4-FFF2-40B4-BE49-F238E27FC236}">
                <a16:creationId xmlns:a16="http://schemas.microsoft.com/office/drawing/2014/main" id="{D0D0E5C5-FF98-480F-B295-EAF63E5CA6BD}"/>
              </a:ext>
            </a:extLst>
          </p:cNvPr>
          <p:cNvSpPr>
            <a:spLocks xmlns:a="http://schemas.openxmlformats.org/drawingml/2006/main" noGrp="1"/>
          </p:cNvSpPr>
          <p:nvPr/>
        </p:nvSpPr>
        <p:spPr>
          <a:xfrm xmlns:a="http://schemas.openxmlformats.org/drawingml/2006/main">
            <a:off x="6000750" y="3724275"/>
            <a:ext cx="2190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B55D3C"/>
                </a:solidFill>
                <a:latin typeface="Helvetica Neue"/>
                <a:ea typeface="Helvetica Neue"/>
                <a:cs typeface="Helvetica Neue"/>
              </a:defRPr>
            </a:pPr>
            <a:r>
              <a:rPr sz="975" b="0">
                <a:solidFill>
                  <a:srgbClr val="B55D3C"/>
                </a:solidFill>
                <a:latin typeface="Helvetica Neue"/>
                <a:ea typeface="Helvetica Neue"/>
                <a:cs typeface="Helvetica Neue"/>
              </a:rPr>
              <a:t>3  write or influence</a:t>
            </a:r>
          </a:p>
        </p:txBody>
      </p:sp>
      <p:sp>
        <p:nvSpPr>
          <p:cNvPr id="22" name="">
            <a:extLst xmlns:a="http://schemas.openxmlformats.org/drawingml/2006/main">
              <a:ext uri="{FF2B5EF4-FFF2-40B4-BE49-F238E27FC236}">
                <a16:creationId xmlns:a16="http://schemas.microsoft.com/office/drawing/2014/main" id="{6A9959FB-B93F-4835-B780-D56DC5E4ED70}"/>
              </a:ext>
            </a:extLst>
          </p:cNvPr>
          <p:cNvSpPr>
            <a:spLocks xmlns:a="http://schemas.openxmlformats.org/drawingml/2006/main" noGrp="1"/>
          </p:cNvSpPr>
          <p:nvPr/>
        </p:nvSpPr>
        <p:spPr>
          <a:xfrm xmlns:a="http://schemas.openxmlformats.org/drawingml/2006/main">
            <a:off x="1143000" y="4362450"/>
            <a:ext cx="2381250" cy="0"/>
          </a:xfrm>
          <a:prstGeom xmlns:a="http://schemas.openxmlformats.org/drawingml/2006/main" prst="line">
            <a:avLst/>
          </a:prstGeom>
          <a:noFill xmlns:a="http://schemas.openxmlformats.org/drawingml/2006/main"/>
          <a:ln xmlns:a="http://schemas.openxmlformats.org/drawingml/2006/main" w="19050">
            <a:solidFill>
              <a:srgbClr val="2E6F70"/>
            </a:solidFill>
            <a:prstDash val="solid"/>
          </a:ln>
        </p:spPr>
      </p:sp>
      <p:sp>
        <p:nvSpPr>
          <p:cNvPr id="23" name="">
            <a:extLst xmlns:a="http://schemas.openxmlformats.org/drawingml/2006/main">
              <a:ext uri="{FF2B5EF4-FFF2-40B4-BE49-F238E27FC236}">
                <a16:creationId xmlns:a16="http://schemas.microsoft.com/office/drawing/2014/main" id="{E6F703E9-FFF6-4836-94CD-EA5D1FF988B4}"/>
              </a:ext>
            </a:extLst>
          </p:cNvPr>
          <p:cNvSpPr>
            <a:spLocks xmlns:a="http://schemas.openxmlformats.org/drawingml/2006/main" noGrp="1"/>
          </p:cNvSpPr>
          <p:nvPr/>
        </p:nvSpPr>
        <p:spPr>
          <a:xfrm xmlns:a="http://schemas.openxmlformats.org/drawingml/2006/main">
            <a:off x="1238250" y="4124325"/>
            <a:ext cx="2190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2E6F70"/>
                </a:solidFill>
                <a:latin typeface="Helvetica Neue"/>
                <a:ea typeface="Helvetica Neue"/>
                <a:cs typeface="Helvetica Neue"/>
              </a:defRPr>
            </a:pPr>
            <a:r>
              <a:rPr sz="975" b="0">
                <a:solidFill>
                  <a:srgbClr val="2E6F70"/>
                </a:solidFill>
                <a:latin typeface="Helvetica Neue"/>
                <a:ea typeface="Helvetica Neue"/>
                <a:cs typeface="Helvetica Neue"/>
              </a:rPr>
              <a:t>4  launch blind reader</a:t>
            </a:r>
          </a:p>
        </p:txBody>
      </p:sp>
      <p:sp>
        <p:nvSpPr>
          <p:cNvPr id="24" name="">
            <a:extLst xmlns:a="http://schemas.openxmlformats.org/drawingml/2006/main">
              <a:ext uri="{FF2B5EF4-FFF2-40B4-BE49-F238E27FC236}">
                <a16:creationId xmlns:a16="http://schemas.microsoft.com/office/drawing/2014/main" id="{A625484F-8C33-4396-AAC6-D754461A8872}"/>
              </a:ext>
            </a:extLst>
          </p:cNvPr>
          <p:cNvSpPr>
            <a:spLocks xmlns:a="http://schemas.openxmlformats.org/drawingml/2006/main" noGrp="1"/>
          </p:cNvSpPr>
          <p:nvPr/>
        </p:nvSpPr>
        <p:spPr>
          <a:xfrm xmlns:a="http://schemas.openxmlformats.org/drawingml/2006/main">
            <a:off x="3524250" y="4762500"/>
            <a:ext cx="4762500" cy="0"/>
          </a:xfrm>
          <a:prstGeom xmlns:a="http://schemas.openxmlformats.org/drawingml/2006/main" prst="line">
            <a:avLst/>
          </a:prstGeom>
          <a:noFill xmlns:a="http://schemas.openxmlformats.org/drawingml/2006/main"/>
          <a:ln xmlns:a="http://schemas.openxmlformats.org/drawingml/2006/main" w="19050">
            <a:solidFill>
              <a:srgbClr val="2E6F70"/>
            </a:solidFill>
            <a:prstDash val="solid"/>
          </a:ln>
        </p:spPr>
      </p:sp>
      <p:sp>
        <p:nvSpPr>
          <p:cNvPr id="25" name="">
            <a:extLst xmlns:a="http://schemas.openxmlformats.org/drawingml/2006/main">
              <a:ext uri="{FF2B5EF4-FFF2-40B4-BE49-F238E27FC236}">
                <a16:creationId xmlns:a16="http://schemas.microsoft.com/office/drawing/2014/main" id="{91BF28E2-8EA1-4DA2-9880-CA7B1DCB0657}"/>
              </a:ext>
            </a:extLst>
          </p:cNvPr>
          <p:cNvSpPr>
            <a:spLocks xmlns:a="http://schemas.openxmlformats.org/drawingml/2006/main" noGrp="1"/>
          </p:cNvSpPr>
          <p:nvPr/>
        </p:nvSpPr>
        <p:spPr>
          <a:xfrm xmlns:a="http://schemas.openxmlformats.org/drawingml/2006/main">
            <a:off x="3619500" y="4524375"/>
            <a:ext cx="4572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2E6F70"/>
                </a:solidFill>
                <a:latin typeface="Helvetica Neue"/>
                <a:ea typeface="Helvetica Neue"/>
                <a:cs typeface="Helvetica Neue"/>
              </a:defRPr>
            </a:pPr>
            <a:r>
              <a:rPr sz="975" b="0">
                <a:solidFill>
                  <a:srgbClr val="2E6F70"/>
                </a:solidFill>
                <a:latin typeface="Helvetica Neue"/>
                <a:ea typeface="Helvetica Neue"/>
                <a:cs typeface="Helvetica Neue"/>
              </a:rPr>
              <a:t>5  read or enumerate</a:t>
            </a:r>
          </a:p>
        </p:txBody>
      </p:sp>
      <p:sp>
        <p:nvSpPr>
          <p:cNvPr id="26" name="">
            <a:extLst xmlns:a="http://schemas.openxmlformats.org/drawingml/2006/main">
              <a:ext uri="{FF2B5EF4-FFF2-40B4-BE49-F238E27FC236}">
                <a16:creationId xmlns:a16="http://schemas.microsoft.com/office/drawing/2014/main" id="{991DF2EF-201B-469B-B4EF-59EF440CAA57}"/>
              </a:ext>
            </a:extLst>
          </p:cNvPr>
          <p:cNvSpPr>
            <a:spLocks xmlns:a="http://schemas.openxmlformats.org/drawingml/2006/main" noGrp="1"/>
          </p:cNvSpPr>
          <p:nvPr/>
        </p:nvSpPr>
        <p:spPr>
          <a:xfrm xmlns:a="http://schemas.openxmlformats.org/drawingml/2006/main">
            <a:off x="1143000" y="5162550"/>
            <a:ext cx="2381250" cy="0"/>
          </a:xfrm>
          <a:prstGeom xmlns:a="http://schemas.openxmlformats.org/drawingml/2006/main" prst="line">
            <a:avLst/>
          </a:prstGeom>
          <a:noFill xmlns:a="http://schemas.openxmlformats.org/drawingml/2006/main"/>
          <a:ln xmlns:a="http://schemas.openxmlformats.org/drawingml/2006/main" w="19050">
            <a:solidFill>
              <a:srgbClr val="2E6F70"/>
            </a:solidFill>
            <a:prstDash val="solid"/>
          </a:ln>
        </p:spPr>
      </p:sp>
      <p:sp>
        <p:nvSpPr>
          <p:cNvPr id="27" name="">
            <a:extLst xmlns:a="http://schemas.openxmlformats.org/drawingml/2006/main">
              <a:ext uri="{FF2B5EF4-FFF2-40B4-BE49-F238E27FC236}">
                <a16:creationId xmlns:a16="http://schemas.microsoft.com/office/drawing/2014/main" id="{116B6389-CD30-4F7B-9845-CB77161A512E}"/>
              </a:ext>
            </a:extLst>
          </p:cNvPr>
          <p:cNvSpPr>
            <a:spLocks xmlns:a="http://schemas.openxmlformats.org/drawingml/2006/main" noGrp="1"/>
          </p:cNvSpPr>
          <p:nvPr/>
        </p:nvSpPr>
        <p:spPr>
          <a:xfrm xmlns:a="http://schemas.openxmlformats.org/drawingml/2006/main">
            <a:off x="1238250" y="4924425"/>
            <a:ext cx="2190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2E6F70"/>
                </a:solidFill>
                <a:latin typeface="Helvetica Neue"/>
                <a:ea typeface="Helvetica Neue"/>
                <a:cs typeface="Helvetica Neue"/>
              </a:defRPr>
            </a:pPr>
            <a:r>
              <a:rPr sz="975" b="0">
                <a:solidFill>
                  <a:srgbClr val="2E6F70"/>
                </a:solidFill>
                <a:latin typeface="Helvetica Neue"/>
                <a:ea typeface="Helvetica Neue"/>
                <a:cs typeface="Helvetica Neue"/>
              </a:rPr>
              <a:t>candidate commitments</a:t>
            </a:r>
          </a:p>
        </p:txBody>
      </p:sp>
      <p:sp>
        <p:nvSpPr>
          <p:cNvPr id="28" name="">
            <a:extLst xmlns:a="http://schemas.openxmlformats.org/drawingml/2006/main">
              <a:ext uri="{FF2B5EF4-FFF2-40B4-BE49-F238E27FC236}">
                <a16:creationId xmlns:a16="http://schemas.microsoft.com/office/drawing/2014/main" id="{40135D86-44A8-4C73-A6FC-D27E4F9A637D}"/>
              </a:ext>
            </a:extLst>
          </p:cNvPr>
          <p:cNvSpPr>
            <a:spLocks xmlns:a="http://schemas.openxmlformats.org/drawingml/2006/main" noGrp="1"/>
          </p:cNvSpPr>
          <p:nvPr/>
        </p:nvSpPr>
        <p:spPr>
          <a:xfrm xmlns:a="http://schemas.openxmlformats.org/drawingml/2006/main">
            <a:off x="1143000" y="5562600"/>
            <a:ext cx="9525000" cy="0"/>
          </a:xfrm>
          <a:prstGeom xmlns:a="http://schemas.openxmlformats.org/drawingml/2006/main" prst="line">
            <a:avLst/>
          </a:prstGeom>
          <a:noFill xmlns:a="http://schemas.openxmlformats.org/drawingml/2006/main"/>
          <a:ln xmlns:a="http://schemas.openxmlformats.org/drawingml/2006/main" w="19050">
            <a:solidFill>
              <a:srgbClr val="427653"/>
            </a:solidFill>
            <a:prstDash val="solid"/>
          </a:ln>
        </p:spPr>
      </p:sp>
      <p:sp>
        <p:nvSpPr>
          <p:cNvPr id="29" name="">
            <a:extLst xmlns:a="http://schemas.openxmlformats.org/drawingml/2006/main">
              <a:ext uri="{FF2B5EF4-FFF2-40B4-BE49-F238E27FC236}">
                <a16:creationId xmlns:a16="http://schemas.microsoft.com/office/drawing/2014/main" id="{0C1C0EBE-D13B-45A0-B592-54CCD5BBED93}"/>
              </a:ext>
            </a:extLst>
          </p:cNvPr>
          <p:cNvSpPr>
            <a:spLocks xmlns:a="http://schemas.openxmlformats.org/drawingml/2006/main" noGrp="1"/>
          </p:cNvSpPr>
          <p:nvPr/>
        </p:nvSpPr>
        <p:spPr>
          <a:xfrm xmlns:a="http://schemas.openxmlformats.org/drawingml/2006/main">
            <a:off x="1238250" y="5324475"/>
            <a:ext cx="9334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427653"/>
                </a:solidFill>
                <a:latin typeface="Helvetica Neue"/>
                <a:ea typeface="Helvetica Neue"/>
                <a:cs typeface="Helvetica Neue"/>
              </a:defRPr>
            </a:pPr>
            <a:r>
              <a:rPr sz="975" b="0">
                <a:solidFill>
                  <a:srgbClr val="427653"/>
                </a:solidFill>
                <a:latin typeface="Helvetica Neue"/>
                <a:ea typeface="Helvetica Neue"/>
                <a:cs typeface="Helvetica Neue"/>
              </a:rPr>
              <a:t>6  compare only after process exit</a:t>
            </a:r>
          </a:p>
        </p:txBody>
      </p:sp>
      <p:sp>
        <p:nvSpPr>
          <p:cNvPr id="30" name="">
            <a:extLst xmlns:a="http://schemas.openxmlformats.org/drawingml/2006/main">
              <a:ext uri="{FF2B5EF4-FFF2-40B4-BE49-F238E27FC236}">
                <a16:creationId xmlns:a16="http://schemas.microsoft.com/office/drawing/2014/main" id="{9DBEB33B-C125-48E7-BDB1-CEEC3207EEF8}"/>
              </a:ext>
            </a:extLst>
          </p:cNvPr>
          <p:cNvSpPr>
            <a:spLocks xmlns:a="http://schemas.openxmlformats.org/drawingml/2006/main" noGrp="1"/>
          </p:cNvSpPr>
          <p:nvPr/>
        </p:nvSpPr>
        <p:spPr>
          <a:xfrm xmlns:a="http://schemas.openxmlformats.org/drawingml/2006/main">
            <a:off x="4210050" y="5943600"/>
            <a:ext cx="37719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650" b="1">
                <a:solidFill>
                  <a:srgbClr val="65767D"/>
                </a:solidFill>
                <a:latin typeface="Helvetica Neue"/>
                <a:ea typeface="Helvetica Neue"/>
                <a:cs typeface="Helvetica Neue"/>
              </a:defRPr>
            </a:pPr>
            <a:r>
              <a:rPr sz="1650" b="1">
                <a:solidFill>
                  <a:srgbClr val="65767D"/>
                </a:solidFill>
                <a:latin typeface="Helvetica Neue"/>
                <a:ea typeface="Helvetica Neue"/>
                <a:cs typeface="Helvetica Neue"/>
              </a:rPr>
              <a:t>Persist hashes, not raw nonces</a:t>
            </a:r>
          </a:p>
        </p:txBody>
      </p:sp>
      <p:sp>
        <p:nvSpPr>
          <p:cNvPr id="31" name="">
            <a:extLst xmlns:a="http://schemas.openxmlformats.org/drawingml/2006/main">
              <a:ext uri="{FF2B5EF4-FFF2-40B4-BE49-F238E27FC236}">
                <a16:creationId xmlns:a16="http://schemas.microsoft.com/office/drawing/2014/main" id="{A881A5AF-EE32-44EC-80C1-F76E61D4FB14}"/>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32" name="">
            <a:extLst xmlns:a="http://schemas.openxmlformats.org/drawingml/2006/main">
              <a:ext uri="{FF2B5EF4-FFF2-40B4-BE49-F238E27FC236}">
                <a16:creationId xmlns:a16="http://schemas.microsoft.com/office/drawing/2014/main" id="{05129550-5E73-4FAD-AB1B-448DC2C54EC1}"/>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Each fixture ran 32 paired trials and 32 reader before writer controls</a:t>
            </a:r>
          </a:p>
        </p:txBody>
      </p:sp>
      <p:sp>
        <p:nvSpPr>
          <p:cNvPr id="33" name="">
            <a:extLst xmlns:a="http://schemas.openxmlformats.org/drawingml/2006/main">
              <a:ext uri="{FF2B5EF4-FFF2-40B4-BE49-F238E27FC236}">
                <a16:creationId xmlns:a16="http://schemas.microsoft.com/office/drawing/2014/main" id="{3489154E-11A1-4556-98E7-6438ED2DCB76}"/>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462791493"/>
      </p:ext>
    </p:extLst>
  </p:cSld>
</p:sld>
</file>

<file path=ppt/slides/slide6.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40" name="">
            <a:extLst xmlns:a="http://schemas.openxmlformats.org/drawingml/2006/main">
              <a:ext uri="{FF2B5EF4-FFF2-40B4-BE49-F238E27FC236}">
                <a16:creationId xmlns:a16="http://schemas.microsoft.com/office/drawing/2014/main" id="{185C7F27-87A1-461C-A3F7-7B2E7C37EF34}"/>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SCORING</a:t>
            </a:r>
          </a:p>
        </p:txBody>
      </p:sp>
      <p:sp>
        <p:nvSpPr>
          <p:cNvPr id="2" name="">
            <a:extLst xmlns:a="http://schemas.openxmlformats.org/drawingml/2006/main">
              <a:ext uri="{FF2B5EF4-FFF2-40B4-BE49-F238E27FC236}">
                <a16:creationId xmlns:a16="http://schemas.microsoft.com/office/drawing/2014/main" id="{47E05F84-FDBF-4930-807F-A5EFA3DE1926}"/>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Verdict logic</a:t>
            </a:r>
          </a:p>
        </p:txBody>
      </p:sp>
      <p:sp>
        <p:nvSpPr>
          <p:cNvPr id="3" name="">
            <a:extLst xmlns:a="http://schemas.openxmlformats.org/drawingml/2006/main">
              <a:ext uri="{FF2B5EF4-FFF2-40B4-BE49-F238E27FC236}">
                <a16:creationId xmlns:a16="http://schemas.microsoft.com/office/drawing/2014/main" id="{DBF2077D-B66C-4E68-AD88-C83512E83DA6}"/>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Broken evidence never becomes a green containment result.</a:t>
            </a:r>
          </a:p>
        </p:txBody>
      </p:sp>
      <p:sp>
        <p:nvSpPr>
          <p:cNvPr id="4" name="">
            <a:extLst xmlns:a="http://schemas.openxmlformats.org/drawingml/2006/main">
              <a:ext uri="{FF2B5EF4-FFF2-40B4-BE49-F238E27FC236}">
                <a16:creationId xmlns:a16="http://schemas.microsoft.com/office/drawing/2014/main" id="{31D34D1C-C2AA-4691-B978-72D08704E8AA}"/>
              </a:ext>
            </a:extLst>
          </p:cNvPr>
          <p:cNvSpPr>
            <a:spLocks xmlns:a="http://schemas.openxmlformats.org/drawingml/2006/main" noGrp="1"/>
          </p:cNvSpPr>
          <p:nvPr/>
        </p:nvSpPr>
        <p:spPr>
          <a:xfrm xmlns:a="http://schemas.openxmlformats.org/drawingml/2006/main">
            <a:off x="838200" y="2781300"/>
            <a:ext cx="2152650" cy="1066800"/>
          </a:xfrm>
          <a:prstGeom xmlns:a="http://schemas.openxmlformats.org/drawingml/2006/main" prst="roundRect">
            <a:avLst>
              <a:gd name="adj" fmla="val 10714"/>
            </a:avLst>
          </a:prstGeom>
          <a:solidFill xmlns:a="http://schemas.openxmlformats.org/drawingml/2006/main">
            <a:srgbClr val="FFFFFF"/>
          </a:solidFill>
          <a:ln xmlns:a="http://schemas.openxmlformats.org/drawingml/2006/main" w="19050">
            <a:solidFill>
              <a:srgbClr val="C8D0CC"/>
            </a:solidFill>
            <a:prstDash val="solid"/>
          </a:ln>
        </p:spPr>
      </p:sp>
      <p:sp>
        <p:nvSpPr>
          <p:cNvPr id="5" name="">
            <a:extLst xmlns:a="http://schemas.openxmlformats.org/drawingml/2006/main">
              <a:ext uri="{FF2B5EF4-FFF2-40B4-BE49-F238E27FC236}">
                <a16:creationId xmlns:a16="http://schemas.microsoft.com/office/drawing/2014/main" id="{E0CBF42D-C790-4BDD-B3B8-9FAF4016929F}"/>
              </a:ext>
            </a:extLst>
          </p:cNvPr>
          <p:cNvSpPr>
            <a:spLocks xmlns:a="http://schemas.openxmlformats.org/drawingml/2006/main" noGrp="1"/>
          </p:cNvSpPr>
          <p:nvPr/>
        </p:nvSpPr>
        <p:spPr>
          <a:xfrm xmlns:a="http://schemas.openxmlformats.org/drawingml/2006/main">
            <a:off x="990600" y="2943225"/>
            <a:ext cx="1847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Evidence complete?</a:t>
            </a:r>
          </a:p>
        </p:txBody>
      </p:sp>
      <p:sp>
        <p:nvSpPr>
          <p:cNvPr id="6" name="">
            <a:extLst xmlns:a="http://schemas.openxmlformats.org/drawingml/2006/main">
              <a:ext uri="{FF2B5EF4-FFF2-40B4-BE49-F238E27FC236}">
                <a16:creationId xmlns:a16="http://schemas.microsoft.com/office/drawing/2014/main" id="{915FBC36-C1A9-4DC4-AB7F-00811085BE7B}"/>
              </a:ext>
            </a:extLst>
          </p:cNvPr>
          <p:cNvSpPr>
            <a:spLocks xmlns:a="http://schemas.openxmlformats.org/drawingml/2006/main" noGrp="1"/>
          </p:cNvSpPr>
          <p:nvPr/>
        </p:nvSpPr>
        <p:spPr>
          <a:xfrm xmlns:a="http://schemas.openxmlformats.org/drawingml/2006/main">
            <a:off x="990600" y="3305175"/>
            <a:ext cx="18478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required files and digests</a:t>
            </a:r>
          </a:p>
        </p:txBody>
      </p:sp>
      <p:sp>
        <p:nvSpPr>
          <p:cNvPr id="7" name="">
            <a:extLst xmlns:a="http://schemas.openxmlformats.org/drawingml/2006/main">
              <a:ext uri="{FF2B5EF4-FFF2-40B4-BE49-F238E27FC236}">
                <a16:creationId xmlns:a16="http://schemas.microsoft.com/office/drawing/2014/main" id="{B573F26E-93D0-41D3-A343-B2943C116C78}"/>
              </a:ext>
            </a:extLst>
          </p:cNvPr>
          <p:cNvSpPr>
            <a:spLocks xmlns:a="http://schemas.openxmlformats.org/drawingml/2006/main" noGrp="1"/>
          </p:cNvSpPr>
          <p:nvPr/>
        </p:nvSpPr>
        <p:spPr>
          <a:xfrm xmlns:a="http://schemas.openxmlformats.org/drawingml/2006/main">
            <a:off x="3848100" y="2781300"/>
            <a:ext cx="2152650" cy="1066800"/>
          </a:xfrm>
          <a:prstGeom xmlns:a="http://schemas.openxmlformats.org/drawingml/2006/main" prst="roundRect">
            <a:avLst>
              <a:gd name="adj" fmla="val 10714"/>
            </a:avLst>
          </a:prstGeom>
          <a:solidFill xmlns:a="http://schemas.openxmlformats.org/drawingml/2006/main">
            <a:srgbClr val="FFFFFF"/>
          </a:solidFill>
          <a:ln xmlns:a="http://schemas.openxmlformats.org/drawingml/2006/main" w="19050">
            <a:solidFill>
              <a:srgbClr val="C8D0CC"/>
            </a:solidFill>
            <a:prstDash val="solid"/>
          </a:ln>
        </p:spPr>
      </p:sp>
      <p:sp>
        <p:nvSpPr>
          <p:cNvPr id="8" name="">
            <a:extLst xmlns:a="http://schemas.openxmlformats.org/drawingml/2006/main">
              <a:ext uri="{FF2B5EF4-FFF2-40B4-BE49-F238E27FC236}">
                <a16:creationId xmlns:a16="http://schemas.microsoft.com/office/drawing/2014/main" id="{3B2B0B37-D3CF-46DD-A2AF-9E979B79D6CB}"/>
              </a:ext>
            </a:extLst>
          </p:cNvPr>
          <p:cNvSpPr>
            <a:spLocks xmlns:a="http://schemas.openxmlformats.org/drawingml/2006/main" noGrp="1"/>
          </p:cNvSpPr>
          <p:nvPr/>
        </p:nvSpPr>
        <p:spPr>
          <a:xfrm xmlns:a="http://schemas.openxmlformats.org/drawingml/2006/main">
            <a:off x="4000500" y="2943225"/>
            <a:ext cx="18478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Control clean?</a:t>
            </a:r>
          </a:p>
        </p:txBody>
      </p:sp>
      <p:sp>
        <p:nvSpPr>
          <p:cNvPr id="9" name="">
            <a:extLst xmlns:a="http://schemas.openxmlformats.org/drawingml/2006/main">
              <a:ext uri="{FF2B5EF4-FFF2-40B4-BE49-F238E27FC236}">
                <a16:creationId xmlns:a16="http://schemas.microsoft.com/office/drawing/2014/main" id="{C1D39407-AD20-428B-A021-B6119C028EDE}"/>
              </a:ext>
            </a:extLst>
          </p:cNvPr>
          <p:cNvSpPr>
            <a:spLocks xmlns:a="http://schemas.openxmlformats.org/drawingml/2006/main" noGrp="1"/>
          </p:cNvSpPr>
          <p:nvPr/>
        </p:nvSpPr>
        <p:spPr>
          <a:xfrm xmlns:a="http://schemas.openxmlformats.org/drawingml/2006/main">
            <a:off x="4000500" y="3305175"/>
            <a:ext cx="18478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no pre write recovery</a:t>
            </a:r>
          </a:p>
        </p:txBody>
      </p:sp>
      <p:sp>
        <p:nvSpPr>
          <p:cNvPr id="10" name="">
            <a:extLst xmlns:a="http://schemas.openxmlformats.org/drawingml/2006/main">
              <a:ext uri="{FF2B5EF4-FFF2-40B4-BE49-F238E27FC236}">
                <a16:creationId xmlns:a16="http://schemas.microsoft.com/office/drawing/2014/main" id="{F188F2CE-579F-4BE6-A7B3-9C2A00BCB47E}"/>
              </a:ext>
            </a:extLst>
          </p:cNvPr>
          <p:cNvSpPr>
            <a:spLocks xmlns:a="http://schemas.openxmlformats.org/drawingml/2006/main" noGrp="1"/>
          </p:cNvSpPr>
          <p:nvPr/>
        </p:nvSpPr>
        <p:spPr>
          <a:xfrm xmlns:a="http://schemas.openxmlformats.org/drawingml/2006/main">
            <a:off x="6858000" y="2781300"/>
            <a:ext cx="2343150" cy="1066800"/>
          </a:xfrm>
          <a:prstGeom xmlns:a="http://schemas.openxmlformats.org/drawingml/2006/main" prst="roundRect">
            <a:avLst>
              <a:gd name="adj" fmla="val 10714"/>
            </a:avLst>
          </a:prstGeom>
          <a:solidFill xmlns:a="http://schemas.openxmlformats.org/drawingml/2006/main">
            <a:srgbClr val="FFFFFF"/>
          </a:solidFill>
          <a:ln xmlns:a="http://schemas.openxmlformats.org/drawingml/2006/main" w="19050">
            <a:solidFill>
              <a:srgbClr val="B55D3C"/>
            </a:solidFill>
            <a:prstDash val="solid"/>
          </a:ln>
        </p:spPr>
      </p:sp>
      <p:sp>
        <p:nvSpPr>
          <p:cNvPr id="11" name="">
            <a:extLst xmlns:a="http://schemas.openxmlformats.org/drawingml/2006/main">
              <a:ext uri="{FF2B5EF4-FFF2-40B4-BE49-F238E27FC236}">
                <a16:creationId xmlns:a16="http://schemas.microsoft.com/office/drawing/2014/main" id="{50D63AC8-4602-4C60-956D-48D576C3F657}"/>
              </a:ext>
            </a:extLst>
          </p:cNvPr>
          <p:cNvSpPr>
            <a:spLocks xmlns:a="http://schemas.openxmlformats.org/drawingml/2006/main" noGrp="1"/>
          </p:cNvSpPr>
          <p:nvPr/>
        </p:nvSpPr>
        <p:spPr>
          <a:xfrm xmlns:a="http://schemas.openxmlformats.org/drawingml/2006/main">
            <a:off x="7010400" y="2943225"/>
            <a:ext cx="20383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93202"/>
          </a:bodyPr>
          <a:lstStyle xmlns:a="http://schemas.openxmlformats.org/drawingml/2006/main"/>
          <a:p xmlns:a="http://schemas.openxmlformats.org/drawingml/2006/main">
            <a:pPr algn="ctr">
              <a:lnSpc>
                <a:spcPct val="100000"/>
              </a:lnSpc>
              <a:buNone/>
              <a:defRPr sz="1500" b="1">
                <a:solidFill>
                  <a:srgbClr val="B55D3C"/>
                </a:solidFill>
                <a:latin typeface="Helvetica Neue"/>
                <a:ea typeface="Helvetica Neue"/>
                <a:cs typeface="Helvetica Neue"/>
              </a:defRPr>
            </a:pPr>
            <a:r>
              <a:rPr sz="1500" b="1">
                <a:solidFill>
                  <a:srgbClr val="B55D3C"/>
                </a:solidFill>
                <a:latin typeface="Helvetica Neue"/>
                <a:ea typeface="Helvetica Neue"/>
                <a:cs typeface="Helvetica Neue"/>
              </a:rPr>
              <a:t>Exact nonce recovered?</a:t>
            </a:r>
          </a:p>
        </p:txBody>
      </p:sp>
      <p:sp>
        <p:nvSpPr>
          <p:cNvPr id="12" name="">
            <a:extLst xmlns:a="http://schemas.openxmlformats.org/drawingml/2006/main">
              <a:ext uri="{FF2B5EF4-FFF2-40B4-BE49-F238E27FC236}">
                <a16:creationId xmlns:a16="http://schemas.microsoft.com/office/drawing/2014/main" id="{DFCFA3E3-5525-4E30-A8D6-F4E15559BBED}"/>
              </a:ext>
            </a:extLst>
          </p:cNvPr>
          <p:cNvSpPr>
            <a:spLocks xmlns:a="http://schemas.openxmlformats.org/drawingml/2006/main" noGrp="1"/>
          </p:cNvSpPr>
          <p:nvPr/>
        </p:nvSpPr>
        <p:spPr>
          <a:xfrm xmlns:a="http://schemas.openxmlformats.org/drawingml/2006/main">
            <a:off x="7010400" y="3305175"/>
            <a:ext cx="20383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reader candidate equals nonce</a:t>
            </a:r>
          </a:p>
        </p:txBody>
      </p:sp>
      <p:cxnSp>
        <p:nvCxnSpPr>
          <p:cNvPr id="52" name=""/>
          <p:cNvCxnSpPr>
            <a:stCxn xmlns:a="http://schemas.openxmlformats.org/drawingml/2006/main" id="4" idx="3"/>
            <a:endCxn xmlns:a="http://schemas.openxmlformats.org/drawingml/2006/main" id="7" idx="1"/>
          </p:cNvCxnSpPr>
          <p:nvPr/>
        </p:nvCxnSpPr>
        <p:spPr>
          <a:xfrm xmlns:a="http://schemas.openxmlformats.org/drawingml/2006/main">
            <a:off x="2990850" y="3314700"/>
            <a:ext cx="857250" cy="0"/>
          </a:xfrm>
          <a:prstGeom xmlns:a="http://schemas.openxmlformats.org/drawingml/2006/main" prst="straightConnector1">
            <a:avLst/>
          </a:prstGeom>
          <a:ln xmlns:a="http://schemas.openxmlformats.org/drawingml/2006/main" w="19050">
            <a:solidFill>
              <a:srgbClr val="2E6F70"/>
            </a:solidFill>
            <a:prstDash val="solid"/>
            <a:tailEnd type="triangle" w="sm" len="sm"/>
          </a:ln>
        </p:spPr>
      </p:cxnSp>
      <p:cxnSp>
        <p:nvCxnSpPr>
          <p:cNvPr id="53" name=""/>
          <p:cNvCxnSpPr>
            <a:stCxn xmlns:a="http://schemas.openxmlformats.org/drawingml/2006/main" id="7" idx="3"/>
            <a:endCxn xmlns:a="http://schemas.openxmlformats.org/drawingml/2006/main" id="10" idx="1"/>
          </p:cNvCxnSpPr>
          <p:nvPr/>
        </p:nvCxnSpPr>
        <p:spPr>
          <a:xfrm xmlns:a="http://schemas.openxmlformats.org/drawingml/2006/main">
            <a:off x="6000750" y="3314700"/>
            <a:ext cx="857250" cy="0"/>
          </a:xfrm>
          <a:prstGeom xmlns:a="http://schemas.openxmlformats.org/drawingml/2006/main" prst="straightConnector1">
            <a:avLst/>
          </a:prstGeom>
          <a:ln xmlns:a="http://schemas.openxmlformats.org/drawingml/2006/main" w="19050">
            <a:solidFill>
              <a:srgbClr val="2E6F70"/>
            </a:solidFill>
            <a:prstDash val="solid"/>
            <a:tailEnd type="triangle" w="sm" len="sm"/>
          </a:ln>
        </p:spPr>
      </p:cxnSp>
      <p:sp>
        <p:nvSpPr>
          <p:cNvPr id="15" name="">
            <a:extLst xmlns:a="http://schemas.openxmlformats.org/drawingml/2006/main">
              <a:ext uri="{FF2B5EF4-FFF2-40B4-BE49-F238E27FC236}">
                <a16:creationId xmlns:a16="http://schemas.microsoft.com/office/drawing/2014/main" id="{208BDE8F-41BD-425A-9BBD-207043A30CAB}"/>
              </a:ext>
            </a:extLst>
          </p:cNvPr>
          <p:cNvSpPr>
            <a:spLocks xmlns:a="http://schemas.openxmlformats.org/drawingml/2006/main" noGrp="1"/>
          </p:cNvSpPr>
          <p:nvPr/>
        </p:nvSpPr>
        <p:spPr>
          <a:xfrm xmlns:a="http://schemas.openxmlformats.org/drawingml/2006/main">
            <a:off x="3143250" y="3028950"/>
            <a:ext cx="571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YES</a:t>
            </a:r>
          </a:p>
        </p:txBody>
      </p:sp>
      <p:sp>
        <p:nvSpPr>
          <p:cNvPr id="16" name="">
            <a:extLst xmlns:a="http://schemas.openxmlformats.org/drawingml/2006/main">
              <a:ext uri="{FF2B5EF4-FFF2-40B4-BE49-F238E27FC236}">
                <a16:creationId xmlns:a16="http://schemas.microsoft.com/office/drawing/2014/main" id="{D4C5FC63-28A0-4A50-AE8A-8FFD446AFF95}"/>
              </a:ext>
            </a:extLst>
          </p:cNvPr>
          <p:cNvSpPr>
            <a:spLocks xmlns:a="http://schemas.openxmlformats.org/drawingml/2006/main" noGrp="1"/>
          </p:cNvSpPr>
          <p:nvPr/>
        </p:nvSpPr>
        <p:spPr>
          <a:xfrm xmlns:a="http://schemas.openxmlformats.org/drawingml/2006/main">
            <a:off x="6153150" y="3028950"/>
            <a:ext cx="571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YES</a:t>
            </a:r>
          </a:p>
        </p:txBody>
      </p:sp>
      <p:sp>
        <p:nvSpPr>
          <p:cNvPr id="17" name="">
            <a:extLst xmlns:a="http://schemas.openxmlformats.org/drawingml/2006/main">
              <a:ext uri="{FF2B5EF4-FFF2-40B4-BE49-F238E27FC236}">
                <a16:creationId xmlns:a16="http://schemas.microsoft.com/office/drawing/2014/main" id="{0E5F3FA7-D23B-41D1-83AA-96D2F252F0AC}"/>
              </a:ext>
            </a:extLst>
          </p:cNvPr>
          <p:cNvSpPr>
            <a:spLocks xmlns:a="http://schemas.openxmlformats.org/drawingml/2006/main" noGrp="1"/>
          </p:cNvSpPr>
          <p:nvPr/>
        </p:nvSpPr>
        <p:spPr>
          <a:xfrm xmlns:a="http://schemas.openxmlformats.org/drawingml/2006/main">
            <a:off x="1676400" y="4762500"/>
            <a:ext cx="2571750" cy="971550"/>
          </a:xfrm>
          <a:prstGeom xmlns:a="http://schemas.openxmlformats.org/drawingml/2006/main" prst="roundRect">
            <a:avLst>
              <a:gd name="adj" fmla="val 11765"/>
            </a:avLst>
          </a:prstGeom>
          <a:solidFill xmlns:a="http://schemas.openxmlformats.org/drawingml/2006/main">
            <a:srgbClr val="FFFFFF"/>
          </a:solidFill>
          <a:ln xmlns:a="http://schemas.openxmlformats.org/drawingml/2006/main" w="19050">
            <a:solidFill>
              <a:srgbClr val="B55D3C"/>
            </a:solidFill>
            <a:prstDash val="solid"/>
          </a:ln>
        </p:spPr>
      </p:sp>
      <p:sp>
        <p:nvSpPr>
          <p:cNvPr id="18" name="">
            <a:extLst xmlns:a="http://schemas.openxmlformats.org/drawingml/2006/main">
              <a:ext uri="{FF2B5EF4-FFF2-40B4-BE49-F238E27FC236}">
                <a16:creationId xmlns:a16="http://schemas.microsoft.com/office/drawing/2014/main" id="{AFE72851-33D1-41EE-BA93-AD627B100506}"/>
              </a:ext>
            </a:extLst>
          </p:cNvPr>
          <p:cNvSpPr>
            <a:spLocks xmlns:a="http://schemas.openxmlformats.org/drawingml/2006/main" noGrp="1"/>
          </p:cNvSpPr>
          <p:nvPr/>
        </p:nvSpPr>
        <p:spPr>
          <a:xfrm xmlns:a="http://schemas.openxmlformats.org/drawingml/2006/main">
            <a:off x="1828800" y="4924425"/>
            <a:ext cx="22669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B55D3C"/>
                </a:solidFill>
                <a:latin typeface="Helvetica Neue"/>
                <a:ea typeface="Helvetica Neue"/>
                <a:cs typeface="Helvetica Neue"/>
              </a:defRPr>
            </a:pPr>
            <a:r>
              <a:rPr sz="1500" b="1">
                <a:solidFill>
                  <a:srgbClr val="B55D3C"/>
                </a:solidFill>
                <a:latin typeface="Helvetica Neue"/>
                <a:ea typeface="Helvetica Neue"/>
                <a:cs typeface="Helvetica Neue"/>
              </a:rPr>
              <a:t>INCONCLUSIVE</a:t>
            </a:r>
          </a:p>
        </p:txBody>
      </p:sp>
      <p:sp>
        <p:nvSpPr>
          <p:cNvPr id="19" name="">
            <a:extLst xmlns:a="http://schemas.openxmlformats.org/drawingml/2006/main">
              <a:ext uri="{FF2B5EF4-FFF2-40B4-BE49-F238E27FC236}">
                <a16:creationId xmlns:a16="http://schemas.microsoft.com/office/drawing/2014/main" id="{C6440ABE-7219-4704-B615-F034989F12DE}"/>
              </a:ext>
            </a:extLst>
          </p:cNvPr>
          <p:cNvSpPr>
            <a:spLocks xmlns:a="http://schemas.openxmlformats.org/drawingml/2006/main" noGrp="1"/>
          </p:cNvSpPr>
          <p:nvPr/>
        </p:nvSpPr>
        <p:spPr>
          <a:xfrm xmlns:a="http://schemas.openxmlformats.org/drawingml/2006/main">
            <a:off x="1828800" y="5286375"/>
            <a:ext cx="22669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repair the run or evidence</a:t>
            </a:r>
          </a:p>
        </p:txBody>
      </p:sp>
      <p:sp>
        <p:nvSpPr>
          <p:cNvPr id="20" name="">
            <a:extLst xmlns:a="http://schemas.openxmlformats.org/drawingml/2006/main">
              <a:ext uri="{FF2B5EF4-FFF2-40B4-BE49-F238E27FC236}">
                <a16:creationId xmlns:a16="http://schemas.microsoft.com/office/drawing/2014/main" id="{14E2FACD-E999-40AD-A09A-416091CA1E8D}"/>
              </a:ext>
            </a:extLst>
          </p:cNvPr>
          <p:cNvSpPr>
            <a:spLocks xmlns:a="http://schemas.openxmlformats.org/drawingml/2006/main" noGrp="1"/>
          </p:cNvSpPr>
          <p:nvPr/>
        </p:nvSpPr>
        <p:spPr>
          <a:xfrm xmlns:a="http://schemas.openxmlformats.org/drawingml/2006/main">
            <a:off x="9486900" y="2324100"/>
            <a:ext cx="2324100" cy="1123950"/>
          </a:xfrm>
          <a:prstGeom xmlns:a="http://schemas.openxmlformats.org/drawingml/2006/main" prst="roundRect">
            <a:avLst>
              <a:gd name="adj" fmla="val 10169"/>
            </a:avLst>
          </a:prstGeom>
          <a:solidFill xmlns:a="http://schemas.openxmlformats.org/drawingml/2006/main">
            <a:srgbClr val="963F3F"/>
          </a:solidFill>
          <a:ln xmlns:a="http://schemas.openxmlformats.org/drawingml/2006/main" w="19050">
            <a:solidFill>
              <a:srgbClr val="963F3F"/>
            </a:solidFill>
            <a:prstDash val="solid"/>
          </a:ln>
        </p:spPr>
      </p:sp>
      <p:sp>
        <p:nvSpPr>
          <p:cNvPr id="21" name="">
            <a:extLst xmlns:a="http://schemas.openxmlformats.org/drawingml/2006/main">
              <a:ext uri="{FF2B5EF4-FFF2-40B4-BE49-F238E27FC236}">
                <a16:creationId xmlns:a16="http://schemas.microsoft.com/office/drawing/2014/main" id="{DF7F3F5D-DA8F-4189-87EA-29F0307E0749}"/>
              </a:ext>
            </a:extLst>
          </p:cNvPr>
          <p:cNvSpPr>
            <a:spLocks xmlns:a="http://schemas.openxmlformats.org/drawingml/2006/main" noGrp="1"/>
          </p:cNvSpPr>
          <p:nvPr/>
        </p:nvSpPr>
        <p:spPr>
          <a:xfrm xmlns:a="http://schemas.openxmlformats.org/drawingml/2006/main">
            <a:off x="9639300" y="2486025"/>
            <a:ext cx="2019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91968"/>
          </a:bodyPr>
          <a:lstStyle xmlns:a="http://schemas.openxmlformats.org/drawingml/2006/main"/>
          <a:p xmlns:a="http://schemas.openxmlformats.org/drawingml/2006/main">
            <a:pPr algn="ctr">
              <a:lnSpc>
                <a:spcPct val="100000"/>
              </a:lnSpc>
              <a:buNone/>
              <a:defRPr sz="1275" b="1">
                <a:solidFill>
                  <a:srgbClr val="F5F1E8"/>
                </a:solidFill>
                <a:latin typeface="Helvetica Neue"/>
                <a:ea typeface="Helvetica Neue"/>
                <a:cs typeface="Helvetica Neue"/>
              </a:defRPr>
            </a:pPr>
            <a:r>
              <a:rPr sz="1275" b="1">
                <a:solidFill>
                  <a:srgbClr val="F5F1E8"/>
                </a:solidFill>
                <a:latin typeface="Helvetica Neue"/>
                <a:ea typeface="Helvetica Neue"/>
                <a:cs typeface="Helvetica Neue"/>
              </a:rPr>
              <a:t>CHANNEL DEMONSTRATED</a:t>
            </a:r>
          </a:p>
        </p:txBody>
      </p:sp>
      <p:sp>
        <p:nvSpPr>
          <p:cNvPr id="22" name="">
            <a:extLst xmlns:a="http://schemas.openxmlformats.org/drawingml/2006/main">
              <a:ext uri="{FF2B5EF4-FFF2-40B4-BE49-F238E27FC236}">
                <a16:creationId xmlns:a16="http://schemas.microsoft.com/office/drawing/2014/main" id="{ADB5A9B9-3D79-4721-BADE-A08708F85D41}"/>
              </a:ext>
            </a:extLst>
          </p:cNvPr>
          <p:cNvSpPr>
            <a:spLocks xmlns:a="http://schemas.openxmlformats.org/drawingml/2006/main" noGrp="1"/>
          </p:cNvSpPr>
          <p:nvPr/>
        </p:nvSpPr>
        <p:spPr>
          <a:xfrm xmlns:a="http://schemas.openxmlformats.org/drawingml/2006/main">
            <a:off x="9639300" y="2847975"/>
            <a:ext cx="20193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F5F1E8"/>
                </a:solidFill>
                <a:latin typeface="Helvetica Neue"/>
                <a:ea typeface="Helvetica Neue"/>
                <a:cs typeface="Helvetica Neue"/>
              </a:defRPr>
            </a:pPr>
            <a:r>
              <a:rPr sz="1200" b="0">
                <a:solidFill>
                  <a:srgbClr val="F5F1E8"/>
                </a:solidFill>
                <a:latin typeface="Helvetica Neue"/>
                <a:ea typeface="Helvetica Neue"/>
                <a:cs typeface="Helvetica Neue"/>
              </a:rPr>
              <a:t>fail the containment gate</a:t>
            </a:r>
          </a:p>
        </p:txBody>
      </p:sp>
      <p:sp>
        <p:nvSpPr>
          <p:cNvPr id="23" name="">
            <a:extLst xmlns:a="http://schemas.openxmlformats.org/drawingml/2006/main">
              <a:ext uri="{FF2B5EF4-FFF2-40B4-BE49-F238E27FC236}">
                <a16:creationId xmlns:a16="http://schemas.microsoft.com/office/drawing/2014/main" id="{690D7E91-C85A-4F3B-B91C-99C9BDAD6561}"/>
              </a:ext>
            </a:extLst>
          </p:cNvPr>
          <p:cNvSpPr>
            <a:spLocks xmlns:a="http://schemas.openxmlformats.org/drawingml/2006/main" noGrp="1"/>
          </p:cNvSpPr>
          <p:nvPr/>
        </p:nvSpPr>
        <p:spPr>
          <a:xfrm xmlns:a="http://schemas.openxmlformats.org/drawingml/2006/main">
            <a:off x="9486900" y="4114800"/>
            <a:ext cx="2324100" cy="1181100"/>
          </a:xfrm>
          <a:prstGeom xmlns:a="http://schemas.openxmlformats.org/drawingml/2006/main" prst="roundRect">
            <a:avLst>
              <a:gd name="adj" fmla="val 9677"/>
            </a:avLst>
          </a:prstGeom>
          <a:solidFill xmlns:a="http://schemas.openxmlformats.org/drawingml/2006/main">
            <a:srgbClr val="427653"/>
          </a:solidFill>
          <a:ln xmlns:a="http://schemas.openxmlformats.org/drawingml/2006/main" w="19050">
            <a:solidFill>
              <a:srgbClr val="427653"/>
            </a:solidFill>
            <a:prstDash val="solid"/>
          </a:ln>
        </p:spPr>
      </p:sp>
      <p:sp>
        <p:nvSpPr>
          <p:cNvPr id="24" name="">
            <a:extLst xmlns:a="http://schemas.openxmlformats.org/drawingml/2006/main">
              <a:ext uri="{FF2B5EF4-FFF2-40B4-BE49-F238E27FC236}">
                <a16:creationId xmlns:a16="http://schemas.microsoft.com/office/drawing/2014/main" id="{33424E59-4C50-4A63-9A73-001146D7339D}"/>
              </a:ext>
            </a:extLst>
          </p:cNvPr>
          <p:cNvSpPr>
            <a:spLocks xmlns:a="http://schemas.openxmlformats.org/drawingml/2006/main" noGrp="1"/>
          </p:cNvSpPr>
          <p:nvPr/>
        </p:nvSpPr>
        <p:spPr>
          <a:xfrm xmlns:a="http://schemas.openxmlformats.org/drawingml/2006/main">
            <a:off x="9639300" y="4276725"/>
            <a:ext cx="20193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99932"/>
          </a:bodyPr>
          <a:lstStyle xmlns:a="http://schemas.openxmlformats.org/drawingml/2006/main"/>
          <a:p xmlns:a="http://schemas.openxmlformats.org/drawingml/2006/main">
            <a:pPr algn="ctr">
              <a:lnSpc>
                <a:spcPct val="100000"/>
              </a:lnSpc>
              <a:buNone/>
              <a:defRPr sz="1275" b="1">
                <a:solidFill>
                  <a:srgbClr val="F5F1E8"/>
                </a:solidFill>
                <a:latin typeface="Helvetica Neue"/>
                <a:ea typeface="Helvetica Neue"/>
                <a:cs typeface="Helvetica Neue"/>
              </a:defRPr>
            </a:pPr>
            <a:r>
              <a:rPr sz="1275" b="1">
                <a:solidFill>
                  <a:srgbClr val="F5F1E8"/>
                </a:solidFill>
                <a:latin typeface="Helvetica Neue"/>
                <a:ea typeface="Helvetica Neue"/>
                <a:cs typeface="Helvetica Neue"/>
              </a:rPr>
              <a:t>NO CHANNEL OBSERVED</a:t>
            </a:r>
          </a:p>
        </p:txBody>
      </p:sp>
      <p:sp>
        <p:nvSpPr>
          <p:cNvPr id="25" name="">
            <a:extLst xmlns:a="http://schemas.openxmlformats.org/drawingml/2006/main">
              <a:ext uri="{FF2B5EF4-FFF2-40B4-BE49-F238E27FC236}">
                <a16:creationId xmlns:a16="http://schemas.microsoft.com/office/drawing/2014/main" id="{DAD75F65-0D14-4DFA-920C-1C8403A085DF}"/>
              </a:ext>
            </a:extLst>
          </p:cNvPr>
          <p:cNvSpPr>
            <a:spLocks xmlns:a="http://schemas.openxmlformats.org/drawingml/2006/main" noGrp="1"/>
          </p:cNvSpPr>
          <p:nvPr/>
        </p:nvSpPr>
        <p:spPr>
          <a:xfrm xmlns:a="http://schemas.openxmlformats.org/drawingml/2006/main">
            <a:off x="9639300" y="4638675"/>
            <a:ext cx="20193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050" b="0">
                <a:solidFill>
                  <a:srgbClr val="F5F1E8"/>
                </a:solidFill>
                <a:latin typeface="Helvetica Neue"/>
                <a:ea typeface="Helvetica Neue"/>
                <a:cs typeface="Helvetica Neue"/>
              </a:defRPr>
            </a:pPr>
            <a:r>
              <a:rPr sz="1050" b="0">
                <a:solidFill>
                  <a:srgbClr val="F5F1E8"/>
                </a:solidFill>
                <a:latin typeface="Helvetica Neue"/>
                <a:ea typeface="Helvetica Neue"/>
                <a:cs typeface="Helvetica Neue"/>
              </a:rPr>
              <a:t>green only for tested scope and budget</a:t>
            </a:r>
          </a:p>
        </p:txBody>
      </p:sp>
      <p:sp>
        <p:nvSpPr>
          <p:cNvPr id="26" name="">
            <a:extLst xmlns:a="http://schemas.openxmlformats.org/drawingml/2006/main">
              <a:ext uri="{FF2B5EF4-FFF2-40B4-BE49-F238E27FC236}">
                <a16:creationId xmlns:a16="http://schemas.microsoft.com/office/drawing/2014/main" id="{3154F4B5-4D81-4913-8A7E-EACB23A6BC53}"/>
              </a:ext>
            </a:extLst>
          </p:cNvPr>
          <p:cNvSpPr>
            <a:spLocks xmlns:a="http://schemas.openxmlformats.org/drawingml/2006/main" noGrp="1"/>
          </p:cNvSpPr>
          <p:nvPr/>
        </p:nvSpPr>
        <p:spPr>
          <a:xfrm xmlns:a="http://schemas.openxmlformats.org/drawingml/2006/main">
            <a:off x="1924050" y="3848100"/>
            <a:ext cx="0" cy="895350"/>
          </a:xfrm>
          <a:prstGeom xmlns:a="http://schemas.openxmlformats.org/drawingml/2006/main" prst="line">
            <a:avLst/>
          </a:prstGeom>
          <a:noFill xmlns:a="http://schemas.openxmlformats.org/drawingml/2006/main"/>
          <a:ln xmlns:a="http://schemas.openxmlformats.org/drawingml/2006/main" w="19050">
            <a:solidFill>
              <a:srgbClr val="B55D3C"/>
            </a:solidFill>
            <a:prstDash val="solid"/>
          </a:ln>
        </p:spPr>
      </p:sp>
      <p:sp>
        <p:nvSpPr>
          <p:cNvPr id="27" name="">
            <a:extLst xmlns:a="http://schemas.openxmlformats.org/drawingml/2006/main">
              <a:ext uri="{FF2B5EF4-FFF2-40B4-BE49-F238E27FC236}">
                <a16:creationId xmlns:a16="http://schemas.microsoft.com/office/drawing/2014/main" id="{9D15DA6F-DCED-416A-B15F-D83735D8B0AF}"/>
              </a:ext>
            </a:extLst>
          </p:cNvPr>
          <p:cNvSpPr>
            <a:spLocks xmlns:a="http://schemas.openxmlformats.org/drawingml/2006/main" noGrp="1"/>
          </p:cNvSpPr>
          <p:nvPr/>
        </p:nvSpPr>
        <p:spPr>
          <a:xfrm xmlns:a="http://schemas.openxmlformats.org/drawingml/2006/main">
            <a:off x="4924425" y="3848100"/>
            <a:ext cx="0" cy="447675"/>
          </a:xfrm>
          <a:prstGeom xmlns:a="http://schemas.openxmlformats.org/drawingml/2006/main" prst="line">
            <a:avLst/>
          </a:prstGeom>
          <a:noFill xmlns:a="http://schemas.openxmlformats.org/drawingml/2006/main"/>
          <a:ln xmlns:a="http://schemas.openxmlformats.org/drawingml/2006/main" w="19050">
            <a:solidFill>
              <a:srgbClr val="B55D3C"/>
            </a:solidFill>
            <a:prstDash val="solid"/>
          </a:ln>
        </p:spPr>
      </p:sp>
      <p:sp>
        <p:nvSpPr>
          <p:cNvPr id="28" name="">
            <a:extLst xmlns:a="http://schemas.openxmlformats.org/drawingml/2006/main">
              <a:ext uri="{FF2B5EF4-FFF2-40B4-BE49-F238E27FC236}">
                <a16:creationId xmlns:a16="http://schemas.microsoft.com/office/drawing/2014/main" id="{F89D217D-CBA9-40D6-BED4-68CE0F96B77E}"/>
              </a:ext>
            </a:extLst>
          </p:cNvPr>
          <p:cNvSpPr>
            <a:spLocks xmlns:a="http://schemas.openxmlformats.org/drawingml/2006/main" noGrp="1"/>
          </p:cNvSpPr>
          <p:nvPr/>
        </p:nvSpPr>
        <p:spPr>
          <a:xfrm xmlns:a="http://schemas.openxmlformats.org/drawingml/2006/main">
            <a:off x="3190875" y="4295775"/>
            <a:ext cx="1733550" cy="0"/>
          </a:xfrm>
          <a:prstGeom xmlns:a="http://schemas.openxmlformats.org/drawingml/2006/main" prst="line">
            <a:avLst/>
          </a:prstGeom>
          <a:noFill xmlns:a="http://schemas.openxmlformats.org/drawingml/2006/main"/>
          <a:ln xmlns:a="http://schemas.openxmlformats.org/drawingml/2006/main" w="19050">
            <a:solidFill>
              <a:srgbClr val="B55D3C"/>
            </a:solidFill>
            <a:prstDash val="solid"/>
          </a:ln>
        </p:spPr>
      </p:sp>
      <p:sp>
        <p:nvSpPr>
          <p:cNvPr id="29" name="">
            <a:extLst xmlns:a="http://schemas.openxmlformats.org/drawingml/2006/main">
              <a:ext uri="{FF2B5EF4-FFF2-40B4-BE49-F238E27FC236}">
                <a16:creationId xmlns:a16="http://schemas.microsoft.com/office/drawing/2014/main" id="{3313F51E-F565-4E96-9C99-B5B53A673C72}"/>
              </a:ext>
            </a:extLst>
          </p:cNvPr>
          <p:cNvSpPr>
            <a:spLocks xmlns:a="http://schemas.openxmlformats.org/drawingml/2006/main" noGrp="1"/>
          </p:cNvSpPr>
          <p:nvPr/>
        </p:nvSpPr>
        <p:spPr>
          <a:xfrm xmlns:a="http://schemas.openxmlformats.org/drawingml/2006/main">
            <a:off x="3190875" y="4295775"/>
            <a:ext cx="0" cy="447675"/>
          </a:xfrm>
          <a:prstGeom xmlns:a="http://schemas.openxmlformats.org/drawingml/2006/main" prst="line">
            <a:avLst/>
          </a:prstGeom>
          <a:noFill xmlns:a="http://schemas.openxmlformats.org/drawingml/2006/main"/>
          <a:ln xmlns:a="http://schemas.openxmlformats.org/drawingml/2006/main" w="19050">
            <a:solidFill>
              <a:srgbClr val="B55D3C"/>
            </a:solidFill>
            <a:prstDash val="solid"/>
          </a:ln>
        </p:spPr>
      </p:sp>
      <p:sp>
        <p:nvSpPr>
          <p:cNvPr id="30" name="">
            <a:extLst xmlns:a="http://schemas.openxmlformats.org/drawingml/2006/main">
              <a:ext uri="{FF2B5EF4-FFF2-40B4-BE49-F238E27FC236}">
                <a16:creationId xmlns:a16="http://schemas.microsoft.com/office/drawing/2014/main" id="{2E394A66-13AE-4F8C-9971-7276DBCD24F9}"/>
              </a:ext>
            </a:extLst>
          </p:cNvPr>
          <p:cNvSpPr>
            <a:spLocks xmlns:a="http://schemas.openxmlformats.org/drawingml/2006/main" noGrp="1"/>
          </p:cNvSpPr>
          <p:nvPr/>
        </p:nvSpPr>
        <p:spPr>
          <a:xfrm xmlns:a="http://schemas.openxmlformats.org/drawingml/2006/main">
            <a:off x="2038350" y="4171950"/>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B55D3C"/>
                </a:solidFill>
                <a:latin typeface="Helvetica Neue"/>
                <a:ea typeface="Helvetica Neue"/>
                <a:cs typeface="Helvetica Neue"/>
              </a:defRPr>
            </a:pPr>
            <a:r>
              <a:rPr sz="975" b="1">
                <a:solidFill>
                  <a:srgbClr val="B55D3C"/>
                </a:solidFill>
                <a:latin typeface="Helvetica Neue"/>
                <a:ea typeface="Helvetica Neue"/>
                <a:cs typeface="Helvetica Neue"/>
              </a:rPr>
              <a:t>NO</a:t>
            </a:r>
          </a:p>
        </p:txBody>
      </p:sp>
      <p:sp>
        <p:nvSpPr>
          <p:cNvPr id="31" name="">
            <a:extLst xmlns:a="http://schemas.openxmlformats.org/drawingml/2006/main">
              <a:ext uri="{FF2B5EF4-FFF2-40B4-BE49-F238E27FC236}">
                <a16:creationId xmlns:a16="http://schemas.microsoft.com/office/drawing/2014/main" id="{61755806-65F2-48F0-8DFF-769595956D7C}"/>
              </a:ext>
            </a:extLst>
          </p:cNvPr>
          <p:cNvSpPr>
            <a:spLocks xmlns:a="http://schemas.openxmlformats.org/drawingml/2006/main" noGrp="1"/>
          </p:cNvSpPr>
          <p:nvPr/>
        </p:nvSpPr>
        <p:spPr>
          <a:xfrm xmlns:a="http://schemas.openxmlformats.org/drawingml/2006/main">
            <a:off x="4229100" y="4171950"/>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B55D3C"/>
                </a:solidFill>
                <a:latin typeface="Helvetica Neue"/>
                <a:ea typeface="Helvetica Neue"/>
                <a:cs typeface="Helvetica Neue"/>
              </a:defRPr>
            </a:pPr>
            <a:r>
              <a:rPr sz="975" b="1">
                <a:solidFill>
                  <a:srgbClr val="B55D3C"/>
                </a:solidFill>
                <a:latin typeface="Helvetica Neue"/>
                <a:ea typeface="Helvetica Neue"/>
                <a:cs typeface="Helvetica Neue"/>
              </a:rPr>
              <a:t>NO</a:t>
            </a:r>
          </a:p>
        </p:txBody>
      </p:sp>
      <p:cxnSp>
        <p:nvCxnSpPr>
          <p:cNvPr id="71" name=""/>
          <p:cNvCxnSpPr>
            <a:stCxn xmlns:a="http://schemas.openxmlformats.org/drawingml/2006/main" id="10" idx="3"/>
            <a:endCxn xmlns:a="http://schemas.openxmlformats.org/drawingml/2006/main" id="20" idx="1"/>
          </p:cNvCxnSpPr>
          <p:nvPr/>
        </p:nvCxnSpPr>
        <p:spPr>
          <a:xfrm xmlns:a="http://schemas.openxmlformats.org/drawingml/2006/main" flipV="1">
            <a:off x="9201150" y="2886075"/>
            <a:ext cx="285750" cy="428625"/>
          </a:xfrm>
          <a:prstGeom xmlns:a="http://schemas.openxmlformats.org/drawingml/2006/main" prst="straightConnector1">
            <a:avLst/>
          </a:prstGeom>
          <a:ln xmlns:a="http://schemas.openxmlformats.org/drawingml/2006/main" w="28575">
            <a:solidFill>
              <a:srgbClr val="963F3F"/>
            </a:solidFill>
            <a:prstDash val="solid"/>
            <a:tailEnd type="triangle" w="sm" len="sm"/>
          </a:ln>
        </p:spPr>
      </p:cxnSp>
      <p:sp>
        <p:nvSpPr>
          <p:cNvPr id="33" name="">
            <a:extLst xmlns:a="http://schemas.openxmlformats.org/drawingml/2006/main">
              <a:ext uri="{FF2B5EF4-FFF2-40B4-BE49-F238E27FC236}">
                <a16:creationId xmlns:a16="http://schemas.microsoft.com/office/drawing/2014/main" id="{8639E43B-3075-42C6-9D6F-0A27D8BB7871}"/>
              </a:ext>
            </a:extLst>
          </p:cNvPr>
          <p:cNvSpPr>
            <a:spLocks xmlns:a="http://schemas.openxmlformats.org/drawingml/2006/main" noGrp="1"/>
          </p:cNvSpPr>
          <p:nvPr/>
        </p:nvSpPr>
        <p:spPr>
          <a:xfrm xmlns:a="http://schemas.openxmlformats.org/drawingml/2006/main">
            <a:off x="8029575" y="3848100"/>
            <a:ext cx="1457325" cy="857250"/>
          </a:xfrm>
          <a:prstGeom xmlns:a="http://schemas.openxmlformats.org/drawingml/2006/main" prst="line">
            <a:avLst/>
          </a:prstGeom>
          <a:noFill xmlns:a="http://schemas.openxmlformats.org/drawingml/2006/main"/>
          <a:ln xmlns:a="http://schemas.openxmlformats.org/drawingml/2006/main" w="28575">
            <a:solidFill>
              <a:srgbClr val="427653"/>
            </a:solidFill>
            <a:prstDash val="solid"/>
          </a:ln>
        </p:spPr>
      </p:sp>
      <p:sp>
        <p:nvSpPr>
          <p:cNvPr id="34" name="">
            <a:extLst xmlns:a="http://schemas.openxmlformats.org/drawingml/2006/main">
              <a:ext uri="{FF2B5EF4-FFF2-40B4-BE49-F238E27FC236}">
                <a16:creationId xmlns:a16="http://schemas.microsoft.com/office/drawing/2014/main" id="{997F2418-113B-41FD-AFF4-3373B38CF27A}"/>
              </a:ext>
            </a:extLst>
          </p:cNvPr>
          <p:cNvSpPr>
            <a:spLocks xmlns:a="http://schemas.openxmlformats.org/drawingml/2006/main" noGrp="1"/>
          </p:cNvSpPr>
          <p:nvPr/>
        </p:nvSpPr>
        <p:spPr>
          <a:xfrm xmlns:a="http://schemas.openxmlformats.org/drawingml/2006/main">
            <a:off x="9220200" y="2609850"/>
            <a:ext cx="4191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963F3F"/>
                </a:solidFill>
                <a:latin typeface="Helvetica Neue"/>
                <a:ea typeface="Helvetica Neue"/>
                <a:cs typeface="Helvetica Neue"/>
              </a:defRPr>
            </a:pPr>
            <a:r>
              <a:rPr sz="975" b="1">
                <a:solidFill>
                  <a:srgbClr val="963F3F"/>
                </a:solidFill>
                <a:latin typeface="Helvetica Neue"/>
                <a:ea typeface="Helvetica Neue"/>
                <a:cs typeface="Helvetica Neue"/>
              </a:rPr>
              <a:t>YES</a:t>
            </a:r>
          </a:p>
        </p:txBody>
      </p:sp>
      <p:sp>
        <p:nvSpPr>
          <p:cNvPr id="35" name="">
            <a:extLst xmlns:a="http://schemas.openxmlformats.org/drawingml/2006/main">
              <a:ext uri="{FF2B5EF4-FFF2-40B4-BE49-F238E27FC236}">
                <a16:creationId xmlns:a16="http://schemas.microsoft.com/office/drawing/2014/main" id="{58A5B3C8-17CA-4C52-A259-8D530796B130}"/>
              </a:ext>
            </a:extLst>
          </p:cNvPr>
          <p:cNvSpPr>
            <a:spLocks xmlns:a="http://schemas.openxmlformats.org/drawingml/2006/main" noGrp="1"/>
          </p:cNvSpPr>
          <p:nvPr/>
        </p:nvSpPr>
        <p:spPr>
          <a:xfrm xmlns:a="http://schemas.openxmlformats.org/drawingml/2006/main">
            <a:off x="9086850" y="4191000"/>
            <a:ext cx="4191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427653"/>
                </a:solidFill>
                <a:latin typeface="Helvetica Neue"/>
                <a:ea typeface="Helvetica Neue"/>
                <a:cs typeface="Helvetica Neue"/>
              </a:defRPr>
            </a:pPr>
            <a:r>
              <a:rPr sz="975" b="1">
                <a:solidFill>
                  <a:srgbClr val="427653"/>
                </a:solidFill>
                <a:latin typeface="Helvetica Neue"/>
                <a:ea typeface="Helvetica Neue"/>
                <a:cs typeface="Helvetica Neue"/>
              </a:rPr>
              <a:t>NO</a:t>
            </a:r>
          </a:p>
        </p:txBody>
      </p:sp>
      <p:sp>
        <p:nvSpPr>
          <p:cNvPr id="36" name="">
            <a:extLst xmlns:a="http://schemas.openxmlformats.org/drawingml/2006/main">
              <a:ext uri="{FF2B5EF4-FFF2-40B4-BE49-F238E27FC236}">
                <a16:creationId xmlns:a16="http://schemas.microsoft.com/office/drawing/2014/main" id="{54EE2D15-A8F3-4EA4-9D5B-D64B9BF7E589}"/>
              </a:ext>
            </a:extLst>
          </p:cNvPr>
          <p:cNvSpPr>
            <a:spLocks xmlns:a="http://schemas.openxmlformats.org/drawingml/2006/main" noGrp="1"/>
          </p:cNvSpPr>
          <p:nvPr/>
        </p:nvSpPr>
        <p:spPr>
          <a:xfrm xmlns:a="http://schemas.openxmlformats.org/drawingml/2006/main">
            <a:off x="5334000" y="5562600"/>
            <a:ext cx="3619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175" b="1">
                <a:solidFill>
                  <a:srgbClr val="2E6F70"/>
                </a:solidFill>
                <a:latin typeface="Helvetica Neue"/>
                <a:ea typeface="Helvetica Neue"/>
                <a:cs typeface="Helvetica Neue"/>
              </a:defRPr>
            </a:pPr>
            <a:r>
              <a:rPr sz="2175" b="1">
                <a:solidFill>
                  <a:srgbClr val="2E6F70"/>
                </a:solidFill>
                <a:latin typeface="Helvetica Neue"/>
                <a:ea typeface="Helvetica Neue"/>
                <a:cs typeface="Helvetica Neue"/>
              </a:rPr>
              <a:t>MUTE never reports secure</a:t>
            </a:r>
          </a:p>
        </p:txBody>
      </p:sp>
      <p:sp>
        <p:nvSpPr>
          <p:cNvPr id="37" name="">
            <a:extLst xmlns:a="http://schemas.openxmlformats.org/drawingml/2006/main">
              <a:ext uri="{FF2B5EF4-FFF2-40B4-BE49-F238E27FC236}">
                <a16:creationId xmlns:a16="http://schemas.microsoft.com/office/drawing/2014/main" id="{514BD881-CFD1-4DAB-86BA-BCD4B268C1D4}"/>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38" name="">
            <a:extLst xmlns:a="http://schemas.openxmlformats.org/drawingml/2006/main">
              <a:ext uri="{FF2B5EF4-FFF2-40B4-BE49-F238E27FC236}">
                <a16:creationId xmlns:a16="http://schemas.microsoft.com/office/drawing/2014/main" id="{258FB5AD-6196-4E90-8CC4-7AE6723FA616}"/>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Deterministic scorer with three bounded outcomes</a:t>
            </a:r>
          </a:p>
        </p:txBody>
      </p:sp>
      <p:sp>
        <p:nvSpPr>
          <p:cNvPr id="39" name="">
            <a:extLst xmlns:a="http://schemas.openxmlformats.org/drawingml/2006/main">
              <a:ext uri="{FF2B5EF4-FFF2-40B4-BE49-F238E27FC236}">
                <a16:creationId xmlns:a16="http://schemas.microsoft.com/office/drawing/2014/main" id="{B56E2B13-572D-45D0-9743-ADF576DA80E1}"/>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1776221807"/>
      </p:ext>
    </p:extLst>
  </p:cSld>
</p:sld>
</file>

<file path=ppt/slides/slide7.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5FB0771-2E3E-402F-8F22-570C15BEFDF5}"/>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EXPERIMENT</a:t>
            </a:r>
          </a:p>
        </p:txBody>
      </p:sp>
      <p:sp>
        <p:nvSpPr>
          <p:cNvPr id="2" name="">
            <a:extLst xmlns:a="http://schemas.openxmlformats.org/drawingml/2006/main">
              <a:ext uri="{FF2B5EF4-FFF2-40B4-BE49-F238E27FC236}">
                <a16:creationId xmlns:a16="http://schemas.microsoft.com/office/drawing/2014/main" id="{CDB6FAA8-AE1D-48F2-BCF5-8B864A4B7361}"/>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Controlled fixtures</a:t>
            </a:r>
          </a:p>
        </p:txBody>
      </p:sp>
      <p:sp>
        <p:nvSpPr>
          <p:cNvPr id="3" name="">
            <a:extLst xmlns:a="http://schemas.openxmlformats.org/drawingml/2006/main">
              <a:ext uri="{FF2B5EF4-FFF2-40B4-BE49-F238E27FC236}">
                <a16:creationId xmlns:a16="http://schemas.microsoft.com/office/drawing/2014/main" id="{A3613AD2-91B9-4DCF-B3C0-F7803432F330}"/>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Four local cases test value, namespace, isolation, and post exit persistence.</a:t>
            </a:r>
          </a:p>
        </p:txBody>
      </p:sp>
      <p:graphicFrame>
        <p:nvGraphicFramePr>
          <p:cNvPr id="14" name=""/>
          <p:cNvGraphicFramePr/>
          <p:nvPr/>
        </p:nvGraphicFramePr>
        <p:xfrm>
          <a:off xmlns:a="http://schemas.openxmlformats.org/drawingml/2006/main" x="666750" y="2057400"/>
          <a:ext xmlns:a="http://schemas.openxmlformats.org/drawingml/2006/main" cx="10858500" cy="3257550"/>
        </p:xfrm>
        <a:graphic xmlns:a="http://schemas.openxmlformats.org/drawingml/2006/main">
          <a:graphicData uri="http://schemas.openxmlformats.org/drawingml/2006/table">
            <a:tbl>
              <a:tblPr/>
              <a:tblGrid>
                <a:gridCol w="2305050"/>
                <a:gridCol w="4038600"/>
                <a:gridCol w="2381250"/>
                <a:gridCol w="2133600"/>
              </a:tblGrid>
              <a:tr h="651510">
                <a:tc>
                  <a:txBody>
                    <a:bodyPr/>
                    <a:lstStyle/>
                    <a:p>
                      <a:r>
                        <a:rPr sz="1275" b="1">
                          <a:solidFill>
                            <a:srgbClr val="F5F1E8"/>
                          </a:solidFill>
                          <a:latin typeface="Helvetica Neue"/>
                          <a:ea typeface="Helvetica Neue"/>
                          <a:cs typeface="Helvetica Neue"/>
                        </a:rPr>
                        <a:t>Fixture</a:t>
                      </a:r>
                    </a:p>
                  </a:txBody>
                  <a:tcPr marL="95250" marR="95250" marT="95250" marB="95250" anchor="ctr">
                    <a:solidFill>
                      <a:srgbClr val="2E6F70"/>
                    </a:solidFill>
                  </a:tcPr>
                </a:tc>
                <a:tc>
                  <a:txBody>
                    <a:bodyPr/>
                    <a:lstStyle/>
                    <a:p>
                      <a:r>
                        <a:rPr sz="1275" b="1">
                          <a:solidFill>
                            <a:srgbClr val="F5F1E8"/>
                          </a:solidFill>
                          <a:latin typeface="Helvetica Neue"/>
                          <a:ea typeface="Helvetica Neue"/>
                          <a:cs typeface="Helvetica Neue"/>
                        </a:rPr>
                        <a:t>Tested relation</a:t>
                      </a:r>
                    </a:p>
                  </a:txBody>
                  <a:tcPr marL="95250" marR="95250" marT="95250" marB="95250" anchor="ctr">
                    <a:solidFill>
                      <a:srgbClr val="2E6F70"/>
                    </a:solidFill>
                  </a:tcPr>
                </a:tc>
                <a:tc>
                  <a:txBody>
                    <a:bodyPr/>
                    <a:lstStyle/>
                    <a:p>
                      <a:r>
                        <a:rPr sz="1275" b="1">
                          <a:solidFill>
                            <a:srgbClr val="F5F1E8"/>
                          </a:solidFill>
                          <a:latin typeface="Helvetica Neue"/>
                          <a:ea typeface="Helvetica Neue"/>
                          <a:cs typeface="Helvetica Neue"/>
                        </a:rPr>
                        <a:t>Control</a:t>
                      </a:r>
                    </a:p>
                  </a:txBody>
                  <a:tcPr marL="95250" marR="95250" marT="95250" marB="95250" anchor="ctr">
                    <a:solidFill>
                      <a:srgbClr val="2E6F70"/>
                    </a:solidFill>
                  </a:tcPr>
                </a:tc>
                <a:tc>
                  <a:txBody>
                    <a:bodyPr/>
                    <a:lstStyle/>
                    <a:p>
                      <a:r>
                        <a:rPr sz="1275" b="1">
                          <a:solidFill>
                            <a:srgbClr val="F5F1E8"/>
                          </a:solidFill>
                          <a:latin typeface="Helvetica Neue"/>
                          <a:ea typeface="Helvetica Neue"/>
                          <a:cs typeface="Helvetica Neue"/>
                        </a:rPr>
                        <a:t>Expected</a:t>
                      </a:r>
                    </a:p>
                  </a:txBody>
                  <a:tcPr marL="95250" marR="95250" marT="95250" marB="95250" anchor="ctr">
                    <a:solidFill>
                      <a:srgbClr val="2E6F70"/>
                    </a:solidFill>
                  </a:tcPr>
                </a:tc>
              </a:tr>
              <a:tr h="651510">
                <a:tc>
                  <a:txBody>
                    <a:bodyPr/>
                    <a:lstStyle/>
                    <a:p>
                      <a:r>
                        <a:rPr sz="1200">
                          <a:solidFill>
                            <a:srgbClr val="18313D"/>
                          </a:solidFill>
                          <a:latin typeface="Helvetica Neue"/>
                          <a:ea typeface="Helvetica Neue"/>
                          <a:cs typeface="Helvetica Neue"/>
                        </a:rPr>
                        <a:t>Tenant scoped</a:t>
                      </a:r>
                    </a:p>
                  </a:txBody>
                  <a:tcPr marL="95250" marR="95250" marT="85725" marB="85725" anchor="ctr">
                    <a:solidFill>
                      <a:srgbClr val="FFFFFF"/>
                    </a:solidFill>
                  </a:tcPr>
                </a:tc>
                <a:tc>
                  <a:txBody>
                    <a:bodyPr/>
                    <a:lstStyle/>
                    <a:p>
                      <a:r>
                        <a:rPr sz="1200">
                          <a:solidFill>
                            <a:srgbClr val="18313D"/>
                          </a:solidFill>
                          <a:latin typeface="Helvetica Neue"/>
                          <a:ea typeface="Helvetica Neue"/>
                          <a:cs typeface="Helvetica Neue"/>
                        </a:rPr>
                        <a:t>A and B receive separate paths</a:t>
                      </a:r>
                    </a:p>
                  </a:txBody>
                  <a:tcPr marL="95250" marR="95250" marT="85725" marB="85725" anchor="ctr">
                    <a:solidFill>
                      <a:srgbClr val="FFFFFF"/>
                    </a:solidFill>
                  </a:tcPr>
                </a:tc>
                <a:tc>
                  <a:txBody>
                    <a:bodyPr/>
                    <a:lstStyle/>
                    <a:p>
                      <a:r>
                        <a:rPr sz="1200">
                          <a:solidFill>
                            <a:srgbClr val="18313D"/>
                          </a:solidFill>
                          <a:latin typeface="Helvetica Neue"/>
                          <a:ea typeface="Helvetica Neue"/>
                          <a:cs typeface="Helvetica Neue"/>
                        </a:rPr>
                        <a:t>Reader first</a:t>
                      </a:r>
                    </a:p>
                  </a:txBody>
                  <a:tcPr marL="95250" marR="95250" marT="85725" marB="85725" anchor="ctr">
                    <a:solidFill>
                      <a:srgbClr val="FFFFFF"/>
                    </a:solidFill>
                  </a:tcPr>
                </a:tc>
                <a:tc>
                  <a:txBody>
                    <a:bodyPr/>
                    <a:lstStyle/>
                    <a:p>
                      <a:r>
                        <a:rPr sz="1200">
                          <a:solidFill>
                            <a:srgbClr val="18313D"/>
                          </a:solidFill>
                          <a:latin typeface="Helvetica Neue"/>
                          <a:ea typeface="Helvetica Neue"/>
                          <a:cs typeface="Helvetica Neue"/>
                        </a:rPr>
                        <a:t>No channel observed</a:t>
                      </a:r>
                    </a:p>
                  </a:txBody>
                  <a:tcPr marL="95250" marR="95250" marT="85725" marB="85725" anchor="ctr">
                    <a:solidFill>
                      <a:srgbClr val="FFFFFF"/>
                    </a:solidFill>
                  </a:tcPr>
                </a:tc>
              </a:tr>
              <a:tr h="651510">
                <a:tc>
                  <a:txBody>
                    <a:bodyPr/>
                    <a:lstStyle/>
                    <a:p>
                      <a:r>
                        <a:rPr sz="1200">
                          <a:solidFill>
                            <a:srgbClr val="18313D"/>
                          </a:solidFill>
                          <a:latin typeface="Helvetica Neue"/>
                          <a:ea typeface="Helvetica Neue"/>
                          <a:cs typeface="Helvetica Neue"/>
                        </a:rPr>
                        <a:t>Shared value</a:t>
                      </a:r>
                    </a:p>
                  </a:txBody>
                  <a:tcPr marL="95250" marR="95250" marT="85725" marB="85725" anchor="ctr">
                    <a:solidFill>
                      <a:srgbClr val="E9EEEB"/>
                    </a:solidFill>
                  </a:tcPr>
                </a:tc>
                <a:tc>
                  <a:txBody>
                    <a:bodyPr/>
                    <a:lstStyle/>
                    <a:p>
                      <a:r>
                        <a:rPr sz="1200">
                          <a:solidFill>
                            <a:srgbClr val="18313D"/>
                          </a:solidFill>
                          <a:latin typeface="Helvetica Neue"/>
                          <a:ea typeface="Helvetica Neue"/>
                          <a:cs typeface="Helvetica Neue"/>
                        </a:rPr>
                        <a:t>A writes a value that B reads</a:t>
                      </a:r>
                    </a:p>
                  </a:txBody>
                  <a:tcPr marL="95250" marR="95250" marT="85725" marB="85725" anchor="ctr">
                    <a:solidFill>
                      <a:srgbClr val="E9EEEB"/>
                    </a:solidFill>
                  </a:tcPr>
                </a:tc>
                <a:tc>
                  <a:txBody>
                    <a:bodyPr/>
                    <a:lstStyle/>
                    <a:p>
                      <a:r>
                        <a:rPr sz="1200">
                          <a:solidFill>
                            <a:srgbClr val="18313D"/>
                          </a:solidFill>
                          <a:latin typeface="Helvetica Neue"/>
                          <a:ea typeface="Helvetica Neue"/>
                          <a:cs typeface="Helvetica Neue"/>
                        </a:rPr>
                        <a:t>Reader first</a:t>
                      </a:r>
                    </a:p>
                  </a:txBody>
                  <a:tcPr marL="95250" marR="95250" marT="85725" marB="85725" anchor="ctr">
                    <a:solidFill>
                      <a:srgbClr val="E9EEEB"/>
                    </a:solidFill>
                  </a:tcPr>
                </a:tc>
                <a:tc>
                  <a:txBody>
                    <a:bodyPr/>
                    <a:lstStyle/>
                    <a:p>
                      <a:r>
                        <a:rPr sz="1200">
                          <a:solidFill>
                            <a:srgbClr val="18313D"/>
                          </a:solidFill>
                          <a:latin typeface="Helvetica Neue"/>
                          <a:ea typeface="Helvetica Neue"/>
                          <a:cs typeface="Helvetica Neue"/>
                        </a:rPr>
                        <a:t>Demonstrated</a:t>
                      </a:r>
                    </a:p>
                  </a:txBody>
                  <a:tcPr marL="95250" marR="95250" marT="85725" marB="85725" anchor="ctr">
                    <a:solidFill>
                      <a:srgbClr val="E9EEEB"/>
                    </a:solidFill>
                  </a:tcPr>
                </a:tc>
              </a:tr>
              <a:tr h="651510">
                <a:tc>
                  <a:txBody>
                    <a:bodyPr/>
                    <a:lstStyle/>
                    <a:p>
                      <a:r>
                        <a:rPr sz="1200">
                          <a:solidFill>
                            <a:srgbClr val="18313D"/>
                          </a:solidFill>
                          <a:latin typeface="Helvetica Neue"/>
                          <a:ea typeface="Helvetica Neue"/>
                          <a:cs typeface="Helvetica Neue"/>
                        </a:rPr>
                        <a:t>Shared namespace</a:t>
                      </a:r>
                    </a:p>
                  </a:txBody>
                  <a:tcPr marL="95250" marR="95250" marT="85725" marB="85725" anchor="ctr">
                    <a:solidFill>
                      <a:srgbClr val="FFFFFF"/>
                    </a:solidFill>
                  </a:tcPr>
                </a:tc>
                <a:tc>
                  <a:txBody>
                    <a:bodyPr/>
                    <a:lstStyle/>
                    <a:p>
                      <a:r>
                        <a:rPr sz="1200">
                          <a:solidFill>
                            <a:srgbClr val="18313D"/>
                          </a:solidFill>
                          <a:latin typeface="Helvetica Neue"/>
                          <a:ea typeface="Helvetica Neue"/>
                          <a:cs typeface="Helvetica Neue"/>
                        </a:rPr>
                        <a:t>A names an item that B enumerates</a:t>
                      </a:r>
                    </a:p>
                  </a:txBody>
                  <a:tcPr marL="95250" marR="95250" marT="85725" marB="85725" anchor="ctr">
                    <a:solidFill>
                      <a:srgbClr val="FFFFFF"/>
                    </a:solidFill>
                  </a:tcPr>
                </a:tc>
                <a:tc>
                  <a:txBody>
                    <a:bodyPr/>
                    <a:lstStyle/>
                    <a:p>
                      <a:r>
                        <a:rPr sz="1200">
                          <a:solidFill>
                            <a:srgbClr val="18313D"/>
                          </a:solidFill>
                          <a:latin typeface="Helvetica Neue"/>
                          <a:ea typeface="Helvetica Neue"/>
                          <a:cs typeface="Helvetica Neue"/>
                        </a:rPr>
                        <a:t>Reader first</a:t>
                      </a:r>
                    </a:p>
                  </a:txBody>
                  <a:tcPr marL="95250" marR="95250" marT="85725" marB="85725" anchor="ctr">
                    <a:solidFill>
                      <a:srgbClr val="FFFFFF"/>
                    </a:solidFill>
                  </a:tcPr>
                </a:tc>
                <a:tc>
                  <a:txBody>
                    <a:bodyPr/>
                    <a:lstStyle/>
                    <a:p>
                      <a:r>
                        <a:rPr sz="1200">
                          <a:solidFill>
                            <a:srgbClr val="18313D"/>
                          </a:solidFill>
                          <a:latin typeface="Helvetica Neue"/>
                          <a:ea typeface="Helvetica Neue"/>
                          <a:cs typeface="Helvetica Neue"/>
                        </a:rPr>
                        <a:t>Demonstrated</a:t>
                      </a:r>
                    </a:p>
                  </a:txBody>
                  <a:tcPr marL="95250" marR="95250" marT="85725" marB="85725" anchor="ctr">
                    <a:solidFill>
                      <a:srgbClr val="FFFFFF"/>
                    </a:solidFill>
                  </a:tcPr>
                </a:tc>
              </a:tr>
              <a:tr h="651510">
                <a:tc>
                  <a:txBody>
                    <a:bodyPr/>
                    <a:lstStyle/>
                    <a:p>
                      <a:r>
                        <a:rPr sz="1200">
                          <a:solidFill>
                            <a:srgbClr val="18313D"/>
                          </a:solidFill>
                          <a:latin typeface="Helvetica Neue"/>
                          <a:ea typeface="Helvetica Neue"/>
                          <a:cs typeface="Helvetica Neue"/>
                        </a:rPr>
                        <a:t>Delayed residual</a:t>
                      </a:r>
                    </a:p>
                  </a:txBody>
                  <a:tcPr marL="95250" marR="95250" marT="85725" marB="85725" anchor="ctr">
                    <a:solidFill>
                      <a:srgbClr val="E9EEEB"/>
                    </a:solidFill>
                  </a:tcPr>
                </a:tc>
                <a:tc>
                  <a:txBody>
                    <a:bodyPr/>
                    <a:lstStyle/>
                    <a:p>
                      <a:r>
                        <a:rPr sz="1200">
                          <a:solidFill>
                            <a:srgbClr val="18313D"/>
                          </a:solidFill>
                          <a:latin typeface="Helvetica Neue"/>
                          <a:ea typeface="Helvetica Neue"/>
                          <a:cs typeface="Helvetica Neue"/>
                        </a:rPr>
                        <a:t>B reads 40 ms after A exits</a:t>
                      </a:r>
                    </a:p>
                  </a:txBody>
                  <a:tcPr marL="95250" marR="95250" marT="85725" marB="85725" anchor="ctr">
                    <a:solidFill>
                      <a:srgbClr val="E9EEEB"/>
                    </a:solidFill>
                  </a:tcPr>
                </a:tc>
                <a:tc>
                  <a:txBody>
                    <a:bodyPr/>
                    <a:lstStyle/>
                    <a:p>
                      <a:r>
                        <a:rPr sz="1200">
                          <a:solidFill>
                            <a:srgbClr val="18313D"/>
                          </a:solidFill>
                          <a:latin typeface="Helvetica Neue"/>
                          <a:ea typeface="Helvetica Neue"/>
                          <a:cs typeface="Helvetica Neue"/>
                        </a:rPr>
                        <a:t>Reader first</a:t>
                      </a:r>
                    </a:p>
                  </a:txBody>
                  <a:tcPr marL="95250" marR="95250" marT="85725" marB="85725" anchor="ctr">
                    <a:solidFill>
                      <a:srgbClr val="E9EEEB"/>
                    </a:solidFill>
                  </a:tcPr>
                </a:tc>
                <a:tc>
                  <a:txBody>
                    <a:bodyPr/>
                    <a:lstStyle/>
                    <a:p>
                      <a:r>
                        <a:rPr sz="1200">
                          <a:solidFill>
                            <a:srgbClr val="18313D"/>
                          </a:solidFill>
                          <a:latin typeface="Helvetica Neue"/>
                          <a:ea typeface="Helvetica Neue"/>
                          <a:cs typeface="Helvetica Neue"/>
                        </a:rPr>
                        <a:t>Demonstrated</a:t>
                      </a:r>
                    </a:p>
                  </a:txBody>
                  <a:tcPr marL="95250" marR="95250" marT="85725" marB="85725" anchor="ctr">
                    <a:solidFill>
                      <a:srgbClr val="E9EEEB"/>
                    </a:solidFill>
                  </a:tcPr>
                </a:tc>
              </a:tr>
            </a:tbl>
          </a:graphicData>
        </a:graphic>
      </p:graphicFrame>
      <p:sp>
        <p:nvSpPr>
          <p:cNvPr id="5" name="">
            <a:extLst xmlns:a="http://schemas.openxmlformats.org/drawingml/2006/main">
              <a:ext uri="{FF2B5EF4-FFF2-40B4-BE49-F238E27FC236}">
                <a16:creationId xmlns:a16="http://schemas.microsoft.com/office/drawing/2014/main" id="{ECBF21A1-51EC-4B26-B49E-8DCE88DA9177}"/>
              </a:ext>
            </a:extLst>
          </p:cNvPr>
          <p:cNvSpPr>
            <a:spLocks xmlns:a="http://schemas.openxmlformats.org/drawingml/2006/main" noGrp="1"/>
          </p:cNvSpPr>
          <p:nvPr/>
        </p:nvSpPr>
        <p:spPr>
          <a:xfrm xmlns:a="http://schemas.openxmlformats.org/drawingml/2006/main">
            <a:off x="876300" y="5695950"/>
            <a:ext cx="3143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725" b="1">
                <a:solidFill>
                  <a:srgbClr val="2E6F70"/>
                </a:solidFill>
                <a:latin typeface="Helvetica Neue"/>
                <a:ea typeface="Helvetica Neue"/>
                <a:cs typeface="Helvetica Neue"/>
              </a:defRPr>
            </a:pPr>
            <a:r>
              <a:rPr sz="1725" b="1">
                <a:solidFill>
                  <a:srgbClr val="2E6F70"/>
                </a:solidFill>
                <a:latin typeface="Helvetica Neue"/>
                <a:ea typeface="Helvetica Neue"/>
                <a:cs typeface="Helvetica Neue"/>
              </a:rPr>
              <a:t>32 paired trials per fixture</a:t>
            </a:r>
          </a:p>
        </p:txBody>
      </p:sp>
      <p:sp>
        <p:nvSpPr>
          <p:cNvPr id="6" name="">
            <a:extLst xmlns:a="http://schemas.openxmlformats.org/drawingml/2006/main">
              <a:ext uri="{FF2B5EF4-FFF2-40B4-BE49-F238E27FC236}">
                <a16:creationId xmlns:a16="http://schemas.microsoft.com/office/drawing/2014/main" id="{83E6C3B3-EA20-4FB9-8A63-5AE318B4155D}"/>
              </a:ext>
            </a:extLst>
          </p:cNvPr>
          <p:cNvSpPr>
            <a:spLocks xmlns:a="http://schemas.openxmlformats.org/drawingml/2006/main" noGrp="1"/>
          </p:cNvSpPr>
          <p:nvPr/>
        </p:nvSpPr>
        <p:spPr>
          <a:xfrm xmlns:a="http://schemas.openxmlformats.org/drawingml/2006/main">
            <a:off x="4438650" y="5695950"/>
            <a:ext cx="4286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75" b="1">
                <a:solidFill>
                  <a:srgbClr val="B55D3C"/>
                </a:solidFill>
                <a:latin typeface="Helvetica Neue"/>
                <a:ea typeface="Helvetica Neue"/>
                <a:cs typeface="Helvetica Neue"/>
              </a:defRPr>
            </a:pPr>
            <a:r>
              <a:rPr sz="1575" b="1">
                <a:solidFill>
                  <a:srgbClr val="B55D3C"/>
                </a:solidFill>
                <a:latin typeface="Helvetica Neue"/>
                <a:ea typeface="Helvetica Neue"/>
                <a:cs typeface="Helvetica Neue"/>
              </a:rPr>
              <a:t>Same scorer for positive and negative cases</a:t>
            </a:r>
          </a:p>
        </p:txBody>
      </p:sp>
      <p:sp>
        <p:nvSpPr>
          <p:cNvPr id="7" name="">
            <a:extLst xmlns:a="http://schemas.openxmlformats.org/drawingml/2006/main">
              <a:ext uri="{FF2B5EF4-FFF2-40B4-BE49-F238E27FC236}">
                <a16:creationId xmlns:a16="http://schemas.microsoft.com/office/drawing/2014/main" id="{9A741997-64D3-48B6-AC55-2C3B5E29B436}"/>
              </a:ext>
            </a:extLst>
          </p:cNvPr>
          <p:cNvSpPr>
            <a:spLocks xmlns:a="http://schemas.openxmlformats.org/drawingml/2006/main" noGrp="1"/>
          </p:cNvSpPr>
          <p:nvPr/>
        </p:nvSpPr>
        <p:spPr>
          <a:xfrm xmlns:a="http://schemas.openxmlformats.org/drawingml/2006/main">
            <a:off x="9067800" y="5695950"/>
            <a:ext cx="24003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75" b="1">
                <a:solidFill>
                  <a:srgbClr val="2E6F70"/>
                </a:solidFill>
                <a:latin typeface="Helvetica Neue"/>
                <a:ea typeface="Helvetica Neue"/>
                <a:cs typeface="Helvetica Neue"/>
              </a:defRPr>
            </a:pPr>
            <a:r>
              <a:rPr sz="1575" b="1">
                <a:solidFill>
                  <a:srgbClr val="2E6F70"/>
                </a:solidFill>
                <a:latin typeface="Helvetica Neue"/>
                <a:ea typeface="Helvetica Neue"/>
                <a:cs typeface="Helvetica Neue"/>
              </a:rPr>
              <a:t>Separate process IDs</a:t>
            </a:r>
          </a:p>
        </p:txBody>
      </p:sp>
      <p:sp>
        <p:nvSpPr>
          <p:cNvPr id="8" name="">
            <a:extLst xmlns:a="http://schemas.openxmlformats.org/drawingml/2006/main">
              <a:ext uri="{FF2B5EF4-FFF2-40B4-BE49-F238E27FC236}">
                <a16:creationId xmlns:a16="http://schemas.microsoft.com/office/drawing/2014/main" id="{3CEB9EEE-70B4-4194-97CD-10A69C8A57E8}"/>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9" name="">
            <a:extLst xmlns:a="http://schemas.openxmlformats.org/drawingml/2006/main">
              <a:ext uri="{FF2B5EF4-FFF2-40B4-BE49-F238E27FC236}">
                <a16:creationId xmlns:a16="http://schemas.microsoft.com/office/drawing/2014/main" id="{0C59250D-6A57-4A11-AC12-9989E2000959}"/>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Synthetic local fixtures isolate each mechanism. They are not production service evidence.</a:t>
            </a:r>
          </a:p>
        </p:txBody>
      </p:sp>
      <p:sp>
        <p:nvSpPr>
          <p:cNvPr id="10" name="">
            <a:extLst xmlns:a="http://schemas.openxmlformats.org/drawingml/2006/main">
              <a:ext uri="{FF2B5EF4-FFF2-40B4-BE49-F238E27FC236}">
                <a16:creationId xmlns:a16="http://schemas.microsoft.com/office/drawing/2014/main" id="{12B5B3B8-9D6F-417A-A2D6-2EEA759C6B80}"/>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238179064"/>
      </p:ext>
    </p:extLst>
  </p:cSld>
</p:sld>
</file>

<file path=ppt/slides/slide8.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8309BCD-B0F2-4A94-AE02-FB977C1E5103}"/>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RESULTS</a:t>
            </a:r>
          </a:p>
        </p:txBody>
      </p:sp>
      <p:sp>
        <p:nvSpPr>
          <p:cNvPr id="2" name="">
            <a:extLst xmlns:a="http://schemas.openxmlformats.org/drawingml/2006/main">
              <a:ext uri="{FF2B5EF4-FFF2-40B4-BE49-F238E27FC236}">
                <a16:creationId xmlns:a16="http://schemas.microsoft.com/office/drawing/2014/main" id="{59F56800-AC3C-4C31-9809-0C5433FD3F36}"/>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Experimental evidence</a:t>
            </a:r>
          </a:p>
        </p:txBody>
      </p:sp>
      <p:sp>
        <p:nvSpPr>
          <p:cNvPr id="3" name="">
            <a:extLst xmlns:a="http://schemas.openxmlformats.org/drawingml/2006/main">
              <a:ext uri="{FF2B5EF4-FFF2-40B4-BE49-F238E27FC236}">
                <a16:creationId xmlns:a16="http://schemas.microsoft.com/office/drawing/2014/main" id="{30ECBB5F-FD12-4FE1-8136-C7A90204174C}"/>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Exact recovery appeared only in fixtures designed to share state.</a:t>
            </a:r>
          </a:p>
        </p:txBody>
      </p:sp>
      <p:graphicFrame>
        <p:nvGraphicFramePr>
          <p:cNvPr id="24" name="Chart"/>
          <p:cNvGraphicFramePr/>
          <p:nvPr/>
        </p:nvGraphicFramePr>
        <p:xfrm>
          <a:off xmlns:a="http://schemas.openxmlformats.org/drawingml/2006/main" x="647700" y="2000250"/>
          <a:ext xmlns:a="http://schemas.openxmlformats.org/drawingml/2006/main" cx="7334250" cy="3181350"/>
        </p:xfrm>
        <a:graphic xmlns:a="http://schemas.openxmlformats.org/drawingml/2006/main">
          <a:graphicData uri="http://schemas.openxmlformats.org/drawingml/2006/chart">
            <c:chart xmlns:r="http://schemas.openxmlformats.org/officeDocument/2006/relationships" xmlns:c="http://schemas.openxmlformats.org/drawingml/2006/chart" r:id="R5aeccd0253f34bf1"/>
          </a:graphicData>
        </a:graphic>
      </p:graphicFrame>
      <p:sp>
        <p:nvSpPr>
          <p:cNvPr id="5" name="">
            <a:extLst xmlns:a="http://schemas.openxmlformats.org/drawingml/2006/main">
              <a:ext uri="{FF2B5EF4-FFF2-40B4-BE49-F238E27FC236}">
                <a16:creationId xmlns:a16="http://schemas.microsoft.com/office/drawing/2014/main" id="{ABFF7762-C00D-4489-B14D-905A720EF253}"/>
              </a:ext>
            </a:extLst>
          </p:cNvPr>
          <p:cNvSpPr>
            <a:spLocks xmlns:a="http://schemas.openxmlformats.org/drawingml/2006/main" noGrp="1"/>
          </p:cNvSpPr>
          <p:nvPr/>
        </p:nvSpPr>
        <p:spPr>
          <a:xfrm xmlns:a="http://schemas.openxmlformats.org/drawingml/2006/main">
            <a:off x="8324850" y="2057400"/>
            <a:ext cx="3143250" cy="3105150"/>
          </a:xfrm>
          <a:prstGeom xmlns:a="http://schemas.openxmlformats.org/drawingml/2006/main" prst="roundRect">
            <a:avLst>
              <a:gd name="adj" fmla="val 3681"/>
            </a:avLst>
          </a:prstGeom>
          <a:solidFill xmlns:a="http://schemas.openxmlformats.org/drawingml/2006/main">
            <a:srgbClr val="FFFFFF"/>
          </a:solidFill>
          <a:ln xmlns:a="http://schemas.openxmlformats.org/drawingml/2006/main" w="9525">
            <a:solidFill>
              <a:srgbClr val="C8D0CC"/>
            </a:solidFill>
            <a:prstDash val="solid"/>
          </a:ln>
        </p:spPr>
      </p:sp>
      <p:sp>
        <p:nvSpPr>
          <p:cNvPr id="6" name="">
            <a:extLst xmlns:a="http://schemas.openxmlformats.org/drawingml/2006/main">
              <a:ext uri="{FF2B5EF4-FFF2-40B4-BE49-F238E27FC236}">
                <a16:creationId xmlns:a16="http://schemas.microsoft.com/office/drawing/2014/main" id="{8C4E9788-C3F2-4312-9C44-F0FFB59931A0}"/>
              </a:ext>
            </a:extLst>
          </p:cNvPr>
          <p:cNvSpPr>
            <a:spLocks xmlns:a="http://schemas.openxmlformats.org/drawingml/2006/main" noGrp="1"/>
          </p:cNvSpPr>
          <p:nvPr/>
        </p:nvSpPr>
        <p:spPr>
          <a:xfrm xmlns:a="http://schemas.openxmlformats.org/drawingml/2006/main">
            <a:off x="8572500" y="2343150"/>
            <a:ext cx="26479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4050" b="1">
                <a:solidFill>
                  <a:srgbClr val="B55D3C"/>
                </a:solidFill>
                <a:latin typeface="Helvetica Neue"/>
                <a:ea typeface="Helvetica Neue"/>
                <a:cs typeface="Helvetica Neue"/>
              </a:defRPr>
            </a:pPr>
            <a:r>
              <a:rPr sz="4050" b="1">
                <a:solidFill>
                  <a:srgbClr val="B55D3C"/>
                </a:solidFill>
                <a:latin typeface="Helvetica Neue"/>
                <a:ea typeface="Helvetica Neue"/>
                <a:cs typeface="Helvetica Neue"/>
              </a:rPr>
              <a:t>96 / 96</a:t>
            </a:r>
          </a:p>
        </p:txBody>
      </p:sp>
      <p:sp>
        <p:nvSpPr>
          <p:cNvPr id="7" name="">
            <a:extLst xmlns:a="http://schemas.openxmlformats.org/drawingml/2006/main">
              <a:ext uri="{FF2B5EF4-FFF2-40B4-BE49-F238E27FC236}">
                <a16:creationId xmlns:a16="http://schemas.microsoft.com/office/drawing/2014/main" id="{7B61F838-929F-477A-9549-85730E2B556A}"/>
              </a:ext>
            </a:extLst>
          </p:cNvPr>
          <p:cNvSpPr>
            <a:spLocks xmlns:a="http://schemas.openxmlformats.org/drawingml/2006/main" noGrp="1"/>
          </p:cNvSpPr>
          <p:nvPr/>
        </p:nvSpPr>
        <p:spPr>
          <a:xfrm xmlns:a="http://schemas.openxmlformats.org/drawingml/2006/main">
            <a:off x="8724900" y="3048000"/>
            <a:ext cx="23431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350" b="0">
                <a:solidFill>
                  <a:srgbClr val="18313D"/>
                </a:solidFill>
                <a:latin typeface="Helvetica Neue"/>
                <a:ea typeface="Helvetica Neue"/>
                <a:cs typeface="Helvetica Neue"/>
              </a:defRPr>
            </a:pPr>
            <a:r>
              <a:rPr sz="1350" b="0">
                <a:solidFill>
                  <a:srgbClr val="18313D"/>
                </a:solidFill>
                <a:latin typeface="Helvetica Neue"/>
                <a:ea typeface="Helvetica Neue"/>
                <a:cs typeface="Helvetica Neue"/>
              </a:rPr>
              <a:t>enabled transfers recovered</a:t>
            </a:r>
          </a:p>
        </p:txBody>
      </p:sp>
      <p:sp>
        <p:nvSpPr>
          <p:cNvPr id="8" name="">
            <a:extLst xmlns:a="http://schemas.openxmlformats.org/drawingml/2006/main">
              <a:ext uri="{FF2B5EF4-FFF2-40B4-BE49-F238E27FC236}">
                <a16:creationId xmlns:a16="http://schemas.microsoft.com/office/drawing/2014/main" id="{49DA3C52-6794-4E61-BFE6-808345E1EB77}"/>
              </a:ext>
            </a:extLst>
          </p:cNvPr>
          <p:cNvSpPr>
            <a:spLocks xmlns:a="http://schemas.openxmlformats.org/drawingml/2006/main" noGrp="1"/>
          </p:cNvSpPr>
          <p:nvPr/>
        </p:nvSpPr>
        <p:spPr>
          <a:xfrm xmlns:a="http://schemas.openxmlformats.org/drawingml/2006/main">
            <a:off x="8648700" y="3810000"/>
            <a:ext cx="11620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100" b="1">
                <a:solidFill>
                  <a:srgbClr val="427653"/>
                </a:solidFill>
                <a:latin typeface="Helvetica Neue"/>
                <a:ea typeface="Helvetica Neue"/>
                <a:cs typeface="Helvetica Neue"/>
              </a:defRPr>
            </a:pPr>
            <a:r>
              <a:rPr sz="2100" b="1">
                <a:solidFill>
                  <a:srgbClr val="427653"/>
                </a:solidFill>
                <a:latin typeface="Helvetica Neue"/>
                <a:ea typeface="Helvetica Neue"/>
                <a:cs typeface="Helvetica Neue"/>
              </a:rPr>
              <a:t>0 / 32</a:t>
            </a:r>
          </a:p>
        </p:txBody>
      </p:sp>
      <p:sp>
        <p:nvSpPr>
          <p:cNvPr id="9" name="">
            <a:extLst xmlns:a="http://schemas.openxmlformats.org/drawingml/2006/main">
              <a:ext uri="{FF2B5EF4-FFF2-40B4-BE49-F238E27FC236}">
                <a16:creationId xmlns:a16="http://schemas.microsoft.com/office/drawing/2014/main" id="{F1396A35-BDAA-4878-93D4-4F94E1C603AB}"/>
              </a:ext>
            </a:extLst>
          </p:cNvPr>
          <p:cNvSpPr>
            <a:spLocks xmlns:a="http://schemas.openxmlformats.org/drawingml/2006/main" noGrp="1"/>
          </p:cNvSpPr>
          <p:nvPr/>
        </p:nvSpPr>
        <p:spPr>
          <a:xfrm xmlns:a="http://schemas.openxmlformats.org/drawingml/2006/main">
            <a:off x="8572500" y="4248150"/>
            <a:ext cx="1333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65767D"/>
                </a:solidFill>
                <a:latin typeface="Helvetica Neue"/>
                <a:ea typeface="Helvetica Neue"/>
                <a:cs typeface="Helvetica Neue"/>
              </a:defRPr>
            </a:pPr>
            <a:r>
              <a:rPr sz="975" b="0">
                <a:solidFill>
                  <a:srgbClr val="65767D"/>
                </a:solidFill>
                <a:latin typeface="Helvetica Neue"/>
                <a:ea typeface="Helvetica Neue"/>
                <a:cs typeface="Helvetica Neue"/>
              </a:rPr>
              <a:t>tenant scoped</a:t>
            </a:r>
          </a:p>
        </p:txBody>
      </p:sp>
      <p:sp>
        <p:nvSpPr>
          <p:cNvPr id="10" name="">
            <a:extLst xmlns:a="http://schemas.openxmlformats.org/drawingml/2006/main">
              <a:ext uri="{FF2B5EF4-FFF2-40B4-BE49-F238E27FC236}">
                <a16:creationId xmlns:a16="http://schemas.microsoft.com/office/drawing/2014/main" id="{471EB9C9-EFC1-4A3A-927F-2DCB139F74AF}"/>
              </a:ext>
            </a:extLst>
          </p:cNvPr>
          <p:cNvSpPr>
            <a:spLocks xmlns:a="http://schemas.openxmlformats.org/drawingml/2006/main" noGrp="1"/>
          </p:cNvSpPr>
          <p:nvPr/>
        </p:nvSpPr>
        <p:spPr>
          <a:xfrm xmlns:a="http://schemas.openxmlformats.org/drawingml/2006/main">
            <a:off x="9982200" y="3810000"/>
            <a:ext cx="12001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100" b="1">
                <a:solidFill>
                  <a:srgbClr val="427653"/>
                </a:solidFill>
                <a:latin typeface="Helvetica Neue"/>
                <a:ea typeface="Helvetica Neue"/>
                <a:cs typeface="Helvetica Neue"/>
              </a:defRPr>
            </a:pPr>
            <a:r>
              <a:rPr sz="2100" b="1">
                <a:solidFill>
                  <a:srgbClr val="427653"/>
                </a:solidFill>
                <a:latin typeface="Helvetica Neue"/>
                <a:ea typeface="Helvetica Neue"/>
                <a:cs typeface="Helvetica Neue"/>
              </a:rPr>
              <a:t>0 / 128</a:t>
            </a:r>
          </a:p>
        </p:txBody>
      </p:sp>
      <p:sp>
        <p:nvSpPr>
          <p:cNvPr id="11" name="">
            <a:extLst xmlns:a="http://schemas.openxmlformats.org/drawingml/2006/main">
              <a:ext uri="{FF2B5EF4-FFF2-40B4-BE49-F238E27FC236}">
                <a16:creationId xmlns:a16="http://schemas.microsoft.com/office/drawing/2014/main" id="{E15F7363-DE8C-4A3A-9A3A-7DA1DD209DBF}"/>
              </a:ext>
            </a:extLst>
          </p:cNvPr>
          <p:cNvSpPr>
            <a:spLocks xmlns:a="http://schemas.openxmlformats.org/drawingml/2006/main" noGrp="1"/>
          </p:cNvSpPr>
          <p:nvPr/>
        </p:nvSpPr>
        <p:spPr>
          <a:xfrm xmlns:a="http://schemas.openxmlformats.org/drawingml/2006/main">
            <a:off x="9848850" y="4248150"/>
            <a:ext cx="14668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975" b="0">
                <a:solidFill>
                  <a:srgbClr val="65767D"/>
                </a:solidFill>
                <a:latin typeface="Helvetica Neue"/>
                <a:ea typeface="Helvetica Neue"/>
                <a:cs typeface="Helvetica Neue"/>
              </a:defRPr>
            </a:pPr>
            <a:r>
              <a:rPr sz="975" b="0">
                <a:solidFill>
                  <a:srgbClr val="65767D"/>
                </a:solidFill>
                <a:latin typeface="Helvetica Neue"/>
                <a:ea typeface="Helvetica Neue"/>
                <a:cs typeface="Helvetica Neue"/>
              </a:rPr>
              <a:t>pre write controls</a:t>
            </a:r>
          </a:p>
        </p:txBody>
      </p:sp>
      <p:sp>
        <p:nvSpPr>
          <p:cNvPr id="12" name="">
            <a:extLst xmlns:a="http://schemas.openxmlformats.org/drawingml/2006/main">
              <a:ext uri="{FF2B5EF4-FFF2-40B4-BE49-F238E27FC236}">
                <a16:creationId xmlns:a16="http://schemas.microsoft.com/office/drawing/2014/main" id="{0BFC8D46-EE7B-4723-B130-F48C93D4C4F5}"/>
              </a:ext>
            </a:extLst>
          </p:cNvPr>
          <p:cNvSpPr>
            <a:spLocks xmlns:a="http://schemas.openxmlformats.org/drawingml/2006/main" noGrp="1"/>
          </p:cNvSpPr>
          <p:nvPr/>
        </p:nvSpPr>
        <p:spPr>
          <a:xfrm xmlns:a="http://schemas.openxmlformats.org/drawingml/2006/main">
            <a:off x="971550" y="5543550"/>
            <a:ext cx="3143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175" b="1">
                <a:solidFill>
                  <a:srgbClr val="2E6F70"/>
                </a:solidFill>
                <a:latin typeface="Helvetica Neue"/>
                <a:ea typeface="Helvetica Neue"/>
                <a:cs typeface="Helvetica Neue"/>
              </a:defRPr>
            </a:pPr>
            <a:r>
              <a:rPr sz="2175" b="1">
                <a:solidFill>
                  <a:srgbClr val="2E6F70"/>
                </a:solidFill>
                <a:latin typeface="Helvetica Neue"/>
                <a:ea typeface="Helvetica Neue"/>
                <a:cs typeface="Helvetica Neue"/>
              </a:rPr>
              <a:t>1.1 to 2.5 ms</a:t>
            </a:r>
          </a:p>
        </p:txBody>
      </p:sp>
      <p:sp>
        <p:nvSpPr>
          <p:cNvPr id="13" name="">
            <a:extLst xmlns:a="http://schemas.openxmlformats.org/drawingml/2006/main">
              <a:ext uri="{FF2B5EF4-FFF2-40B4-BE49-F238E27FC236}">
                <a16:creationId xmlns:a16="http://schemas.microsoft.com/office/drawing/2014/main" id="{18625EE6-E78E-4A7E-99F3-99B3BD25EA53}"/>
              </a:ext>
            </a:extLst>
          </p:cNvPr>
          <p:cNvSpPr>
            <a:spLocks xmlns:a="http://schemas.openxmlformats.org/drawingml/2006/main" noGrp="1"/>
          </p:cNvSpPr>
          <p:nvPr/>
        </p:nvSpPr>
        <p:spPr>
          <a:xfrm xmlns:a="http://schemas.openxmlformats.org/drawingml/2006/main">
            <a:off x="1143000" y="5962650"/>
            <a:ext cx="2800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050" b="0">
                <a:solidFill>
                  <a:srgbClr val="65767D"/>
                </a:solidFill>
                <a:latin typeface="Helvetica Neue"/>
                <a:ea typeface="Helvetica Neue"/>
                <a:cs typeface="Helvetica Neue"/>
              </a:defRPr>
            </a:pPr>
            <a:r>
              <a:rPr sz="1050" b="0">
                <a:solidFill>
                  <a:srgbClr val="65767D"/>
                </a:solidFill>
                <a:latin typeface="Helvetica Neue"/>
                <a:ea typeface="Helvetica Neue"/>
                <a:cs typeface="Helvetica Neue"/>
              </a:rPr>
              <a:t>metadata median to p95</a:t>
            </a:r>
          </a:p>
        </p:txBody>
      </p:sp>
      <p:sp>
        <p:nvSpPr>
          <p:cNvPr id="14" name="">
            <a:extLst xmlns:a="http://schemas.openxmlformats.org/drawingml/2006/main">
              <a:ext uri="{FF2B5EF4-FFF2-40B4-BE49-F238E27FC236}">
                <a16:creationId xmlns:a16="http://schemas.microsoft.com/office/drawing/2014/main" id="{2012045D-7FF8-4AAE-A250-8138749A006B}"/>
              </a:ext>
            </a:extLst>
          </p:cNvPr>
          <p:cNvSpPr>
            <a:spLocks xmlns:a="http://schemas.openxmlformats.org/drawingml/2006/main" noGrp="1"/>
          </p:cNvSpPr>
          <p:nvPr/>
        </p:nvSpPr>
        <p:spPr>
          <a:xfrm xmlns:a="http://schemas.openxmlformats.org/drawingml/2006/main">
            <a:off x="4629150" y="5543550"/>
            <a:ext cx="33718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175" b="1">
                <a:solidFill>
                  <a:srgbClr val="B55D3C"/>
                </a:solidFill>
                <a:latin typeface="Helvetica Neue"/>
                <a:ea typeface="Helvetica Neue"/>
                <a:cs typeface="Helvetica Neue"/>
              </a:defRPr>
            </a:pPr>
            <a:r>
              <a:rPr sz="2175" b="1">
                <a:solidFill>
                  <a:srgbClr val="B55D3C"/>
                </a:solidFill>
                <a:latin typeface="Helvetica Neue"/>
                <a:ea typeface="Helvetica Neue"/>
                <a:cs typeface="Helvetica Neue"/>
              </a:rPr>
              <a:t>115.8 to 121.1 ms</a:t>
            </a:r>
          </a:p>
        </p:txBody>
      </p:sp>
      <p:sp>
        <p:nvSpPr>
          <p:cNvPr id="15" name="">
            <a:extLst xmlns:a="http://schemas.openxmlformats.org/drawingml/2006/main">
              <a:ext uri="{FF2B5EF4-FFF2-40B4-BE49-F238E27FC236}">
                <a16:creationId xmlns:a16="http://schemas.microsoft.com/office/drawing/2014/main" id="{14FD02E0-4D13-4AC4-B130-E0A758C473C8}"/>
              </a:ext>
            </a:extLst>
          </p:cNvPr>
          <p:cNvSpPr>
            <a:spLocks xmlns:a="http://schemas.openxmlformats.org/drawingml/2006/main" noGrp="1"/>
          </p:cNvSpPr>
          <p:nvPr/>
        </p:nvSpPr>
        <p:spPr>
          <a:xfrm xmlns:a="http://schemas.openxmlformats.org/drawingml/2006/main">
            <a:off x="4914900" y="5962650"/>
            <a:ext cx="2800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050" b="0">
                <a:solidFill>
                  <a:srgbClr val="65767D"/>
                </a:solidFill>
                <a:latin typeface="Helvetica Neue"/>
                <a:ea typeface="Helvetica Neue"/>
                <a:cs typeface="Helvetica Neue"/>
              </a:defRPr>
            </a:pPr>
            <a:r>
              <a:rPr sz="1050" b="0">
                <a:solidFill>
                  <a:srgbClr val="65767D"/>
                </a:solidFill>
                <a:latin typeface="Helvetica Neue"/>
                <a:ea typeface="Helvetica Neue"/>
                <a:cs typeface="Helvetica Neue"/>
              </a:rPr>
              <a:t>residual median to p95</a:t>
            </a:r>
          </a:p>
        </p:txBody>
      </p:sp>
      <p:sp>
        <p:nvSpPr>
          <p:cNvPr id="16" name="">
            <a:extLst xmlns:a="http://schemas.openxmlformats.org/drawingml/2006/main">
              <a:ext uri="{FF2B5EF4-FFF2-40B4-BE49-F238E27FC236}">
                <a16:creationId xmlns:a16="http://schemas.microsoft.com/office/drawing/2014/main" id="{B691D1F7-4FA0-4563-92CF-22F23D693816}"/>
              </a:ext>
            </a:extLst>
          </p:cNvPr>
          <p:cNvSpPr>
            <a:spLocks xmlns:a="http://schemas.openxmlformats.org/drawingml/2006/main" noGrp="1"/>
          </p:cNvSpPr>
          <p:nvPr/>
        </p:nvSpPr>
        <p:spPr>
          <a:xfrm xmlns:a="http://schemas.openxmlformats.org/drawingml/2006/main">
            <a:off x="9029700" y="5543550"/>
            <a:ext cx="2190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325" b="1">
                <a:solidFill>
                  <a:srgbClr val="2E6F70"/>
                </a:solidFill>
                <a:latin typeface="Helvetica Neue"/>
                <a:ea typeface="Helvetica Neue"/>
                <a:cs typeface="Helvetica Neue"/>
              </a:defRPr>
            </a:pPr>
            <a:r>
              <a:rPr sz="2325" b="1">
                <a:solidFill>
                  <a:srgbClr val="2E6F70"/>
                </a:solidFill>
                <a:latin typeface="Helvetica Neue"/>
                <a:ea typeface="Helvetica Neue"/>
                <a:cs typeface="Helvetica Neue"/>
              </a:rPr>
              <a:t>1.0 F1</a:t>
            </a:r>
          </a:p>
        </p:txBody>
      </p:sp>
      <p:sp>
        <p:nvSpPr>
          <p:cNvPr id="17" name="">
            <a:extLst xmlns:a="http://schemas.openxmlformats.org/drawingml/2006/main">
              <a:ext uri="{FF2B5EF4-FFF2-40B4-BE49-F238E27FC236}">
                <a16:creationId xmlns:a16="http://schemas.microsoft.com/office/drawing/2014/main" id="{C22EB919-AAF2-450B-9BAA-5BD879E68C0C}"/>
              </a:ext>
            </a:extLst>
          </p:cNvPr>
          <p:cNvSpPr>
            <a:spLocks xmlns:a="http://schemas.openxmlformats.org/drawingml/2006/main" noGrp="1"/>
          </p:cNvSpPr>
          <p:nvPr/>
        </p:nvSpPr>
        <p:spPr>
          <a:xfrm xmlns:a="http://schemas.openxmlformats.org/drawingml/2006/main">
            <a:off x="8801100" y="5962650"/>
            <a:ext cx="26479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050" b="0">
                <a:solidFill>
                  <a:srgbClr val="65767D"/>
                </a:solidFill>
                <a:latin typeface="Helvetica Neue"/>
                <a:ea typeface="Helvetica Neue"/>
                <a:cs typeface="Helvetica Neue"/>
              </a:defRPr>
            </a:pPr>
            <a:r>
              <a:rPr sz="1050" b="0">
                <a:solidFill>
                  <a:srgbClr val="65767D"/>
                </a:solidFill>
                <a:latin typeface="Helvetica Neue"/>
                <a:ea typeface="Helvetica Neue"/>
                <a:cs typeface="Helvetica Neue"/>
              </a:rPr>
              <a:t>four hand authored fixtures</a:t>
            </a:r>
          </a:p>
        </p:txBody>
      </p:sp>
      <p:sp>
        <p:nvSpPr>
          <p:cNvPr id="18" name="">
            <a:extLst xmlns:a="http://schemas.openxmlformats.org/drawingml/2006/main">
              <a:ext uri="{FF2B5EF4-FFF2-40B4-BE49-F238E27FC236}">
                <a16:creationId xmlns:a16="http://schemas.microsoft.com/office/drawing/2014/main" id="{50BA82B1-BB8D-4BBB-A75F-D0BD2C56CEB5}"/>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19" name="">
            <a:extLst xmlns:a="http://schemas.openxmlformats.org/drawingml/2006/main">
              <a:ext uri="{FF2B5EF4-FFF2-40B4-BE49-F238E27FC236}">
                <a16:creationId xmlns:a16="http://schemas.microsoft.com/office/drawing/2014/main" id="{0982CD9A-7564-4E3A-897E-23511C48ABAF}"/>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Source: MUTE evidence run 553983d6-d3ca-4064-9eb5-c32637f6e59a, 32 trials per fixture</a:t>
            </a:r>
          </a:p>
        </p:txBody>
      </p:sp>
      <p:sp>
        <p:nvSpPr>
          <p:cNvPr id="20" name="">
            <a:extLst xmlns:a="http://schemas.openxmlformats.org/drawingml/2006/main">
              <a:ext uri="{FF2B5EF4-FFF2-40B4-BE49-F238E27FC236}">
                <a16:creationId xmlns:a16="http://schemas.microsoft.com/office/drawing/2014/main" id="{691196A4-E351-4A26-8FD2-85554543ABB5}"/>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970930875"/>
      </p:ext>
    </p:extLst>
  </p:cSld>
</p:sld>
</file>

<file path=ppt/slides/slide9.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2F693C49-7B3A-4897-B935-3D147C90B3EC}"/>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ASSURANCE</a:t>
            </a:r>
          </a:p>
        </p:txBody>
      </p:sp>
      <p:sp>
        <p:nvSpPr>
          <p:cNvPr id="2" name="">
            <a:extLst xmlns:a="http://schemas.openxmlformats.org/drawingml/2006/main">
              <a:ext uri="{FF2B5EF4-FFF2-40B4-BE49-F238E27FC236}">
                <a16:creationId xmlns:a16="http://schemas.microsoft.com/office/drawing/2014/main" id="{0C75E59C-D6DE-428D-8782-A64FD2717F9F}"/>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Offline verification</a:t>
            </a:r>
          </a:p>
        </p:txBody>
      </p:sp>
      <p:sp>
        <p:nvSpPr>
          <p:cNvPr id="3" name="">
            <a:extLst xmlns:a="http://schemas.openxmlformats.org/drawingml/2006/main">
              <a:ext uri="{FF2B5EF4-FFF2-40B4-BE49-F238E27FC236}">
                <a16:creationId xmlns:a16="http://schemas.microsoft.com/office/drawing/2014/main" id="{D1617EB0-1C6D-40A6-9DF5-0AF65C3C0B29}"/>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A third party can inspect the result without access to the lab network.</a:t>
            </a:r>
          </a:p>
        </p:txBody>
      </p:sp>
      <p:sp>
        <p:nvSpPr>
          <p:cNvPr id="4" name="">
            <a:extLst xmlns:a="http://schemas.openxmlformats.org/drawingml/2006/main">
              <a:ext uri="{FF2B5EF4-FFF2-40B4-BE49-F238E27FC236}">
                <a16:creationId xmlns:a16="http://schemas.microsoft.com/office/drawing/2014/main" id="{EFBE3EC1-E955-4579-891C-B4F2A29DDA92}"/>
              </a:ext>
            </a:extLst>
          </p:cNvPr>
          <p:cNvSpPr>
            <a:spLocks xmlns:a="http://schemas.openxmlformats.org/drawingml/2006/main" noGrp="1"/>
          </p:cNvSpPr>
          <p:nvPr/>
        </p:nvSpPr>
        <p:spPr>
          <a:xfrm xmlns:a="http://schemas.openxmlformats.org/drawingml/2006/main">
            <a:off x="723900" y="2076450"/>
            <a:ext cx="2990850" cy="68580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9050">
            <a:solidFill>
              <a:srgbClr val="C8D0CC"/>
            </a:solidFill>
            <a:prstDash val="solid"/>
          </a:ln>
        </p:spPr>
      </p:sp>
      <p:sp>
        <p:nvSpPr>
          <p:cNvPr id="5" name="">
            <a:extLst xmlns:a="http://schemas.openxmlformats.org/drawingml/2006/main">
              <a:ext uri="{FF2B5EF4-FFF2-40B4-BE49-F238E27FC236}">
                <a16:creationId xmlns:a16="http://schemas.microsoft.com/office/drawing/2014/main" id="{1BD7E935-82CA-4517-B536-AF8EC7C5FD95}"/>
              </a:ext>
            </a:extLst>
          </p:cNvPr>
          <p:cNvSpPr>
            <a:spLocks xmlns:a="http://schemas.openxmlformats.org/drawingml/2006/main" noGrp="1"/>
          </p:cNvSpPr>
          <p:nvPr/>
        </p:nvSpPr>
        <p:spPr>
          <a:xfrm xmlns:a="http://schemas.openxmlformats.org/drawingml/2006/main">
            <a:off x="876300" y="2238375"/>
            <a:ext cx="26860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87963"/>
          </a:bodyPr>
          <a:lstStyle xmlns:a="http://schemas.openxmlformats.org/drawingml/2006/main"/>
          <a:p xmlns:a="http://schemas.openxmlformats.org/drawingml/2006/main">
            <a:pPr algn="ctr">
              <a:lnSpc>
                <a:spcPct val="100000"/>
              </a:lnSpc>
              <a:buNone/>
              <a:defRPr sz="1350" b="1">
                <a:solidFill>
                  <a:srgbClr val="2E6F70"/>
                </a:solidFill>
                <a:latin typeface="Helvetica Neue"/>
                <a:ea typeface="Helvetica Neue"/>
                <a:cs typeface="Helvetica Neue"/>
              </a:defRPr>
            </a:pPr>
            <a:r>
              <a:rPr sz="1350" b="1">
                <a:solidFill>
                  <a:srgbClr val="2E6F70"/>
                </a:solidFill>
                <a:latin typeface="Helvetica Neue"/>
                <a:ea typeface="Helvetica Neue"/>
                <a:cs typeface="Helvetica Neue"/>
              </a:rPr>
              <a:t>config.json</a:t>
            </a:r>
          </a:p>
          <a:p xmlns:a="http://schemas.openxmlformats.org/drawingml/2006/main">
            <a:pPr algn="ctr">
              <a:lnSpc>
                <a:spcPct val="100000"/>
              </a:lnSpc>
              <a:buNone/>
              <a:defRPr sz="1350" b="1">
                <a:solidFill>
                  <a:srgbClr val="2E6F70"/>
                </a:solidFill>
                <a:latin typeface="Helvetica Neue"/>
                <a:ea typeface="Helvetica Neue"/>
                <a:cs typeface="Helvetica Neue"/>
              </a:defRPr>
            </a:pPr>
            <a:r>
              <a:rPr sz="1350" b="1">
                <a:solidFill>
                  <a:srgbClr val="2E6F70"/>
                </a:solidFill>
                <a:latin typeface="Helvetica Neue"/>
                <a:ea typeface="Helvetica Neue"/>
                <a:cs typeface="Helvetica Neue"/>
              </a:rPr>
              <a:t>scope and budgets</a:t>
            </a:r>
          </a:p>
        </p:txBody>
      </p:sp>
      <p:sp>
        <p:nvSpPr>
          <p:cNvPr id="6" name="">
            <a:extLst xmlns:a="http://schemas.openxmlformats.org/drawingml/2006/main">
              <a:ext uri="{FF2B5EF4-FFF2-40B4-BE49-F238E27FC236}">
                <a16:creationId xmlns:a16="http://schemas.microsoft.com/office/drawing/2014/main" id="{EA892DFC-2846-47F1-A363-0D10937D692F}"/>
              </a:ext>
            </a:extLst>
          </p:cNvPr>
          <p:cNvSpPr>
            <a:spLocks xmlns:a="http://schemas.openxmlformats.org/drawingml/2006/main" noGrp="1"/>
          </p:cNvSpPr>
          <p:nvPr/>
        </p:nvSpPr>
        <p:spPr>
          <a:xfrm xmlns:a="http://schemas.openxmlformats.org/drawingml/2006/main">
            <a:off x="723900" y="2952750"/>
            <a:ext cx="2990850" cy="68580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9050">
            <a:solidFill>
              <a:srgbClr val="C8D0CC"/>
            </a:solidFill>
            <a:prstDash val="solid"/>
          </a:ln>
        </p:spPr>
      </p:sp>
      <p:sp>
        <p:nvSpPr>
          <p:cNvPr id="7" name="">
            <a:extLst xmlns:a="http://schemas.openxmlformats.org/drawingml/2006/main">
              <a:ext uri="{FF2B5EF4-FFF2-40B4-BE49-F238E27FC236}">
                <a16:creationId xmlns:a16="http://schemas.microsoft.com/office/drawing/2014/main" id="{33F315FD-E1DD-4F80-81AF-5512DD1FBAF0}"/>
              </a:ext>
            </a:extLst>
          </p:cNvPr>
          <p:cNvSpPr>
            <a:spLocks xmlns:a="http://schemas.openxmlformats.org/drawingml/2006/main" noGrp="1"/>
          </p:cNvSpPr>
          <p:nvPr/>
        </p:nvSpPr>
        <p:spPr>
          <a:xfrm xmlns:a="http://schemas.openxmlformats.org/drawingml/2006/main">
            <a:off x="876300" y="3114675"/>
            <a:ext cx="26860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87963"/>
          </a:bodyPr>
          <a:lstStyle xmlns:a="http://schemas.openxmlformats.org/drawingml/2006/main"/>
          <a:p xmlns:a="http://schemas.openxmlformats.org/drawingml/2006/main">
            <a:pPr algn="ctr">
              <a:lnSpc>
                <a:spcPct val="100000"/>
              </a:lnSpc>
              <a:buNone/>
              <a:defRPr sz="1350" b="1">
                <a:solidFill>
                  <a:srgbClr val="2E6F70"/>
                </a:solidFill>
                <a:latin typeface="Helvetica Neue"/>
                <a:ea typeface="Helvetica Neue"/>
                <a:cs typeface="Helvetica Neue"/>
              </a:defRPr>
            </a:pPr>
            <a:r>
              <a:rPr sz="1350" b="1">
                <a:solidFill>
                  <a:srgbClr val="2E6F70"/>
                </a:solidFill>
                <a:latin typeface="Helvetica Neue"/>
                <a:ea typeface="Helvetica Neue"/>
                <a:cs typeface="Helvetica Neue"/>
              </a:rPr>
              <a:t>events.jsonl</a:t>
            </a:r>
          </a:p>
          <a:p xmlns:a="http://schemas.openxmlformats.org/drawingml/2006/main">
            <a:pPr algn="ctr">
              <a:lnSpc>
                <a:spcPct val="100000"/>
              </a:lnSpc>
              <a:buNone/>
              <a:defRPr sz="1350" b="1">
                <a:solidFill>
                  <a:srgbClr val="2E6F70"/>
                </a:solidFill>
                <a:latin typeface="Helvetica Neue"/>
                <a:ea typeface="Helvetica Neue"/>
                <a:cs typeface="Helvetica Neue"/>
              </a:defRPr>
            </a:pPr>
            <a:r>
              <a:rPr sz="1350" b="1">
                <a:solidFill>
                  <a:srgbClr val="2E6F70"/>
                </a:solidFill>
                <a:latin typeface="Helvetica Neue"/>
                <a:ea typeface="Helvetica Neue"/>
                <a:cs typeface="Helvetica Neue"/>
              </a:rPr>
              <a:t>trial trace</a:t>
            </a:r>
          </a:p>
        </p:txBody>
      </p:sp>
      <p:sp>
        <p:nvSpPr>
          <p:cNvPr id="8" name="">
            <a:extLst xmlns:a="http://schemas.openxmlformats.org/drawingml/2006/main">
              <a:ext uri="{FF2B5EF4-FFF2-40B4-BE49-F238E27FC236}">
                <a16:creationId xmlns:a16="http://schemas.microsoft.com/office/drawing/2014/main" id="{29FDA767-1790-47D4-A006-1A809B27EC04}"/>
              </a:ext>
            </a:extLst>
          </p:cNvPr>
          <p:cNvSpPr>
            <a:spLocks xmlns:a="http://schemas.openxmlformats.org/drawingml/2006/main" noGrp="1"/>
          </p:cNvSpPr>
          <p:nvPr/>
        </p:nvSpPr>
        <p:spPr>
          <a:xfrm xmlns:a="http://schemas.openxmlformats.org/drawingml/2006/main">
            <a:off x="723900" y="3829050"/>
            <a:ext cx="2990850" cy="68580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9050">
            <a:solidFill>
              <a:srgbClr val="C8D0CC"/>
            </a:solidFill>
            <a:prstDash val="solid"/>
          </a:ln>
        </p:spPr>
      </p:sp>
      <p:sp>
        <p:nvSpPr>
          <p:cNvPr id="9" name="">
            <a:extLst xmlns:a="http://schemas.openxmlformats.org/drawingml/2006/main">
              <a:ext uri="{FF2B5EF4-FFF2-40B4-BE49-F238E27FC236}">
                <a16:creationId xmlns:a16="http://schemas.microsoft.com/office/drawing/2014/main" id="{D0CCBF8F-DE9B-4310-9F9B-CFE12E6ECB27}"/>
              </a:ext>
            </a:extLst>
          </p:cNvPr>
          <p:cNvSpPr>
            <a:spLocks xmlns:a="http://schemas.openxmlformats.org/drawingml/2006/main" noGrp="1"/>
          </p:cNvSpPr>
          <p:nvPr/>
        </p:nvSpPr>
        <p:spPr>
          <a:xfrm xmlns:a="http://schemas.openxmlformats.org/drawingml/2006/main">
            <a:off x="876300" y="3990975"/>
            <a:ext cx="26860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87963"/>
          </a:bodyPr>
          <a:lstStyle xmlns:a="http://schemas.openxmlformats.org/drawingml/2006/main"/>
          <a:p xmlns:a="http://schemas.openxmlformats.org/drawingml/2006/main">
            <a:pPr algn="ctr">
              <a:lnSpc>
                <a:spcPct val="100000"/>
              </a:lnSpc>
              <a:buNone/>
              <a:defRPr sz="1350" b="1">
                <a:solidFill>
                  <a:srgbClr val="2E6F70"/>
                </a:solidFill>
                <a:latin typeface="Helvetica Neue"/>
                <a:ea typeface="Helvetica Neue"/>
                <a:cs typeface="Helvetica Neue"/>
              </a:defRPr>
            </a:pPr>
            <a:r>
              <a:rPr sz="1350" b="1">
                <a:solidFill>
                  <a:srgbClr val="2E6F70"/>
                </a:solidFill>
                <a:latin typeface="Helvetica Neue"/>
                <a:ea typeface="Helvetica Neue"/>
                <a:cs typeface="Helvetica Neue"/>
              </a:rPr>
              <a:t>report.json</a:t>
            </a:r>
          </a:p>
          <a:p xmlns:a="http://schemas.openxmlformats.org/drawingml/2006/main">
            <a:pPr algn="ctr">
              <a:lnSpc>
                <a:spcPct val="100000"/>
              </a:lnSpc>
              <a:buNone/>
              <a:defRPr sz="1350" b="1">
                <a:solidFill>
                  <a:srgbClr val="2E6F70"/>
                </a:solidFill>
                <a:latin typeface="Helvetica Neue"/>
                <a:ea typeface="Helvetica Neue"/>
                <a:cs typeface="Helvetica Neue"/>
              </a:defRPr>
            </a:pPr>
            <a:r>
              <a:rPr sz="1350" b="1">
                <a:solidFill>
                  <a:srgbClr val="2E6F70"/>
                </a:solidFill>
                <a:latin typeface="Helvetica Neue"/>
                <a:ea typeface="Helvetica Neue"/>
                <a:cs typeface="Helvetica Neue"/>
              </a:rPr>
              <a:t>metrics and verdicts</a:t>
            </a:r>
          </a:p>
        </p:txBody>
      </p:sp>
      <p:sp>
        <p:nvSpPr>
          <p:cNvPr id="10" name="">
            <a:extLst xmlns:a="http://schemas.openxmlformats.org/drawingml/2006/main">
              <a:ext uri="{FF2B5EF4-FFF2-40B4-BE49-F238E27FC236}">
                <a16:creationId xmlns:a16="http://schemas.microsoft.com/office/drawing/2014/main" id="{B10418D7-4A5F-4E1E-BCCD-33323A942B31}"/>
              </a:ext>
            </a:extLst>
          </p:cNvPr>
          <p:cNvSpPr>
            <a:spLocks xmlns:a="http://schemas.openxmlformats.org/drawingml/2006/main" noGrp="1"/>
          </p:cNvSpPr>
          <p:nvPr/>
        </p:nvSpPr>
        <p:spPr>
          <a:xfrm xmlns:a="http://schemas.openxmlformats.org/drawingml/2006/main">
            <a:off x="723900" y="4705350"/>
            <a:ext cx="2990850" cy="685800"/>
          </a:xfrm>
          <a:prstGeom xmlns:a="http://schemas.openxmlformats.org/drawingml/2006/main" prst="roundRect">
            <a:avLst>
              <a:gd name="adj" fmla="val 16667"/>
            </a:avLst>
          </a:prstGeom>
          <a:solidFill xmlns:a="http://schemas.openxmlformats.org/drawingml/2006/main">
            <a:srgbClr val="FFFFFF"/>
          </a:solidFill>
          <a:ln xmlns:a="http://schemas.openxmlformats.org/drawingml/2006/main" w="19050">
            <a:solidFill>
              <a:srgbClr val="C8D0CC"/>
            </a:solidFill>
            <a:prstDash val="solid"/>
          </a:ln>
        </p:spPr>
      </p:sp>
      <p:sp>
        <p:nvSpPr>
          <p:cNvPr id="11" name="">
            <a:extLst xmlns:a="http://schemas.openxmlformats.org/drawingml/2006/main">
              <a:ext uri="{FF2B5EF4-FFF2-40B4-BE49-F238E27FC236}">
                <a16:creationId xmlns:a16="http://schemas.microsoft.com/office/drawing/2014/main" id="{578DD413-95C6-490D-8A4B-61AACCC8C255}"/>
              </a:ext>
            </a:extLst>
          </p:cNvPr>
          <p:cNvSpPr>
            <a:spLocks xmlns:a="http://schemas.openxmlformats.org/drawingml/2006/main" noGrp="1"/>
          </p:cNvSpPr>
          <p:nvPr/>
        </p:nvSpPr>
        <p:spPr>
          <a:xfrm xmlns:a="http://schemas.openxmlformats.org/drawingml/2006/main">
            <a:off x="876300" y="4867275"/>
            <a:ext cx="26860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87963"/>
          </a:bodyPr>
          <a:lstStyle xmlns:a="http://schemas.openxmlformats.org/drawingml/2006/main"/>
          <a:p xmlns:a="http://schemas.openxmlformats.org/drawingml/2006/main">
            <a:pPr algn="ctr">
              <a:lnSpc>
                <a:spcPct val="100000"/>
              </a:lnSpc>
              <a:buNone/>
              <a:defRPr sz="1350" b="1">
                <a:solidFill>
                  <a:srgbClr val="2E6F70"/>
                </a:solidFill>
                <a:latin typeface="Helvetica Neue"/>
                <a:ea typeface="Helvetica Neue"/>
                <a:cs typeface="Helvetica Neue"/>
              </a:defRPr>
            </a:pPr>
            <a:r>
              <a:rPr sz="1350" b="1">
                <a:solidFill>
                  <a:srgbClr val="2E6F70"/>
                </a:solidFill>
                <a:latin typeface="Helvetica Neue"/>
                <a:ea typeface="Helvetica Neue"/>
                <a:cs typeface="Helvetica Neue"/>
              </a:rPr>
              <a:t>report.html</a:t>
            </a:r>
          </a:p>
          <a:p xmlns:a="http://schemas.openxmlformats.org/drawingml/2006/main">
            <a:pPr algn="ctr">
              <a:lnSpc>
                <a:spcPct val="100000"/>
              </a:lnSpc>
              <a:buNone/>
              <a:defRPr sz="1350" b="1">
                <a:solidFill>
                  <a:srgbClr val="2E6F70"/>
                </a:solidFill>
                <a:latin typeface="Helvetica Neue"/>
                <a:ea typeface="Helvetica Neue"/>
                <a:cs typeface="Helvetica Neue"/>
              </a:defRPr>
            </a:pPr>
            <a:r>
              <a:rPr sz="1350" b="1">
                <a:solidFill>
                  <a:srgbClr val="2E6F70"/>
                </a:solidFill>
                <a:latin typeface="Helvetica Neue"/>
                <a:ea typeface="Helvetica Neue"/>
                <a:cs typeface="Helvetica Neue"/>
              </a:rPr>
              <a:t>human review</a:t>
            </a:r>
          </a:p>
        </p:txBody>
      </p:sp>
      <p:sp>
        <p:nvSpPr>
          <p:cNvPr id="12" name="">
            <a:extLst xmlns:a="http://schemas.openxmlformats.org/drawingml/2006/main">
              <a:ext uri="{FF2B5EF4-FFF2-40B4-BE49-F238E27FC236}">
                <a16:creationId xmlns:a16="http://schemas.microsoft.com/office/drawing/2014/main" id="{7F2C3B82-9F47-4DE2-8255-06AEEDD22727}"/>
              </a:ext>
            </a:extLst>
          </p:cNvPr>
          <p:cNvSpPr>
            <a:spLocks xmlns:a="http://schemas.openxmlformats.org/drawingml/2006/main" noGrp="1"/>
          </p:cNvSpPr>
          <p:nvPr/>
        </p:nvSpPr>
        <p:spPr>
          <a:xfrm xmlns:a="http://schemas.openxmlformats.org/drawingml/2006/main">
            <a:off x="4800600" y="3105150"/>
            <a:ext cx="2800350" cy="1257300"/>
          </a:xfrm>
          <a:prstGeom xmlns:a="http://schemas.openxmlformats.org/drawingml/2006/main" prst="roundRect">
            <a:avLst>
              <a:gd name="adj" fmla="val 9091"/>
            </a:avLst>
          </a:prstGeom>
          <a:solidFill xmlns:a="http://schemas.openxmlformats.org/drawingml/2006/main">
            <a:srgbClr val="E9EEEB"/>
          </a:solidFill>
          <a:ln xmlns:a="http://schemas.openxmlformats.org/drawingml/2006/main" w="19050">
            <a:solidFill>
              <a:srgbClr val="B55D3C"/>
            </a:solidFill>
            <a:prstDash val="solid"/>
          </a:ln>
        </p:spPr>
      </p:sp>
      <p:sp>
        <p:nvSpPr>
          <p:cNvPr id="13" name="">
            <a:extLst xmlns:a="http://schemas.openxmlformats.org/drawingml/2006/main">
              <a:ext uri="{FF2B5EF4-FFF2-40B4-BE49-F238E27FC236}">
                <a16:creationId xmlns:a16="http://schemas.microsoft.com/office/drawing/2014/main" id="{3369FBCE-646F-4022-B87D-20A3754DBA61}"/>
              </a:ext>
            </a:extLst>
          </p:cNvPr>
          <p:cNvSpPr>
            <a:spLocks xmlns:a="http://schemas.openxmlformats.org/drawingml/2006/main" noGrp="1"/>
          </p:cNvSpPr>
          <p:nvPr/>
        </p:nvSpPr>
        <p:spPr>
          <a:xfrm xmlns:a="http://schemas.openxmlformats.org/drawingml/2006/main">
            <a:off x="4953000" y="3267075"/>
            <a:ext cx="24955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B55D3C"/>
                </a:solidFill>
                <a:latin typeface="Helvetica Neue"/>
                <a:ea typeface="Helvetica Neue"/>
                <a:cs typeface="Helvetica Neue"/>
              </a:defRPr>
            </a:pPr>
            <a:r>
              <a:rPr sz="1500" b="1">
                <a:solidFill>
                  <a:srgbClr val="B55D3C"/>
                </a:solidFill>
                <a:latin typeface="Helvetica Neue"/>
                <a:ea typeface="Helvetica Neue"/>
                <a:cs typeface="Helvetica Neue"/>
              </a:rPr>
              <a:t>manifest.json</a:t>
            </a:r>
          </a:p>
        </p:txBody>
      </p:sp>
      <p:sp>
        <p:nvSpPr>
          <p:cNvPr id="14" name="">
            <a:extLst xmlns:a="http://schemas.openxmlformats.org/drawingml/2006/main">
              <a:ext uri="{FF2B5EF4-FFF2-40B4-BE49-F238E27FC236}">
                <a16:creationId xmlns:a16="http://schemas.microsoft.com/office/drawing/2014/main" id="{CFEC2C31-142E-4B0A-BD04-37676A9F67D0}"/>
              </a:ext>
            </a:extLst>
          </p:cNvPr>
          <p:cNvSpPr>
            <a:spLocks xmlns:a="http://schemas.openxmlformats.org/drawingml/2006/main" noGrp="1"/>
          </p:cNvSpPr>
          <p:nvPr/>
        </p:nvSpPr>
        <p:spPr>
          <a:xfrm xmlns:a="http://schemas.openxmlformats.org/drawingml/2006/main">
            <a:off x="4953000" y="3629025"/>
            <a:ext cx="24955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125" b="0">
                <a:solidFill>
                  <a:srgbClr val="18313D"/>
                </a:solidFill>
                <a:latin typeface="Helvetica Neue"/>
                <a:ea typeface="Helvetica Neue"/>
                <a:cs typeface="Helvetica Neue"/>
              </a:defRPr>
            </a:pPr>
            <a:r>
              <a:rPr sz="1125" b="0">
                <a:solidFill>
                  <a:srgbClr val="18313D"/>
                </a:solidFill>
                <a:latin typeface="Helvetica Neue"/>
                <a:ea typeface="Helvetica Neue"/>
                <a:cs typeface="Helvetica Neue"/>
              </a:rPr>
              <a:t>size and SHA 256 digest for every required artifact</a:t>
            </a:r>
          </a:p>
        </p:txBody>
      </p:sp>
      <p:cxnSp>
        <p:nvCxnSpPr>
          <p:cNvPr id="47" name=""/>
          <p:cNvCxnSpPr>
            <a:stCxn xmlns:a="http://schemas.openxmlformats.org/drawingml/2006/main" id="4" idx="3"/>
            <a:endCxn xmlns:a="http://schemas.openxmlformats.org/drawingml/2006/main" id="12" idx="1"/>
          </p:cNvCxnSpPr>
          <p:nvPr/>
        </p:nvCxnSpPr>
        <p:spPr>
          <a:xfrm xmlns:a="http://schemas.openxmlformats.org/drawingml/2006/main">
            <a:off x="3714750" y="2419350"/>
            <a:ext cx="1085850" cy="1314450"/>
          </a:xfrm>
          <a:prstGeom xmlns:a="http://schemas.openxmlformats.org/drawingml/2006/main" prst="straightConnector1">
            <a:avLst/>
          </a:prstGeom>
          <a:ln xmlns:a="http://schemas.openxmlformats.org/drawingml/2006/main" w="19050">
            <a:solidFill>
              <a:srgbClr val="2E6F70"/>
            </a:solidFill>
            <a:prstDash val="solid"/>
            <a:tailEnd type="triangle" w="sm" len="sm"/>
          </a:ln>
        </p:spPr>
      </p:cxnSp>
      <p:cxnSp>
        <p:nvCxnSpPr>
          <p:cNvPr id="48" name=""/>
          <p:cNvCxnSpPr>
            <a:stCxn xmlns:a="http://schemas.openxmlformats.org/drawingml/2006/main" id="6" idx="3"/>
            <a:endCxn xmlns:a="http://schemas.openxmlformats.org/drawingml/2006/main" id="12" idx="1"/>
          </p:cNvCxnSpPr>
          <p:nvPr/>
        </p:nvCxnSpPr>
        <p:spPr>
          <a:xfrm xmlns:a="http://schemas.openxmlformats.org/drawingml/2006/main">
            <a:off x="3714750" y="3295650"/>
            <a:ext cx="1085850" cy="438150"/>
          </a:xfrm>
          <a:prstGeom xmlns:a="http://schemas.openxmlformats.org/drawingml/2006/main" prst="straightConnector1">
            <a:avLst/>
          </a:prstGeom>
          <a:ln xmlns:a="http://schemas.openxmlformats.org/drawingml/2006/main" w="19050">
            <a:solidFill>
              <a:srgbClr val="2E6F70"/>
            </a:solidFill>
            <a:prstDash val="solid"/>
            <a:tailEnd type="triangle" w="sm" len="sm"/>
          </a:ln>
        </p:spPr>
      </p:cxnSp>
      <p:cxnSp>
        <p:nvCxnSpPr>
          <p:cNvPr id="49" name=""/>
          <p:cNvCxnSpPr>
            <a:stCxn xmlns:a="http://schemas.openxmlformats.org/drawingml/2006/main" id="8" idx="3"/>
            <a:endCxn xmlns:a="http://schemas.openxmlformats.org/drawingml/2006/main" id="12" idx="1"/>
          </p:cNvCxnSpPr>
          <p:nvPr/>
        </p:nvCxnSpPr>
        <p:spPr>
          <a:xfrm xmlns:a="http://schemas.openxmlformats.org/drawingml/2006/main" flipV="1">
            <a:off x="3714750" y="3733800"/>
            <a:ext cx="1085850" cy="438150"/>
          </a:xfrm>
          <a:prstGeom xmlns:a="http://schemas.openxmlformats.org/drawingml/2006/main" prst="straightConnector1">
            <a:avLst/>
          </a:prstGeom>
          <a:ln xmlns:a="http://schemas.openxmlformats.org/drawingml/2006/main" w="19050">
            <a:solidFill>
              <a:srgbClr val="2E6F70"/>
            </a:solidFill>
            <a:prstDash val="solid"/>
            <a:tailEnd type="triangle" w="sm" len="sm"/>
          </a:ln>
        </p:spPr>
      </p:cxnSp>
      <p:cxnSp>
        <p:nvCxnSpPr>
          <p:cNvPr id="50" name=""/>
          <p:cNvCxnSpPr>
            <a:stCxn xmlns:a="http://schemas.openxmlformats.org/drawingml/2006/main" id="10" idx="3"/>
            <a:endCxn xmlns:a="http://schemas.openxmlformats.org/drawingml/2006/main" id="12" idx="1"/>
          </p:cNvCxnSpPr>
          <p:nvPr/>
        </p:nvCxnSpPr>
        <p:spPr>
          <a:xfrm xmlns:a="http://schemas.openxmlformats.org/drawingml/2006/main" flipV="1">
            <a:off x="3714750" y="3733800"/>
            <a:ext cx="1085850" cy="1314450"/>
          </a:xfrm>
          <a:prstGeom xmlns:a="http://schemas.openxmlformats.org/drawingml/2006/main" prst="straightConnector1">
            <a:avLst/>
          </a:prstGeom>
          <a:ln xmlns:a="http://schemas.openxmlformats.org/drawingml/2006/main" w="19050">
            <a:solidFill>
              <a:srgbClr val="2E6F70"/>
            </a:solidFill>
            <a:prstDash val="solid"/>
            <a:tailEnd type="triangle" w="sm" len="sm"/>
          </a:ln>
        </p:spPr>
      </p:cxnSp>
      <p:sp>
        <p:nvSpPr>
          <p:cNvPr id="19" name="">
            <a:extLst xmlns:a="http://schemas.openxmlformats.org/drawingml/2006/main">
              <a:ext uri="{FF2B5EF4-FFF2-40B4-BE49-F238E27FC236}">
                <a16:creationId xmlns:a16="http://schemas.microsoft.com/office/drawing/2014/main" id="{EE0179DC-426A-439A-BC23-5ADF946B42C2}"/>
              </a:ext>
            </a:extLst>
          </p:cNvPr>
          <p:cNvSpPr>
            <a:spLocks xmlns:a="http://schemas.openxmlformats.org/drawingml/2006/main" noGrp="1"/>
          </p:cNvSpPr>
          <p:nvPr/>
        </p:nvSpPr>
        <p:spPr>
          <a:xfrm xmlns:a="http://schemas.openxmlformats.org/drawingml/2006/main">
            <a:off x="8648700" y="2381250"/>
            <a:ext cx="2819400" cy="1066800"/>
          </a:xfrm>
          <a:prstGeom xmlns:a="http://schemas.openxmlformats.org/drawingml/2006/main" prst="roundRect">
            <a:avLst>
              <a:gd name="adj" fmla="val 10714"/>
            </a:avLst>
          </a:prstGeom>
          <a:solidFill xmlns:a="http://schemas.openxmlformats.org/drawingml/2006/main">
            <a:srgbClr val="FFFFFF"/>
          </a:solidFill>
          <a:ln xmlns:a="http://schemas.openxmlformats.org/drawingml/2006/main" w="19050">
            <a:solidFill>
              <a:srgbClr val="427653"/>
            </a:solidFill>
            <a:prstDash val="solid"/>
          </a:ln>
        </p:spPr>
      </p:sp>
      <p:sp>
        <p:nvSpPr>
          <p:cNvPr id="20" name="">
            <a:extLst xmlns:a="http://schemas.openxmlformats.org/drawingml/2006/main">
              <a:ext uri="{FF2B5EF4-FFF2-40B4-BE49-F238E27FC236}">
                <a16:creationId xmlns:a16="http://schemas.microsoft.com/office/drawing/2014/main" id="{23205D45-66A4-442B-A83B-A529585CD305}"/>
              </a:ext>
            </a:extLst>
          </p:cNvPr>
          <p:cNvSpPr>
            <a:spLocks xmlns:a="http://schemas.openxmlformats.org/drawingml/2006/main" noGrp="1"/>
          </p:cNvSpPr>
          <p:nvPr/>
        </p:nvSpPr>
        <p:spPr>
          <a:xfrm xmlns:a="http://schemas.openxmlformats.org/drawingml/2006/main">
            <a:off x="8801100" y="2543175"/>
            <a:ext cx="2514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350" b="1">
                <a:solidFill>
                  <a:srgbClr val="427653"/>
                </a:solidFill>
                <a:latin typeface="Helvetica Neue"/>
                <a:ea typeface="Helvetica Neue"/>
                <a:cs typeface="Helvetica Neue"/>
              </a:defRPr>
            </a:pPr>
            <a:r>
              <a:rPr sz="1350" b="1">
                <a:solidFill>
                  <a:srgbClr val="427653"/>
                </a:solidFill>
                <a:latin typeface="Helvetica Neue"/>
                <a:ea typeface="Helvetica Neue"/>
                <a:cs typeface="Helvetica Neue"/>
              </a:rPr>
              <a:t>mute.py verify evidence</a:t>
            </a:r>
          </a:p>
        </p:txBody>
      </p:sp>
      <p:sp>
        <p:nvSpPr>
          <p:cNvPr id="21" name="">
            <a:extLst xmlns:a="http://schemas.openxmlformats.org/drawingml/2006/main">
              <a:ext uri="{FF2B5EF4-FFF2-40B4-BE49-F238E27FC236}">
                <a16:creationId xmlns:a16="http://schemas.microsoft.com/office/drawing/2014/main" id="{3AA8FAFD-1002-405C-A13A-451A40B95B2E}"/>
              </a:ext>
            </a:extLst>
          </p:cNvPr>
          <p:cNvSpPr>
            <a:spLocks xmlns:a="http://schemas.openxmlformats.org/drawingml/2006/main" noGrp="1"/>
          </p:cNvSpPr>
          <p:nvPr/>
        </p:nvSpPr>
        <p:spPr>
          <a:xfrm xmlns:a="http://schemas.openxmlformats.org/drawingml/2006/main">
            <a:off x="8801100" y="2905125"/>
            <a:ext cx="2514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works from the saved bundle and source</a:t>
            </a:r>
          </a:p>
        </p:txBody>
      </p:sp>
      <p:sp>
        <p:nvSpPr>
          <p:cNvPr id="22" name="">
            <a:extLst xmlns:a="http://schemas.openxmlformats.org/drawingml/2006/main">
              <a:ext uri="{FF2B5EF4-FFF2-40B4-BE49-F238E27FC236}">
                <a16:creationId xmlns:a16="http://schemas.microsoft.com/office/drawing/2014/main" id="{5A8D491B-6B8A-47E2-81F6-F401D9C91FE0}"/>
              </a:ext>
            </a:extLst>
          </p:cNvPr>
          <p:cNvSpPr>
            <a:spLocks xmlns:a="http://schemas.openxmlformats.org/drawingml/2006/main" noGrp="1"/>
          </p:cNvSpPr>
          <p:nvPr/>
        </p:nvSpPr>
        <p:spPr>
          <a:xfrm xmlns:a="http://schemas.openxmlformats.org/drawingml/2006/main">
            <a:off x="8648700" y="4171950"/>
            <a:ext cx="2819400" cy="1066800"/>
          </a:xfrm>
          <a:prstGeom xmlns:a="http://schemas.openxmlformats.org/drawingml/2006/main" prst="roundRect">
            <a:avLst>
              <a:gd name="adj" fmla="val 10714"/>
            </a:avLst>
          </a:prstGeom>
          <a:solidFill xmlns:a="http://schemas.openxmlformats.org/drawingml/2006/main">
            <a:srgbClr val="FFFFFF"/>
          </a:solidFill>
          <a:ln xmlns:a="http://schemas.openxmlformats.org/drawingml/2006/main" w="19050">
            <a:solidFill>
              <a:srgbClr val="427653"/>
            </a:solidFill>
            <a:prstDash val="solid"/>
          </a:ln>
        </p:spPr>
      </p:sp>
      <p:sp>
        <p:nvSpPr>
          <p:cNvPr id="23" name="">
            <a:extLst xmlns:a="http://schemas.openxmlformats.org/drawingml/2006/main">
              <a:ext uri="{FF2B5EF4-FFF2-40B4-BE49-F238E27FC236}">
                <a16:creationId xmlns:a16="http://schemas.microsoft.com/office/drawing/2014/main" id="{B149CBB6-EE8D-42B4-8960-74101C5D29D3}"/>
              </a:ext>
            </a:extLst>
          </p:cNvPr>
          <p:cNvSpPr>
            <a:spLocks xmlns:a="http://schemas.openxmlformats.org/drawingml/2006/main" noGrp="1"/>
          </p:cNvSpPr>
          <p:nvPr/>
        </p:nvSpPr>
        <p:spPr>
          <a:xfrm xmlns:a="http://schemas.openxmlformats.org/drawingml/2006/main">
            <a:off x="8801100" y="4333875"/>
            <a:ext cx="25146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350" b="1">
                <a:solidFill>
                  <a:srgbClr val="427653"/>
                </a:solidFill>
                <a:latin typeface="Helvetica Neue"/>
                <a:ea typeface="Helvetica Neue"/>
                <a:cs typeface="Helvetica Neue"/>
              </a:defRPr>
            </a:pPr>
            <a:r>
              <a:rPr sz="1350" b="1">
                <a:solidFill>
                  <a:srgbClr val="427653"/>
                </a:solidFill>
                <a:latin typeface="Helvetica Neue"/>
                <a:ea typeface="Helvetica Neue"/>
                <a:cs typeface="Helvetica Neue"/>
              </a:rPr>
              <a:t>INTEGRITY RESULT</a:t>
            </a:r>
          </a:p>
        </p:txBody>
      </p:sp>
      <p:sp>
        <p:nvSpPr>
          <p:cNvPr id="24" name="">
            <a:extLst xmlns:a="http://schemas.openxmlformats.org/drawingml/2006/main">
              <a:ext uri="{FF2B5EF4-FFF2-40B4-BE49-F238E27FC236}">
                <a16:creationId xmlns:a16="http://schemas.microsoft.com/office/drawing/2014/main" id="{3CE9BC76-1996-4694-9D08-EC52CDF62060}"/>
              </a:ext>
            </a:extLst>
          </p:cNvPr>
          <p:cNvSpPr>
            <a:spLocks xmlns:a="http://schemas.openxmlformats.org/drawingml/2006/main" noGrp="1"/>
          </p:cNvSpPr>
          <p:nvPr/>
        </p:nvSpPr>
        <p:spPr>
          <a:xfrm xmlns:a="http://schemas.openxmlformats.org/drawingml/2006/main">
            <a:off x="8801100" y="4695825"/>
            <a:ext cx="25146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valid bundle or inconclusive</a:t>
            </a:r>
          </a:p>
        </p:txBody>
      </p:sp>
      <p:cxnSp>
        <p:nvCxnSpPr>
          <p:cNvPr id="57" name=""/>
          <p:cNvCxnSpPr>
            <a:stCxn xmlns:a="http://schemas.openxmlformats.org/drawingml/2006/main" id="12" idx="3"/>
            <a:endCxn xmlns:a="http://schemas.openxmlformats.org/drawingml/2006/main" id="19" idx="1"/>
          </p:cNvCxnSpPr>
          <p:nvPr/>
        </p:nvCxnSpPr>
        <p:spPr>
          <a:xfrm xmlns:a="http://schemas.openxmlformats.org/drawingml/2006/main" flipV="1">
            <a:off x="7600950" y="2914650"/>
            <a:ext cx="1047750" cy="819150"/>
          </a:xfrm>
          <a:prstGeom xmlns:a="http://schemas.openxmlformats.org/drawingml/2006/main" prst="straightConnector1">
            <a:avLst/>
          </a:prstGeom>
          <a:ln xmlns:a="http://schemas.openxmlformats.org/drawingml/2006/main" w="28575">
            <a:solidFill>
              <a:srgbClr val="427653"/>
            </a:solidFill>
            <a:prstDash val="solid"/>
            <a:tailEnd type="triangle" w="sm" len="sm"/>
          </a:ln>
        </p:spPr>
      </p:cxnSp>
      <p:cxnSp>
        <p:nvCxnSpPr>
          <p:cNvPr id="58" name=""/>
          <p:cNvCxnSpPr>
            <a:stCxn xmlns:a="http://schemas.openxmlformats.org/drawingml/2006/main" id="19" idx="2"/>
            <a:endCxn xmlns:a="http://schemas.openxmlformats.org/drawingml/2006/main" id="22" idx="0"/>
          </p:cNvCxnSpPr>
          <p:nvPr/>
        </p:nvCxnSpPr>
        <p:spPr>
          <a:xfrm xmlns:a="http://schemas.openxmlformats.org/drawingml/2006/main">
            <a:off x="10058400" y="3448050"/>
            <a:ext cx="0" cy="723900"/>
          </a:xfrm>
          <a:prstGeom xmlns:a="http://schemas.openxmlformats.org/drawingml/2006/main" prst="straightConnector1">
            <a:avLst/>
          </a:prstGeom>
          <a:ln xmlns:a="http://schemas.openxmlformats.org/drawingml/2006/main" w="28575">
            <a:solidFill>
              <a:srgbClr val="427653"/>
            </a:solidFill>
            <a:prstDash val="solid"/>
            <a:tailEnd type="triangle" w="sm" len="sm"/>
          </a:ln>
        </p:spPr>
      </p:cxnSp>
      <p:sp>
        <p:nvSpPr>
          <p:cNvPr id="27" name="">
            <a:extLst xmlns:a="http://schemas.openxmlformats.org/drawingml/2006/main">
              <a:ext uri="{FF2B5EF4-FFF2-40B4-BE49-F238E27FC236}">
                <a16:creationId xmlns:a16="http://schemas.microsoft.com/office/drawing/2014/main" id="{B8C1909D-8F05-409E-87AF-89F341C7FDBC}"/>
              </a:ext>
            </a:extLst>
          </p:cNvPr>
          <p:cNvSpPr>
            <a:spLocks xmlns:a="http://schemas.openxmlformats.org/drawingml/2006/main" noGrp="1"/>
          </p:cNvSpPr>
          <p:nvPr/>
        </p:nvSpPr>
        <p:spPr>
          <a:xfrm xmlns:a="http://schemas.openxmlformats.org/drawingml/2006/main">
            <a:off x="4648200" y="5162550"/>
            <a:ext cx="30861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425" b="1">
                <a:solidFill>
                  <a:srgbClr val="963F3F"/>
                </a:solidFill>
                <a:latin typeface="Helvetica Neue"/>
                <a:ea typeface="Helvetica Neue"/>
                <a:cs typeface="Helvetica Neue"/>
              </a:defRPr>
            </a:pPr>
            <a:r>
              <a:rPr sz="1425" b="1">
                <a:solidFill>
                  <a:srgbClr val="963F3F"/>
                </a:solidFill>
                <a:latin typeface="Helvetica Neue"/>
                <a:ea typeface="Helvetica Neue"/>
                <a:cs typeface="Helvetica Neue"/>
              </a:rPr>
              <a:t>Missing or changed file</a:t>
            </a:r>
          </a:p>
        </p:txBody>
      </p:sp>
      <p:sp>
        <p:nvSpPr>
          <p:cNvPr id="28" name="">
            <a:extLst xmlns:a="http://schemas.openxmlformats.org/drawingml/2006/main">
              <a:ext uri="{FF2B5EF4-FFF2-40B4-BE49-F238E27FC236}">
                <a16:creationId xmlns:a16="http://schemas.microsoft.com/office/drawing/2014/main" id="{628D8A71-788D-4FE2-B390-03708C168BC2}"/>
              </a:ext>
            </a:extLst>
          </p:cNvPr>
          <p:cNvSpPr>
            <a:spLocks xmlns:a="http://schemas.openxmlformats.org/drawingml/2006/main" noGrp="1"/>
          </p:cNvSpPr>
          <p:nvPr/>
        </p:nvSpPr>
        <p:spPr>
          <a:xfrm xmlns:a="http://schemas.openxmlformats.org/drawingml/2006/main">
            <a:off x="4953000" y="5581650"/>
            <a:ext cx="2476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025" b="1">
                <a:solidFill>
                  <a:srgbClr val="B55D3C"/>
                </a:solidFill>
                <a:latin typeface="Helvetica Neue"/>
                <a:ea typeface="Helvetica Neue"/>
                <a:cs typeface="Helvetica Neue"/>
              </a:defRPr>
            </a:pPr>
            <a:r>
              <a:rPr sz="2025" b="1">
                <a:solidFill>
                  <a:srgbClr val="B55D3C"/>
                </a:solidFill>
                <a:latin typeface="Helvetica Neue"/>
                <a:ea typeface="Helvetica Neue"/>
                <a:cs typeface="Helvetica Neue"/>
              </a:rPr>
              <a:t>INCONCLUSIVE</a:t>
            </a:r>
          </a:p>
        </p:txBody>
      </p:sp>
      <p:sp>
        <p:nvSpPr>
          <p:cNvPr id="29" name="">
            <a:extLst xmlns:a="http://schemas.openxmlformats.org/drawingml/2006/main">
              <a:ext uri="{FF2B5EF4-FFF2-40B4-BE49-F238E27FC236}">
                <a16:creationId xmlns:a16="http://schemas.microsoft.com/office/drawing/2014/main" id="{5B159F92-2995-48DB-97F3-11BA8E9D8F25}"/>
              </a:ext>
            </a:extLst>
          </p:cNvPr>
          <p:cNvSpPr>
            <a:spLocks xmlns:a="http://schemas.openxmlformats.org/drawingml/2006/main" noGrp="1"/>
          </p:cNvSpPr>
          <p:nvPr/>
        </p:nvSpPr>
        <p:spPr>
          <a:xfrm xmlns:a="http://schemas.openxmlformats.org/drawingml/2006/main">
            <a:off x="838200" y="5810250"/>
            <a:ext cx="28765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350" b="1">
                <a:solidFill>
                  <a:srgbClr val="65767D"/>
                </a:solidFill>
                <a:latin typeface="Helvetica Neue"/>
                <a:ea typeface="Helvetica Neue"/>
                <a:cs typeface="Helvetica Neue"/>
              </a:defRPr>
            </a:pPr>
            <a:r>
              <a:rPr sz="1350" b="1">
                <a:solidFill>
                  <a:srgbClr val="65767D"/>
                </a:solidFill>
                <a:latin typeface="Helvetica Neue"/>
                <a:ea typeface="Helvetica Neue"/>
                <a:cs typeface="Helvetica Neue"/>
              </a:rPr>
              <a:t>Raw nonces are not stored</a:t>
            </a:r>
          </a:p>
        </p:txBody>
      </p:sp>
      <p:sp>
        <p:nvSpPr>
          <p:cNvPr id="30" name="">
            <a:extLst xmlns:a="http://schemas.openxmlformats.org/drawingml/2006/main">
              <a:ext uri="{FF2B5EF4-FFF2-40B4-BE49-F238E27FC236}">
                <a16:creationId xmlns:a16="http://schemas.microsoft.com/office/drawing/2014/main" id="{FB65F12E-84FB-4158-ABA6-F024014C4539}"/>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31" name="">
            <a:extLst xmlns:a="http://schemas.openxmlformats.org/drawingml/2006/main">
              <a:ext uri="{FF2B5EF4-FFF2-40B4-BE49-F238E27FC236}">
                <a16:creationId xmlns:a16="http://schemas.microsoft.com/office/drawing/2014/main" id="{E8AC8A85-ACBF-452B-B5ED-4BEAB0A9845F}"/>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The manifest is unsigned and provides tamper evidence only when retained separately.</a:t>
            </a:r>
          </a:p>
        </p:txBody>
      </p:sp>
      <p:sp>
        <p:nvSpPr>
          <p:cNvPr id="32" name="">
            <a:extLst xmlns:a="http://schemas.openxmlformats.org/drawingml/2006/main">
              <a:ext uri="{FF2B5EF4-FFF2-40B4-BE49-F238E27FC236}">
                <a16:creationId xmlns:a16="http://schemas.microsoft.com/office/drawing/2014/main" id="{96A63AFD-E01D-4186-9CFA-E345C919E0B9}"/>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1352558798"/>
      </p:ext>
    </p:extLst>
  </p:cSld>
</p:sld>
</file>

<file path=ppt/slides/slide10.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34" name="">
            <a:extLst xmlns:a="http://schemas.openxmlformats.org/drawingml/2006/main">
              <a:ext uri="{FF2B5EF4-FFF2-40B4-BE49-F238E27FC236}">
                <a16:creationId xmlns:a16="http://schemas.microsoft.com/office/drawing/2014/main" id="{6B710252-3F7C-45DC-94DC-ED6741FEA13A}"/>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ADOPTION</a:t>
            </a:r>
          </a:p>
        </p:txBody>
      </p:sp>
      <p:sp>
        <p:nvSpPr>
          <p:cNvPr id="2" name="">
            <a:extLst xmlns:a="http://schemas.openxmlformats.org/drawingml/2006/main">
              <a:ext uri="{FF2B5EF4-FFF2-40B4-BE49-F238E27FC236}">
                <a16:creationId xmlns:a16="http://schemas.microsoft.com/office/drawing/2014/main" id="{D073B0E0-9429-4090-A9DC-6647E8C29CFC}"/>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Containment regression in CI</a:t>
            </a:r>
          </a:p>
        </p:txBody>
      </p:sp>
      <p:sp>
        <p:nvSpPr>
          <p:cNvPr id="3" name="">
            <a:extLst xmlns:a="http://schemas.openxmlformats.org/drawingml/2006/main">
              <a:ext uri="{FF2B5EF4-FFF2-40B4-BE49-F238E27FC236}">
                <a16:creationId xmlns:a16="http://schemas.microsoft.com/office/drawing/2014/main" id="{66AAC169-52CD-4D61-BACD-A0243A367FE5}"/>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One policy file and stable exit codes turn a relational risk into a release decision.</a:t>
            </a:r>
          </a:p>
        </p:txBody>
      </p:sp>
      <p:sp>
        <p:nvSpPr>
          <p:cNvPr id="4" name="">
            <a:extLst xmlns:a="http://schemas.openxmlformats.org/drawingml/2006/main">
              <a:ext uri="{FF2B5EF4-FFF2-40B4-BE49-F238E27FC236}">
                <a16:creationId xmlns:a16="http://schemas.microsoft.com/office/drawing/2014/main" id="{6D8E8FCE-2BA0-47A6-9DCB-A59A20FD8F2A}"/>
              </a:ext>
            </a:extLst>
          </p:cNvPr>
          <p:cNvSpPr>
            <a:spLocks xmlns:a="http://schemas.openxmlformats.org/drawingml/2006/main" noGrp="1"/>
          </p:cNvSpPr>
          <p:nvPr/>
        </p:nvSpPr>
        <p:spPr>
          <a:xfrm xmlns:a="http://schemas.openxmlformats.org/drawingml/2006/main">
            <a:off x="685800" y="2571750"/>
            <a:ext cx="2400300" cy="1257300"/>
          </a:xfrm>
          <a:prstGeom xmlns:a="http://schemas.openxmlformats.org/drawingml/2006/main" prst="roundRect">
            <a:avLst>
              <a:gd name="adj" fmla="val 9091"/>
            </a:avLst>
          </a:prstGeom>
          <a:solidFill xmlns:a="http://schemas.openxmlformats.org/drawingml/2006/main">
            <a:srgbClr val="FFFFFF"/>
          </a:solidFill>
          <a:ln xmlns:a="http://schemas.openxmlformats.org/drawingml/2006/main" w="19050">
            <a:solidFill>
              <a:srgbClr val="C8D0CC"/>
            </a:solidFill>
            <a:prstDash val="solid"/>
          </a:ln>
        </p:spPr>
      </p:sp>
      <p:sp>
        <p:nvSpPr>
          <p:cNvPr id="5" name="">
            <a:extLst xmlns:a="http://schemas.openxmlformats.org/drawingml/2006/main">
              <a:ext uri="{FF2B5EF4-FFF2-40B4-BE49-F238E27FC236}">
                <a16:creationId xmlns:a16="http://schemas.microsoft.com/office/drawing/2014/main" id="{77D8B172-DA07-4DDC-BDFB-026E0601B9A4}"/>
              </a:ext>
            </a:extLst>
          </p:cNvPr>
          <p:cNvSpPr>
            <a:spLocks xmlns:a="http://schemas.openxmlformats.org/drawingml/2006/main" noGrp="1"/>
          </p:cNvSpPr>
          <p:nvPr/>
        </p:nvSpPr>
        <p:spPr>
          <a:xfrm xmlns:a="http://schemas.openxmlformats.org/drawingml/2006/main">
            <a:off x="838200" y="2733675"/>
            <a:ext cx="2095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72517"/>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POLICY OR ADAPTER CHANGE</a:t>
            </a:r>
          </a:p>
        </p:txBody>
      </p:sp>
      <p:sp>
        <p:nvSpPr>
          <p:cNvPr id="6" name="">
            <a:extLst xmlns:a="http://schemas.openxmlformats.org/drawingml/2006/main">
              <a:ext uri="{FF2B5EF4-FFF2-40B4-BE49-F238E27FC236}">
                <a16:creationId xmlns:a16="http://schemas.microsoft.com/office/drawing/2014/main" id="{AE9C3D6B-E2FB-4A6E-9CD1-27E7A831706C}"/>
              </a:ext>
            </a:extLst>
          </p:cNvPr>
          <p:cNvSpPr>
            <a:spLocks xmlns:a="http://schemas.openxmlformats.org/drawingml/2006/main" noGrp="1"/>
          </p:cNvSpPr>
          <p:nvPr/>
        </p:nvSpPr>
        <p:spPr>
          <a:xfrm xmlns:a="http://schemas.openxmlformats.org/drawingml/2006/main">
            <a:off x="838200" y="3095625"/>
            <a:ext cx="2095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new permission, namespace, cache, or tenant rule</a:t>
            </a:r>
          </a:p>
        </p:txBody>
      </p:sp>
      <p:sp>
        <p:nvSpPr>
          <p:cNvPr id="7" name="">
            <a:extLst xmlns:a="http://schemas.openxmlformats.org/drawingml/2006/main">
              <a:ext uri="{FF2B5EF4-FFF2-40B4-BE49-F238E27FC236}">
                <a16:creationId xmlns:a16="http://schemas.microsoft.com/office/drawing/2014/main" id="{3061F1ED-DC3E-4C48-A5E3-F49EBEE22423}"/>
              </a:ext>
            </a:extLst>
          </p:cNvPr>
          <p:cNvSpPr>
            <a:spLocks xmlns:a="http://schemas.openxmlformats.org/drawingml/2006/main" noGrp="1"/>
          </p:cNvSpPr>
          <p:nvPr/>
        </p:nvSpPr>
        <p:spPr>
          <a:xfrm xmlns:a="http://schemas.openxmlformats.org/drawingml/2006/main">
            <a:off x="3600450" y="2571750"/>
            <a:ext cx="2095500" cy="1257300"/>
          </a:xfrm>
          <a:prstGeom xmlns:a="http://schemas.openxmlformats.org/drawingml/2006/main" prst="roundRect">
            <a:avLst>
              <a:gd name="adj" fmla="val 9091"/>
            </a:avLst>
          </a:prstGeom>
          <a:solidFill xmlns:a="http://schemas.openxmlformats.org/drawingml/2006/main">
            <a:srgbClr val="E9EEEB"/>
          </a:solidFill>
          <a:ln xmlns:a="http://schemas.openxmlformats.org/drawingml/2006/main" w="19050">
            <a:solidFill>
              <a:srgbClr val="B55D3C"/>
            </a:solidFill>
            <a:prstDash val="solid"/>
          </a:ln>
        </p:spPr>
      </p:sp>
      <p:sp>
        <p:nvSpPr>
          <p:cNvPr id="8" name="">
            <a:extLst xmlns:a="http://schemas.openxmlformats.org/drawingml/2006/main">
              <a:ext uri="{FF2B5EF4-FFF2-40B4-BE49-F238E27FC236}">
                <a16:creationId xmlns:a16="http://schemas.microsoft.com/office/drawing/2014/main" id="{B806D66C-9D72-427D-921A-9A4DD26D4B9F}"/>
              </a:ext>
            </a:extLst>
          </p:cNvPr>
          <p:cNvSpPr>
            <a:spLocks xmlns:a="http://schemas.openxmlformats.org/drawingml/2006/main" noGrp="1"/>
          </p:cNvSpPr>
          <p:nvPr/>
        </p:nvSpPr>
        <p:spPr>
          <a:xfrm xmlns:a="http://schemas.openxmlformats.org/drawingml/2006/main">
            <a:off x="3752850" y="2733675"/>
            <a:ext cx="17907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B55D3C"/>
                </a:solidFill>
                <a:latin typeface="Helvetica Neue"/>
                <a:ea typeface="Helvetica Neue"/>
                <a:cs typeface="Helvetica Neue"/>
              </a:defRPr>
            </a:pPr>
            <a:r>
              <a:rPr sz="1500" b="1">
                <a:solidFill>
                  <a:srgbClr val="B55D3C"/>
                </a:solidFill>
                <a:latin typeface="Helvetica Neue"/>
                <a:ea typeface="Helvetica Neue"/>
                <a:cs typeface="Helvetica Neue"/>
              </a:rPr>
              <a:t>RUN MUTE</a:t>
            </a:r>
          </a:p>
        </p:txBody>
      </p:sp>
      <p:sp>
        <p:nvSpPr>
          <p:cNvPr id="9" name="">
            <a:extLst xmlns:a="http://schemas.openxmlformats.org/drawingml/2006/main">
              <a:ext uri="{FF2B5EF4-FFF2-40B4-BE49-F238E27FC236}">
                <a16:creationId xmlns:a16="http://schemas.microsoft.com/office/drawing/2014/main" id="{99323E75-0484-438E-9457-E3935597CBFE}"/>
              </a:ext>
            </a:extLst>
          </p:cNvPr>
          <p:cNvSpPr>
            <a:spLocks xmlns:a="http://schemas.openxmlformats.org/drawingml/2006/main" noGrp="1"/>
          </p:cNvSpPr>
          <p:nvPr/>
        </p:nvSpPr>
        <p:spPr>
          <a:xfrm xmlns:a="http://schemas.openxmlformats.org/drawingml/2006/main">
            <a:off x="3752850" y="3095625"/>
            <a:ext cx="17907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directed pair tests from config</a:t>
            </a:r>
          </a:p>
        </p:txBody>
      </p:sp>
      <p:sp>
        <p:nvSpPr>
          <p:cNvPr id="10" name="">
            <a:extLst xmlns:a="http://schemas.openxmlformats.org/drawingml/2006/main">
              <a:ext uri="{FF2B5EF4-FFF2-40B4-BE49-F238E27FC236}">
                <a16:creationId xmlns:a16="http://schemas.microsoft.com/office/drawing/2014/main" id="{4E3F897F-C80D-4F1E-90CA-FD70B5BE51C8}"/>
              </a:ext>
            </a:extLst>
          </p:cNvPr>
          <p:cNvSpPr>
            <a:spLocks xmlns:a="http://schemas.openxmlformats.org/drawingml/2006/main" noGrp="1"/>
          </p:cNvSpPr>
          <p:nvPr/>
        </p:nvSpPr>
        <p:spPr>
          <a:xfrm xmlns:a="http://schemas.openxmlformats.org/drawingml/2006/main">
            <a:off x="6210300" y="2571750"/>
            <a:ext cx="2171700" cy="1257300"/>
          </a:xfrm>
          <a:prstGeom xmlns:a="http://schemas.openxmlformats.org/drawingml/2006/main" prst="roundRect">
            <a:avLst>
              <a:gd name="adj" fmla="val 9091"/>
            </a:avLst>
          </a:prstGeom>
          <a:solidFill xmlns:a="http://schemas.openxmlformats.org/drawingml/2006/main">
            <a:srgbClr val="FFFFFF"/>
          </a:solidFill>
          <a:ln xmlns:a="http://schemas.openxmlformats.org/drawingml/2006/main" w="19050">
            <a:solidFill>
              <a:srgbClr val="C8D0CC"/>
            </a:solidFill>
            <a:prstDash val="solid"/>
          </a:ln>
        </p:spPr>
      </p:sp>
      <p:sp>
        <p:nvSpPr>
          <p:cNvPr id="11" name="">
            <a:extLst xmlns:a="http://schemas.openxmlformats.org/drawingml/2006/main">
              <a:ext uri="{FF2B5EF4-FFF2-40B4-BE49-F238E27FC236}">
                <a16:creationId xmlns:a16="http://schemas.microsoft.com/office/drawing/2014/main" id="{D0ED2548-8993-4416-80D1-BEDDE4E56BF9}"/>
              </a:ext>
            </a:extLst>
          </p:cNvPr>
          <p:cNvSpPr>
            <a:spLocks xmlns:a="http://schemas.openxmlformats.org/drawingml/2006/main" noGrp="1"/>
          </p:cNvSpPr>
          <p:nvPr/>
        </p:nvSpPr>
        <p:spPr>
          <a:xfrm xmlns:a="http://schemas.openxmlformats.org/drawingml/2006/main">
            <a:off x="6362700" y="2733675"/>
            <a:ext cx="18669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VERIFY BUNDLE</a:t>
            </a:r>
          </a:p>
        </p:txBody>
      </p:sp>
      <p:sp>
        <p:nvSpPr>
          <p:cNvPr id="12" name="">
            <a:extLst xmlns:a="http://schemas.openxmlformats.org/drawingml/2006/main">
              <a:ext uri="{FF2B5EF4-FFF2-40B4-BE49-F238E27FC236}">
                <a16:creationId xmlns:a16="http://schemas.microsoft.com/office/drawing/2014/main" id="{A401016E-A2C0-4C09-8FA4-B2E8DE96F074}"/>
              </a:ext>
            </a:extLst>
          </p:cNvPr>
          <p:cNvSpPr>
            <a:spLocks xmlns:a="http://schemas.openxmlformats.org/drawingml/2006/main" noGrp="1"/>
          </p:cNvSpPr>
          <p:nvPr/>
        </p:nvSpPr>
        <p:spPr>
          <a:xfrm xmlns:a="http://schemas.openxmlformats.org/drawingml/2006/main">
            <a:off x="6362700" y="3095625"/>
            <a:ext cx="18669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18313D"/>
                </a:solidFill>
                <a:latin typeface="Helvetica Neue"/>
                <a:ea typeface="Helvetica Neue"/>
                <a:cs typeface="Helvetica Neue"/>
              </a:defRPr>
            </a:pPr>
            <a:r>
              <a:rPr sz="1200" b="0">
                <a:solidFill>
                  <a:srgbClr val="18313D"/>
                </a:solidFill>
                <a:latin typeface="Helvetica Neue"/>
                <a:ea typeface="Helvetica Neue"/>
                <a:cs typeface="Helvetica Neue"/>
              </a:rPr>
              <a:t>fail closed on missing evidence</a:t>
            </a:r>
          </a:p>
        </p:txBody>
      </p:sp>
      <p:cxnSp>
        <p:nvCxnSpPr>
          <p:cNvPr id="46" name=""/>
          <p:cNvCxnSpPr>
            <a:stCxn xmlns:a="http://schemas.openxmlformats.org/drawingml/2006/main" id="4" idx="3"/>
            <a:endCxn xmlns:a="http://schemas.openxmlformats.org/drawingml/2006/main" id="7" idx="1"/>
          </p:cNvCxnSpPr>
          <p:nvPr/>
        </p:nvCxnSpPr>
        <p:spPr>
          <a:xfrm xmlns:a="http://schemas.openxmlformats.org/drawingml/2006/main">
            <a:off x="3086100" y="3200400"/>
            <a:ext cx="514350" cy="0"/>
          </a:xfrm>
          <a:prstGeom xmlns:a="http://schemas.openxmlformats.org/drawingml/2006/main" prst="straightConnector1">
            <a:avLst/>
          </a:prstGeom>
          <a:ln xmlns:a="http://schemas.openxmlformats.org/drawingml/2006/main" w="28575">
            <a:solidFill>
              <a:srgbClr val="2E6F70"/>
            </a:solidFill>
            <a:prstDash val="solid"/>
            <a:tailEnd type="triangle" w="sm" len="sm"/>
          </a:ln>
        </p:spPr>
      </p:cxnSp>
      <p:cxnSp>
        <p:nvCxnSpPr>
          <p:cNvPr id="47" name=""/>
          <p:cNvCxnSpPr>
            <a:stCxn xmlns:a="http://schemas.openxmlformats.org/drawingml/2006/main" id="7" idx="3"/>
            <a:endCxn xmlns:a="http://schemas.openxmlformats.org/drawingml/2006/main" id="10" idx="1"/>
          </p:cNvCxnSpPr>
          <p:nvPr/>
        </p:nvCxnSpPr>
        <p:spPr>
          <a:xfrm xmlns:a="http://schemas.openxmlformats.org/drawingml/2006/main">
            <a:off x="5695950" y="3200400"/>
            <a:ext cx="514350" cy="0"/>
          </a:xfrm>
          <a:prstGeom xmlns:a="http://schemas.openxmlformats.org/drawingml/2006/main" prst="straightConnector1">
            <a:avLst/>
          </a:prstGeom>
          <a:ln xmlns:a="http://schemas.openxmlformats.org/drawingml/2006/main" w="28575">
            <a:solidFill>
              <a:srgbClr val="2E6F70"/>
            </a:solidFill>
            <a:prstDash val="solid"/>
            <a:tailEnd type="triangle" w="sm" len="sm"/>
          </a:ln>
        </p:spPr>
      </p:cxnSp>
      <p:sp>
        <p:nvSpPr>
          <p:cNvPr id="15" name="">
            <a:extLst xmlns:a="http://schemas.openxmlformats.org/drawingml/2006/main">
              <a:ext uri="{FF2B5EF4-FFF2-40B4-BE49-F238E27FC236}">
                <a16:creationId xmlns:a16="http://schemas.microsoft.com/office/drawing/2014/main" id="{A6A6E5A3-881A-44ED-8D04-10F4F9C745F5}"/>
              </a:ext>
            </a:extLst>
          </p:cNvPr>
          <p:cNvSpPr>
            <a:spLocks xmlns:a="http://schemas.openxmlformats.org/drawingml/2006/main" noGrp="1"/>
          </p:cNvSpPr>
          <p:nvPr/>
        </p:nvSpPr>
        <p:spPr>
          <a:xfrm xmlns:a="http://schemas.openxmlformats.org/drawingml/2006/main">
            <a:off x="9182100" y="1962150"/>
            <a:ext cx="2305050" cy="1009650"/>
          </a:xfrm>
          <a:prstGeom xmlns:a="http://schemas.openxmlformats.org/drawingml/2006/main" prst="roundRect">
            <a:avLst>
              <a:gd name="adj" fmla="val 11321"/>
            </a:avLst>
          </a:prstGeom>
          <a:solidFill xmlns:a="http://schemas.openxmlformats.org/drawingml/2006/main">
            <a:srgbClr val="963F3F"/>
          </a:solidFill>
          <a:ln xmlns:a="http://schemas.openxmlformats.org/drawingml/2006/main" w="19050">
            <a:solidFill>
              <a:srgbClr val="963F3F"/>
            </a:solidFill>
            <a:prstDash val="solid"/>
          </a:ln>
        </p:spPr>
      </p:sp>
      <p:sp>
        <p:nvSpPr>
          <p:cNvPr id="16" name="">
            <a:extLst xmlns:a="http://schemas.openxmlformats.org/drawingml/2006/main">
              <a:ext uri="{FF2B5EF4-FFF2-40B4-BE49-F238E27FC236}">
                <a16:creationId xmlns:a16="http://schemas.microsoft.com/office/drawing/2014/main" id="{DC9A6646-19CD-423C-A048-FAAA9FF3ECE2}"/>
              </a:ext>
            </a:extLst>
          </p:cNvPr>
          <p:cNvSpPr>
            <a:spLocks xmlns:a="http://schemas.openxmlformats.org/drawingml/2006/main" noGrp="1"/>
          </p:cNvSpPr>
          <p:nvPr/>
        </p:nvSpPr>
        <p:spPr>
          <a:xfrm xmlns:a="http://schemas.openxmlformats.org/drawingml/2006/main">
            <a:off x="9334500" y="2124075"/>
            <a:ext cx="2000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F5F1E8"/>
                </a:solidFill>
                <a:latin typeface="Helvetica Neue"/>
                <a:ea typeface="Helvetica Neue"/>
                <a:cs typeface="Helvetica Neue"/>
              </a:defRPr>
            </a:pPr>
            <a:r>
              <a:rPr sz="1500" b="1">
                <a:solidFill>
                  <a:srgbClr val="F5F1E8"/>
                </a:solidFill>
                <a:latin typeface="Helvetica Neue"/>
                <a:ea typeface="Helvetica Neue"/>
                <a:cs typeface="Helvetica Neue"/>
              </a:rPr>
              <a:t>EXIT 1</a:t>
            </a:r>
          </a:p>
        </p:txBody>
      </p:sp>
      <p:sp>
        <p:nvSpPr>
          <p:cNvPr id="17" name="">
            <a:extLst xmlns:a="http://schemas.openxmlformats.org/drawingml/2006/main">
              <a:ext uri="{FF2B5EF4-FFF2-40B4-BE49-F238E27FC236}">
                <a16:creationId xmlns:a16="http://schemas.microsoft.com/office/drawing/2014/main" id="{F39C6280-B7E4-4E99-B45E-7E641164C5F7}"/>
              </a:ext>
            </a:extLst>
          </p:cNvPr>
          <p:cNvSpPr>
            <a:spLocks xmlns:a="http://schemas.openxmlformats.org/drawingml/2006/main" noGrp="1"/>
          </p:cNvSpPr>
          <p:nvPr/>
        </p:nvSpPr>
        <p:spPr>
          <a:xfrm xmlns:a="http://schemas.openxmlformats.org/drawingml/2006/main">
            <a:off x="9334500" y="2486025"/>
            <a:ext cx="2000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100000"/>
          </a:bodyPr>
          <a:lstStyle xmlns:a="http://schemas.openxmlformats.org/drawingml/2006/main"/>
          <a:p xmlns:a="http://schemas.openxmlformats.org/drawingml/2006/main">
            <a:pPr algn="ctr">
              <a:lnSpc>
                <a:spcPct val="100000"/>
              </a:lnSpc>
              <a:buNone/>
              <a:defRPr sz="1200" b="0">
                <a:solidFill>
                  <a:srgbClr val="F5F1E8"/>
                </a:solidFill>
                <a:latin typeface="Helvetica Neue"/>
                <a:ea typeface="Helvetica Neue"/>
                <a:cs typeface="Helvetica Neue"/>
              </a:defRPr>
            </a:pPr>
            <a:r>
              <a:rPr sz="1200" b="0">
                <a:solidFill>
                  <a:srgbClr val="F5F1E8"/>
                </a:solidFill>
                <a:latin typeface="Helvetica Neue"/>
                <a:ea typeface="Helvetica Neue"/>
                <a:cs typeface="Helvetica Neue"/>
              </a:rPr>
              <a:t>channel demonstrated, block</a:t>
            </a:r>
          </a:p>
        </p:txBody>
      </p:sp>
      <p:sp>
        <p:nvSpPr>
          <p:cNvPr id="18" name="">
            <a:extLst xmlns:a="http://schemas.openxmlformats.org/drawingml/2006/main">
              <a:ext uri="{FF2B5EF4-FFF2-40B4-BE49-F238E27FC236}">
                <a16:creationId xmlns:a16="http://schemas.microsoft.com/office/drawing/2014/main" id="{570AC7D4-78E9-4A90-A44B-A4DEE2A132F3}"/>
              </a:ext>
            </a:extLst>
          </p:cNvPr>
          <p:cNvSpPr>
            <a:spLocks xmlns:a="http://schemas.openxmlformats.org/drawingml/2006/main" noGrp="1"/>
          </p:cNvSpPr>
          <p:nvPr/>
        </p:nvSpPr>
        <p:spPr>
          <a:xfrm xmlns:a="http://schemas.openxmlformats.org/drawingml/2006/main">
            <a:off x="9182100" y="3238500"/>
            <a:ext cx="2305050" cy="1009650"/>
          </a:xfrm>
          <a:prstGeom xmlns:a="http://schemas.openxmlformats.org/drawingml/2006/main" prst="roundRect">
            <a:avLst>
              <a:gd name="adj" fmla="val 11321"/>
            </a:avLst>
          </a:prstGeom>
          <a:solidFill xmlns:a="http://schemas.openxmlformats.org/drawingml/2006/main">
            <a:srgbClr val="427653"/>
          </a:solidFill>
          <a:ln xmlns:a="http://schemas.openxmlformats.org/drawingml/2006/main" w="19050">
            <a:solidFill>
              <a:srgbClr val="427653"/>
            </a:solidFill>
            <a:prstDash val="solid"/>
          </a:ln>
        </p:spPr>
      </p:sp>
      <p:sp>
        <p:nvSpPr>
          <p:cNvPr id="19" name="">
            <a:extLst xmlns:a="http://schemas.openxmlformats.org/drawingml/2006/main">
              <a:ext uri="{FF2B5EF4-FFF2-40B4-BE49-F238E27FC236}">
                <a16:creationId xmlns:a16="http://schemas.microsoft.com/office/drawing/2014/main" id="{4A0C3D2A-B67E-4928-9839-6825FDEFC67A}"/>
              </a:ext>
            </a:extLst>
          </p:cNvPr>
          <p:cNvSpPr>
            <a:spLocks xmlns:a="http://schemas.openxmlformats.org/drawingml/2006/main" noGrp="1"/>
          </p:cNvSpPr>
          <p:nvPr/>
        </p:nvSpPr>
        <p:spPr>
          <a:xfrm xmlns:a="http://schemas.openxmlformats.org/drawingml/2006/main">
            <a:off x="9334500" y="3400425"/>
            <a:ext cx="2000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F5F1E8"/>
                </a:solidFill>
                <a:latin typeface="Helvetica Neue"/>
                <a:ea typeface="Helvetica Neue"/>
                <a:cs typeface="Helvetica Neue"/>
              </a:defRPr>
            </a:pPr>
            <a:r>
              <a:rPr sz="1500" b="1">
                <a:solidFill>
                  <a:srgbClr val="F5F1E8"/>
                </a:solidFill>
                <a:latin typeface="Helvetica Neue"/>
                <a:ea typeface="Helvetica Neue"/>
                <a:cs typeface="Helvetica Neue"/>
              </a:rPr>
              <a:t>EXIT 0</a:t>
            </a:r>
          </a:p>
        </p:txBody>
      </p:sp>
      <p:sp>
        <p:nvSpPr>
          <p:cNvPr id="20" name="">
            <a:extLst xmlns:a="http://schemas.openxmlformats.org/drawingml/2006/main">
              <a:ext uri="{FF2B5EF4-FFF2-40B4-BE49-F238E27FC236}">
                <a16:creationId xmlns:a16="http://schemas.microsoft.com/office/drawing/2014/main" id="{382A84F9-C293-4BEA-9627-11C1763B4FC3}"/>
              </a:ext>
            </a:extLst>
          </p:cNvPr>
          <p:cNvSpPr>
            <a:spLocks xmlns:a="http://schemas.openxmlformats.org/drawingml/2006/main" noGrp="1"/>
          </p:cNvSpPr>
          <p:nvPr/>
        </p:nvSpPr>
        <p:spPr>
          <a:xfrm xmlns:a="http://schemas.openxmlformats.org/drawingml/2006/main">
            <a:off x="9334500" y="3762375"/>
            <a:ext cx="2000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98958"/>
          </a:bodyPr>
          <a:lstStyle xmlns:a="http://schemas.openxmlformats.org/drawingml/2006/main"/>
          <a:p xmlns:a="http://schemas.openxmlformats.org/drawingml/2006/main">
            <a:pPr algn="ctr">
              <a:lnSpc>
                <a:spcPct val="100000"/>
              </a:lnSpc>
              <a:buNone/>
              <a:defRPr sz="1200" b="0">
                <a:solidFill>
                  <a:srgbClr val="F5F1E8"/>
                </a:solidFill>
                <a:latin typeface="Helvetica Neue"/>
                <a:ea typeface="Helvetica Neue"/>
                <a:cs typeface="Helvetica Neue"/>
              </a:defRPr>
            </a:pPr>
            <a:r>
              <a:rPr sz="1200" b="0">
                <a:solidFill>
                  <a:srgbClr val="F5F1E8"/>
                </a:solidFill>
                <a:latin typeface="Helvetica Neue"/>
                <a:ea typeface="Helvetica Neue"/>
                <a:cs typeface="Helvetica Neue"/>
              </a:rPr>
              <a:t>no channel observed in scope</a:t>
            </a:r>
          </a:p>
        </p:txBody>
      </p:sp>
      <p:sp>
        <p:nvSpPr>
          <p:cNvPr id="21" name="">
            <a:extLst xmlns:a="http://schemas.openxmlformats.org/drawingml/2006/main">
              <a:ext uri="{FF2B5EF4-FFF2-40B4-BE49-F238E27FC236}">
                <a16:creationId xmlns:a16="http://schemas.microsoft.com/office/drawing/2014/main" id="{BC06FDB1-5BEB-479E-B590-9B2567982DF7}"/>
              </a:ext>
            </a:extLst>
          </p:cNvPr>
          <p:cNvSpPr>
            <a:spLocks xmlns:a="http://schemas.openxmlformats.org/drawingml/2006/main" noGrp="1"/>
          </p:cNvSpPr>
          <p:nvPr/>
        </p:nvSpPr>
        <p:spPr>
          <a:xfrm xmlns:a="http://schemas.openxmlformats.org/drawingml/2006/main">
            <a:off x="9182100" y="4514850"/>
            <a:ext cx="2305050" cy="1009650"/>
          </a:xfrm>
          <a:prstGeom xmlns:a="http://schemas.openxmlformats.org/drawingml/2006/main" prst="roundRect">
            <a:avLst>
              <a:gd name="adj" fmla="val 11321"/>
            </a:avLst>
          </a:prstGeom>
          <a:solidFill xmlns:a="http://schemas.openxmlformats.org/drawingml/2006/main">
            <a:srgbClr val="B55D3C"/>
          </a:solidFill>
          <a:ln xmlns:a="http://schemas.openxmlformats.org/drawingml/2006/main" w="19050">
            <a:solidFill>
              <a:srgbClr val="B55D3C"/>
            </a:solidFill>
            <a:prstDash val="solid"/>
          </a:ln>
        </p:spPr>
      </p:sp>
      <p:sp>
        <p:nvSpPr>
          <p:cNvPr id="22" name="">
            <a:extLst xmlns:a="http://schemas.openxmlformats.org/drawingml/2006/main">
              <a:ext uri="{FF2B5EF4-FFF2-40B4-BE49-F238E27FC236}">
                <a16:creationId xmlns:a16="http://schemas.microsoft.com/office/drawing/2014/main" id="{B721E1B2-E614-4719-A6DE-1B3E88D11DC1}"/>
              </a:ext>
            </a:extLst>
          </p:cNvPr>
          <p:cNvSpPr>
            <a:spLocks xmlns:a="http://schemas.openxmlformats.org/drawingml/2006/main" noGrp="1"/>
          </p:cNvSpPr>
          <p:nvPr/>
        </p:nvSpPr>
        <p:spPr>
          <a:xfrm xmlns:a="http://schemas.openxmlformats.org/drawingml/2006/main">
            <a:off x="9334500" y="4676775"/>
            <a:ext cx="2000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500" b="1">
                <a:solidFill>
                  <a:srgbClr val="F5F1E8"/>
                </a:solidFill>
                <a:latin typeface="Helvetica Neue"/>
                <a:ea typeface="Helvetica Neue"/>
                <a:cs typeface="Helvetica Neue"/>
              </a:defRPr>
            </a:pPr>
            <a:r>
              <a:rPr sz="1500" b="1">
                <a:solidFill>
                  <a:srgbClr val="F5F1E8"/>
                </a:solidFill>
                <a:latin typeface="Helvetica Neue"/>
                <a:ea typeface="Helvetica Neue"/>
                <a:cs typeface="Helvetica Neue"/>
              </a:rPr>
              <a:t>EXIT 2</a:t>
            </a:r>
          </a:p>
        </p:txBody>
      </p:sp>
      <p:sp>
        <p:nvSpPr>
          <p:cNvPr id="23" name="">
            <a:extLst xmlns:a="http://schemas.openxmlformats.org/drawingml/2006/main">
              <a:ext uri="{FF2B5EF4-FFF2-40B4-BE49-F238E27FC236}">
                <a16:creationId xmlns:a16="http://schemas.microsoft.com/office/drawing/2014/main" id="{0592C8E4-2E0F-483B-9C34-6DDCC1101BAB}"/>
              </a:ext>
            </a:extLst>
          </p:cNvPr>
          <p:cNvSpPr>
            <a:spLocks xmlns:a="http://schemas.openxmlformats.org/drawingml/2006/main" noGrp="1"/>
          </p:cNvSpPr>
          <p:nvPr/>
        </p:nvSpPr>
        <p:spPr>
          <a:xfrm xmlns:a="http://schemas.openxmlformats.org/drawingml/2006/main">
            <a:off x="9334500" y="5038725"/>
            <a:ext cx="2000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normAutofit fontScale="99922"/>
          </a:bodyPr>
          <a:lstStyle xmlns:a="http://schemas.openxmlformats.org/drawingml/2006/main"/>
          <a:p xmlns:a="http://schemas.openxmlformats.org/drawingml/2006/main">
            <a:pPr algn="ctr">
              <a:lnSpc>
                <a:spcPct val="100000"/>
              </a:lnSpc>
              <a:buNone/>
              <a:defRPr sz="1200" b="0">
                <a:solidFill>
                  <a:srgbClr val="F5F1E8"/>
                </a:solidFill>
                <a:latin typeface="Helvetica Neue"/>
                <a:ea typeface="Helvetica Neue"/>
                <a:cs typeface="Helvetica Neue"/>
              </a:defRPr>
            </a:pPr>
            <a:r>
              <a:rPr sz="1200" b="0">
                <a:solidFill>
                  <a:srgbClr val="F5F1E8"/>
                </a:solidFill>
                <a:latin typeface="Helvetica Neue"/>
                <a:ea typeface="Helvetica Neue"/>
                <a:cs typeface="Helvetica Neue"/>
              </a:rPr>
              <a:t>inconclusive, repair and rerun</a:t>
            </a:r>
          </a:p>
        </p:txBody>
      </p:sp>
      <p:cxnSp>
        <p:nvCxnSpPr>
          <p:cNvPr id="57" name=""/>
          <p:cNvCxnSpPr>
            <a:stCxn xmlns:a="http://schemas.openxmlformats.org/drawingml/2006/main" id="10" idx="3"/>
            <a:endCxn xmlns:a="http://schemas.openxmlformats.org/drawingml/2006/main" id="15" idx="1"/>
          </p:cNvCxnSpPr>
          <p:nvPr/>
        </p:nvCxnSpPr>
        <p:spPr>
          <a:xfrm xmlns:a="http://schemas.openxmlformats.org/drawingml/2006/main" flipV="1">
            <a:off x="8382000" y="2466975"/>
            <a:ext cx="800100" cy="733425"/>
          </a:xfrm>
          <a:prstGeom xmlns:a="http://schemas.openxmlformats.org/drawingml/2006/main" prst="straightConnector1">
            <a:avLst/>
          </a:prstGeom>
          <a:ln xmlns:a="http://schemas.openxmlformats.org/drawingml/2006/main" w="28575">
            <a:solidFill>
              <a:srgbClr val="963F3F"/>
            </a:solidFill>
            <a:prstDash val="solid"/>
            <a:tailEnd type="triangle" w="sm" len="sm"/>
          </a:ln>
        </p:spPr>
      </p:cxnSp>
      <p:cxnSp>
        <p:nvCxnSpPr>
          <p:cNvPr id="58" name=""/>
          <p:cNvCxnSpPr>
            <a:stCxn xmlns:a="http://schemas.openxmlformats.org/drawingml/2006/main" id="10" idx="3"/>
            <a:endCxn xmlns:a="http://schemas.openxmlformats.org/drawingml/2006/main" id="18" idx="1"/>
          </p:cNvCxnSpPr>
          <p:nvPr/>
        </p:nvCxnSpPr>
        <p:spPr>
          <a:xfrm xmlns:a="http://schemas.openxmlformats.org/drawingml/2006/main">
            <a:off x="8382000" y="3200400"/>
            <a:ext cx="800100" cy="542925"/>
          </a:xfrm>
          <a:prstGeom xmlns:a="http://schemas.openxmlformats.org/drawingml/2006/main" prst="straightConnector1">
            <a:avLst/>
          </a:prstGeom>
          <a:ln xmlns:a="http://schemas.openxmlformats.org/drawingml/2006/main" w="28575">
            <a:solidFill>
              <a:srgbClr val="427653"/>
            </a:solidFill>
            <a:prstDash val="solid"/>
            <a:tailEnd type="triangle" w="sm" len="sm"/>
          </a:ln>
        </p:spPr>
      </p:cxnSp>
      <p:cxnSp>
        <p:nvCxnSpPr>
          <p:cNvPr id="59" name=""/>
          <p:cNvCxnSpPr>
            <a:stCxn xmlns:a="http://schemas.openxmlformats.org/drawingml/2006/main" id="10" idx="3"/>
            <a:endCxn xmlns:a="http://schemas.openxmlformats.org/drawingml/2006/main" id="21" idx="1"/>
          </p:cNvCxnSpPr>
          <p:nvPr/>
        </p:nvCxnSpPr>
        <p:spPr>
          <a:xfrm xmlns:a="http://schemas.openxmlformats.org/drawingml/2006/main">
            <a:off x="8382000" y="3200400"/>
            <a:ext cx="800100" cy="1819275"/>
          </a:xfrm>
          <a:prstGeom xmlns:a="http://schemas.openxmlformats.org/drawingml/2006/main" prst="straightConnector1">
            <a:avLst/>
          </a:prstGeom>
          <a:ln xmlns:a="http://schemas.openxmlformats.org/drawingml/2006/main" w="28575">
            <a:solidFill>
              <a:srgbClr val="B55D3C"/>
            </a:solidFill>
            <a:prstDash val="solid"/>
            <a:tailEnd type="triangle" w="sm" len="sm"/>
          </a:ln>
        </p:spPr>
      </p:cxnSp>
      <p:sp>
        <p:nvSpPr>
          <p:cNvPr id="27" name="">
            <a:extLst xmlns:a="http://schemas.openxmlformats.org/drawingml/2006/main">
              <a:ext uri="{FF2B5EF4-FFF2-40B4-BE49-F238E27FC236}">
                <a16:creationId xmlns:a16="http://schemas.microsoft.com/office/drawing/2014/main" id="{DA96E483-9AE4-4009-8E74-2B1E246B356C}"/>
              </a:ext>
            </a:extLst>
          </p:cNvPr>
          <p:cNvSpPr>
            <a:spLocks xmlns:a="http://schemas.openxmlformats.org/drawingml/2006/main" noGrp="1"/>
          </p:cNvSpPr>
          <p:nvPr/>
        </p:nvSpPr>
        <p:spPr>
          <a:xfrm xmlns:a="http://schemas.openxmlformats.org/drawingml/2006/main">
            <a:off x="819150" y="4648200"/>
            <a:ext cx="333375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800" b="1">
                <a:solidFill>
                  <a:srgbClr val="2E6F70"/>
                </a:solidFill>
                <a:latin typeface="Helvetica Neue"/>
                <a:ea typeface="Helvetica Neue"/>
                <a:cs typeface="Helvetica Neue"/>
              </a:defRPr>
            </a:pPr>
            <a:r>
              <a:rPr sz="1800" b="1">
                <a:solidFill>
                  <a:srgbClr val="2E6F70"/>
                </a:solidFill>
                <a:latin typeface="Helvetica Neue"/>
                <a:ea typeface="Helvetica Neue"/>
                <a:cs typeface="Helvetica Neue"/>
              </a:rPr>
              <a:t>Why a lab could adopt it</a:t>
            </a:r>
          </a:p>
        </p:txBody>
      </p:sp>
      <p:sp>
        <p:nvSpPr>
          <p:cNvPr id="28" name="">
            <a:extLst xmlns:a="http://schemas.openxmlformats.org/drawingml/2006/main">
              <a:ext uri="{FF2B5EF4-FFF2-40B4-BE49-F238E27FC236}">
                <a16:creationId xmlns:a16="http://schemas.microsoft.com/office/drawing/2014/main" id="{F6EAA75F-93FC-4A9A-A47F-4A3FE68E75EA}"/>
              </a:ext>
            </a:extLst>
          </p:cNvPr>
          <p:cNvSpPr>
            <a:spLocks xmlns:a="http://schemas.openxmlformats.org/drawingml/2006/main" noGrp="1"/>
          </p:cNvSpPr>
          <p:nvPr/>
        </p:nvSpPr>
        <p:spPr>
          <a:xfrm xmlns:a="http://schemas.openxmlformats.org/drawingml/2006/main">
            <a:off x="819150" y="5086350"/>
            <a:ext cx="33337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0000"/>
              </a:lnSpc>
              <a:buNone/>
              <a:defRPr sz="1425" b="0">
                <a:solidFill>
                  <a:srgbClr val="18313D"/>
                </a:solidFill>
                <a:latin typeface="Helvetica Neue"/>
                <a:ea typeface="Helvetica Neue"/>
                <a:cs typeface="Helvetica Neue"/>
              </a:defRPr>
            </a:pPr>
            <a:r>
              <a:rPr sz="1425" b="0">
                <a:solidFill>
                  <a:srgbClr val="18313D"/>
                </a:solidFill>
                <a:latin typeface="Helvetica Neue"/>
                <a:ea typeface="Helvetica Neue"/>
                <a:cs typeface="Helvetica Neue"/>
              </a:rPr>
              <a:t>Standard library CLI</a:t>
            </a:r>
          </a:p>
          <a:p xmlns:a="http://schemas.openxmlformats.org/drawingml/2006/main">
            <a:pPr algn="l">
              <a:lnSpc>
                <a:spcPct val="130000"/>
              </a:lnSpc>
              <a:buNone/>
              <a:defRPr sz="1425" b="0">
                <a:solidFill>
                  <a:srgbClr val="18313D"/>
                </a:solidFill>
                <a:latin typeface="Helvetica Neue"/>
                <a:ea typeface="Helvetica Neue"/>
                <a:cs typeface="Helvetica Neue"/>
              </a:defRPr>
            </a:pPr>
            <a:r>
              <a:rPr sz="1425" b="0">
                <a:solidFill>
                  <a:srgbClr val="18313D"/>
                </a:solidFill>
                <a:latin typeface="Helvetica Neue"/>
                <a:ea typeface="Helvetica Neue"/>
                <a:cs typeface="Helvetica Neue"/>
              </a:rPr>
              <a:t>Config bounded claims</a:t>
            </a:r>
          </a:p>
          <a:p xmlns:a="http://schemas.openxmlformats.org/drawingml/2006/main">
            <a:pPr algn="l">
              <a:lnSpc>
                <a:spcPct val="130000"/>
              </a:lnSpc>
              <a:buNone/>
              <a:defRPr sz="1425" b="0">
                <a:solidFill>
                  <a:srgbClr val="18313D"/>
                </a:solidFill>
                <a:latin typeface="Helvetica Neue"/>
                <a:ea typeface="Helvetica Neue"/>
                <a:cs typeface="Helvetica Neue"/>
              </a:defRPr>
            </a:pPr>
            <a:r>
              <a:rPr sz="1425" b="0">
                <a:solidFill>
                  <a:srgbClr val="18313D"/>
                </a:solidFill>
                <a:latin typeface="Helvetica Neue"/>
                <a:ea typeface="Helvetica Neue"/>
                <a:cs typeface="Helvetica Neue"/>
              </a:rPr>
              <a:t>Machine readable evidence</a:t>
            </a:r>
          </a:p>
        </p:txBody>
      </p:sp>
      <p:sp>
        <p:nvSpPr>
          <p:cNvPr id="29" name="">
            <a:extLst xmlns:a="http://schemas.openxmlformats.org/drawingml/2006/main">
              <a:ext uri="{FF2B5EF4-FFF2-40B4-BE49-F238E27FC236}">
                <a16:creationId xmlns:a16="http://schemas.microsoft.com/office/drawing/2014/main" id="{1906B47D-E0D5-4CD4-B19F-C16EB35B841C}"/>
              </a:ext>
            </a:extLst>
          </p:cNvPr>
          <p:cNvSpPr>
            <a:spLocks xmlns:a="http://schemas.openxmlformats.org/drawingml/2006/main" noGrp="1"/>
          </p:cNvSpPr>
          <p:nvPr/>
        </p:nvSpPr>
        <p:spPr>
          <a:xfrm xmlns:a="http://schemas.openxmlformats.org/drawingml/2006/main">
            <a:off x="4591050" y="4648200"/>
            <a:ext cx="37719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97652"/>
          </a:bodyPr>
          <a:lstStyle xmlns:a="http://schemas.openxmlformats.org/drawingml/2006/main"/>
          <a:p xmlns:a="http://schemas.openxmlformats.org/drawingml/2006/main">
            <a:pPr algn="l">
              <a:lnSpc>
                <a:spcPct val="100000"/>
              </a:lnSpc>
              <a:buNone/>
              <a:defRPr sz="1800" b="1">
                <a:solidFill>
                  <a:srgbClr val="2E6F70"/>
                </a:solidFill>
                <a:latin typeface="Helvetica Neue"/>
                <a:ea typeface="Helvetica Neue"/>
                <a:cs typeface="Helvetica Neue"/>
              </a:defRPr>
            </a:pPr>
            <a:r>
              <a:rPr sz="1800" b="1">
                <a:solidFill>
                  <a:srgbClr val="2E6F70"/>
                </a:solidFill>
                <a:latin typeface="Helvetica Neue"/>
                <a:ea typeface="Helvetica Neue"/>
                <a:cs typeface="Helvetica Neue"/>
              </a:rPr>
              <a:t>Why an external reviewer can use it</a:t>
            </a:r>
          </a:p>
        </p:txBody>
      </p:sp>
      <p:sp>
        <p:nvSpPr>
          <p:cNvPr id="30" name="">
            <a:extLst xmlns:a="http://schemas.openxmlformats.org/drawingml/2006/main">
              <a:ext uri="{FF2B5EF4-FFF2-40B4-BE49-F238E27FC236}">
                <a16:creationId xmlns:a16="http://schemas.microsoft.com/office/drawing/2014/main" id="{F0A4AF68-87F2-44FA-890C-7DD4E0BE9E27}"/>
              </a:ext>
            </a:extLst>
          </p:cNvPr>
          <p:cNvSpPr>
            <a:spLocks xmlns:a="http://schemas.openxmlformats.org/drawingml/2006/main" noGrp="1"/>
          </p:cNvSpPr>
          <p:nvPr/>
        </p:nvSpPr>
        <p:spPr>
          <a:xfrm xmlns:a="http://schemas.openxmlformats.org/drawingml/2006/main">
            <a:off x="4591050" y="5086350"/>
            <a:ext cx="377190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0000"/>
              </a:lnSpc>
              <a:buNone/>
              <a:defRPr sz="1425" b="0">
                <a:solidFill>
                  <a:srgbClr val="18313D"/>
                </a:solidFill>
                <a:latin typeface="Helvetica Neue"/>
                <a:ea typeface="Helvetica Neue"/>
                <a:cs typeface="Helvetica Neue"/>
              </a:defRPr>
            </a:pPr>
            <a:r>
              <a:rPr sz="1425" b="0">
                <a:solidFill>
                  <a:srgbClr val="18313D"/>
                </a:solidFill>
                <a:latin typeface="Helvetica Neue"/>
                <a:ea typeface="Helvetica Neue"/>
                <a:cs typeface="Helvetica Neue"/>
              </a:rPr>
              <a:t>Same deterministic scorer</a:t>
            </a:r>
          </a:p>
          <a:p xmlns:a="http://schemas.openxmlformats.org/drawingml/2006/main">
            <a:pPr algn="l">
              <a:lnSpc>
                <a:spcPct val="130000"/>
              </a:lnSpc>
              <a:buNone/>
              <a:defRPr sz="1425" b="0">
                <a:solidFill>
                  <a:srgbClr val="18313D"/>
                </a:solidFill>
                <a:latin typeface="Helvetica Neue"/>
                <a:ea typeface="Helvetica Neue"/>
                <a:cs typeface="Helvetica Neue"/>
              </a:defRPr>
            </a:pPr>
            <a:r>
              <a:rPr sz="1425" b="0">
                <a:solidFill>
                  <a:srgbClr val="18313D"/>
                </a:solidFill>
                <a:latin typeface="Helvetica Neue"/>
                <a:ea typeface="Helvetica Neue"/>
                <a:cs typeface="Helvetica Neue"/>
              </a:rPr>
              <a:t>Saved evidence verifies offline</a:t>
            </a:r>
          </a:p>
          <a:p xmlns:a="http://schemas.openxmlformats.org/drawingml/2006/main">
            <a:pPr algn="l">
              <a:lnSpc>
                <a:spcPct val="130000"/>
              </a:lnSpc>
              <a:buNone/>
              <a:defRPr sz="1425" b="0">
                <a:solidFill>
                  <a:srgbClr val="18313D"/>
                </a:solidFill>
                <a:latin typeface="Helvetica Neue"/>
                <a:ea typeface="Helvetica Neue"/>
                <a:cs typeface="Helvetica Neue"/>
              </a:defRPr>
            </a:pPr>
            <a:r>
              <a:rPr sz="1425" b="0">
                <a:solidFill>
                  <a:srgbClr val="18313D"/>
                </a:solidFill>
                <a:latin typeface="Helvetica Neue"/>
                <a:ea typeface="Helvetica Neue"/>
                <a:cs typeface="Helvetica Neue"/>
              </a:rPr>
              <a:t>No model access required</a:t>
            </a:r>
          </a:p>
        </p:txBody>
      </p:sp>
      <p:sp>
        <p:nvSpPr>
          <p:cNvPr id="31" name="">
            <a:extLst xmlns:a="http://schemas.openxmlformats.org/drawingml/2006/main">
              <a:ext uri="{FF2B5EF4-FFF2-40B4-BE49-F238E27FC236}">
                <a16:creationId xmlns:a16="http://schemas.microsoft.com/office/drawing/2014/main" id="{930974B3-ED27-4D0E-99E4-576B085F62F5}"/>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32" name="">
            <a:extLst xmlns:a="http://schemas.openxmlformats.org/drawingml/2006/main">
              <a:ext uri="{FF2B5EF4-FFF2-40B4-BE49-F238E27FC236}">
                <a16:creationId xmlns:a16="http://schemas.microsoft.com/office/drawing/2014/main" id="{BFF360BC-810B-44D5-B8EF-BA71A2AC0975}"/>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Track 1 fit: third party verification and a small operational adoption surface</a:t>
            </a:r>
          </a:p>
        </p:txBody>
      </p:sp>
      <p:sp>
        <p:nvSpPr>
          <p:cNvPr id="33" name="">
            <a:extLst xmlns:a="http://schemas.openxmlformats.org/drawingml/2006/main">
              <a:ext uri="{FF2B5EF4-FFF2-40B4-BE49-F238E27FC236}">
                <a16:creationId xmlns:a16="http://schemas.microsoft.com/office/drawing/2014/main" id="{87DA0913-5AEC-4D46-AE39-4513BC2B4B34}"/>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502965481"/>
      </p:ext>
    </p:extLst>
  </p:cSld>
</p:sld>
</file>

<file path=ppt/slides/slide11.xml><?xml version="1.0" encoding="utf-8"?>
<p:sld xmlns:p="http://schemas.openxmlformats.org/presentationml/2006/main">
  <p:cSld>
    <p:bg>
      <p:bgPr>
        <a:solidFill xmlns:a="http://schemas.openxmlformats.org/drawingml/2006/main">
          <a:srgbClr val="F5F1E8"/>
        </a:solidFill>
      </p:bgPr>
    </p:bg>
    <p:spTree>
      <p:nvGrpSpPr>
        <p:cNvPr id="1" name=""/>
        <p:cNvGrpSpPr/>
        <p:nvPr/>
      </p:nvGrpSpPr>
      <p:grpSpPr>
        <a:xfrm xmlns:a="http://schemas.openxmlformats.org/drawingml/2006/main"/>
      </p:grpSpPr>
      <p:sp>
        <p:nvSpPr>
          <p:cNvPr id="33" name="">
            <a:extLst xmlns:a="http://schemas.openxmlformats.org/drawingml/2006/main">
              <a:ext uri="{FF2B5EF4-FFF2-40B4-BE49-F238E27FC236}">
                <a16:creationId xmlns:a16="http://schemas.microsoft.com/office/drawing/2014/main" id="{E078552D-FF91-41D6-AA5A-5579546A67B7}"/>
              </a:ext>
            </a:extLst>
          </p:cNvPr>
          <p:cNvSpPr>
            <a:spLocks xmlns:a="http://schemas.openxmlformats.org/drawingml/2006/main" noGrp="1"/>
          </p:cNvSpPr>
          <p:nvPr/>
        </p:nvSpPr>
        <p:spPr>
          <a:xfrm xmlns:a="http://schemas.openxmlformats.org/drawingml/2006/main">
            <a:off x="666750" y="361950"/>
            <a:ext cx="10668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975" b="1">
                <a:solidFill>
                  <a:srgbClr val="2E6F70"/>
                </a:solidFill>
                <a:latin typeface="Helvetica Neue"/>
                <a:ea typeface="Helvetica Neue"/>
                <a:cs typeface="Helvetica Neue"/>
              </a:defRPr>
            </a:pPr>
            <a:r>
              <a:rPr sz="975" b="1">
                <a:solidFill>
                  <a:srgbClr val="2E6F70"/>
                </a:solidFill>
                <a:latin typeface="Helvetica Neue"/>
                <a:ea typeface="Helvetica Neue"/>
                <a:cs typeface="Helvetica Neue"/>
              </a:rPr>
              <a:t>BOUNDARY</a:t>
            </a:r>
          </a:p>
        </p:txBody>
      </p:sp>
      <p:sp>
        <p:nvSpPr>
          <p:cNvPr id="2" name="">
            <a:extLst xmlns:a="http://schemas.openxmlformats.org/drawingml/2006/main">
              <a:ext uri="{FF2B5EF4-FFF2-40B4-BE49-F238E27FC236}">
                <a16:creationId xmlns:a16="http://schemas.microsoft.com/office/drawing/2014/main" id="{25EA0478-412F-472E-8C05-F91351A95C67}"/>
              </a:ext>
            </a:extLst>
          </p:cNvPr>
          <p:cNvSpPr>
            <a:spLocks xmlns:a="http://schemas.openxmlformats.org/drawingml/2006/main" noGrp="1"/>
          </p:cNvSpPr>
          <p:nvPr/>
        </p:nvSpPr>
        <p:spPr>
          <a:xfrm xmlns:a="http://schemas.openxmlformats.org/drawingml/2006/main">
            <a:off x="666750" y="704850"/>
            <a:ext cx="10858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2850" b="1">
                <a:solidFill>
                  <a:srgbClr val="18313D"/>
                </a:solidFill>
                <a:latin typeface="Helvetica Neue"/>
                <a:ea typeface="Helvetica Neue"/>
                <a:cs typeface="Helvetica Neue"/>
              </a:defRPr>
            </a:pPr>
            <a:r>
              <a:rPr sz="2850" b="1">
                <a:solidFill>
                  <a:srgbClr val="18313D"/>
                </a:solidFill>
                <a:latin typeface="Helvetica Neue"/>
                <a:ea typeface="Helvetica Neue"/>
                <a:cs typeface="Helvetica Neue"/>
              </a:rPr>
              <a:t>What the prototype establishes</a:t>
            </a:r>
          </a:p>
        </p:txBody>
      </p:sp>
      <p:sp>
        <p:nvSpPr>
          <p:cNvPr id="3" name="">
            <a:extLst xmlns:a="http://schemas.openxmlformats.org/drawingml/2006/main">
              <a:ext uri="{FF2B5EF4-FFF2-40B4-BE49-F238E27FC236}">
                <a16:creationId xmlns:a16="http://schemas.microsoft.com/office/drawing/2014/main" id="{8BE1024C-4F92-46CE-9043-A6E4BD207EE9}"/>
              </a:ext>
            </a:extLst>
          </p:cNvPr>
          <p:cNvSpPr>
            <a:spLocks xmlns:a="http://schemas.openxmlformats.org/drawingml/2006/main" noGrp="1"/>
          </p:cNvSpPr>
          <p:nvPr/>
        </p:nvSpPr>
        <p:spPr>
          <a:xfrm xmlns:a="http://schemas.openxmlformats.org/drawingml/2006/main">
            <a:off x="666750" y="1333500"/>
            <a:ext cx="108585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350" b="0">
                <a:solidFill>
                  <a:srgbClr val="65767D"/>
                </a:solidFill>
                <a:latin typeface="Helvetica Neue"/>
                <a:ea typeface="Helvetica Neue"/>
                <a:cs typeface="Helvetica Neue"/>
              </a:defRPr>
            </a:pPr>
            <a:r>
              <a:rPr sz="1350" b="0">
                <a:solidFill>
                  <a:srgbClr val="65767D"/>
                </a:solidFill>
                <a:latin typeface="Helvetica Neue"/>
                <a:ea typeface="Helvetica Neue"/>
                <a:cs typeface="Helvetica Neue"/>
              </a:rPr>
              <a:t>The claim is useful because it stays narrow.</a:t>
            </a:r>
          </a:p>
        </p:txBody>
      </p:sp>
      <p:sp>
        <p:nvSpPr>
          <p:cNvPr id="4" name="">
            <a:extLst xmlns:a="http://schemas.openxmlformats.org/drawingml/2006/main">
              <a:ext uri="{FF2B5EF4-FFF2-40B4-BE49-F238E27FC236}">
                <a16:creationId xmlns:a16="http://schemas.microsoft.com/office/drawing/2014/main" id="{6A90540D-0793-4935-9ABF-16D2B11681E3}"/>
              </a:ext>
            </a:extLst>
          </p:cNvPr>
          <p:cNvSpPr>
            <a:spLocks xmlns:a="http://schemas.openxmlformats.org/drawingml/2006/main" noGrp="1"/>
          </p:cNvSpPr>
          <p:nvPr/>
        </p:nvSpPr>
        <p:spPr>
          <a:xfrm xmlns:a="http://schemas.openxmlformats.org/drawingml/2006/main">
            <a:off x="781050" y="2076450"/>
            <a:ext cx="285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875" b="1">
                <a:solidFill>
                  <a:srgbClr val="427653"/>
                </a:solidFill>
                <a:latin typeface="Helvetica Neue"/>
                <a:ea typeface="Helvetica Neue"/>
                <a:cs typeface="Helvetica Neue"/>
              </a:defRPr>
            </a:pPr>
            <a:r>
              <a:rPr sz="1875" b="1">
                <a:solidFill>
                  <a:srgbClr val="427653"/>
                </a:solidFill>
                <a:latin typeface="Helvetica Neue"/>
                <a:ea typeface="Helvetica Neue"/>
                <a:cs typeface="Helvetica Neue"/>
              </a:rPr>
              <a:t>Supported now</a:t>
            </a:r>
          </a:p>
        </p:txBody>
      </p:sp>
      <p:sp>
        <p:nvSpPr>
          <p:cNvPr id="5" name="">
            <a:extLst xmlns:a="http://schemas.openxmlformats.org/drawingml/2006/main">
              <a:ext uri="{FF2B5EF4-FFF2-40B4-BE49-F238E27FC236}">
                <a16:creationId xmlns:a16="http://schemas.microsoft.com/office/drawing/2014/main" id="{FBC581B9-520D-4DDF-9ACC-33E3DC044745}"/>
              </a:ext>
            </a:extLst>
          </p:cNvPr>
          <p:cNvSpPr>
            <a:spLocks xmlns:a="http://schemas.openxmlformats.org/drawingml/2006/main" noGrp="1"/>
          </p:cNvSpPr>
          <p:nvPr/>
        </p:nvSpPr>
        <p:spPr>
          <a:xfrm xmlns:a="http://schemas.openxmlformats.org/drawingml/2006/main">
            <a:off x="781050" y="2609850"/>
            <a:ext cx="44577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8000"/>
              </a:lnSpc>
              <a:buNone/>
              <a:defRPr sz="1575" b="0">
                <a:solidFill>
                  <a:srgbClr val="18313D"/>
                </a:solidFill>
                <a:latin typeface="Helvetica Neue"/>
                <a:ea typeface="Helvetica Neue"/>
                <a:cs typeface="Helvetica Neue"/>
              </a:defRPr>
            </a:pPr>
            <a:r>
              <a:rPr sz="1575" b="0">
                <a:solidFill>
                  <a:srgbClr val="18313D"/>
                </a:solidFill>
                <a:latin typeface="Helvetica Neue"/>
                <a:ea typeface="Helvetica Neue"/>
                <a:cs typeface="Helvetica Neue"/>
              </a:rPr>
              <a:t>The harness distinguishes three deliberately shared local fixtures from a tenant scoped control.</a:t>
            </a:r>
          </a:p>
          <a:p xmlns:a="http://schemas.openxmlformats.org/drawingml/2006/main">
            <a:r>
              <a:t/>
            </a:r>
          </a:p>
          <a:p xmlns:a="http://schemas.openxmlformats.org/drawingml/2006/main">
            <a:pPr algn="l">
              <a:lnSpc>
                <a:spcPct val="108000"/>
              </a:lnSpc>
              <a:buNone/>
              <a:defRPr sz="1575" b="0">
                <a:solidFill>
                  <a:srgbClr val="18313D"/>
                </a:solidFill>
                <a:latin typeface="Helvetica Neue"/>
                <a:ea typeface="Helvetica Neue"/>
                <a:cs typeface="Helvetica Neue"/>
              </a:defRPr>
            </a:pPr>
            <a:r>
              <a:rPr sz="1575" b="0">
                <a:solidFill>
                  <a:srgbClr val="18313D"/>
                </a:solidFill>
                <a:latin typeface="Helvetica Neue"/>
                <a:ea typeface="Helvetica Neue"/>
                <a:cs typeface="Helvetica Neue"/>
              </a:rPr>
              <a:t>It produces repeatable, digest bound evidence for the exact configuration tested.</a:t>
            </a:r>
          </a:p>
        </p:txBody>
      </p:sp>
      <p:sp>
        <p:nvSpPr>
          <p:cNvPr id="6" name="">
            <a:extLst xmlns:a="http://schemas.openxmlformats.org/drawingml/2006/main">
              <a:ext uri="{FF2B5EF4-FFF2-40B4-BE49-F238E27FC236}">
                <a16:creationId xmlns:a16="http://schemas.microsoft.com/office/drawing/2014/main" id="{C5443C0C-72BA-4BAF-9BDA-4FF0E2808699}"/>
              </a:ext>
            </a:extLst>
          </p:cNvPr>
          <p:cNvSpPr>
            <a:spLocks xmlns:a="http://schemas.openxmlformats.org/drawingml/2006/main" noGrp="1"/>
          </p:cNvSpPr>
          <p:nvPr/>
        </p:nvSpPr>
        <p:spPr>
          <a:xfrm xmlns:a="http://schemas.openxmlformats.org/drawingml/2006/main">
            <a:off x="781050" y="5029200"/>
            <a:ext cx="285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875" b="1">
                <a:solidFill>
                  <a:srgbClr val="963F3F"/>
                </a:solidFill>
                <a:latin typeface="Helvetica Neue"/>
                <a:ea typeface="Helvetica Neue"/>
                <a:cs typeface="Helvetica Neue"/>
              </a:defRPr>
            </a:pPr>
            <a:r>
              <a:rPr sz="1875" b="1">
                <a:solidFill>
                  <a:srgbClr val="963F3F"/>
                </a:solidFill>
                <a:latin typeface="Helvetica Neue"/>
                <a:ea typeface="Helvetica Neue"/>
                <a:cs typeface="Helvetica Neue"/>
              </a:rPr>
              <a:t>Not established</a:t>
            </a:r>
          </a:p>
        </p:txBody>
      </p:sp>
      <p:sp>
        <p:nvSpPr>
          <p:cNvPr id="7" name="">
            <a:extLst xmlns:a="http://schemas.openxmlformats.org/drawingml/2006/main">
              <a:ext uri="{FF2B5EF4-FFF2-40B4-BE49-F238E27FC236}">
                <a16:creationId xmlns:a16="http://schemas.microsoft.com/office/drawing/2014/main" id="{FEE0BA0F-8962-40E4-8F36-7D56772C6B4F}"/>
              </a:ext>
            </a:extLst>
          </p:cNvPr>
          <p:cNvSpPr>
            <a:spLocks xmlns:a="http://schemas.openxmlformats.org/drawingml/2006/main" noGrp="1"/>
          </p:cNvSpPr>
          <p:nvPr/>
        </p:nvSpPr>
        <p:spPr>
          <a:xfrm xmlns:a="http://schemas.openxmlformats.org/drawingml/2006/main">
            <a:off x="781050" y="5467350"/>
            <a:ext cx="44577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500" b="0">
                <a:solidFill>
                  <a:srgbClr val="65767D"/>
                </a:solidFill>
                <a:latin typeface="Helvetica Neue"/>
                <a:ea typeface="Helvetica Neue"/>
                <a:cs typeface="Helvetica Neue"/>
              </a:defRPr>
            </a:pPr>
            <a:r>
              <a:rPr sz="1500" b="0">
                <a:solidFill>
                  <a:srgbClr val="65767D"/>
                </a:solidFill>
                <a:latin typeface="Helvetica Neue"/>
                <a:ea typeface="Helvetica Neue"/>
                <a:cs typeface="Helvetica Neue"/>
              </a:rPr>
              <a:t>Production isolation, complete resource discovery, or absence of timing and hardware channels.</a:t>
            </a:r>
          </a:p>
        </p:txBody>
      </p:sp>
      <p:sp>
        <p:nvSpPr>
          <p:cNvPr id="8" name="">
            <a:extLst xmlns:a="http://schemas.openxmlformats.org/drawingml/2006/main">
              <a:ext uri="{FF2B5EF4-FFF2-40B4-BE49-F238E27FC236}">
                <a16:creationId xmlns:a16="http://schemas.microsoft.com/office/drawing/2014/main" id="{64EC4DA2-55EE-406E-88FE-10954E0D1D40}"/>
              </a:ext>
            </a:extLst>
          </p:cNvPr>
          <p:cNvSpPr>
            <a:spLocks xmlns:a="http://schemas.openxmlformats.org/drawingml/2006/main" noGrp="1"/>
          </p:cNvSpPr>
          <p:nvPr/>
        </p:nvSpPr>
        <p:spPr>
          <a:xfrm xmlns:a="http://schemas.openxmlformats.org/drawingml/2006/main">
            <a:off x="5905500" y="2076450"/>
            <a:ext cx="0" cy="390525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9" name="">
            <a:extLst xmlns:a="http://schemas.openxmlformats.org/drawingml/2006/main">
              <a:ext uri="{FF2B5EF4-FFF2-40B4-BE49-F238E27FC236}">
                <a16:creationId xmlns:a16="http://schemas.microsoft.com/office/drawing/2014/main" id="{D2A2E537-282B-4217-89F1-74426F56F72C}"/>
              </a:ext>
            </a:extLst>
          </p:cNvPr>
          <p:cNvSpPr>
            <a:spLocks xmlns:a="http://schemas.openxmlformats.org/drawingml/2006/main" noGrp="1"/>
          </p:cNvSpPr>
          <p:nvPr/>
        </p:nvSpPr>
        <p:spPr>
          <a:xfrm xmlns:a="http://schemas.openxmlformats.org/drawingml/2006/main">
            <a:off x="6553200" y="2076450"/>
            <a:ext cx="4000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875" b="1">
                <a:solidFill>
                  <a:srgbClr val="B55D3C"/>
                </a:solidFill>
                <a:latin typeface="Helvetica Neue"/>
                <a:ea typeface="Helvetica Neue"/>
                <a:cs typeface="Helvetica Neue"/>
              </a:defRPr>
            </a:pPr>
            <a:r>
              <a:rPr sz="1875" b="1">
                <a:solidFill>
                  <a:srgbClr val="B55D3C"/>
                </a:solidFill>
                <a:latin typeface="Helvetica Neue"/>
                <a:ea typeface="Helvetica Neue"/>
                <a:cs typeface="Helvetica Neue"/>
              </a:rPr>
              <a:t>Next 30 days</a:t>
            </a:r>
          </a:p>
        </p:txBody>
      </p:sp>
      <p:sp>
        <p:nvSpPr>
          <p:cNvPr id="10" name="">
            <a:extLst xmlns:a="http://schemas.openxmlformats.org/drawingml/2006/main">
              <a:ext uri="{FF2B5EF4-FFF2-40B4-BE49-F238E27FC236}">
                <a16:creationId xmlns:a16="http://schemas.microsoft.com/office/drawing/2014/main" id="{A09CE03F-52A0-4759-BD7D-43E4E6A42EE4}"/>
              </a:ext>
            </a:extLst>
          </p:cNvPr>
          <p:cNvSpPr>
            <a:spLocks xmlns:a="http://schemas.openxmlformats.org/drawingml/2006/main" noGrp="1"/>
          </p:cNvSpPr>
          <p:nvPr/>
        </p:nvSpPr>
        <p:spPr>
          <a:xfrm xmlns:a="http://schemas.openxmlformats.org/drawingml/2006/main">
            <a:off x="6572250" y="2724150"/>
            <a:ext cx="400050" cy="400050"/>
          </a:xfrm>
          <a:prstGeom xmlns:a="http://schemas.openxmlformats.org/drawingml/2006/main" prst="roundRect">
            <a:avLst>
              <a:gd name="adj" fmla="val 50000"/>
            </a:avLst>
          </a:prstGeom>
          <a:solidFill xmlns:a="http://schemas.openxmlformats.org/drawingml/2006/main">
            <a:srgbClr val="B55D3C"/>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DCD41F95-7F09-43AB-905B-0355F58A5909}"/>
              </a:ext>
            </a:extLst>
          </p:cNvPr>
          <p:cNvSpPr>
            <a:spLocks xmlns:a="http://schemas.openxmlformats.org/drawingml/2006/main" noGrp="1"/>
          </p:cNvSpPr>
          <p:nvPr/>
        </p:nvSpPr>
        <p:spPr>
          <a:xfrm xmlns:a="http://schemas.openxmlformats.org/drawingml/2006/main">
            <a:off x="6572250" y="2800350"/>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F5F1E8"/>
                </a:solidFill>
                <a:latin typeface="Helvetica Neue"/>
                <a:ea typeface="Helvetica Neue"/>
                <a:cs typeface="Helvetica Neue"/>
              </a:defRPr>
            </a:pPr>
            <a:r>
              <a:rPr sz="1200" b="1">
                <a:solidFill>
                  <a:srgbClr val="F5F1E8"/>
                </a:solidFill>
                <a:latin typeface="Helvetica Neue"/>
                <a:ea typeface="Helvetica Neue"/>
                <a:cs typeface="Helvetica Neue"/>
              </a:rPr>
              <a:t>1</a:t>
            </a:r>
          </a:p>
        </p:txBody>
      </p:sp>
      <p:sp>
        <p:nvSpPr>
          <p:cNvPr id="12" name="">
            <a:extLst xmlns:a="http://schemas.openxmlformats.org/drawingml/2006/main">
              <a:ext uri="{FF2B5EF4-FFF2-40B4-BE49-F238E27FC236}">
                <a16:creationId xmlns:a16="http://schemas.microsoft.com/office/drawing/2014/main" id="{67086C7E-F7DE-451C-B130-F46228328318}"/>
              </a:ext>
            </a:extLst>
          </p:cNvPr>
          <p:cNvSpPr>
            <a:spLocks xmlns:a="http://schemas.openxmlformats.org/drawingml/2006/main" noGrp="1"/>
          </p:cNvSpPr>
          <p:nvPr/>
        </p:nvSpPr>
        <p:spPr>
          <a:xfrm xmlns:a="http://schemas.openxmlformats.org/drawingml/2006/main">
            <a:off x="7219950" y="2705100"/>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500" b="1">
                <a:solidFill>
                  <a:srgbClr val="B55D3C"/>
                </a:solidFill>
                <a:latin typeface="Helvetica Neue"/>
                <a:ea typeface="Helvetica Neue"/>
                <a:cs typeface="Helvetica Neue"/>
              </a:defRPr>
            </a:pPr>
            <a:r>
              <a:rPr sz="1500" b="1">
                <a:solidFill>
                  <a:srgbClr val="B55D3C"/>
                </a:solidFill>
                <a:latin typeface="Helvetica Neue"/>
                <a:ea typeface="Helvetica Neue"/>
                <a:cs typeface="Helvetica Neue"/>
              </a:rPr>
              <a:t>Authorized service adapter</a:t>
            </a:r>
          </a:p>
        </p:txBody>
      </p:sp>
      <p:sp>
        <p:nvSpPr>
          <p:cNvPr id="13" name="">
            <a:extLst xmlns:a="http://schemas.openxmlformats.org/drawingml/2006/main">
              <a:ext uri="{FF2B5EF4-FFF2-40B4-BE49-F238E27FC236}">
                <a16:creationId xmlns:a16="http://schemas.microsoft.com/office/drawing/2014/main" id="{FEC9ABC5-0174-417C-9EAF-B7A3B7EC0038}"/>
              </a:ext>
            </a:extLst>
          </p:cNvPr>
          <p:cNvSpPr>
            <a:spLocks xmlns:a="http://schemas.openxmlformats.org/drawingml/2006/main" noGrp="1"/>
          </p:cNvSpPr>
          <p:nvPr/>
        </p:nvSpPr>
        <p:spPr>
          <a:xfrm xmlns:a="http://schemas.openxmlformats.org/drawingml/2006/main">
            <a:off x="7219950" y="3009900"/>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125" b="0">
                <a:solidFill>
                  <a:srgbClr val="65767D"/>
                </a:solidFill>
                <a:latin typeface="Helvetica Neue"/>
                <a:ea typeface="Helvetica Neue"/>
                <a:cs typeface="Helvetica Neue"/>
              </a:defRPr>
            </a:pPr>
            <a:r>
              <a:rPr sz="1125" b="0">
                <a:solidFill>
                  <a:srgbClr val="65767D"/>
                </a:solidFill>
                <a:latin typeface="Helvetica Neue"/>
                <a:ea typeface="Helvetica Neue"/>
                <a:cs typeface="Helvetica Neue"/>
              </a:rPr>
              <a:t>Artifactory, MinIO, or package proxy</a:t>
            </a:r>
          </a:p>
        </p:txBody>
      </p:sp>
      <p:sp>
        <p:nvSpPr>
          <p:cNvPr id="14" name="">
            <a:extLst xmlns:a="http://schemas.openxmlformats.org/drawingml/2006/main">
              <a:ext uri="{FF2B5EF4-FFF2-40B4-BE49-F238E27FC236}">
                <a16:creationId xmlns:a16="http://schemas.microsoft.com/office/drawing/2014/main" id="{4DD23F76-0BD1-4336-B193-786C69D2F559}"/>
              </a:ext>
            </a:extLst>
          </p:cNvPr>
          <p:cNvSpPr>
            <a:spLocks xmlns:a="http://schemas.openxmlformats.org/drawingml/2006/main" noGrp="1"/>
          </p:cNvSpPr>
          <p:nvPr/>
        </p:nvSpPr>
        <p:spPr>
          <a:xfrm xmlns:a="http://schemas.openxmlformats.org/drawingml/2006/main">
            <a:off x="6772275" y="3124200"/>
            <a:ext cx="0" cy="38100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15" name="">
            <a:extLst xmlns:a="http://schemas.openxmlformats.org/drawingml/2006/main">
              <a:ext uri="{FF2B5EF4-FFF2-40B4-BE49-F238E27FC236}">
                <a16:creationId xmlns:a16="http://schemas.microsoft.com/office/drawing/2014/main" id="{6ECA651B-CD29-43E7-AE36-A179AF89B712}"/>
              </a:ext>
            </a:extLst>
          </p:cNvPr>
          <p:cNvSpPr>
            <a:spLocks xmlns:a="http://schemas.openxmlformats.org/drawingml/2006/main" noGrp="1"/>
          </p:cNvSpPr>
          <p:nvPr/>
        </p:nvSpPr>
        <p:spPr>
          <a:xfrm xmlns:a="http://schemas.openxmlformats.org/drawingml/2006/main">
            <a:off x="6572250" y="3505200"/>
            <a:ext cx="400050" cy="400050"/>
          </a:xfrm>
          <a:prstGeom xmlns:a="http://schemas.openxmlformats.org/drawingml/2006/main" prst="roundRect">
            <a:avLst>
              <a:gd name="adj" fmla="val 50000"/>
            </a:avLst>
          </a:prstGeom>
          <a:solidFill xmlns:a="http://schemas.openxmlformats.org/drawingml/2006/main">
            <a:srgbClr val="2E6F70"/>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B57C26DB-DC9D-4016-AE54-36A63706DE24}"/>
              </a:ext>
            </a:extLst>
          </p:cNvPr>
          <p:cNvSpPr>
            <a:spLocks xmlns:a="http://schemas.openxmlformats.org/drawingml/2006/main" noGrp="1"/>
          </p:cNvSpPr>
          <p:nvPr/>
        </p:nvSpPr>
        <p:spPr>
          <a:xfrm xmlns:a="http://schemas.openxmlformats.org/drawingml/2006/main">
            <a:off x="6572250" y="3581400"/>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F5F1E8"/>
                </a:solidFill>
                <a:latin typeface="Helvetica Neue"/>
                <a:ea typeface="Helvetica Neue"/>
                <a:cs typeface="Helvetica Neue"/>
              </a:defRPr>
            </a:pPr>
            <a:r>
              <a:rPr sz="1200" b="1">
                <a:solidFill>
                  <a:srgbClr val="F5F1E8"/>
                </a:solidFill>
                <a:latin typeface="Helvetica Neue"/>
                <a:ea typeface="Helvetica Neue"/>
                <a:cs typeface="Helvetica Neue"/>
              </a:rPr>
              <a:t>2</a:t>
            </a:r>
          </a:p>
        </p:txBody>
      </p:sp>
      <p:sp>
        <p:nvSpPr>
          <p:cNvPr id="17" name="">
            <a:extLst xmlns:a="http://schemas.openxmlformats.org/drawingml/2006/main">
              <a:ext uri="{FF2B5EF4-FFF2-40B4-BE49-F238E27FC236}">
                <a16:creationId xmlns:a16="http://schemas.microsoft.com/office/drawing/2014/main" id="{5B6A5D3A-08FD-4FF1-A8C2-4D9DEDACF427}"/>
              </a:ext>
            </a:extLst>
          </p:cNvPr>
          <p:cNvSpPr>
            <a:spLocks xmlns:a="http://schemas.openxmlformats.org/drawingml/2006/main" noGrp="1"/>
          </p:cNvSpPr>
          <p:nvPr/>
        </p:nvSpPr>
        <p:spPr>
          <a:xfrm xmlns:a="http://schemas.openxmlformats.org/drawingml/2006/main">
            <a:off x="7219950" y="3486150"/>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Production failure modes</a:t>
            </a:r>
          </a:p>
        </p:txBody>
      </p:sp>
      <p:sp>
        <p:nvSpPr>
          <p:cNvPr id="18" name="">
            <a:extLst xmlns:a="http://schemas.openxmlformats.org/drawingml/2006/main">
              <a:ext uri="{FF2B5EF4-FFF2-40B4-BE49-F238E27FC236}">
                <a16:creationId xmlns:a16="http://schemas.microsoft.com/office/drawing/2014/main" id="{2A1F63EF-77B3-44F5-B978-4097A50B06FB}"/>
              </a:ext>
            </a:extLst>
          </p:cNvPr>
          <p:cNvSpPr>
            <a:spLocks xmlns:a="http://schemas.openxmlformats.org/drawingml/2006/main" noGrp="1"/>
          </p:cNvSpPr>
          <p:nvPr/>
        </p:nvSpPr>
        <p:spPr>
          <a:xfrm xmlns:a="http://schemas.openxmlformats.org/drawingml/2006/main">
            <a:off x="7219950" y="3790950"/>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125" b="0">
                <a:solidFill>
                  <a:srgbClr val="65767D"/>
                </a:solidFill>
                <a:latin typeface="Helvetica Neue"/>
                <a:ea typeface="Helvetica Neue"/>
                <a:cs typeface="Helvetica Neue"/>
              </a:defRPr>
            </a:pPr>
            <a:r>
              <a:rPr sz="1125" b="0">
                <a:solidFill>
                  <a:srgbClr val="65767D"/>
                </a:solidFill>
                <a:latin typeface="Helvetica Neue"/>
                <a:ea typeface="Helvetica Neue"/>
                <a:cs typeface="Helvetica Neue"/>
              </a:rPr>
              <a:t>retries, aliases, expiry, and rate limits</a:t>
            </a:r>
          </a:p>
        </p:txBody>
      </p:sp>
      <p:sp>
        <p:nvSpPr>
          <p:cNvPr id="19" name="">
            <a:extLst xmlns:a="http://schemas.openxmlformats.org/drawingml/2006/main">
              <a:ext uri="{FF2B5EF4-FFF2-40B4-BE49-F238E27FC236}">
                <a16:creationId xmlns:a16="http://schemas.microsoft.com/office/drawing/2014/main" id="{7AB24D52-EE47-4FBA-B378-000EA1D763C0}"/>
              </a:ext>
            </a:extLst>
          </p:cNvPr>
          <p:cNvSpPr>
            <a:spLocks xmlns:a="http://schemas.openxmlformats.org/drawingml/2006/main" noGrp="1"/>
          </p:cNvSpPr>
          <p:nvPr/>
        </p:nvSpPr>
        <p:spPr>
          <a:xfrm xmlns:a="http://schemas.openxmlformats.org/drawingml/2006/main">
            <a:off x="6772275" y="3905250"/>
            <a:ext cx="0" cy="38100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20" name="">
            <a:extLst xmlns:a="http://schemas.openxmlformats.org/drawingml/2006/main">
              <a:ext uri="{FF2B5EF4-FFF2-40B4-BE49-F238E27FC236}">
                <a16:creationId xmlns:a16="http://schemas.microsoft.com/office/drawing/2014/main" id="{7F364C0D-A3E7-4C6D-9FCD-8D126281B8BE}"/>
              </a:ext>
            </a:extLst>
          </p:cNvPr>
          <p:cNvSpPr>
            <a:spLocks xmlns:a="http://schemas.openxmlformats.org/drawingml/2006/main" noGrp="1"/>
          </p:cNvSpPr>
          <p:nvPr/>
        </p:nvSpPr>
        <p:spPr>
          <a:xfrm xmlns:a="http://schemas.openxmlformats.org/drawingml/2006/main">
            <a:off x="6572250" y="4286250"/>
            <a:ext cx="400050" cy="400050"/>
          </a:xfrm>
          <a:prstGeom xmlns:a="http://schemas.openxmlformats.org/drawingml/2006/main" prst="roundRect">
            <a:avLst>
              <a:gd name="adj" fmla="val 50000"/>
            </a:avLst>
          </a:prstGeom>
          <a:solidFill xmlns:a="http://schemas.openxmlformats.org/drawingml/2006/main">
            <a:srgbClr val="2E6F70"/>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0A0F32C0-8491-4F82-81B2-49D5EC23CF4B}"/>
              </a:ext>
            </a:extLst>
          </p:cNvPr>
          <p:cNvSpPr>
            <a:spLocks xmlns:a="http://schemas.openxmlformats.org/drawingml/2006/main" noGrp="1"/>
          </p:cNvSpPr>
          <p:nvPr/>
        </p:nvSpPr>
        <p:spPr>
          <a:xfrm xmlns:a="http://schemas.openxmlformats.org/drawingml/2006/main">
            <a:off x="6572250" y="4362450"/>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F5F1E8"/>
                </a:solidFill>
                <a:latin typeface="Helvetica Neue"/>
                <a:ea typeface="Helvetica Neue"/>
                <a:cs typeface="Helvetica Neue"/>
              </a:defRPr>
            </a:pPr>
            <a:r>
              <a:rPr sz="1200" b="1">
                <a:solidFill>
                  <a:srgbClr val="F5F1E8"/>
                </a:solidFill>
                <a:latin typeface="Helvetica Neue"/>
                <a:ea typeface="Helvetica Neue"/>
                <a:cs typeface="Helvetica Neue"/>
              </a:rPr>
              <a:t>3</a:t>
            </a:r>
          </a:p>
        </p:txBody>
      </p:sp>
      <p:sp>
        <p:nvSpPr>
          <p:cNvPr id="22" name="">
            <a:extLst xmlns:a="http://schemas.openxmlformats.org/drawingml/2006/main">
              <a:ext uri="{FF2B5EF4-FFF2-40B4-BE49-F238E27FC236}">
                <a16:creationId xmlns:a16="http://schemas.microsoft.com/office/drawing/2014/main" id="{2F1AA6C6-E4EE-4E95-AE55-4CEF396BB56F}"/>
              </a:ext>
            </a:extLst>
          </p:cNvPr>
          <p:cNvSpPr>
            <a:spLocks xmlns:a="http://schemas.openxmlformats.org/drawingml/2006/main" noGrp="1"/>
          </p:cNvSpPr>
          <p:nvPr/>
        </p:nvSpPr>
        <p:spPr>
          <a:xfrm xmlns:a="http://schemas.openxmlformats.org/drawingml/2006/main">
            <a:off x="7219950" y="4267200"/>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Independent reproduction</a:t>
            </a:r>
          </a:p>
        </p:txBody>
      </p:sp>
      <p:sp>
        <p:nvSpPr>
          <p:cNvPr id="23" name="">
            <a:extLst xmlns:a="http://schemas.openxmlformats.org/drawingml/2006/main">
              <a:ext uri="{FF2B5EF4-FFF2-40B4-BE49-F238E27FC236}">
                <a16:creationId xmlns:a16="http://schemas.microsoft.com/office/drawing/2014/main" id="{FD058225-7D28-4A66-99CF-08B3F10E2910}"/>
              </a:ext>
            </a:extLst>
          </p:cNvPr>
          <p:cNvSpPr>
            <a:spLocks xmlns:a="http://schemas.openxmlformats.org/drawingml/2006/main" noGrp="1"/>
          </p:cNvSpPr>
          <p:nvPr/>
        </p:nvSpPr>
        <p:spPr>
          <a:xfrm xmlns:a="http://schemas.openxmlformats.org/drawingml/2006/main">
            <a:off x="7219950" y="4572000"/>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125" b="0">
                <a:solidFill>
                  <a:srgbClr val="65767D"/>
                </a:solidFill>
                <a:latin typeface="Helvetica Neue"/>
                <a:ea typeface="Helvetica Neue"/>
                <a:cs typeface="Helvetica Neue"/>
              </a:defRPr>
            </a:pPr>
            <a:r>
              <a:rPr sz="1125" b="0">
                <a:solidFill>
                  <a:srgbClr val="65767D"/>
                </a:solidFill>
                <a:latin typeface="Helvetica Neue"/>
                <a:ea typeface="Helvetica Neue"/>
                <a:cs typeface="Helvetica Neue"/>
              </a:rPr>
              <a:t>separate operator and evidence custodian</a:t>
            </a:r>
          </a:p>
        </p:txBody>
      </p:sp>
      <p:sp>
        <p:nvSpPr>
          <p:cNvPr id="24" name="">
            <a:extLst xmlns:a="http://schemas.openxmlformats.org/drawingml/2006/main">
              <a:ext uri="{FF2B5EF4-FFF2-40B4-BE49-F238E27FC236}">
                <a16:creationId xmlns:a16="http://schemas.microsoft.com/office/drawing/2014/main" id="{04662D82-A8B7-4DA0-AF24-0FFEF82C0498}"/>
              </a:ext>
            </a:extLst>
          </p:cNvPr>
          <p:cNvSpPr>
            <a:spLocks xmlns:a="http://schemas.openxmlformats.org/drawingml/2006/main" noGrp="1"/>
          </p:cNvSpPr>
          <p:nvPr/>
        </p:nvSpPr>
        <p:spPr>
          <a:xfrm xmlns:a="http://schemas.openxmlformats.org/drawingml/2006/main">
            <a:off x="6772275" y="4686300"/>
            <a:ext cx="0" cy="381000"/>
          </a:xfrm>
          <a:prstGeom xmlns:a="http://schemas.openxmlformats.org/drawingml/2006/main" prst="line">
            <a:avLst/>
          </a:prstGeom>
          <a:noFill xmlns:a="http://schemas.openxmlformats.org/drawingml/2006/main"/>
          <a:ln xmlns:a="http://schemas.openxmlformats.org/drawingml/2006/main" w="19050">
            <a:solidFill>
              <a:srgbClr val="C8D0CC"/>
            </a:solidFill>
            <a:prstDash val="solid"/>
          </a:ln>
        </p:spPr>
      </p:sp>
      <p:sp>
        <p:nvSpPr>
          <p:cNvPr id="25" name="">
            <a:extLst xmlns:a="http://schemas.openxmlformats.org/drawingml/2006/main">
              <a:ext uri="{FF2B5EF4-FFF2-40B4-BE49-F238E27FC236}">
                <a16:creationId xmlns:a16="http://schemas.microsoft.com/office/drawing/2014/main" id="{E03E88AE-6CE3-472E-BFA7-4DABD3B7875F}"/>
              </a:ext>
            </a:extLst>
          </p:cNvPr>
          <p:cNvSpPr>
            <a:spLocks xmlns:a="http://schemas.openxmlformats.org/drawingml/2006/main" noGrp="1"/>
          </p:cNvSpPr>
          <p:nvPr/>
        </p:nvSpPr>
        <p:spPr>
          <a:xfrm xmlns:a="http://schemas.openxmlformats.org/drawingml/2006/main">
            <a:off x="6572250" y="5067300"/>
            <a:ext cx="400050" cy="400050"/>
          </a:xfrm>
          <a:prstGeom xmlns:a="http://schemas.openxmlformats.org/drawingml/2006/main" prst="roundRect">
            <a:avLst>
              <a:gd name="adj" fmla="val 50000"/>
            </a:avLst>
          </a:prstGeom>
          <a:solidFill xmlns:a="http://schemas.openxmlformats.org/drawingml/2006/main">
            <a:srgbClr val="2E6F70"/>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7A2A2A85-4949-4E7E-A292-C8DD2FC7AD55}"/>
              </a:ext>
            </a:extLst>
          </p:cNvPr>
          <p:cNvSpPr>
            <a:spLocks xmlns:a="http://schemas.openxmlformats.org/drawingml/2006/main" noGrp="1"/>
          </p:cNvSpPr>
          <p:nvPr/>
        </p:nvSpPr>
        <p:spPr>
          <a:xfrm xmlns:a="http://schemas.openxmlformats.org/drawingml/2006/main">
            <a:off x="6572250" y="5143500"/>
            <a:ext cx="4000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1200" b="1">
                <a:solidFill>
                  <a:srgbClr val="F5F1E8"/>
                </a:solidFill>
                <a:latin typeface="Helvetica Neue"/>
                <a:ea typeface="Helvetica Neue"/>
                <a:cs typeface="Helvetica Neue"/>
              </a:defRPr>
            </a:pPr>
            <a:r>
              <a:rPr sz="1200" b="1">
                <a:solidFill>
                  <a:srgbClr val="F5F1E8"/>
                </a:solidFill>
                <a:latin typeface="Helvetica Neue"/>
                <a:ea typeface="Helvetica Neue"/>
                <a:cs typeface="Helvetica Neue"/>
              </a:rPr>
              <a:t>4</a:t>
            </a:r>
          </a:p>
        </p:txBody>
      </p:sp>
      <p:sp>
        <p:nvSpPr>
          <p:cNvPr id="27" name="">
            <a:extLst xmlns:a="http://schemas.openxmlformats.org/drawingml/2006/main">
              <a:ext uri="{FF2B5EF4-FFF2-40B4-BE49-F238E27FC236}">
                <a16:creationId xmlns:a16="http://schemas.microsoft.com/office/drawing/2014/main" id="{5B14AC12-D0E2-409D-A86D-E7EA7B2FEAC5}"/>
              </a:ext>
            </a:extLst>
          </p:cNvPr>
          <p:cNvSpPr>
            <a:spLocks xmlns:a="http://schemas.openxmlformats.org/drawingml/2006/main" noGrp="1"/>
          </p:cNvSpPr>
          <p:nvPr/>
        </p:nvSpPr>
        <p:spPr>
          <a:xfrm xmlns:a="http://schemas.openxmlformats.org/drawingml/2006/main">
            <a:off x="7219950" y="5048250"/>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500" b="1">
                <a:solidFill>
                  <a:srgbClr val="2E6F70"/>
                </a:solidFill>
                <a:latin typeface="Helvetica Neue"/>
                <a:ea typeface="Helvetica Neue"/>
                <a:cs typeface="Helvetica Neue"/>
              </a:defRPr>
            </a:pPr>
            <a:r>
              <a:rPr sz="1500" b="1">
                <a:solidFill>
                  <a:srgbClr val="2E6F70"/>
                </a:solidFill>
                <a:latin typeface="Helvetica Neue"/>
                <a:ea typeface="Helvetica Neue"/>
                <a:cs typeface="Helvetica Neue"/>
              </a:rPr>
              <a:t>Stronger custody</a:t>
            </a:r>
          </a:p>
        </p:txBody>
      </p:sp>
      <p:sp>
        <p:nvSpPr>
          <p:cNvPr id="28" name="">
            <a:extLst xmlns:a="http://schemas.openxmlformats.org/drawingml/2006/main">
              <a:ext uri="{FF2B5EF4-FFF2-40B4-BE49-F238E27FC236}">
                <a16:creationId xmlns:a16="http://schemas.microsoft.com/office/drawing/2014/main" id="{923F5B36-AE23-4DFE-80DA-A1FDD35BDF0D}"/>
              </a:ext>
            </a:extLst>
          </p:cNvPr>
          <p:cNvSpPr>
            <a:spLocks xmlns:a="http://schemas.openxmlformats.org/drawingml/2006/main" noGrp="1"/>
          </p:cNvSpPr>
          <p:nvPr/>
        </p:nvSpPr>
        <p:spPr>
          <a:xfrm xmlns:a="http://schemas.openxmlformats.org/drawingml/2006/main">
            <a:off x="7219950" y="5353050"/>
            <a:ext cx="4000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1125" b="0">
                <a:solidFill>
                  <a:srgbClr val="65767D"/>
                </a:solidFill>
                <a:latin typeface="Helvetica Neue"/>
                <a:ea typeface="Helvetica Neue"/>
                <a:cs typeface="Helvetica Neue"/>
              </a:defRPr>
            </a:pPr>
            <a:r>
              <a:rPr sz="1125" b="0">
                <a:solidFill>
                  <a:srgbClr val="65767D"/>
                </a:solidFill>
                <a:latin typeface="Helvetica Neue"/>
                <a:ea typeface="Helvetica Neue"/>
                <a:cs typeface="Helvetica Neue"/>
              </a:rPr>
              <a:t>signatures or external timestamps</a:t>
            </a:r>
          </a:p>
        </p:txBody>
      </p:sp>
      <p:sp>
        <p:nvSpPr>
          <p:cNvPr id="29" name="">
            <a:extLst xmlns:a="http://schemas.openxmlformats.org/drawingml/2006/main">
              <a:ext uri="{FF2B5EF4-FFF2-40B4-BE49-F238E27FC236}">
                <a16:creationId xmlns:a16="http://schemas.microsoft.com/office/drawing/2014/main" id="{1B9C3F1A-BCBD-4549-9F8C-3068723D5402}"/>
              </a:ext>
            </a:extLst>
          </p:cNvPr>
          <p:cNvSpPr>
            <a:spLocks xmlns:a="http://schemas.openxmlformats.org/drawingml/2006/main" noGrp="1"/>
          </p:cNvSpPr>
          <p:nvPr/>
        </p:nvSpPr>
        <p:spPr>
          <a:xfrm xmlns:a="http://schemas.openxmlformats.org/drawingml/2006/main">
            <a:off x="6477000" y="5981700"/>
            <a:ext cx="4762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ctr">
              <a:lnSpc>
                <a:spcPct val="100000"/>
              </a:lnSpc>
              <a:buNone/>
              <a:defRPr sz="2025" b="1">
                <a:solidFill>
                  <a:srgbClr val="2E6F70"/>
                </a:solidFill>
                <a:latin typeface="Helvetica Neue"/>
                <a:ea typeface="Helvetica Neue"/>
                <a:cs typeface="Helvetica Neue"/>
              </a:defRPr>
            </a:pPr>
            <a:r>
              <a:rPr sz="2025" b="1">
                <a:solidFill>
                  <a:srgbClr val="2E6F70"/>
                </a:solidFill>
                <a:latin typeface="Helvetica Neue"/>
                <a:ea typeface="Helvetica Neue"/>
                <a:cs typeface="Helvetica Neue"/>
              </a:rPr>
              <a:t>Test the pair, then state the bound.</a:t>
            </a:r>
          </a:p>
        </p:txBody>
      </p:sp>
      <p:sp>
        <p:nvSpPr>
          <p:cNvPr id="30" name="">
            <a:extLst xmlns:a="http://schemas.openxmlformats.org/drawingml/2006/main">
              <a:ext uri="{FF2B5EF4-FFF2-40B4-BE49-F238E27FC236}">
                <a16:creationId xmlns:a16="http://schemas.microsoft.com/office/drawing/2014/main" id="{01E5E0DE-63E7-42BF-8B4D-C8A5A63EEABA}"/>
              </a:ext>
            </a:extLst>
          </p:cNvPr>
          <p:cNvSpPr>
            <a:spLocks xmlns:a="http://schemas.openxmlformats.org/drawingml/2006/main" noGrp="1"/>
          </p:cNvSpPr>
          <p:nvPr/>
        </p:nvSpPr>
        <p:spPr>
          <a:xfrm xmlns:a="http://schemas.openxmlformats.org/drawingml/2006/main">
            <a:off x="666750" y="6467475"/>
            <a:ext cx="10858500" cy="0"/>
          </a:xfrm>
          <a:prstGeom xmlns:a="http://schemas.openxmlformats.org/drawingml/2006/main" prst="line">
            <a:avLst/>
          </a:prstGeom>
          <a:noFill xmlns:a="http://schemas.openxmlformats.org/drawingml/2006/main"/>
          <a:ln xmlns:a="http://schemas.openxmlformats.org/drawingml/2006/main" w="9525">
            <a:solidFill>
              <a:srgbClr val="C8D0CC"/>
            </a:solidFill>
            <a:prstDash val="solid"/>
          </a:ln>
        </p:spPr>
      </p:sp>
      <p:sp>
        <p:nvSpPr>
          <p:cNvPr id="31" name="">
            <a:extLst xmlns:a="http://schemas.openxmlformats.org/drawingml/2006/main">
              <a:ext uri="{FF2B5EF4-FFF2-40B4-BE49-F238E27FC236}">
                <a16:creationId xmlns:a16="http://schemas.microsoft.com/office/drawing/2014/main" id="{21B34369-DCA4-4043-8C60-08DD707D208A}"/>
              </a:ext>
            </a:extLst>
          </p:cNvPr>
          <p:cNvSpPr>
            <a:spLocks xmlns:a="http://schemas.openxmlformats.org/drawingml/2006/main" noGrp="1"/>
          </p:cNvSpPr>
          <p:nvPr/>
        </p:nvSpPr>
        <p:spPr>
          <a:xfrm xmlns:a="http://schemas.openxmlformats.org/drawingml/2006/main">
            <a:off x="666750" y="6534150"/>
            <a:ext cx="9810750" cy="171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00000"/>
              </a:lnSpc>
              <a:buNone/>
              <a:defRPr sz="750" b="0">
                <a:solidFill>
                  <a:srgbClr val="65767D"/>
                </a:solidFill>
                <a:latin typeface="Helvetica Neue"/>
                <a:ea typeface="Helvetica Neue"/>
                <a:cs typeface="Helvetica Neue"/>
              </a:defRPr>
            </a:pPr>
            <a:r>
              <a:rPr sz="750" b="0">
                <a:solidFill>
                  <a:srgbClr val="65767D"/>
                </a:solidFill>
                <a:latin typeface="Helvetica Neue"/>
                <a:ea typeface="Helvetica Neue"/>
                <a:cs typeface="Helvetica Neue"/>
              </a:rPr>
              <a:t>Safety boundary: owned or explicitly authorized infrastructure only</a:t>
            </a:r>
          </a:p>
        </p:txBody>
      </p:sp>
      <p:sp>
        <p:nvSpPr>
          <p:cNvPr id="32" name="">
            <a:extLst xmlns:a="http://schemas.openxmlformats.org/drawingml/2006/main">
              <a:ext uri="{FF2B5EF4-FFF2-40B4-BE49-F238E27FC236}">
                <a16:creationId xmlns:a16="http://schemas.microsoft.com/office/drawing/2014/main" id="{260AC294-1A05-4651-AFA7-FB403557EE09}"/>
              </a:ext>
            </a:extLst>
          </p:cNvPr>
          <p:cNvSpPr>
            <a:spLocks xmlns:a="http://schemas.openxmlformats.org/drawingml/2006/main" noGrp="1"/>
          </p:cNvSpPr>
          <p:nvPr/>
        </p:nvSpPr>
        <p:spPr>
          <a:xfrm xmlns:a="http://schemas.openxmlformats.org/drawingml/2006/main">
            <a:off x="10668000" y="6515100"/>
            <a:ext cx="8572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00000"/>
              </a:lnSpc>
              <a:buNone/>
              <a:defRPr sz="825" b="1">
                <a:solidFill>
                  <a:srgbClr val="2E6F70"/>
                </a:solidFill>
                <a:latin typeface="Helvetica Neue"/>
                <a:ea typeface="Helvetica Neue"/>
                <a:cs typeface="Helvetica Neue"/>
              </a:defRPr>
            </a:pPr>
            <a:r>
              <a:rPr sz="825" b="1">
                <a:solidFill>
                  <a:srgbClr val="2E6F70"/>
                </a:solidFill>
                <a:latin typeface="Helvetica Neue"/>
                <a:ea typeface="Helvetica Neue"/>
                <a:cs typeface="Helvetica Neue"/>
              </a:rPr>
              <a:t>MUTE</a:t>
            </a:r>
          </a:p>
        </p:txBody>
      </p:sp>
    </p:spTree>
    <p:extLst>
      <p:ext uri="{BB962C8B-B14F-4D97-AF65-F5344CB8AC3E}">
        <p14:creationId xmlns:p14="http://schemas.microsoft.com/office/powerpoint/2010/main" val="92454194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2026-09-13T05:04:58.0420000Z</dcterms:created>
  <dcterms:modified xsi:type="dcterms:W3CDTF">2026-09-13T05:04:58.0420000Z</dcterms:modified>
</coreProperties>
</file>