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9144000" cx="16256000"/>
  <p:notesSz cx="9144000" cy="16256000"/>
  <p:embeddedFontLst>
    <p:embeddedFont>
      <p:font typeface="Quattrocento Sans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A663C9D-1A1E-4D79-8E72-1DA36093E770}">
  <a:tblStyle styleId="{7A663C9D-1A1E-4D79-8E72-1DA36093E77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QuattrocentoSans-bold.fntdata"/><Relationship Id="rId12" Type="http://schemas.openxmlformats.org/officeDocument/2006/relationships/font" Target="fonts/QuattrocentoSan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QuattrocentoSans-boldItalic.fntdata"/><Relationship Id="rId14" Type="http://schemas.openxmlformats.org/officeDocument/2006/relationships/font" Target="fonts/Quattrocento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PTIST_MASTER">
  <p:cSld name="PPTIST_MASTER">
    <p:bg>
      <p:bgPr>
        <a:solidFill>
          <a:srgbClr val="FFFFFF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hyperlink" Target="https://github.com/davidkimai/bioguard_aixbio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kimi-img.moonshot.cn/pub/slides/okc/6gmgnlxtgbkvs/mnt/agents/output/bioguard/images/slide1_cover.png" id="17" name="Google Shape;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4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>
            <a:gsLst>
              <a:gs pos="0">
                <a:srgbClr val="0D1117">
                  <a:alpha val="0"/>
                </a:srgbClr>
              </a:gs>
              <a:gs pos="40000">
                <a:srgbClr val="0D1117">
                  <a:alpha val="50196"/>
                </a:srgbClr>
              </a:gs>
              <a:gs pos="100000">
                <a:srgbClr val="0D1117">
                  <a:alpha val="87843"/>
                </a:srgbClr>
              </a:gs>
            </a:gsLst>
            <a:lin ang="5400000" scaled="0"/>
          </a:gradFill>
          <a:ln cap="flat" cmpd="sng" w="12700">
            <a:solidFill>
              <a:srgbClr val="3333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4"/>
          <p:cNvSpPr/>
          <p:nvPr/>
        </p:nvSpPr>
        <p:spPr>
          <a:xfrm>
            <a:off x="762000" y="508000"/>
            <a:ext cx="4826000" cy="4064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/>
          <p:nvPr/>
        </p:nvSpPr>
        <p:spPr>
          <a:xfrm>
            <a:off x="889000" y="533400"/>
            <a:ext cx="45720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AIxBIO HACKATHON | APRIL 2026 | TRACK 1</a:t>
            </a:r>
            <a:endParaRPr b="0" i="0" sz="1200" u="none" cap="none" strike="noStrike"/>
          </a:p>
        </p:txBody>
      </p:sp>
      <p:sp>
        <p:nvSpPr>
          <p:cNvPr id="21" name="Google Shape;21;p4"/>
          <p:cNvSpPr/>
          <p:nvPr/>
        </p:nvSpPr>
        <p:spPr>
          <a:xfrm>
            <a:off x="762000" y="3048000"/>
            <a:ext cx="114300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BioGuard: Screening Biological Risk</a:t>
            </a:r>
            <a:endParaRPr b="0" i="0" sz="4000" u="none" cap="none" strike="noStrike">
              <a:solidFill>
                <a:schemeClr val="lt2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lt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Across Multi-Turn AI Conversations</a:t>
            </a:r>
            <a:endParaRPr b="0" i="0" sz="4000" u="none" cap="none" strike="noStrike">
              <a:solidFill>
                <a:schemeClr val="lt2"/>
              </a:solidFill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762000" y="4762500"/>
            <a:ext cx="15240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762000" y="5016500"/>
            <a:ext cx="10160000" cy="8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Shifting biological screening from single questions to continuous conversations.</a:t>
            </a:r>
            <a:endParaRPr b="1" i="0" sz="2000" u="none" cap="none" strike="noStrike"/>
          </a:p>
        </p:txBody>
      </p:sp>
      <p:sp>
        <p:nvSpPr>
          <p:cNvPr id="24" name="Google Shape;24;p4"/>
          <p:cNvSpPr/>
          <p:nvPr/>
        </p:nvSpPr>
        <p:spPr>
          <a:xfrm>
            <a:off x="762000" y="7620000"/>
            <a:ext cx="6350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Jason Tang</a:t>
            </a:r>
            <a:r>
              <a:rPr b="0" i="0" lang="en-US" sz="16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| Independent Researcher</a:t>
            </a:r>
            <a:endParaRPr b="0" i="0" sz="1800" u="none" cap="none" strike="noStrike"/>
          </a:p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With Apart Research | </a:t>
            </a:r>
            <a:r>
              <a:rPr b="0" i="0" lang="en-US" sz="1600" u="sng" cap="none" strike="noStrike">
                <a:solidFill>
                  <a:schemeClr val="hlink"/>
                </a:solidFill>
                <a:latin typeface="Quattrocento Sans"/>
                <a:ea typeface="Quattrocento Sans"/>
                <a:cs typeface="Quattrocento Sans"/>
                <a:sym typeface="Quattrocento Sans"/>
                <a:hlinkClick r:id="rId4"/>
              </a:rPr>
              <a:t>github.com/davidkimai/bioguard_aixbio</a:t>
            </a:r>
            <a:endParaRPr b="0" i="0" sz="1800" u="none" cap="none" strike="noStrike"/>
          </a:p>
        </p:txBody>
      </p:sp>
      <p:sp>
        <p:nvSpPr>
          <p:cNvPr id="25" name="Google Shape;25;p4"/>
          <p:cNvSpPr/>
          <p:nvPr/>
        </p:nvSpPr>
        <p:spPr>
          <a:xfrm>
            <a:off x="15049500" y="8128000"/>
            <a:ext cx="381000" cy="508000"/>
          </a:xfrm>
          <a:custGeom>
            <a:rect b="b" l="l" r="r" t="t"/>
            <a:pathLst>
              <a:path extrusionOk="0" h="508000" w="381000">
                <a:moveTo>
                  <a:pt x="349250" y="0"/>
                </a:moveTo>
                <a:cubicBezTo>
                  <a:pt x="366812" y="0"/>
                  <a:pt x="381000" y="14188"/>
                  <a:pt x="381000" y="31750"/>
                </a:cubicBezTo>
                <a:cubicBezTo>
                  <a:pt x="381000" y="89098"/>
                  <a:pt x="356791" y="135731"/>
                  <a:pt x="324048" y="175121"/>
                </a:cubicBezTo>
                <a:cubicBezTo>
                  <a:pt x="300137" y="203795"/>
                  <a:pt x="270669" y="229791"/>
                  <a:pt x="241102" y="254000"/>
                </a:cubicBezTo>
                <a:cubicBezTo>
                  <a:pt x="270669" y="278309"/>
                  <a:pt x="300137" y="304205"/>
                  <a:pt x="324048" y="332879"/>
                </a:cubicBezTo>
                <a:cubicBezTo>
                  <a:pt x="356791" y="372170"/>
                  <a:pt x="381000" y="418902"/>
                  <a:pt x="381000" y="476250"/>
                </a:cubicBezTo>
                <a:cubicBezTo>
                  <a:pt x="381000" y="493812"/>
                  <a:pt x="366812" y="508000"/>
                  <a:pt x="349250" y="508000"/>
                </a:cubicBezTo>
                <a:cubicBezTo>
                  <a:pt x="331688" y="508000"/>
                  <a:pt x="317500" y="493812"/>
                  <a:pt x="317500" y="476250"/>
                </a:cubicBezTo>
                <a:lnTo>
                  <a:pt x="63500" y="476250"/>
                </a:lnTo>
                <a:cubicBezTo>
                  <a:pt x="63500" y="493812"/>
                  <a:pt x="49312" y="508000"/>
                  <a:pt x="31750" y="508000"/>
                </a:cubicBezTo>
                <a:cubicBezTo>
                  <a:pt x="14188" y="508000"/>
                  <a:pt x="0" y="493812"/>
                  <a:pt x="0" y="476250"/>
                </a:cubicBezTo>
                <a:cubicBezTo>
                  <a:pt x="0" y="418902"/>
                  <a:pt x="24209" y="372269"/>
                  <a:pt x="56952" y="332879"/>
                </a:cubicBezTo>
                <a:cubicBezTo>
                  <a:pt x="80863" y="304205"/>
                  <a:pt x="110331" y="278309"/>
                  <a:pt x="139898" y="254000"/>
                </a:cubicBezTo>
                <a:cubicBezTo>
                  <a:pt x="110331" y="229691"/>
                  <a:pt x="80863" y="203795"/>
                  <a:pt x="56952" y="175121"/>
                </a:cubicBezTo>
                <a:cubicBezTo>
                  <a:pt x="24209" y="135731"/>
                  <a:pt x="0" y="89098"/>
                  <a:pt x="0" y="31750"/>
                </a:cubicBezTo>
                <a:cubicBezTo>
                  <a:pt x="0" y="14188"/>
                  <a:pt x="14188" y="0"/>
                  <a:pt x="31750" y="0"/>
                </a:cubicBezTo>
                <a:cubicBezTo>
                  <a:pt x="49312" y="0"/>
                  <a:pt x="63500" y="14188"/>
                  <a:pt x="63500" y="31750"/>
                </a:cubicBezTo>
                <a:lnTo>
                  <a:pt x="317500" y="31750"/>
                </a:lnTo>
                <a:cubicBezTo>
                  <a:pt x="317500" y="14188"/>
                  <a:pt x="331688" y="0"/>
                  <a:pt x="349250" y="0"/>
                </a:cubicBezTo>
                <a:close/>
                <a:moveTo>
                  <a:pt x="281285" y="381000"/>
                </a:moveTo>
                <a:lnTo>
                  <a:pt x="99814" y="381000"/>
                </a:lnTo>
                <a:cubicBezTo>
                  <a:pt x="91678" y="391418"/>
                  <a:pt x="84832" y="401935"/>
                  <a:pt x="79375" y="412750"/>
                </a:cubicBezTo>
                <a:lnTo>
                  <a:pt x="301823" y="412750"/>
                </a:lnTo>
                <a:cubicBezTo>
                  <a:pt x="296267" y="401935"/>
                  <a:pt x="289421" y="391418"/>
                  <a:pt x="281384" y="381000"/>
                </a:cubicBezTo>
                <a:close/>
                <a:moveTo>
                  <a:pt x="236141" y="333375"/>
                </a:moveTo>
                <a:cubicBezTo>
                  <a:pt x="221952" y="320477"/>
                  <a:pt x="206573" y="307777"/>
                  <a:pt x="190500" y="294680"/>
                </a:cubicBezTo>
                <a:cubicBezTo>
                  <a:pt x="174427" y="307677"/>
                  <a:pt x="159048" y="320477"/>
                  <a:pt x="144859" y="333375"/>
                </a:cubicBezTo>
                <a:lnTo>
                  <a:pt x="236141" y="333375"/>
                </a:lnTo>
                <a:close/>
                <a:moveTo>
                  <a:pt x="99715" y="127000"/>
                </a:moveTo>
                <a:lnTo>
                  <a:pt x="281186" y="127000"/>
                </a:lnTo>
                <a:cubicBezTo>
                  <a:pt x="289322" y="116582"/>
                  <a:pt x="296168" y="106065"/>
                  <a:pt x="301625" y="95250"/>
                </a:cubicBezTo>
                <a:lnTo>
                  <a:pt x="79276" y="95250"/>
                </a:lnTo>
                <a:cubicBezTo>
                  <a:pt x="84832" y="106065"/>
                  <a:pt x="91678" y="116582"/>
                  <a:pt x="99715" y="127000"/>
                </a:cubicBezTo>
                <a:close/>
                <a:moveTo>
                  <a:pt x="144859" y="174625"/>
                </a:moveTo>
                <a:cubicBezTo>
                  <a:pt x="159048" y="187523"/>
                  <a:pt x="174427" y="200223"/>
                  <a:pt x="190500" y="213320"/>
                </a:cubicBezTo>
                <a:cubicBezTo>
                  <a:pt x="206573" y="200323"/>
                  <a:pt x="221952" y="187523"/>
                  <a:pt x="236141" y="174625"/>
                </a:cubicBezTo>
                <a:lnTo>
                  <a:pt x="144859" y="174625"/>
                </a:lnTo>
                <a:close/>
              </a:path>
            </a:pathLst>
          </a:custGeom>
          <a:solidFill>
            <a:srgbClr val="58A6A6">
              <a:alpha val="3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117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0"/>
            <a:ext cx="16256000" cy="457200"/>
          </a:xfrm>
          <a:prstGeom prst="rect">
            <a:avLst/>
          </a:prstGeom>
          <a:solidFill>
            <a:srgbClr val="161B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</a:t>
            </a:r>
            <a:endParaRPr b="0" i="0" sz="1200" u="none" cap="none" strike="noStrike"/>
          </a:p>
        </p:txBody>
      </p:sp>
      <p:sp>
        <p:nvSpPr>
          <p:cNvPr id="33" name="Google Shape;33;p5"/>
          <p:cNvSpPr/>
          <p:nvPr/>
        </p:nvSpPr>
        <p:spPr>
          <a:xfrm>
            <a:off x="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27051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</a:t>
            </a:r>
            <a:endParaRPr b="0" i="0" sz="1200" u="none" cap="none" strike="noStrike"/>
          </a:p>
        </p:txBody>
      </p:sp>
      <p:sp>
        <p:nvSpPr>
          <p:cNvPr id="35" name="Google Shape;35;p5"/>
          <p:cNvSpPr/>
          <p:nvPr/>
        </p:nvSpPr>
        <p:spPr>
          <a:xfrm>
            <a:off x="2705100" y="419100"/>
            <a:ext cx="27178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5422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TRADEOFF</a:t>
            </a:r>
            <a:endParaRPr b="0" i="0" sz="1200" u="none" cap="none" strike="noStrike"/>
          </a:p>
        </p:txBody>
      </p:sp>
      <p:sp>
        <p:nvSpPr>
          <p:cNvPr id="37" name="Google Shape;37;p5"/>
          <p:cNvSpPr/>
          <p:nvPr/>
        </p:nvSpPr>
        <p:spPr>
          <a:xfrm>
            <a:off x="5422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5"/>
          <p:cNvSpPr/>
          <p:nvPr/>
        </p:nvSpPr>
        <p:spPr>
          <a:xfrm>
            <a:off x="81280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SYSTEM</a:t>
            </a:r>
            <a:endParaRPr b="0" i="0" sz="1200" u="none" cap="none" strike="noStrike"/>
          </a:p>
        </p:txBody>
      </p:sp>
      <p:sp>
        <p:nvSpPr>
          <p:cNvPr id="39" name="Google Shape;39;p5"/>
          <p:cNvSpPr/>
          <p:nvPr/>
        </p:nvSpPr>
        <p:spPr>
          <a:xfrm>
            <a:off x="81280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108458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RESULTS</a:t>
            </a:r>
            <a:endParaRPr b="0" i="0" sz="1200" u="none" cap="none" strike="noStrike"/>
          </a:p>
        </p:txBody>
      </p:sp>
      <p:sp>
        <p:nvSpPr>
          <p:cNvPr id="41" name="Google Shape;41;p5"/>
          <p:cNvSpPr/>
          <p:nvPr/>
        </p:nvSpPr>
        <p:spPr>
          <a:xfrm>
            <a:off x="108458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5"/>
          <p:cNvSpPr/>
          <p:nvPr/>
        </p:nvSpPr>
        <p:spPr>
          <a:xfrm>
            <a:off x="13550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</a:t>
            </a:r>
            <a:endParaRPr b="0" i="0" sz="1200" u="none" cap="none" strike="noStrike"/>
          </a:p>
        </p:txBody>
      </p:sp>
      <p:sp>
        <p:nvSpPr>
          <p:cNvPr id="43" name="Google Shape;43;p5"/>
          <p:cNvSpPr/>
          <p:nvPr/>
        </p:nvSpPr>
        <p:spPr>
          <a:xfrm>
            <a:off x="13550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5"/>
          <p:cNvSpPr/>
          <p:nvPr/>
        </p:nvSpPr>
        <p:spPr>
          <a:xfrm>
            <a:off x="762000" y="6604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Blind Spot: Incremental Capability Accumulation</a:t>
            </a:r>
            <a:endParaRPr b="0" i="0" sz="2800" u="none" cap="none" strike="noStrike"/>
          </a:p>
        </p:txBody>
      </p:sp>
      <p:sp>
        <p:nvSpPr>
          <p:cNvPr id="45" name="Google Shape;45;p5"/>
          <p:cNvSpPr/>
          <p:nvPr/>
        </p:nvSpPr>
        <p:spPr>
          <a:xfrm>
            <a:off x="762000" y="1397000"/>
            <a:ext cx="68580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Standard filters evaluate isolated prompts.</a:t>
            </a: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They miss how dual-use biological knowledge accumulates incrementally across multi-turn conversations.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Recent evaluations demonstrate that models provide the most dangerous assistance through </a:t>
            </a:r>
            <a:r>
              <a:rPr b="1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continuous, multi-turn coaching</a:t>
            </a: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rather than single-shot answers [1, 2].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</a:t>
            </a:r>
            <a:r>
              <a:rPr b="1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Crescendo attack</a:t>
            </a: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[4] and RAND operational risk studies [6] confirm: significant capability uplift occurs through guided sequences of benign-appearing queries.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BioGuard shifts the review boundary</a:t>
            </a:r>
            <a:r>
              <a:rPr b="0" i="0" lang="en-US" sz="18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to the entire conversation history, treating continuous dialogue as the primary unit of analysis.</a:t>
            </a:r>
            <a:endParaRPr b="0" i="0" sz="1800" u="none" cap="none" strike="noStrike"/>
          </a:p>
        </p:txBody>
      </p:sp>
      <p:sp>
        <p:nvSpPr>
          <p:cNvPr id="46" name="Google Shape;46;p5"/>
          <p:cNvSpPr/>
          <p:nvPr/>
        </p:nvSpPr>
        <p:spPr>
          <a:xfrm>
            <a:off x="762000" y="6731000"/>
            <a:ext cx="6858000" cy="1016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762000" y="6731000"/>
            <a:ext cx="50800" cy="1016000"/>
          </a:xfrm>
          <a:prstGeom prst="rect">
            <a:avLst/>
          </a:prstGeom>
          <a:solidFill>
            <a:srgbClr val="D299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5"/>
          <p:cNvSpPr/>
          <p:nvPr/>
        </p:nvSpPr>
        <p:spPr>
          <a:xfrm>
            <a:off x="990600" y="6832600"/>
            <a:ext cx="64770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vulnerability:</a:t>
            </a:r>
            <a:r>
              <a:rPr b="0" i="0" lang="en-US" sz="15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Each turn appears benign in isolation. The danger emerges only across the full conversation context.</a:t>
            </a:r>
            <a:endParaRPr b="0" i="0" sz="1600" u="none" cap="none" strike="noStrike"/>
          </a:p>
        </p:txBody>
      </p:sp>
      <p:pic>
        <p:nvPicPr>
          <p:cNvPr descr="https://kimi-img.moonshot.cn/pub/slides/okc/6gmgnlxtgbkvs/mnt/agents/output/bioguard/images/slide2_blindspot.png" id="49" name="Google Shape;49;p5"/>
          <p:cNvPicPr preferRelativeResize="0"/>
          <p:nvPr/>
        </p:nvPicPr>
        <p:blipFill rotWithShape="1">
          <a:blip r:embed="rId3">
            <a:alphaModFix/>
          </a:blip>
          <a:srcRect b="-27037" l="0" r="0" t="-27037"/>
          <a:stretch/>
        </p:blipFill>
        <p:spPr>
          <a:xfrm>
            <a:off x="8001000" y="1270000"/>
            <a:ext cx="7620000" cy="66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5"/>
          <p:cNvSpPr/>
          <p:nvPr/>
        </p:nvSpPr>
        <p:spPr>
          <a:xfrm>
            <a:off x="762000" y="87630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Sources: [1] SecureBio VCT, [2] OpenAI Biological Threat Report, [4] Crescendo Attack, [6] RAND Corporation</a:t>
            </a:r>
            <a:endParaRPr b="0" i="0" sz="1200" u="none" cap="none" strike="noStrike"/>
          </a:p>
        </p:txBody>
      </p:sp>
      <p:sp>
        <p:nvSpPr>
          <p:cNvPr id="51" name="Google Shape;51;p5"/>
          <p:cNvSpPr/>
          <p:nvPr/>
        </p:nvSpPr>
        <p:spPr>
          <a:xfrm>
            <a:off x="14986000" y="87630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02</a:t>
            </a:r>
            <a:endParaRPr b="0" i="0" sz="1200" u="none" cap="none" strike="noStrike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117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"/>
          <p:cNvSpPr/>
          <p:nvPr/>
        </p:nvSpPr>
        <p:spPr>
          <a:xfrm>
            <a:off x="0" y="0"/>
            <a:ext cx="16256000" cy="457200"/>
          </a:xfrm>
          <a:prstGeom prst="rect">
            <a:avLst/>
          </a:prstGeom>
          <a:solidFill>
            <a:srgbClr val="161B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6"/>
          <p:cNvSpPr/>
          <p:nvPr/>
        </p:nvSpPr>
        <p:spPr>
          <a:xfrm>
            <a:off x="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</a:t>
            </a:r>
            <a:endParaRPr b="0" i="0" sz="1200" u="none" cap="none" strike="noStrike"/>
          </a:p>
        </p:txBody>
      </p:sp>
      <p:sp>
        <p:nvSpPr>
          <p:cNvPr id="59" name="Google Shape;59;p6"/>
          <p:cNvSpPr/>
          <p:nvPr/>
        </p:nvSpPr>
        <p:spPr>
          <a:xfrm>
            <a:off x="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6"/>
          <p:cNvSpPr/>
          <p:nvPr/>
        </p:nvSpPr>
        <p:spPr>
          <a:xfrm>
            <a:off x="27051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</a:t>
            </a:r>
            <a:endParaRPr b="0" i="0" sz="1200" u="none" cap="none" strike="noStrike"/>
          </a:p>
        </p:txBody>
      </p:sp>
      <p:sp>
        <p:nvSpPr>
          <p:cNvPr id="61" name="Google Shape;61;p6"/>
          <p:cNvSpPr/>
          <p:nvPr/>
        </p:nvSpPr>
        <p:spPr>
          <a:xfrm>
            <a:off x="27051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6"/>
          <p:cNvSpPr/>
          <p:nvPr/>
        </p:nvSpPr>
        <p:spPr>
          <a:xfrm>
            <a:off x="5422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TRADEOFF</a:t>
            </a:r>
            <a:endParaRPr b="0" i="0" sz="1200" u="none" cap="none" strike="noStrike"/>
          </a:p>
        </p:txBody>
      </p:sp>
      <p:sp>
        <p:nvSpPr>
          <p:cNvPr id="63" name="Google Shape;63;p6"/>
          <p:cNvSpPr/>
          <p:nvPr/>
        </p:nvSpPr>
        <p:spPr>
          <a:xfrm>
            <a:off x="5422900" y="419100"/>
            <a:ext cx="27051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6"/>
          <p:cNvSpPr/>
          <p:nvPr/>
        </p:nvSpPr>
        <p:spPr>
          <a:xfrm>
            <a:off x="81280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SYSTEM</a:t>
            </a:r>
            <a:endParaRPr b="0" i="0" sz="1200" u="none" cap="none" strike="noStrike"/>
          </a:p>
        </p:txBody>
      </p:sp>
      <p:sp>
        <p:nvSpPr>
          <p:cNvPr id="65" name="Google Shape;65;p6"/>
          <p:cNvSpPr/>
          <p:nvPr/>
        </p:nvSpPr>
        <p:spPr>
          <a:xfrm>
            <a:off x="81280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108458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RESULTS</a:t>
            </a:r>
            <a:endParaRPr b="0" i="0" sz="1200" u="none" cap="none" strike="noStrike"/>
          </a:p>
        </p:txBody>
      </p:sp>
      <p:sp>
        <p:nvSpPr>
          <p:cNvPr id="67" name="Google Shape;67;p6"/>
          <p:cNvSpPr/>
          <p:nvPr/>
        </p:nvSpPr>
        <p:spPr>
          <a:xfrm>
            <a:off x="108458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/>
          <p:nvPr/>
        </p:nvSpPr>
        <p:spPr>
          <a:xfrm>
            <a:off x="13550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</a:t>
            </a:r>
            <a:endParaRPr b="0" i="0" sz="1200" u="none" cap="none" strike="noStrike"/>
          </a:p>
        </p:txBody>
      </p:sp>
      <p:sp>
        <p:nvSpPr>
          <p:cNvPr id="69" name="Google Shape;69;p6"/>
          <p:cNvSpPr/>
          <p:nvPr/>
        </p:nvSpPr>
        <p:spPr>
          <a:xfrm>
            <a:off x="13550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6"/>
          <p:cNvSpPr/>
          <p:nvPr/>
        </p:nvSpPr>
        <p:spPr>
          <a:xfrm>
            <a:off x="762000" y="660400"/>
            <a:ext cx="762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Safety-Utility Tradeoff</a:t>
            </a:r>
            <a:endParaRPr b="0" i="0" sz="2800" u="none" cap="none" strike="noStrike"/>
          </a:p>
        </p:txBody>
      </p:sp>
      <p:pic>
        <p:nvPicPr>
          <p:cNvPr id="71" name="Google Shape;7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1333500"/>
            <a:ext cx="8890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6"/>
          <p:cNvSpPr/>
          <p:nvPr/>
        </p:nvSpPr>
        <p:spPr>
          <a:xfrm>
            <a:off x="10160000" y="1397000"/>
            <a:ext cx="5588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Crisis: Diagnostic Drag</a:t>
            </a:r>
            <a:endParaRPr b="0" i="0" sz="1600" u="none" cap="none" strike="noStrike"/>
          </a:p>
        </p:txBody>
      </p:sp>
      <p:sp>
        <p:nvSpPr>
          <p:cNvPr id="73" name="Google Shape;73;p6"/>
          <p:cNvSpPr/>
          <p:nvPr/>
        </p:nvSpPr>
        <p:spPr>
          <a:xfrm>
            <a:off x="10160000" y="1905000"/>
            <a:ext cx="5588000" cy="39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Frontier models like </a:t>
            </a:r>
            <a:r>
              <a:rPr b="1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GPT-5.4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catch biological risk via </a:t>
            </a:r>
            <a:r>
              <a:rPr b="1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broad content refusals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, achieving perfect recall (1.0000).</a:t>
            </a:r>
            <a:endParaRPr b="0" i="0" sz="18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But this triggers a </a:t>
            </a:r>
            <a:r>
              <a:rPr b="1" i="0" lang="en-US" sz="16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~4.5% False Positive Rate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on benign bioscience queries.</a:t>
            </a:r>
            <a:endParaRPr b="0" i="0" sz="1800" u="none" cap="none" strike="noStrike"/>
          </a:p>
          <a:p>
            <a:pPr indent="0" lvl="0" marL="0" marR="0" rtl="0" algn="l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For automated lab systems, this creates </a:t>
            </a:r>
            <a:r>
              <a:rPr b="1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unacceptable operational disruption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— </a:t>
            </a:r>
            <a:r>
              <a:rPr b="1" i="0" lang="en-US" sz="16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alert fatigue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that overwhelms biosafety committees.</a:t>
            </a:r>
            <a:endParaRPr b="0" i="0" sz="1800" u="none" cap="none" strike="noStrike"/>
          </a:p>
        </p:txBody>
      </p:sp>
      <p:sp>
        <p:nvSpPr>
          <p:cNvPr id="74" name="Google Shape;74;p6"/>
          <p:cNvSpPr/>
          <p:nvPr/>
        </p:nvSpPr>
        <p:spPr>
          <a:xfrm>
            <a:off x="762000" y="6350000"/>
            <a:ext cx="14732000" cy="889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"/>
          <p:cNvSpPr/>
          <p:nvPr/>
        </p:nvSpPr>
        <p:spPr>
          <a:xfrm>
            <a:off x="762000" y="6350000"/>
            <a:ext cx="50800" cy="8890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6"/>
          <p:cNvSpPr/>
          <p:nvPr/>
        </p:nvSpPr>
        <p:spPr>
          <a:xfrm>
            <a:off x="1016000" y="6413500"/>
            <a:ext cx="14224000" cy="78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Core tension: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Perfect recall via broad refusal is operationally unusable. The biosecurity community needs </a:t>
            </a:r>
            <a:r>
              <a:rPr b="1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targeted detection</a:t>
            </a:r>
            <a:r>
              <a:rPr b="0" i="0" lang="en-US" sz="16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that preserves legitimate research workflows.</a:t>
            </a:r>
            <a:endParaRPr b="0" i="0" sz="1600" u="none" cap="none" strike="noStrike"/>
          </a:p>
        </p:txBody>
      </p:sp>
      <p:sp>
        <p:nvSpPr>
          <p:cNvPr id="77" name="Google Shape;77;p6"/>
          <p:cNvSpPr/>
          <p:nvPr/>
        </p:nvSpPr>
        <p:spPr>
          <a:xfrm>
            <a:off x="762000" y="87630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Evaluated on seeded synthetic benchmark against live GPT-5.4 API (zero-shot safety filter)</a:t>
            </a:r>
            <a:endParaRPr b="0" i="0" sz="1200" u="none" cap="none" strike="noStrike"/>
          </a:p>
        </p:txBody>
      </p:sp>
      <p:sp>
        <p:nvSpPr>
          <p:cNvPr id="78" name="Google Shape;78;p6"/>
          <p:cNvSpPr/>
          <p:nvPr/>
        </p:nvSpPr>
        <p:spPr>
          <a:xfrm>
            <a:off x="14986000" y="87630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b="0" i="0" sz="1200" u="none" cap="none" strike="noStrike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117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"/>
          <p:cNvSpPr/>
          <p:nvPr/>
        </p:nvSpPr>
        <p:spPr>
          <a:xfrm>
            <a:off x="0" y="0"/>
            <a:ext cx="16256000" cy="457200"/>
          </a:xfrm>
          <a:prstGeom prst="rect">
            <a:avLst/>
          </a:prstGeom>
          <a:solidFill>
            <a:srgbClr val="161B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7"/>
          <p:cNvSpPr/>
          <p:nvPr/>
        </p:nvSpPr>
        <p:spPr>
          <a:xfrm>
            <a:off x="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</a:t>
            </a:r>
            <a:endParaRPr b="0" i="0" sz="1200" u="none" cap="none" strike="noStrike"/>
          </a:p>
        </p:txBody>
      </p:sp>
      <p:sp>
        <p:nvSpPr>
          <p:cNvPr id="86" name="Google Shape;86;p7"/>
          <p:cNvSpPr/>
          <p:nvPr/>
        </p:nvSpPr>
        <p:spPr>
          <a:xfrm>
            <a:off x="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7"/>
          <p:cNvSpPr/>
          <p:nvPr/>
        </p:nvSpPr>
        <p:spPr>
          <a:xfrm>
            <a:off x="27051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</a:t>
            </a:r>
            <a:endParaRPr b="0" i="0" sz="1200" u="none" cap="none" strike="noStrike"/>
          </a:p>
        </p:txBody>
      </p:sp>
      <p:sp>
        <p:nvSpPr>
          <p:cNvPr id="88" name="Google Shape;88;p7"/>
          <p:cNvSpPr/>
          <p:nvPr/>
        </p:nvSpPr>
        <p:spPr>
          <a:xfrm>
            <a:off x="27051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7"/>
          <p:cNvSpPr/>
          <p:nvPr/>
        </p:nvSpPr>
        <p:spPr>
          <a:xfrm>
            <a:off x="5422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TRADEOFF</a:t>
            </a:r>
            <a:endParaRPr b="0" i="0" sz="1200" u="none" cap="none" strike="noStrike"/>
          </a:p>
        </p:txBody>
      </p:sp>
      <p:sp>
        <p:nvSpPr>
          <p:cNvPr id="90" name="Google Shape;90;p7"/>
          <p:cNvSpPr/>
          <p:nvPr/>
        </p:nvSpPr>
        <p:spPr>
          <a:xfrm>
            <a:off x="5422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7"/>
          <p:cNvSpPr/>
          <p:nvPr/>
        </p:nvSpPr>
        <p:spPr>
          <a:xfrm>
            <a:off x="81280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SYSTEM</a:t>
            </a:r>
            <a:endParaRPr b="0" i="0" sz="1200" u="none" cap="none" strike="noStrike"/>
          </a:p>
        </p:txBody>
      </p:sp>
      <p:sp>
        <p:nvSpPr>
          <p:cNvPr id="92" name="Google Shape;92;p7"/>
          <p:cNvSpPr/>
          <p:nvPr/>
        </p:nvSpPr>
        <p:spPr>
          <a:xfrm>
            <a:off x="8128000" y="419100"/>
            <a:ext cx="27178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7"/>
          <p:cNvSpPr/>
          <p:nvPr/>
        </p:nvSpPr>
        <p:spPr>
          <a:xfrm>
            <a:off x="108458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RESULTS</a:t>
            </a:r>
            <a:endParaRPr b="0" i="0" sz="1200" u="none" cap="none" strike="noStrike"/>
          </a:p>
        </p:txBody>
      </p:sp>
      <p:sp>
        <p:nvSpPr>
          <p:cNvPr id="94" name="Google Shape;94;p7"/>
          <p:cNvSpPr/>
          <p:nvPr/>
        </p:nvSpPr>
        <p:spPr>
          <a:xfrm>
            <a:off x="108458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3550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</a:t>
            </a:r>
            <a:endParaRPr b="0" i="0" sz="1200" u="none" cap="none" strike="noStrike"/>
          </a:p>
        </p:txBody>
      </p:sp>
      <p:sp>
        <p:nvSpPr>
          <p:cNvPr id="96" name="Google Shape;96;p7"/>
          <p:cNvSpPr/>
          <p:nvPr/>
        </p:nvSpPr>
        <p:spPr>
          <a:xfrm>
            <a:off x="13550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762000" y="660400"/>
            <a:ext cx="762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BioGuard Intervention</a:t>
            </a:r>
            <a:endParaRPr b="0" i="0" sz="2800" u="none" cap="none" strike="noStrike"/>
          </a:p>
        </p:txBody>
      </p:sp>
      <p:pic>
        <p:nvPicPr>
          <p:cNvPr descr="https://kimi-img.moonshot.cn/pub/slides/okc/6gmgnlxtgbkvs/mnt/agents/output/bioguard/images/slide4_intervention.png" id="98" name="Google Shape;98;p7"/>
          <p:cNvPicPr preferRelativeResize="0"/>
          <p:nvPr/>
        </p:nvPicPr>
        <p:blipFill rotWithShape="1">
          <a:blip r:embed="rId3">
            <a:alphaModFix/>
          </a:blip>
          <a:srcRect b="-3872" l="0" r="0" t="-3872"/>
          <a:stretch/>
        </p:blipFill>
        <p:spPr>
          <a:xfrm>
            <a:off x="3937000" y="1206500"/>
            <a:ext cx="8382000" cy="5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7"/>
          <p:cNvSpPr/>
          <p:nvPr/>
        </p:nvSpPr>
        <p:spPr>
          <a:xfrm>
            <a:off x="762000" y="1651000"/>
            <a:ext cx="2921000" cy="1778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762000" y="1651000"/>
            <a:ext cx="50800" cy="1778000"/>
          </a:xfrm>
          <a:prstGeom prst="rect">
            <a:avLst/>
          </a:prstGeom>
          <a:solidFill>
            <a:srgbClr val="D299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965200" y="1752600"/>
            <a:ext cx="2540000" cy="1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Replaces: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Brittle keyword filters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Single-prompt evaluation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Opaque risk scores</a:t>
            </a:r>
            <a:endParaRPr b="0" i="0" sz="1600" u="none" cap="none" strike="noStrike"/>
          </a:p>
        </p:txBody>
      </p:sp>
      <p:sp>
        <p:nvSpPr>
          <p:cNvPr id="102" name="Google Shape;102;p7"/>
          <p:cNvSpPr/>
          <p:nvPr/>
        </p:nvSpPr>
        <p:spPr>
          <a:xfrm>
            <a:off x="12573000" y="1651000"/>
            <a:ext cx="2921000" cy="1778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12573000" y="1651000"/>
            <a:ext cx="50800" cy="1778000"/>
          </a:xfrm>
          <a:prstGeom prst="rect">
            <a:avLst/>
          </a:prstGeom>
          <a:solidFill>
            <a:srgbClr val="3FB95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12776200" y="1752600"/>
            <a:ext cx="2540000" cy="1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3FB95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Provides: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Conversation-level scoring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Auditable decision envelopes</a:t>
            </a:r>
            <a:endParaRPr b="0" i="0" sz="1600" u="none" cap="none" strike="noStrike"/>
          </a:p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Reproducible BKT tracing</a:t>
            </a:r>
            <a:endParaRPr b="0" i="0" sz="1600" u="none" cap="none" strike="noStrike"/>
          </a:p>
        </p:txBody>
      </p:sp>
      <p:sp>
        <p:nvSpPr>
          <p:cNvPr id="105" name="Google Shape;105;p7"/>
          <p:cNvSpPr/>
          <p:nvPr/>
        </p:nvSpPr>
        <p:spPr>
          <a:xfrm>
            <a:off x="762000" y="6477000"/>
            <a:ext cx="50800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Three BKT Evaluation Dimensions</a:t>
            </a:r>
            <a:endParaRPr b="0" i="0" sz="1600" u="none" cap="none" strike="noStrike"/>
          </a:p>
        </p:txBody>
      </p:sp>
      <p:sp>
        <p:nvSpPr>
          <p:cNvPr id="106" name="Google Shape;106;p7"/>
          <p:cNvSpPr/>
          <p:nvPr/>
        </p:nvSpPr>
        <p:spPr>
          <a:xfrm>
            <a:off x="762000" y="6959600"/>
            <a:ext cx="4699000" cy="8255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762000" y="6959600"/>
            <a:ext cx="50800" cy="8255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965200" y="7010400"/>
            <a:ext cx="4318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SCOPE</a:t>
            </a:r>
            <a:r>
              <a:rPr b="0" i="0" lang="en-US" sz="15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Relevance to biological misuse or dual-use research</a:t>
            </a:r>
            <a:endParaRPr b="0" i="0" sz="1600" u="none" cap="none" strike="noStrike"/>
          </a:p>
        </p:txBody>
      </p:sp>
      <p:sp>
        <p:nvSpPr>
          <p:cNvPr id="109" name="Google Shape;109;p7"/>
          <p:cNvSpPr/>
          <p:nvPr/>
        </p:nvSpPr>
        <p:spPr>
          <a:xfrm>
            <a:off x="5715000" y="6959600"/>
            <a:ext cx="4699000" cy="8255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5715000" y="6959600"/>
            <a:ext cx="50800" cy="8255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7"/>
          <p:cNvSpPr/>
          <p:nvPr/>
        </p:nvSpPr>
        <p:spPr>
          <a:xfrm>
            <a:off x="5918200" y="7010400"/>
            <a:ext cx="4318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DEPTH</a:t>
            </a:r>
            <a:r>
              <a:rPr b="0" i="0" lang="en-US" sz="15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Level of procedural or tacit knowledge provided</a:t>
            </a:r>
            <a:endParaRPr b="0" i="0" sz="1600" u="none" cap="none" strike="noStrike"/>
          </a:p>
        </p:txBody>
      </p:sp>
      <p:sp>
        <p:nvSpPr>
          <p:cNvPr id="112" name="Google Shape;112;p7"/>
          <p:cNvSpPr/>
          <p:nvPr/>
        </p:nvSpPr>
        <p:spPr>
          <a:xfrm>
            <a:off x="10668000" y="6959600"/>
            <a:ext cx="4826000" cy="8255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7"/>
          <p:cNvSpPr/>
          <p:nvPr/>
        </p:nvSpPr>
        <p:spPr>
          <a:xfrm>
            <a:off x="10668000" y="6959600"/>
            <a:ext cx="50800" cy="8255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7"/>
          <p:cNvSpPr/>
          <p:nvPr/>
        </p:nvSpPr>
        <p:spPr>
          <a:xfrm>
            <a:off x="10871200" y="7010400"/>
            <a:ext cx="4445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UPLIFT</a:t>
            </a:r>
            <a:r>
              <a:rPr b="0" i="0" lang="en-US" sz="15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Tangible capability gain conferred to the user</a:t>
            </a:r>
            <a:endParaRPr b="0" i="0" sz="1600" u="none" cap="none" strike="noStrike"/>
          </a:p>
        </p:txBody>
      </p:sp>
      <p:sp>
        <p:nvSpPr>
          <p:cNvPr id="115" name="Google Shape;115;p7"/>
          <p:cNvSpPr/>
          <p:nvPr/>
        </p:nvSpPr>
        <p:spPr>
          <a:xfrm>
            <a:off x="762000" y="87630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BioGuard evaluates Biological Knowledge Transfer (BKT) across the full conversation window</a:t>
            </a:r>
            <a:endParaRPr b="0" i="0" sz="1200" u="none" cap="none" strike="noStrike"/>
          </a:p>
        </p:txBody>
      </p:sp>
      <p:sp>
        <p:nvSpPr>
          <p:cNvPr id="116" name="Google Shape;116;p7"/>
          <p:cNvSpPr/>
          <p:nvPr/>
        </p:nvSpPr>
        <p:spPr>
          <a:xfrm>
            <a:off x="14986000" y="87630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04</a:t>
            </a:r>
            <a:endParaRPr b="0" i="0" sz="1200" u="none" cap="none" strike="noStrike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117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/>
          <p:nvPr/>
        </p:nvSpPr>
        <p:spPr>
          <a:xfrm>
            <a:off x="0" y="0"/>
            <a:ext cx="16256000" cy="457200"/>
          </a:xfrm>
          <a:prstGeom prst="rect">
            <a:avLst/>
          </a:prstGeom>
          <a:solidFill>
            <a:srgbClr val="161B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</a:t>
            </a:r>
            <a:endParaRPr b="0" i="0" sz="1200" u="none" cap="none" strike="noStrike"/>
          </a:p>
        </p:txBody>
      </p:sp>
      <p:sp>
        <p:nvSpPr>
          <p:cNvPr id="124" name="Google Shape;124;p8"/>
          <p:cNvSpPr/>
          <p:nvPr/>
        </p:nvSpPr>
        <p:spPr>
          <a:xfrm>
            <a:off x="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27051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</a:t>
            </a:r>
            <a:endParaRPr b="0" i="0" sz="1200" u="none" cap="none" strike="noStrike"/>
          </a:p>
        </p:txBody>
      </p:sp>
      <p:sp>
        <p:nvSpPr>
          <p:cNvPr id="126" name="Google Shape;126;p8"/>
          <p:cNvSpPr/>
          <p:nvPr/>
        </p:nvSpPr>
        <p:spPr>
          <a:xfrm>
            <a:off x="27051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5422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TRADEOFF</a:t>
            </a:r>
            <a:endParaRPr b="0" i="0" sz="1200" u="none" cap="none" strike="noStrike"/>
          </a:p>
        </p:txBody>
      </p:sp>
      <p:sp>
        <p:nvSpPr>
          <p:cNvPr id="128" name="Google Shape;128;p8"/>
          <p:cNvSpPr/>
          <p:nvPr/>
        </p:nvSpPr>
        <p:spPr>
          <a:xfrm>
            <a:off x="5422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"/>
          <p:cNvSpPr/>
          <p:nvPr/>
        </p:nvSpPr>
        <p:spPr>
          <a:xfrm>
            <a:off x="81280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SYSTEM</a:t>
            </a:r>
            <a:endParaRPr b="0" i="0" sz="1200" u="none" cap="none" strike="noStrike"/>
          </a:p>
        </p:txBody>
      </p:sp>
      <p:sp>
        <p:nvSpPr>
          <p:cNvPr id="130" name="Google Shape;130;p8"/>
          <p:cNvSpPr/>
          <p:nvPr/>
        </p:nvSpPr>
        <p:spPr>
          <a:xfrm>
            <a:off x="81280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8"/>
          <p:cNvSpPr/>
          <p:nvPr/>
        </p:nvSpPr>
        <p:spPr>
          <a:xfrm>
            <a:off x="108458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RESULTS</a:t>
            </a:r>
            <a:endParaRPr b="0" i="0" sz="1200" u="none" cap="none" strike="noStrike"/>
          </a:p>
        </p:txBody>
      </p:sp>
      <p:sp>
        <p:nvSpPr>
          <p:cNvPr id="132" name="Google Shape;132;p8"/>
          <p:cNvSpPr/>
          <p:nvPr/>
        </p:nvSpPr>
        <p:spPr>
          <a:xfrm>
            <a:off x="10845800" y="419100"/>
            <a:ext cx="27051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"/>
          <p:cNvSpPr/>
          <p:nvPr/>
        </p:nvSpPr>
        <p:spPr>
          <a:xfrm>
            <a:off x="13550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</a:t>
            </a:r>
            <a:endParaRPr b="0" i="0" sz="1200" u="none" cap="none" strike="noStrike"/>
          </a:p>
        </p:txBody>
      </p:sp>
      <p:sp>
        <p:nvSpPr>
          <p:cNvPr id="134" name="Google Shape;134;p8"/>
          <p:cNvSpPr/>
          <p:nvPr/>
        </p:nvSpPr>
        <p:spPr>
          <a:xfrm>
            <a:off x="13550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762000" y="660400"/>
            <a:ext cx="762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Empirical Results: The Prototype</a:t>
            </a:r>
            <a:endParaRPr b="0" i="0" sz="2800" u="none" cap="none" strike="noStrike"/>
          </a:p>
        </p:txBody>
      </p:sp>
      <p:sp>
        <p:nvSpPr>
          <p:cNvPr id="136" name="Google Shape;136;p8"/>
          <p:cNvSpPr/>
          <p:nvPr/>
        </p:nvSpPr>
        <p:spPr>
          <a:xfrm>
            <a:off x="762000" y="1333500"/>
            <a:ext cx="7112000" cy="2921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8"/>
          <p:cNvSpPr/>
          <p:nvPr/>
        </p:nvSpPr>
        <p:spPr>
          <a:xfrm>
            <a:off x="1016000" y="1460500"/>
            <a:ext cx="66040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GPT-5.4 API (Zero-Shot Safety Filter)</a:t>
            </a:r>
            <a:endParaRPr b="0" i="0" sz="1600" u="none" cap="none" strike="noStrike"/>
          </a:p>
        </p:txBody>
      </p:sp>
      <p:sp>
        <p:nvSpPr>
          <p:cNvPr id="138" name="Google Shape;138;p8"/>
          <p:cNvSpPr/>
          <p:nvPr/>
        </p:nvSpPr>
        <p:spPr>
          <a:xfrm>
            <a:off x="1016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RECALL</a:t>
            </a:r>
            <a:endParaRPr b="0" i="0" sz="1600" u="none" cap="none" strike="noStrike"/>
          </a:p>
        </p:txBody>
      </p:sp>
      <p:sp>
        <p:nvSpPr>
          <p:cNvPr id="139" name="Google Shape;139;p8"/>
          <p:cNvSpPr/>
          <p:nvPr/>
        </p:nvSpPr>
        <p:spPr>
          <a:xfrm>
            <a:off x="1016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3FB95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100%</a:t>
            </a:r>
            <a:endParaRPr b="0" i="0" sz="1600" u="none" cap="none" strike="noStrike"/>
          </a:p>
        </p:txBody>
      </p:sp>
      <p:sp>
        <p:nvSpPr>
          <p:cNvPr id="140" name="Google Shape;140;p8"/>
          <p:cNvSpPr/>
          <p:nvPr/>
        </p:nvSpPr>
        <p:spPr>
          <a:xfrm>
            <a:off x="3048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FPR</a:t>
            </a:r>
            <a:endParaRPr b="0" i="0" sz="1600" u="none" cap="none" strike="noStrike"/>
          </a:p>
        </p:txBody>
      </p:sp>
      <p:sp>
        <p:nvSpPr>
          <p:cNvPr id="141" name="Google Shape;141;p8"/>
          <p:cNvSpPr/>
          <p:nvPr/>
        </p:nvSpPr>
        <p:spPr>
          <a:xfrm>
            <a:off x="3048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4.5%</a:t>
            </a:r>
            <a:endParaRPr b="0" i="0" sz="1600" u="none" cap="none" strike="noStrike"/>
          </a:p>
        </p:txBody>
      </p:sp>
      <p:sp>
        <p:nvSpPr>
          <p:cNvPr id="142" name="Google Shape;142;p8"/>
          <p:cNvSpPr/>
          <p:nvPr/>
        </p:nvSpPr>
        <p:spPr>
          <a:xfrm>
            <a:off x="5080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PRECISION</a:t>
            </a:r>
            <a:endParaRPr b="0" i="0" sz="1600" u="none" cap="none" strike="noStrike"/>
          </a:p>
        </p:txBody>
      </p:sp>
      <p:sp>
        <p:nvSpPr>
          <p:cNvPr id="143" name="Google Shape;143;p8"/>
          <p:cNvSpPr/>
          <p:nvPr/>
        </p:nvSpPr>
        <p:spPr>
          <a:xfrm>
            <a:off x="5080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96.5%</a:t>
            </a:r>
            <a:endParaRPr b="0" i="0" sz="1600" u="none" cap="none" strike="noStrike"/>
          </a:p>
        </p:txBody>
      </p:sp>
      <p:sp>
        <p:nvSpPr>
          <p:cNvPr id="144" name="Google Shape;144;p8"/>
          <p:cNvSpPr/>
          <p:nvPr/>
        </p:nvSpPr>
        <p:spPr>
          <a:xfrm>
            <a:off x="1016000" y="3048000"/>
            <a:ext cx="66040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Perfect recall via broad content refusals. High operational disruption on benign bioscience queries. Triggers alert fatigue in institutional workflows.</a:t>
            </a:r>
            <a:endParaRPr b="0" i="0" sz="1600" u="none" cap="none" strike="noStrike"/>
          </a:p>
        </p:txBody>
      </p:sp>
      <p:sp>
        <p:nvSpPr>
          <p:cNvPr id="145" name="Google Shape;145;p8"/>
          <p:cNvSpPr/>
          <p:nvPr/>
        </p:nvSpPr>
        <p:spPr>
          <a:xfrm>
            <a:off x="8382000" y="1333500"/>
            <a:ext cx="7112000" cy="2921000"/>
          </a:xfrm>
          <a:prstGeom prst="rect">
            <a:avLst/>
          </a:prstGeom>
          <a:solidFill>
            <a:srgbClr val="161B22"/>
          </a:solidFill>
          <a:ln cap="flat" cmpd="sng" w="25400">
            <a:solidFill>
              <a:srgbClr val="58A6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8"/>
          <p:cNvSpPr/>
          <p:nvPr/>
        </p:nvSpPr>
        <p:spPr>
          <a:xfrm>
            <a:off x="8636000" y="1460500"/>
            <a:ext cx="6604000" cy="3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BioGuard (Conversation-Level Protocol)</a:t>
            </a:r>
            <a:endParaRPr b="0" i="0" sz="1600" u="none" cap="none" strike="noStrike"/>
          </a:p>
        </p:txBody>
      </p:sp>
      <p:sp>
        <p:nvSpPr>
          <p:cNvPr id="147" name="Google Shape;147;p8"/>
          <p:cNvSpPr/>
          <p:nvPr/>
        </p:nvSpPr>
        <p:spPr>
          <a:xfrm>
            <a:off x="8636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RECALL</a:t>
            </a:r>
            <a:endParaRPr b="0" i="0" sz="1600" u="none" cap="none" strike="noStrike"/>
          </a:p>
        </p:txBody>
      </p:sp>
      <p:sp>
        <p:nvSpPr>
          <p:cNvPr id="148" name="Google Shape;148;p8"/>
          <p:cNvSpPr/>
          <p:nvPr/>
        </p:nvSpPr>
        <p:spPr>
          <a:xfrm>
            <a:off x="8636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28.9%</a:t>
            </a:r>
            <a:endParaRPr b="0" i="0" sz="1600" u="none" cap="none" strike="noStrike"/>
          </a:p>
        </p:txBody>
      </p:sp>
      <p:sp>
        <p:nvSpPr>
          <p:cNvPr id="149" name="Google Shape;149;p8"/>
          <p:cNvSpPr/>
          <p:nvPr/>
        </p:nvSpPr>
        <p:spPr>
          <a:xfrm>
            <a:off x="10668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FPR</a:t>
            </a:r>
            <a:endParaRPr b="0" i="0" sz="1600" u="none" cap="none" strike="noStrike"/>
          </a:p>
        </p:txBody>
      </p:sp>
      <p:sp>
        <p:nvSpPr>
          <p:cNvPr id="150" name="Google Shape;150;p8"/>
          <p:cNvSpPr/>
          <p:nvPr/>
        </p:nvSpPr>
        <p:spPr>
          <a:xfrm>
            <a:off x="10668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3FB95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0%</a:t>
            </a:r>
            <a:endParaRPr b="0" i="0" sz="1600" u="none" cap="none" strike="noStrike"/>
          </a:p>
        </p:txBody>
      </p:sp>
      <p:sp>
        <p:nvSpPr>
          <p:cNvPr id="151" name="Google Shape;151;p8"/>
          <p:cNvSpPr/>
          <p:nvPr/>
        </p:nvSpPr>
        <p:spPr>
          <a:xfrm>
            <a:off x="12700000" y="1968500"/>
            <a:ext cx="1524000" cy="2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PRECISION</a:t>
            </a:r>
            <a:endParaRPr b="0" i="0" sz="1600" u="none" cap="none" strike="noStrike"/>
          </a:p>
        </p:txBody>
      </p:sp>
      <p:sp>
        <p:nvSpPr>
          <p:cNvPr id="152" name="Google Shape;152;p8"/>
          <p:cNvSpPr/>
          <p:nvPr/>
        </p:nvSpPr>
        <p:spPr>
          <a:xfrm>
            <a:off x="12700000" y="2260600"/>
            <a:ext cx="1778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3FB95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100%</a:t>
            </a:r>
            <a:endParaRPr b="0" i="0" sz="1600" u="none" cap="none" strike="noStrike"/>
          </a:p>
        </p:txBody>
      </p:sp>
      <p:sp>
        <p:nvSpPr>
          <p:cNvPr id="153" name="Google Shape;153;p8"/>
          <p:cNvSpPr/>
          <p:nvPr/>
        </p:nvSpPr>
        <p:spPr>
          <a:xfrm>
            <a:off x="8636000" y="3048000"/>
            <a:ext cx="66040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Targeted multi-turn detection with zero false positives. Preserves 100% operational utility. Early-stage recall limitation honestly acknowledged.</a:t>
            </a:r>
            <a:endParaRPr b="0" i="0" sz="1600" u="none" cap="none" strike="noStrike"/>
          </a:p>
        </p:txBody>
      </p:sp>
      <p:graphicFrame>
        <p:nvGraphicFramePr>
          <p:cNvPr id="154" name="Google Shape;154;p8"/>
          <p:cNvGraphicFramePr/>
          <p:nvPr/>
        </p:nvGraphicFramePr>
        <p:xfrm>
          <a:off x="762000" y="4572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{7A663C9D-1A1E-4D79-8E72-1DA36093E770}</a:tableStyleId>
              </a:tblPr>
              <a:tblGrid>
                <a:gridCol w="4419600"/>
                <a:gridCol w="2578100"/>
                <a:gridCol w="2578100"/>
                <a:gridCol w="2578100"/>
                <a:gridCol w="2578100"/>
              </a:tblGrid>
              <a:tr h="638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8A6A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Condition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8A6A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Recall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8A6A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Precision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8A6A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FPR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58A6A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Assessment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</a:tr>
              <a:tr h="54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BioGuard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D2992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0.2888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3FB95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3FB95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Targeted, utility-preserving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</a:tr>
              <a:tr h="54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Keyword Filter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3FB95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Ineffective baseline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61B22"/>
                    </a:solidFill>
                  </a:tcPr>
                </a:tc>
              </a:tr>
              <a:tr h="549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GPT-5.4 API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3FB95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1.0000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0.9652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D29922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0.0448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solidFill>
                            <a:srgbClr val="E6EDF3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High recall, high disruption</a:t>
                      </a:r>
                      <a:endParaRPr sz="16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0" marB="0" marR="91450" marL="91450" anchor="ctr">
                    <a:lnL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30363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D1117"/>
                    </a:solidFill>
                  </a:tcPr>
                </a:tc>
              </a:tr>
            </a:tbl>
          </a:graphicData>
        </a:graphic>
      </p:graphicFrame>
      <p:sp>
        <p:nvSpPr>
          <p:cNvPr id="155" name="Google Shape;155;p8"/>
          <p:cNvSpPr/>
          <p:nvPr/>
        </p:nvSpPr>
        <p:spPr>
          <a:xfrm>
            <a:off x="762000" y="7175500"/>
            <a:ext cx="14732000" cy="762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30363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8"/>
          <p:cNvSpPr/>
          <p:nvPr/>
        </p:nvSpPr>
        <p:spPr>
          <a:xfrm>
            <a:off x="762000" y="7175500"/>
            <a:ext cx="50800" cy="7620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8"/>
          <p:cNvSpPr/>
          <p:nvPr/>
        </p:nvSpPr>
        <p:spPr>
          <a:xfrm>
            <a:off x="1016000" y="7213600"/>
            <a:ext cx="14224000" cy="7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Key takeaway:</a:t>
            </a:r>
            <a:r>
              <a:rPr b="0" i="0" lang="en-US" sz="15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BioGuard demonstrates proof-of-concept multi-turn scaffolding detection. Ablations indicate the risk aggregation logic requires further calibration against real-world biological workflows.</a:t>
            </a:r>
            <a:endParaRPr b="0" i="0" sz="1600" u="none" cap="none" strike="noStrike"/>
          </a:p>
        </p:txBody>
      </p:sp>
      <p:sp>
        <p:nvSpPr>
          <p:cNvPr id="158" name="Google Shape;158;p8"/>
          <p:cNvSpPr/>
          <p:nvPr/>
        </p:nvSpPr>
        <p:spPr>
          <a:xfrm>
            <a:off x="762000" y="8763000"/>
            <a:ext cx="889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Seeded synthetic benchmark. Full reproducibility: spec/benchmark_manifest_v1.0.json</a:t>
            </a:r>
            <a:endParaRPr b="0" i="0" sz="1200" u="none" cap="none" strike="noStrike"/>
          </a:p>
        </p:txBody>
      </p:sp>
      <p:sp>
        <p:nvSpPr>
          <p:cNvPr id="159" name="Google Shape;159;p8"/>
          <p:cNvSpPr/>
          <p:nvPr/>
        </p:nvSpPr>
        <p:spPr>
          <a:xfrm>
            <a:off x="14986000" y="87630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05</a:t>
            </a:r>
            <a:endParaRPr b="0" i="0" sz="1200" u="none" cap="none" strike="noStrike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D1117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"/>
          <p:cNvSpPr/>
          <p:nvPr/>
        </p:nvSpPr>
        <p:spPr>
          <a:xfrm>
            <a:off x="0" y="0"/>
            <a:ext cx="16256000" cy="457200"/>
          </a:xfrm>
          <a:prstGeom prst="rect">
            <a:avLst/>
          </a:prstGeom>
          <a:solidFill>
            <a:srgbClr val="161B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INTRO</a:t>
            </a:r>
            <a:endParaRPr b="0" i="0" sz="1200" u="none" cap="none" strike="noStrike"/>
          </a:p>
        </p:txBody>
      </p:sp>
      <p:sp>
        <p:nvSpPr>
          <p:cNvPr id="167" name="Google Shape;167;p9"/>
          <p:cNvSpPr/>
          <p:nvPr/>
        </p:nvSpPr>
        <p:spPr>
          <a:xfrm>
            <a:off x="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27051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</a:t>
            </a:r>
            <a:endParaRPr b="0" i="0" sz="1200" u="none" cap="none" strike="noStrike"/>
          </a:p>
        </p:txBody>
      </p:sp>
      <p:sp>
        <p:nvSpPr>
          <p:cNvPr id="169" name="Google Shape;169;p9"/>
          <p:cNvSpPr/>
          <p:nvPr/>
        </p:nvSpPr>
        <p:spPr>
          <a:xfrm>
            <a:off x="27051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9"/>
          <p:cNvSpPr/>
          <p:nvPr/>
        </p:nvSpPr>
        <p:spPr>
          <a:xfrm>
            <a:off x="5422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TRADEOFF</a:t>
            </a:r>
            <a:endParaRPr b="0" i="0" sz="1200" u="none" cap="none" strike="noStrike"/>
          </a:p>
        </p:txBody>
      </p:sp>
      <p:sp>
        <p:nvSpPr>
          <p:cNvPr id="171" name="Google Shape;171;p9"/>
          <p:cNvSpPr/>
          <p:nvPr/>
        </p:nvSpPr>
        <p:spPr>
          <a:xfrm>
            <a:off x="54229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9"/>
          <p:cNvSpPr/>
          <p:nvPr/>
        </p:nvSpPr>
        <p:spPr>
          <a:xfrm>
            <a:off x="8128000" y="0"/>
            <a:ext cx="27178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SYSTEM</a:t>
            </a:r>
            <a:endParaRPr b="0" i="0" sz="1200" u="none" cap="none" strike="noStrike"/>
          </a:p>
        </p:txBody>
      </p:sp>
      <p:sp>
        <p:nvSpPr>
          <p:cNvPr id="173" name="Google Shape;173;p9"/>
          <p:cNvSpPr/>
          <p:nvPr/>
        </p:nvSpPr>
        <p:spPr>
          <a:xfrm>
            <a:off x="8128000" y="419100"/>
            <a:ext cx="27178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9"/>
          <p:cNvSpPr/>
          <p:nvPr/>
        </p:nvSpPr>
        <p:spPr>
          <a:xfrm>
            <a:off x="108458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RESULTS</a:t>
            </a:r>
            <a:endParaRPr b="0" i="0" sz="1200" u="none" cap="none" strike="noStrike"/>
          </a:p>
        </p:txBody>
      </p:sp>
      <p:sp>
        <p:nvSpPr>
          <p:cNvPr id="175" name="Google Shape;175;p9"/>
          <p:cNvSpPr/>
          <p:nvPr/>
        </p:nvSpPr>
        <p:spPr>
          <a:xfrm>
            <a:off x="10845800" y="419100"/>
            <a:ext cx="2705100" cy="38100"/>
          </a:xfrm>
          <a:prstGeom prst="rect">
            <a:avLst/>
          </a:prstGeom>
          <a:solidFill>
            <a:srgbClr val="3036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"/>
          <p:cNvSpPr/>
          <p:nvPr/>
        </p:nvSpPr>
        <p:spPr>
          <a:xfrm>
            <a:off x="13550900" y="0"/>
            <a:ext cx="2705100" cy="40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</a:t>
            </a:r>
            <a:endParaRPr b="0" i="0" sz="1200" u="none" cap="none" strike="noStrike"/>
          </a:p>
        </p:txBody>
      </p:sp>
      <p:sp>
        <p:nvSpPr>
          <p:cNvPr id="177" name="Google Shape;177;p9"/>
          <p:cNvSpPr/>
          <p:nvPr/>
        </p:nvSpPr>
        <p:spPr>
          <a:xfrm>
            <a:off x="13550900" y="419100"/>
            <a:ext cx="2705100" cy="381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9"/>
          <p:cNvSpPr/>
          <p:nvPr/>
        </p:nvSpPr>
        <p:spPr>
          <a:xfrm>
            <a:off x="762000" y="660400"/>
            <a:ext cx="8890000" cy="5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Portability &amp; Track 1 Alignment</a:t>
            </a:r>
            <a:endParaRPr b="0" i="0" sz="2800" u="none" cap="none" strike="noStrike"/>
          </a:p>
        </p:txBody>
      </p:sp>
      <p:sp>
        <p:nvSpPr>
          <p:cNvPr id="179" name="Google Shape;179;p9"/>
          <p:cNvSpPr/>
          <p:nvPr/>
        </p:nvSpPr>
        <p:spPr>
          <a:xfrm>
            <a:off x="762000" y="1397000"/>
            <a:ext cx="6604000" cy="35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7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Built on the Agent Skills open standard</a:t>
            </a: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(Anthropic, Vercel specifications), BioGuard is a portable, model-agnostic guardrail ready for integration into AI-powered biological design tools.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Four SKILL.md modules provide: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■</a:t>
            </a: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Discrete BKT event scoring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■</a:t>
            </a: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Longitudinal conversation tracing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■</a:t>
            </a: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Policy orchestration &amp; thresholding</a:t>
            </a:r>
            <a:endParaRPr b="0" i="0" sz="1800" u="none" cap="none" strike="noStrike"/>
          </a:p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■</a:t>
            </a:r>
            <a:r>
              <a:rPr b="0" i="0" lang="en-US" sz="17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Optional sequence-level ablation analysis</a:t>
            </a:r>
            <a:endParaRPr b="0" i="0" sz="1800" u="none" cap="none" strike="noStrike"/>
          </a:p>
        </p:txBody>
      </p:sp>
      <p:sp>
        <p:nvSpPr>
          <p:cNvPr id="180" name="Google Shape;180;p9"/>
          <p:cNvSpPr/>
          <p:nvPr/>
        </p:nvSpPr>
        <p:spPr>
          <a:xfrm>
            <a:off x="762000" y="5207000"/>
            <a:ext cx="6604000" cy="16510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58A6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9"/>
          <p:cNvSpPr/>
          <p:nvPr/>
        </p:nvSpPr>
        <p:spPr>
          <a:xfrm>
            <a:off x="762000" y="5207000"/>
            <a:ext cx="50800" cy="1651000"/>
          </a:xfrm>
          <a:prstGeom prst="rect">
            <a:avLst/>
          </a:prstGeom>
          <a:solidFill>
            <a:srgbClr val="58A6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9"/>
          <p:cNvSpPr/>
          <p:nvPr/>
        </p:nvSpPr>
        <p:spPr>
          <a:xfrm>
            <a:off x="1016000" y="5308600"/>
            <a:ext cx="6096000" cy="3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58A6A6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Track 1: DNA Screening &amp; Synthesis Controls</a:t>
            </a:r>
            <a:endParaRPr b="0" i="0" sz="1600" u="none" cap="none" strike="noStrike"/>
          </a:p>
        </p:txBody>
      </p:sp>
      <p:sp>
        <p:nvSpPr>
          <p:cNvPr id="183" name="Google Shape;183;p9"/>
          <p:cNvSpPr/>
          <p:nvPr/>
        </p:nvSpPr>
        <p:spPr>
          <a:xfrm>
            <a:off x="1016000" y="5689600"/>
            <a:ext cx="6096000" cy="10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E6EDF3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Addresses the critical pre-synthesis screening gap. Provides a complementary defense-in-depth layer that detects hazardous tacit knowledge accumulation before physical synthesis orders are placed.</a:t>
            </a:r>
            <a:endParaRPr b="0" i="0" sz="1600" u="none" cap="none" strike="noStrike"/>
          </a:p>
        </p:txBody>
      </p:sp>
      <p:sp>
        <p:nvSpPr>
          <p:cNvPr id="184" name="Google Shape;184;p9"/>
          <p:cNvSpPr/>
          <p:nvPr/>
        </p:nvSpPr>
        <p:spPr>
          <a:xfrm>
            <a:off x="762000" y="7112000"/>
            <a:ext cx="6604000" cy="698500"/>
          </a:xfrm>
          <a:prstGeom prst="rect">
            <a:avLst/>
          </a:prstGeom>
          <a:solidFill>
            <a:srgbClr val="161B22"/>
          </a:solidFill>
          <a:ln cap="flat" cmpd="sng" w="12700">
            <a:solidFill>
              <a:srgbClr val="D299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762000" y="7112000"/>
            <a:ext cx="50800" cy="698500"/>
          </a:xfrm>
          <a:prstGeom prst="rect">
            <a:avLst/>
          </a:prstGeom>
          <a:solidFill>
            <a:srgbClr val="D299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1016000" y="7162800"/>
            <a:ext cx="6096000" cy="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D29922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Limitation:</a:t>
            </a:r>
            <a:r>
              <a:rPr b="0" i="0" lang="en-US" sz="13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Host-portability affords conceptual transportability, not automatic full-parity deployment across all proprietary LLM architectures.</a:t>
            </a:r>
            <a:endParaRPr b="0" i="0" sz="1600" u="none" cap="none" strike="noStrike"/>
          </a:p>
        </p:txBody>
      </p:sp>
      <p:pic>
        <p:nvPicPr>
          <p:cNvPr descr="https://kimi-img.moonshot.cn/pub/slides/okc/6gmgnlxtgbkvs/mnt/agents/output/bioguard/images/slide6_portability.png" id="187" name="Google Shape;187;p9"/>
          <p:cNvPicPr preferRelativeResize="0"/>
          <p:nvPr/>
        </p:nvPicPr>
        <p:blipFill rotWithShape="1">
          <a:blip r:embed="rId3">
            <a:alphaModFix/>
          </a:blip>
          <a:srcRect b="-24552" l="0" r="0" t="-24552"/>
          <a:stretch/>
        </p:blipFill>
        <p:spPr>
          <a:xfrm>
            <a:off x="7874000" y="1270000"/>
            <a:ext cx="7874000" cy="66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/>
          <p:nvPr/>
        </p:nvSpPr>
        <p:spPr>
          <a:xfrm>
            <a:off x="762000" y="8763000"/>
            <a:ext cx="8890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Agent Skills standard: Anthropic [7], Vercel [8] | Code: github.com/davidkimai/bioguard_aixbio</a:t>
            </a:r>
            <a:endParaRPr b="0" i="0" sz="1200" u="none" cap="none" strike="noStrike"/>
          </a:p>
        </p:txBody>
      </p:sp>
      <p:sp>
        <p:nvSpPr>
          <p:cNvPr id="189" name="Google Shape;189;p9"/>
          <p:cNvSpPr/>
          <p:nvPr/>
        </p:nvSpPr>
        <p:spPr>
          <a:xfrm>
            <a:off x="14986000" y="87630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8B949E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06</a:t>
            </a:r>
            <a:endParaRPr b="0" i="0" sz="1200" u="none" cap="none" strike="noStrike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