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Arial Black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E2E28D3-6418-4DCA-B1E5-275BC7074C5B}">
  <a:tblStyle styleId="{DE2E28D3-6418-4DCA-B1E5-275BC7074C5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ArialBlack-regular.fntdata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2229bfc3f_2_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f2229bfc3f_2_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f2229bfc3f_2_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2229bfc3f_2_3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g3f2229bfc3f_2_3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3f2229bfc3f_2_3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2229bfc3f_3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f2229bfc3f_3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2229bfc3f_2_5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3f2229bfc3f_2_53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3f2229bfc3f_2_53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2229bfc3f_2_8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f2229bfc3f_2_80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3f2229bfc3f_2_80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2229bfc3f_2_11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3f2229bfc3f_2_111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f2229bfc3f_2_111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2229bfc3f_2_13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3f2229bfc3f_2_130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3f2229bfc3f_2_130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2229bfc3f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f2229bfc3f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2229bfc3f_2_15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g3f2229bfc3f_2_155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f2229bfc3f_2_155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0F1A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7498080" y="45720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5"/>
          <p:cNvSpPr/>
          <p:nvPr/>
        </p:nvSpPr>
        <p:spPr>
          <a:xfrm>
            <a:off x="8229600" y="27432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5"/>
          <p:cNvSpPr/>
          <p:nvPr/>
        </p:nvSpPr>
        <p:spPr>
          <a:xfrm>
            <a:off x="7863840" y="10058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5"/>
          <p:cNvSpPr/>
          <p:nvPr/>
        </p:nvSpPr>
        <p:spPr>
          <a:xfrm>
            <a:off x="8503920" y="82296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5"/>
          <p:cNvSpPr/>
          <p:nvPr/>
        </p:nvSpPr>
        <p:spPr>
          <a:xfrm>
            <a:off x="7132320" y="91440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5"/>
          <p:cNvSpPr/>
          <p:nvPr/>
        </p:nvSpPr>
        <p:spPr>
          <a:xfrm>
            <a:off x="8321040" y="137160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5"/>
          <p:cNvSpPr/>
          <p:nvPr/>
        </p:nvSpPr>
        <p:spPr>
          <a:xfrm>
            <a:off x="7589520" y="155448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5"/>
          <p:cNvSpPr/>
          <p:nvPr/>
        </p:nvSpPr>
        <p:spPr>
          <a:xfrm>
            <a:off x="6858000" y="5486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" name="Google Shape;65;p15"/>
          <p:cNvCxnSpPr/>
          <p:nvPr/>
        </p:nvCxnSpPr>
        <p:spPr>
          <a:xfrm flipH="1" rot="10800000">
            <a:off x="7552944" y="329184"/>
            <a:ext cx="731520" cy="182880"/>
          </a:xfrm>
          <a:prstGeom prst="straightConnector1">
            <a:avLst/>
          </a:prstGeom>
          <a:noFill/>
          <a:ln cap="flat" cmpd="sng" w="9525">
            <a:solidFill>
              <a:srgbClr val="8B5CF6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5"/>
          <p:cNvCxnSpPr/>
          <p:nvPr/>
        </p:nvCxnSpPr>
        <p:spPr>
          <a:xfrm>
            <a:off x="8284464" y="329184"/>
            <a:ext cx="274320" cy="548640"/>
          </a:xfrm>
          <a:prstGeom prst="straightConnector1">
            <a:avLst/>
          </a:prstGeom>
          <a:noFill/>
          <a:ln cap="flat" cmpd="sng" w="9525">
            <a:solidFill>
              <a:srgbClr val="8B5CF6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" name="Google Shape;67;p15"/>
          <p:cNvCxnSpPr/>
          <p:nvPr/>
        </p:nvCxnSpPr>
        <p:spPr>
          <a:xfrm>
            <a:off x="7552944" y="512064"/>
            <a:ext cx="365760" cy="548640"/>
          </a:xfrm>
          <a:prstGeom prst="straightConnector1">
            <a:avLst/>
          </a:prstGeom>
          <a:noFill/>
          <a:ln cap="flat" cmpd="sng" w="9525">
            <a:solidFill>
              <a:srgbClr val="8B5CF6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" name="Google Shape;68;p15"/>
          <p:cNvCxnSpPr/>
          <p:nvPr/>
        </p:nvCxnSpPr>
        <p:spPr>
          <a:xfrm flipH="1" rot="10800000">
            <a:off x="7918704" y="877824"/>
            <a:ext cx="640080" cy="182880"/>
          </a:xfrm>
          <a:prstGeom prst="straightConnector1">
            <a:avLst/>
          </a:prstGeom>
          <a:noFill/>
          <a:ln cap="flat" cmpd="sng" w="9525">
            <a:solidFill>
              <a:srgbClr val="8B5CF6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5"/>
          <p:cNvCxnSpPr/>
          <p:nvPr/>
        </p:nvCxnSpPr>
        <p:spPr>
          <a:xfrm>
            <a:off x="7918704" y="1060704"/>
            <a:ext cx="457200" cy="365760"/>
          </a:xfrm>
          <a:prstGeom prst="straightConnector1">
            <a:avLst/>
          </a:prstGeom>
          <a:noFill/>
          <a:ln cap="flat" cmpd="sng" w="9525">
            <a:solidFill>
              <a:srgbClr val="8B5CF6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" name="Google Shape;70;p15"/>
          <p:cNvCxnSpPr/>
          <p:nvPr/>
        </p:nvCxnSpPr>
        <p:spPr>
          <a:xfrm flipH="1" rot="10800000">
            <a:off x="7187184" y="512064"/>
            <a:ext cx="365760" cy="457200"/>
          </a:xfrm>
          <a:prstGeom prst="straightConnector1">
            <a:avLst/>
          </a:prstGeom>
          <a:noFill/>
          <a:ln cap="flat" cmpd="sng" w="9525">
            <a:solidFill>
              <a:srgbClr val="8B5CF6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" name="Google Shape;71;p15"/>
          <p:cNvCxnSpPr/>
          <p:nvPr/>
        </p:nvCxnSpPr>
        <p:spPr>
          <a:xfrm>
            <a:off x="7187184" y="969264"/>
            <a:ext cx="457200" cy="640080"/>
          </a:xfrm>
          <a:prstGeom prst="straightConnector1">
            <a:avLst/>
          </a:prstGeom>
          <a:noFill/>
          <a:ln cap="flat" cmpd="sng" w="9525">
            <a:solidFill>
              <a:srgbClr val="8B5CF6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" name="Google Shape;72;p15"/>
          <p:cNvCxnSpPr/>
          <p:nvPr/>
        </p:nvCxnSpPr>
        <p:spPr>
          <a:xfrm rot="10800000">
            <a:off x="6912864" y="603504"/>
            <a:ext cx="731520" cy="1005840"/>
          </a:xfrm>
          <a:prstGeom prst="straightConnector1">
            <a:avLst/>
          </a:prstGeom>
          <a:noFill/>
          <a:ln cap="flat" cmpd="sng" w="9525">
            <a:solidFill>
              <a:srgbClr val="8B5CF6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3" name="Google Shape;73;p15"/>
          <p:cNvCxnSpPr/>
          <p:nvPr/>
        </p:nvCxnSpPr>
        <p:spPr>
          <a:xfrm flipH="1" rot="10800000">
            <a:off x="6912864" y="512064"/>
            <a:ext cx="640080" cy="91440"/>
          </a:xfrm>
          <a:prstGeom prst="straightConnector1">
            <a:avLst/>
          </a:prstGeom>
          <a:noFill/>
          <a:ln cap="flat" cmpd="sng" w="9525">
            <a:solidFill>
              <a:srgbClr val="8B5CF6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" name="Google Shape;74;p15"/>
          <p:cNvSpPr/>
          <p:nvPr/>
        </p:nvSpPr>
        <p:spPr>
          <a:xfrm>
            <a:off x="548640" y="1097280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1600"/>
              <a:buFont typeface="Calibri"/>
              <a:buNone/>
            </a:pPr>
            <a:r>
              <a:rPr b="1" i="0" lang="en" sz="16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PROJECT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548640" y="1463040"/>
            <a:ext cx="64008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 Black"/>
              <a:buNone/>
            </a:pPr>
            <a:r>
              <a:rPr b="1" i="0" lang="en" sz="5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GigAudit</a:t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548640" y="2560320"/>
            <a:ext cx="5943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500"/>
              <a:buFont typeface="Calibri"/>
              <a:buNone/>
            </a:pPr>
            <a:r>
              <a:rPr b="0" i="0" lang="en" sz="15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A Graph-Powered Algorithmic Transparency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500"/>
              <a:buFont typeface="Calibri"/>
              <a:buNone/>
            </a:pPr>
            <a:r>
              <a:rPr b="0" i="0" lang="en" sz="15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and Labor Protection Engine for the Global South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548640" y="3657600"/>
            <a:ext cx="2560320" cy="365760"/>
          </a:xfrm>
          <a:prstGeom prst="rect">
            <a:avLst/>
          </a:prstGeom>
          <a:solidFill>
            <a:srgbClr val="8B5CF6">
              <a:alpha val="20000"/>
            </a:srgbClr>
          </a:solidFill>
          <a:ln cap="flat" cmpd="sng" w="12700">
            <a:solidFill>
              <a:srgbClr val="8B5C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548640" y="3657600"/>
            <a:ext cx="2560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TRACK 3  |  ASIA HUB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548640" y="4206240"/>
            <a:ext cx="5486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1100"/>
              <a:buFont typeface="Calibri"/>
              <a:buNone/>
            </a:pPr>
            <a:r>
              <a:rPr b="0" i="1" lang="en" sz="11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Shifting AI safety from abstract existential risk to active,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1100"/>
              <a:buFont typeface="Calibri"/>
              <a:buNone/>
            </a:pPr>
            <a:r>
              <a:rPr b="0" i="1" lang="en" sz="11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infrastructure-driven data integrity for millions of gig workers.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0" y="4983480"/>
            <a:ext cx="9144000" cy="16002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8B5CF6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8046720" y="4800600"/>
            <a:ext cx="91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1 / 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8625" y="1886938"/>
            <a:ext cx="4582876" cy="263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0F1A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/>
          <p:nvPr/>
        </p:nvSpPr>
        <p:spPr>
          <a:xfrm>
            <a:off x="548640" y="32004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THE PROBLEM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548640" y="59436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 Black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The Regulatory Vacuum in the Global South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548640" y="1371600"/>
            <a:ext cx="3840480" cy="329184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6"/>
          <p:cNvSpPr/>
          <p:nvPr/>
        </p:nvSpPr>
        <p:spPr>
          <a:xfrm>
            <a:off x="548640" y="1371600"/>
            <a:ext cx="54864" cy="329184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6"/>
          <p:cNvSpPr/>
          <p:nvPr/>
        </p:nvSpPr>
        <p:spPr>
          <a:xfrm>
            <a:off x="822960" y="1508760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THE LANDSCAPE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6"/>
          <p:cNvSpPr/>
          <p:nvPr/>
        </p:nvSpPr>
        <p:spPr>
          <a:xfrm>
            <a:off x="822960" y="1920240"/>
            <a:ext cx="3291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4200"/>
              <a:buFont typeface="Arial Black"/>
              <a:buNone/>
            </a:pPr>
            <a:r>
              <a:rPr b="1" i="0" lang="en" sz="4200" u="none" cap="none" strike="noStrike">
                <a:solidFill>
                  <a:srgbClr val="8B5CF6"/>
                </a:solidFill>
                <a:latin typeface="Arial Black"/>
                <a:ea typeface="Arial Black"/>
                <a:cs typeface="Arial Black"/>
                <a:sym typeface="Arial Black"/>
              </a:rPr>
              <a:t>23.5M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822960" y="2514600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projected Indian gig workers by 2030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822960" y="2743200"/>
            <a:ext cx="32918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(3x from 7.7M in 2020 — NITI Aayog)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822960" y="3200400"/>
            <a:ext cx="329184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India's "Seven Sutras" framework prioritizes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innovation over rigid regulatory constraint,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creating a permissive environment for platforms.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6"/>
          <p:cNvSpPr/>
          <p:nvPr/>
        </p:nvSpPr>
        <p:spPr>
          <a:xfrm>
            <a:off x="4754880" y="1371600"/>
            <a:ext cx="3840480" cy="329184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4754880" y="1371600"/>
            <a:ext cx="54864" cy="329184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6"/>
          <p:cNvSpPr/>
          <p:nvPr/>
        </p:nvSpPr>
        <p:spPr>
          <a:xfrm>
            <a:off x="5029200" y="1508760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444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EF4444"/>
                </a:solidFill>
                <a:latin typeface="Calibri"/>
                <a:ea typeface="Calibri"/>
                <a:cs typeface="Calibri"/>
                <a:sym typeface="Calibri"/>
              </a:rPr>
              <a:t>THE EXPLOITATION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6"/>
          <p:cNvSpPr/>
          <p:nvPr/>
        </p:nvSpPr>
        <p:spPr>
          <a:xfrm>
            <a:off x="5029200" y="1920240"/>
            <a:ext cx="329184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Black-box optimization algorithms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operate unvetted, causing: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100"/>
              <a:buFont typeface="Calibri"/>
              <a:buChar char="•"/>
            </a:pP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Gradual worker disempowerment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100"/>
              <a:buFont typeface="Calibri"/>
              <a:buChar char="•"/>
            </a:pP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Intentional income obfuscation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100"/>
              <a:buFont typeface="Calibri"/>
              <a:buChar char="•"/>
            </a:pP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Un-appealable geofenced penalties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100"/>
              <a:buFont typeface="Calibri"/>
              <a:buChar char="•"/>
            </a:pP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Opaque performance scoring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6"/>
          <p:cNvSpPr/>
          <p:nvPr/>
        </p:nvSpPr>
        <p:spPr>
          <a:xfrm>
            <a:off x="5029200" y="3794760"/>
            <a:ext cx="3291840" cy="640080"/>
          </a:xfrm>
          <a:prstGeom prst="rect">
            <a:avLst/>
          </a:prstGeom>
          <a:solidFill>
            <a:srgbClr val="8B5CF6">
              <a:alpha val="14901"/>
            </a:srgbClr>
          </a:solidFill>
          <a:ln cap="flat" cmpd="sng" w="9525">
            <a:solidFill>
              <a:srgbClr val="8B5C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6"/>
          <p:cNvSpPr/>
          <p:nvPr/>
        </p:nvSpPr>
        <p:spPr>
          <a:xfrm>
            <a:off x="5120640" y="3794760"/>
            <a:ext cx="31089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THE GAP: </a:t>
            </a:r>
            <a:r>
              <a:rPr b="0" i="0" lang="en" sz="9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Fairwork India Ratings 2024 — major aggregators score near zero on minimum living wage commitments.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0" y="4983480"/>
            <a:ext cx="9144000" cy="16002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8B5CF6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6"/>
          <p:cNvSpPr/>
          <p:nvPr/>
        </p:nvSpPr>
        <p:spPr>
          <a:xfrm>
            <a:off x="8046720" y="4800600"/>
            <a:ext cx="91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2 / 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2275" y="0"/>
            <a:ext cx="3574174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6450" y="-21412"/>
            <a:ext cx="3457549" cy="5186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2112275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571750"/>
            <a:ext cx="5686452" cy="25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0F1A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/>
          <p:nvPr/>
        </p:nvSpPr>
        <p:spPr>
          <a:xfrm>
            <a:off x="548640" y="32004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OUR STRATEGY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548640" y="59436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 Black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Decentralized, Bottom-Up Accountability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548640" y="1325880"/>
            <a:ext cx="8046720" cy="502920"/>
          </a:xfrm>
          <a:prstGeom prst="rect">
            <a:avLst/>
          </a:prstGeom>
          <a:solidFill>
            <a:srgbClr val="8B5CF6">
              <a:alpha val="14901"/>
            </a:srgbClr>
          </a:solidFill>
          <a:ln cap="flat" cmpd="sng" w="9525">
            <a:solidFill>
              <a:srgbClr val="8B5C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8"/>
          <p:cNvSpPr/>
          <p:nvPr/>
        </p:nvSpPr>
        <p:spPr>
          <a:xfrm>
            <a:off x="731520" y="1325880"/>
            <a:ext cx="7680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CORE ASSUMPTION: </a:t>
            </a: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Zero platform API access. We treat dispatch engines as observable black boxes and crowdsource evidence.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8"/>
          <p:cNvSpPr/>
          <p:nvPr/>
        </p:nvSpPr>
        <p:spPr>
          <a:xfrm>
            <a:off x="548640" y="2103120"/>
            <a:ext cx="2468880" cy="256032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8"/>
          <p:cNvSpPr/>
          <p:nvPr/>
        </p:nvSpPr>
        <p:spPr>
          <a:xfrm>
            <a:off x="731520" y="2240280"/>
            <a:ext cx="914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2800"/>
              <a:buFont typeface="Arial Black"/>
              <a:buNone/>
            </a:pPr>
            <a:r>
              <a:rPr b="1" i="0" lang="en" sz="2800" u="none" cap="none" strike="noStrike">
                <a:solidFill>
                  <a:srgbClr val="8B5CF6"/>
                </a:solidFill>
                <a:latin typeface="Arial Black"/>
                <a:ea typeface="Arial Black"/>
                <a:cs typeface="Arial Black"/>
                <a:sym typeface="Arial Black"/>
              </a:rPr>
              <a:t>01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4" name="Google Shape;12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3160" y="224028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8"/>
          <p:cNvSpPr/>
          <p:nvPr/>
        </p:nvSpPr>
        <p:spPr>
          <a:xfrm>
            <a:off x="731520" y="2743200"/>
            <a:ext cx="2103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CAPTURE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8"/>
          <p:cNvSpPr/>
          <p:nvPr/>
        </p:nvSpPr>
        <p:spPr>
          <a:xfrm>
            <a:off x="731520" y="3108960"/>
            <a:ext cx="210312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Workers screenshot ride receipts, penalty screens, or suspension notices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8"/>
          <p:cNvSpPr/>
          <p:nvPr/>
        </p:nvSpPr>
        <p:spPr>
          <a:xfrm>
            <a:off x="3017520" y="3017520"/>
            <a:ext cx="320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▶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8"/>
          <p:cNvSpPr/>
          <p:nvPr/>
        </p:nvSpPr>
        <p:spPr>
          <a:xfrm>
            <a:off x="3337560" y="2103120"/>
            <a:ext cx="2468880" cy="256032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8"/>
          <p:cNvSpPr/>
          <p:nvPr/>
        </p:nvSpPr>
        <p:spPr>
          <a:xfrm>
            <a:off x="3520440" y="2240280"/>
            <a:ext cx="914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2800"/>
              <a:buFont typeface="Arial Black"/>
              <a:buNone/>
            </a:pPr>
            <a:r>
              <a:rPr b="1" i="0" lang="en" sz="2800" u="none" cap="none" strike="noStrike">
                <a:solidFill>
                  <a:srgbClr val="8B5CF6"/>
                </a:solidFill>
                <a:latin typeface="Arial Black"/>
                <a:ea typeface="Arial Black"/>
                <a:cs typeface="Arial Black"/>
                <a:sym typeface="Arial Black"/>
              </a:rPr>
              <a:t>02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0" name="Google Shape;13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12080" y="224028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/>
          <p:nvPr/>
        </p:nvSpPr>
        <p:spPr>
          <a:xfrm>
            <a:off x="3520440" y="2743200"/>
            <a:ext cx="2103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UPLOAD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3520440" y="3108960"/>
            <a:ext cx="210312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Data uploaded instantly via Next.js Progressive Web App (PWA)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5806440" y="3017520"/>
            <a:ext cx="320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▶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6126480" y="2103120"/>
            <a:ext cx="2468880" cy="256032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8"/>
          <p:cNvSpPr/>
          <p:nvPr/>
        </p:nvSpPr>
        <p:spPr>
          <a:xfrm>
            <a:off x="6309360" y="2240280"/>
            <a:ext cx="914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2800"/>
              <a:buFont typeface="Arial Black"/>
              <a:buNone/>
            </a:pPr>
            <a:r>
              <a:rPr b="1" i="0" lang="en" sz="2800" u="none" cap="none" strike="noStrike">
                <a:solidFill>
                  <a:srgbClr val="8B5CF6"/>
                </a:solidFill>
                <a:latin typeface="Arial Black"/>
                <a:ea typeface="Arial Black"/>
                <a:cs typeface="Arial Black"/>
                <a:sym typeface="Arial Black"/>
              </a:rPr>
              <a:t>03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6" name="Google Shape;13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1000" y="224028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/>
          <p:nvPr/>
        </p:nvSpPr>
        <p:spPr>
          <a:xfrm>
            <a:off x="6309360" y="2743200"/>
            <a:ext cx="2103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TRANSFORM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6309360" y="3108960"/>
            <a:ext cx="210312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Pipeline normalizes, filters &amp; transforms unstructured data into auditable cryptographic logs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8"/>
          <p:cNvSpPr/>
          <p:nvPr/>
        </p:nvSpPr>
        <p:spPr>
          <a:xfrm>
            <a:off x="0" y="4983480"/>
            <a:ext cx="9144000" cy="16002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8B5CF6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8"/>
          <p:cNvSpPr/>
          <p:nvPr/>
        </p:nvSpPr>
        <p:spPr>
          <a:xfrm>
            <a:off x="8046720" y="4800600"/>
            <a:ext cx="91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3 / 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0F1A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548640" y="32004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ARCHITECTURE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548640" y="59436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 Black"/>
              <a:buNone/>
            </a:pPr>
            <a:r>
              <a:rPr b="1" i="0" lang="en" sz="26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Production-Ready AI Observability &amp; Safety Stack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9"/>
          <p:cNvSpPr/>
          <p:nvPr/>
        </p:nvSpPr>
        <p:spPr>
          <a:xfrm>
            <a:off x="548640" y="1417320"/>
            <a:ext cx="2468880" cy="219456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9"/>
          <p:cNvSpPr/>
          <p:nvPr/>
        </p:nvSpPr>
        <p:spPr>
          <a:xfrm>
            <a:off x="548640" y="1417320"/>
            <a:ext cx="2468880" cy="457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0" name="Google Shape;15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0" y="164592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9"/>
          <p:cNvSpPr/>
          <p:nvPr/>
        </p:nvSpPr>
        <p:spPr>
          <a:xfrm>
            <a:off x="1143000" y="1645920"/>
            <a:ext cx="16916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6B6D4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06B6D4"/>
                </a:solidFill>
                <a:latin typeface="Calibri"/>
                <a:ea typeface="Calibri"/>
                <a:cs typeface="Calibri"/>
                <a:sym typeface="Calibri"/>
              </a:rPr>
              <a:t>INGESTION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731520" y="2103120"/>
            <a:ext cx="2103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FastAPI Backend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731520" y="246888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050"/>
              <a:buFont typeface="Calibri"/>
              <a:buNone/>
            </a:pPr>
            <a:r>
              <a:rPr b="0" i="0" lang="en" sz="105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Catches incoming payloads securely from PWA clients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9"/>
          <p:cNvSpPr/>
          <p:nvPr/>
        </p:nvSpPr>
        <p:spPr>
          <a:xfrm>
            <a:off x="3017520" y="2194560"/>
            <a:ext cx="320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▶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3337560" y="1417320"/>
            <a:ext cx="2468880" cy="219456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9"/>
          <p:cNvSpPr/>
          <p:nvPr/>
        </p:nvSpPr>
        <p:spPr>
          <a:xfrm>
            <a:off x="3337560" y="1417320"/>
            <a:ext cx="2468880" cy="4572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7" name="Google Shape;15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0440" y="164592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/>
          <p:nvPr/>
        </p:nvSpPr>
        <p:spPr>
          <a:xfrm>
            <a:off x="3931920" y="1645920"/>
            <a:ext cx="16916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4444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EF4444"/>
                </a:solidFill>
                <a:latin typeface="Calibri"/>
                <a:ea typeface="Calibri"/>
                <a:cs typeface="Calibri"/>
                <a:sym typeface="Calibri"/>
              </a:rPr>
              <a:t>SECURITY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3520440" y="2103120"/>
            <a:ext cx="2103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NVIDIA NeMo Guardrails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3520440" y="246888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050"/>
              <a:buFont typeface="Calibri"/>
              <a:buNone/>
            </a:pPr>
            <a:r>
              <a:rPr b="0" i="0" lang="en" sz="105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Colang rules block malicious injection &amp; adversarial OCR skewing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5806440" y="2194560"/>
            <a:ext cx="320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▶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6126480" y="1417320"/>
            <a:ext cx="2468880" cy="219456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9"/>
          <p:cNvSpPr/>
          <p:nvPr/>
        </p:nvSpPr>
        <p:spPr>
          <a:xfrm>
            <a:off x="6126480" y="1417320"/>
            <a:ext cx="2468880" cy="4572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4" name="Google Shape;16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09360" y="164592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/>
          <p:nvPr/>
        </p:nvSpPr>
        <p:spPr>
          <a:xfrm>
            <a:off x="6720840" y="1645920"/>
            <a:ext cx="16916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10B981"/>
                </a:solidFill>
                <a:latin typeface="Calibri"/>
                <a:ea typeface="Calibri"/>
                <a:cs typeface="Calibri"/>
                <a:sym typeface="Calibri"/>
              </a:rPr>
              <a:t>TELEMETRY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6309360" y="2103120"/>
            <a:ext cx="2103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Langfuse + Ragas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6309360" y="246888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050"/>
              <a:buFont typeface="Calibri"/>
              <a:buNone/>
            </a:pPr>
            <a:r>
              <a:rPr b="0" i="0" lang="en" sz="105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In-flight performance tracing with Faithfulness &amp; Answer Correctness eval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548640" y="3840480"/>
            <a:ext cx="8046720" cy="822960"/>
          </a:xfrm>
          <a:prstGeom prst="rect">
            <a:avLst/>
          </a:prstGeom>
          <a:solidFill>
            <a:srgbClr val="16162A"/>
          </a:solidFill>
          <a:ln cap="flat" cmpd="sng" w="9525">
            <a:solidFill>
              <a:srgbClr val="8B5CF6">
                <a:alpha val="5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9"/>
          <p:cNvSpPr/>
          <p:nvPr/>
        </p:nvSpPr>
        <p:spPr>
          <a:xfrm>
            <a:off x="731520" y="3886200"/>
            <a:ext cx="1371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DATA FLOW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731520" y="4160520"/>
            <a:ext cx="76809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050"/>
              <a:buFont typeface="Consolas"/>
              <a:buNone/>
            </a:pPr>
            <a:r>
              <a:rPr b="0" i="0" lang="en" sz="10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Screenshot Upload  →  OCR Extraction  →  Guardrails Validation  →  Structured Event Log  →  Dual-DB Write  →  Graph Analytics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0" y="4983480"/>
            <a:ext cx="9144000" cy="16002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8B5CF6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9"/>
          <p:cNvSpPr/>
          <p:nvPr/>
        </p:nvSpPr>
        <p:spPr>
          <a:xfrm>
            <a:off x="8046720" y="4800600"/>
            <a:ext cx="91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4 / 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0F1A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"/>
          <p:cNvSpPr/>
          <p:nvPr/>
        </p:nvSpPr>
        <p:spPr>
          <a:xfrm>
            <a:off x="548640" y="32004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ANALYTICS LAYER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548640" y="59436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 Black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PostgreSQL + Neo4j Hybrid Storage Model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548640" y="1371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{DE2E28D3-6418-4DCA-B1E5-275BC7074C5B}</a:tableStyleId>
              </a:tblPr>
              <a:tblGrid>
                <a:gridCol w="1828800"/>
                <a:gridCol w="2194550"/>
                <a:gridCol w="4023350"/>
              </a:tblGrid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B5CF6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" sz="1000" u="none" cap="none" strike="noStrike">
                          <a:solidFill>
                            <a:srgbClr val="8B5CF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DATABASE ENGINE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101600" marL="101600" anchor="ctr">
                    <a:lnL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62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B5CF6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" sz="1000" u="none" cap="none" strike="noStrike">
                          <a:solidFill>
                            <a:srgbClr val="8B5CF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OPERATIONAL ROLE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101600" marL="101600" anchor="ctr">
                    <a:lnL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62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B5CF6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" sz="1000" u="none" cap="none" strike="noStrike">
                          <a:solidFill>
                            <a:srgbClr val="8B5CF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ENGINEERING RATIONALE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101600" marL="101600" anchor="ctr">
                    <a:lnL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62A"/>
                    </a:solidFill>
                  </a:tcPr>
                </a:tc>
              </a:tr>
              <a:tr h="594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6B6D4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" sz="1200" u="none" cap="none" strike="noStrike">
                          <a:solidFill>
                            <a:srgbClr val="06B6D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PostgreSQL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101600" marL="101600" anchor="ctr">
                    <a:lnL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lang="en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Transactional Ledger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101600" marL="101600" anchor="ctr">
                    <a:lnL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0B0C0"/>
                        </a:buClr>
                        <a:buSzPts val="1050"/>
                        <a:buFont typeface="Calibri"/>
                        <a:buNone/>
                      </a:pPr>
                      <a:r>
                        <a:rPr lang="en" sz="1050" u="none" cap="none" strike="noStrike">
                          <a:solidFill>
                            <a:srgbClr val="B0B0C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High-throughput writes, append-only security, and immutable data auditing</a:t>
                      </a:r>
                      <a:endParaRPr sz="10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101600" marL="101600" anchor="ctr">
                    <a:lnL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1A2E"/>
                    </a:solidFill>
                  </a:tcPr>
                </a:tc>
              </a:tr>
              <a:tr h="594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0B98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" sz="1200" u="none" cap="none" strike="noStrike">
                          <a:solidFill>
                            <a:srgbClr val="10B98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Neo4j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101600" marL="101600" anchor="ctr">
                    <a:lnL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lang="en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Relationship Mesh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101600" marL="101600" anchor="ctr">
                    <a:lnL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0B0C0"/>
                        </a:buClr>
                        <a:buSzPts val="1050"/>
                        <a:buFont typeface="Calibri"/>
                        <a:buNone/>
                      </a:pPr>
                      <a:r>
                        <a:rPr lang="en" sz="1050" u="none" cap="none" strike="noStrike">
                          <a:solidFill>
                            <a:srgbClr val="B0B0C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Index-free adjacency avoids slow multi-table SQL joins when scanning macro patterns</a:t>
                      </a:r>
                      <a:endParaRPr sz="10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101600" marL="101600" anchor="ctr">
                    <a:lnL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A4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1A2E"/>
                    </a:solidFill>
                  </a:tcPr>
                </a:tc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548640" y="3017520"/>
            <a:ext cx="8046720" cy="91440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0"/>
          <p:cNvSpPr/>
          <p:nvPr/>
        </p:nvSpPr>
        <p:spPr>
          <a:xfrm>
            <a:off x="548640" y="3017520"/>
            <a:ext cx="54864" cy="91440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0"/>
          <p:cNvSpPr/>
          <p:nvPr/>
        </p:nvSpPr>
        <p:spPr>
          <a:xfrm>
            <a:off x="822960" y="3108960"/>
            <a:ext cx="1828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SYSTEM LOGIC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822960" y="3383280"/>
            <a:ext cx="7498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Relational engines track </a:t>
            </a:r>
            <a:r>
              <a:rPr b="1" i="0" lang="en" sz="1200" u="none" cap="none" strike="noStrike">
                <a:solidFill>
                  <a:srgbClr val="06B6D4"/>
                </a:solidFill>
                <a:latin typeface="Calibri"/>
                <a:ea typeface="Calibri"/>
                <a:cs typeface="Calibri"/>
                <a:sym typeface="Calibri"/>
              </a:rPr>
              <a:t>what </a:t>
            </a:r>
            <a:r>
              <a:rPr b="0" i="0" lang="en" sz="12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happened; graph networks expose </a:t>
            </a:r>
            <a:r>
              <a:rPr b="1" i="0" lang="en" sz="1200" u="none" cap="none" strike="noStrike">
                <a:solidFill>
                  <a:srgbClr val="10B981"/>
                </a:solidFill>
                <a:latin typeface="Calibri"/>
                <a:ea typeface="Calibri"/>
                <a:cs typeface="Calibri"/>
                <a:sym typeface="Calibri"/>
              </a:rPr>
              <a:t>why </a:t>
            </a:r>
            <a:r>
              <a:rPr b="0" i="0" lang="en" sz="12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it happened — linking worker proximity, shift metrics, and payout patterns natively.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0"/>
          <p:cNvSpPr/>
          <p:nvPr/>
        </p:nvSpPr>
        <p:spPr>
          <a:xfrm>
            <a:off x="548640" y="4160520"/>
            <a:ext cx="3840480" cy="640080"/>
          </a:xfrm>
          <a:prstGeom prst="rect">
            <a:avLst/>
          </a:prstGeom>
          <a:solidFill>
            <a:srgbClr val="1616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6" name="Google Shape;18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25196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0"/>
          <p:cNvSpPr/>
          <p:nvPr/>
        </p:nvSpPr>
        <p:spPr>
          <a:xfrm>
            <a:off x="1097280" y="4160520"/>
            <a:ext cx="31089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6B6D4"/>
              </a:buClr>
              <a:buSzPts val="1050"/>
              <a:buFont typeface="Calibri"/>
              <a:buNone/>
            </a:pPr>
            <a:r>
              <a:rPr b="0" i="0" lang="en" sz="1050" u="none" cap="none" strike="noStrike">
                <a:solidFill>
                  <a:srgbClr val="06B6D4"/>
                </a:solidFill>
                <a:latin typeface="Calibri"/>
                <a:ea typeface="Calibri"/>
                <a:cs typeface="Calibri"/>
                <a:sym typeface="Calibri"/>
              </a:rPr>
              <a:t>WHAT happened — Immutable transaction records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4754880" y="4160520"/>
            <a:ext cx="3840480" cy="640080"/>
          </a:xfrm>
          <a:prstGeom prst="rect">
            <a:avLst/>
          </a:prstGeom>
          <a:solidFill>
            <a:srgbClr val="1616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9" name="Google Shape;18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92040" y="425196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0"/>
          <p:cNvSpPr/>
          <p:nvPr/>
        </p:nvSpPr>
        <p:spPr>
          <a:xfrm>
            <a:off x="5303520" y="4160520"/>
            <a:ext cx="31089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1050"/>
              <a:buFont typeface="Calibri"/>
              <a:buNone/>
            </a:pPr>
            <a:r>
              <a:rPr b="0" i="0" lang="en" sz="1050" u="none" cap="none" strike="noStrike">
                <a:solidFill>
                  <a:srgbClr val="10B981"/>
                </a:solidFill>
                <a:latin typeface="Calibri"/>
                <a:ea typeface="Calibri"/>
                <a:cs typeface="Calibri"/>
                <a:sym typeface="Calibri"/>
              </a:rPr>
              <a:t>WHY it happened — Graph relationship queries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0" y="4983480"/>
            <a:ext cx="9144000" cy="16002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8B5CF6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0"/>
          <p:cNvSpPr/>
          <p:nvPr/>
        </p:nvSpPr>
        <p:spPr>
          <a:xfrm>
            <a:off x="8046720" y="4800600"/>
            <a:ext cx="91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5 / 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0F1A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/>
          <p:nvPr/>
        </p:nvSpPr>
        <p:spPr>
          <a:xfrm>
            <a:off x="548640" y="32004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RED-TEAMING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548640" y="59436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 Black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Detecting the Fatigue Throttling Bias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548640" y="1371600"/>
            <a:ext cx="4754880" cy="3383280"/>
          </a:xfrm>
          <a:prstGeom prst="rect">
            <a:avLst/>
          </a:prstGeom>
          <a:solidFill>
            <a:srgbClr val="12121F"/>
          </a:solidFill>
          <a:ln cap="flat" cmpd="sng" w="12700">
            <a:solidFill>
              <a:srgbClr val="2A2A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1"/>
          <p:cNvSpPr/>
          <p:nvPr/>
        </p:nvSpPr>
        <p:spPr>
          <a:xfrm>
            <a:off x="548640" y="1371600"/>
            <a:ext cx="4754880" cy="320040"/>
          </a:xfrm>
          <a:prstGeom prst="rect">
            <a:avLst/>
          </a:prstGeom>
          <a:solidFill>
            <a:srgbClr val="1E1E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1"/>
          <p:cNvSpPr/>
          <p:nvPr/>
        </p:nvSpPr>
        <p:spPr>
          <a:xfrm>
            <a:off x="731520" y="137160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850"/>
              <a:buFont typeface="Consolas"/>
              <a:buNone/>
            </a:pPr>
            <a:r>
              <a:rPr b="0" i="0" lang="en" sz="850" u="none" cap="none" strike="noStrike">
                <a:solidFill>
                  <a:srgbClr val="9CA3AF"/>
                </a:solidFill>
                <a:latin typeface="Consolas"/>
                <a:ea typeface="Consolas"/>
                <a:cs typeface="Consolas"/>
                <a:sym typeface="Consolas"/>
              </a:rPr>
              <a:t>CYPHER QUERY  —  fatigue_detection.cypher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1"/>
          <p:cNvSpPr/>
          <p:nvPr/>
        </p:nvSpPr>
        <p:spPr>
          <a:xfrm>
            <a:off x="731520" y="1783080"/>
            <a:ext cx="4389120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850"/>
              <a:buFont typeface="Consolas"/>
              <a:buNone/>
            </a:pPr>
            <a:r>
              <a:rPr b="1" i="0" lang="en" sz="650" u="none" cap="none" strike="noStrike">
                <a:solidFill>
                  <a:srgbClr val="8B5CF6"/>
                </a:solidFill>
                <a:latin typeface="Consolas"/>
                <a:ea typeface="Consolas"/>
                <a:cs typeface="Consolas"/>
                <a:sym typeface="Consolas"/>
              </a:rPr>
              <a:t>MATCH</a:t>
            </a:r>
            <a:r>
              <a:rPr b="0" i="0" lang="en" sz="6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 (w:Worker)-[t:COMPLETED_TASK]-&gt;(p:Platform)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850"/>
              <a:buFont typeface="Consolas"/>
              <a:buNone/>
            </a:pPr>
            <a:r>
              <a:rPr b="1" i="0" lang="en" sz="650" u="none" cap="none" strike="noStrike">
                <a:solidFill>
                  <a:srgbClr val="8B5CF6"/>
                </a:solidFill>
                <a:latin typeface="Consolas"/>
                <a:ea typeface="Consolas"/>
                <a:cs typeface="Consolas"/>
                <a:sym typeface="Consolas"/>
              </a:rPr>
              <a:t>WHERE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850"/>
              <a:buFont typeface="Consolas"/>
              <a:buNone/>
            </a:pPr>
            <a:r>
              <a:rPr b="0" i="0" lang="en" sz="6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 t.continuous_hours_logged &gt; 8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</a:pPr>
            <a:r>
              <a:t/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850"/>
              <a:buFont typeface="Consolas"/>
              <a:buNone/>
            </a:pPr>
            <a:r>
              <a:rPr b="1" i="0" lang="en" sz="650" u="none" cap="none" strike="noStrike">
                <a:solidFill>
                  <a:srgbClr val="8B5CF6"/>
                </a:solidFill>
                <a:latin typeface="Consolas"/>
                <a:ea typeface="Consolas"/>
                <a:cs typeface="Consolas"/>
                <a:sym typeface="Consolas"/>
              </a:rPr>
              <a:t>WITH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850"/>
              <a:buFont typeface="Consolas"/>
              <a:buNone/>
            </a:pPr>
            <a:r>
              <a:rPr b="0" i="0" lang="en" sz="6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 w, p, avg(t.gross_payout / t.distance_km)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850"/>
              <a:buFont typeface="Consolas"/>
              <a:buNone/>
            </a:pPr>
            <a:r>
              <a:rPr b="1" i="0" lang="en" sz="650" u="none" cap="none" strike="noStrike">
                <a:solidFill>
                  <a:srgbClr val="8B5CF6"/>
                </a:solidFill>
                <a:latin typeface="Consolas"/>
                <a:ea typeface="Consolas"/>
                <a:cs typeface="Consolas"/>
                <a:sym typeface="Consolas"/>
              </a:rPr>
              <a:t>     AS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850"/>
              <a:buFont typeface="Consolas"/>
              <a:buNone/>
            </a:pPr>
            <a:r>
              <a:rPr b="0" i="0" lang="en" sz="6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 avg_unit_pay, t.zone_id AS zone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</a:pPr>
            <a:r>
              <a:t/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850"/>
              <a:buFont typeface="Consolas"/>
              <a:buNone/>
            </a:pPr>
            <a:r>
              <a:rPr b="1" i="0" lang="en" sz="650" u="none" cap="none" strike="noStrike">
                <a:solidFill>
                  <a:srgbClr val="8B5CF6"/>
                </a:solidFill>
                <a:latin typeface="Consolas"/>
                <a:ea typeface="Consolas"/>
                <a:cs typeface="Consolas"/>
                <a:sym typeface="Consolas"/>
              </a:rPr>
              <a:t>MATCH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850"/>
              <a:buFont typeface="Consolas"/>
              <a:buNone/>
            </a:pPr>
            <a:r>
              <a:rPr b="0" i="0" lang="en" sz="6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 (alt_w:Worker)-[alt_t:COMPLETED_TASK]-&gt;(p)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850"/>
              <a:buFont typeface="Consolas"/>
              <a:buNone/>
            </a:pPr>
            <a:r>
              <a:rPr b="1" i="0" lang="en" sz="650" u="none" cap="none" strike="noStrike">
                <a:solidFill>
                  <a:srgbClr val="8B5CF6"/>
                </a:solidFill>
                <a:latin typeface="Consolas"/>
                <a:ea typeface="Consolas"/>
                <a:cs typeface="Consolas"/>
                <a:sym typeface="Consolas"/>
              </a:rPr>
              <a:t>WHERE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850"/>
              <a:buFont typeface="Consolas"/>
              <a:buNone/>
            </a:pPr>
            <a:r>
              <a:rPr b="0" i="0" lang="en" sz="6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 alt_t.continuous_hours_logged &lt;= 4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850"/>
              <a:buFont typeface="Consolas"/>
              <a:buNone/>
            </a:pPr>
            <a:r>
              <a:rPr b="1" i="0" lang="en" sz="650" u="none" cap="none" strike="noStrike">
                <a:solidFill>
                  <a:srgbClr val="8B5CF6"/>
                </a:solidFill>
                <a:latin typeface="Consolas"/>
                <a:ea typeface="Consolas"/>
                <a:cs typeface="Consolas"/>
                <a:sym typeface="Consolas"/>
              </a:rPr>
              <a:t>  AND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850"/>
              <a:buFont typeface="Consolas"/>
              <a:buNone/>
            </a:pPr>
            <a:r>
              <a:rPr b="0" i="0" lang="en" sz="6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 alt_t.zone_id = zone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</a:pPr>
            <a:r>
              <a:t/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850"/>
              <a:buFont typeface="Consolas"/>
              <a:buNone/>
            </a:pPr>
            <a:r>
              <a:rPr b="1" i="0" lang="en" sz="650" u="none" cap="none" strike="noStrike">
                <a:solidFill>
                  <a:srgbClr val="8B5CF6"/>
                </a:solidFill>
                <a:latin typeface="Consolas"/>
                <a:ea typeface="Consolas"/>
                <a:cs typeface="Consolas"/>
                <a:sym typeface="Consolas"/>
              </a:rPr>
              <a:t>WITH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850"/>
              <a:buFont typeface="Consolas"/>
              <a:buNone/>
            </a:pPr>
            <a:r>
              <a:rPr b="0" i="0" lang="en" sz="6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 w, avg_unit_pay,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850"/>
              <a:buFont typeface="Consolas"/>
              <a:buNone/>
            </a:pPr>
            <a:r>
              <a:rPr b="0" i="0" lang="en" sz="6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     avg(alt_t.gross_payout / alt_t.distance_km)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</a:pPr>
            <a:r>
              <a:t/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850"/>
              <a:buFont typeface="Consolas"/>
              <a:buNone/>
            </a:pPr>
            <a:r>
              <a:rPr b="1" i="0" lang="en" sz="650" u="none" cap="none" strike="noStrike">
                <a:solidFill>
                  <a:srgbClr val="8B5CF6"/>
                </a:solidFill>
                <a:latin typeface="Consolas"/>
                <a:ea typeface="Consolas"/>
                <a:cs typeface="Consolas"/>
                <a:sym typeface="Consolas"/>
              </a:rPr>
              <a:t>     AS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850"/>
              <a:buFont typeface="Consolas"/>
              <a:buNone/>
            </a:pPr>
            <a:r>
              <a:rPr b="0" i="0" lang="en" sz="6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 baseline_unit_pay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</a:pPr>
            <a:r>
              <a:t/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850"/>
              <a:buFont typeface="Consolas"/>
              <a:buNone/>
            </a:pPr>
            <a:r>
              <a:rPr b="1" i="0" lang="en" sz="650" u="none" cap="none" strike="noStrike">
                <a:solidFill>
                  <a:srgbClr val="8B5CF6"/>
                </a:solidFill>
                <a:latin typeface="Consolas"/>
                <a:ea typeface="Consolas"/>
                <a:cs typeface="Consolas"/>
                <a:sym typeface="Consolas"/>
              </a:rPr>
              <a:t>WHERE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850"/>
              <a:buFont typeface="Consolas"/>
              <a:buNone/>
            </a:pPr>
            <a:r>
              <a:rPr b="0" i="0" lang="en" sz="6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 avg_unit_pay &lt; (baseline_unit_pay * 0.80)</a:t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</a:pPr>
            <a:r>
              <a:t/>
            </a:r>
            <a:endParaRPr b="0" i="0" sz="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850"/>
              <a:buFont typeface="Consolas"/>
              <a:buNone/>
            </a:pPr>
            <a:r>
              <a:rPr b="1" i="0" lang="en" sz="550" u="none" cap="none" strike="noStrike">
                <a:solidFill>
                  <a:srgbClr val="8B5CF6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endParaRPr b="0" i="0" sz="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850"/>
              <a:buFont typeface="Consolas"/>
              <a:buNone/>
            </a:pPr>
            <a:r>
              <a:rPr b="0" i="0" lang="en" sz="750" u="none" cap="none" strike="noStrike">
                <a:solidFill>
                  <a:srgbClr val="B0B0C0"/>
                </a:solidFill>
                <a:latin typeface="Consolas"/>
                <a:ea typeface="Consolas"/>
                <a:cs typeface="Consolas"/>
                <a:sym typeface="Consolas"/>
              </a:rPr>
              <a:t> w.worker_id, avg_unit_pay, baseline_unit_pay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5577840" y="1371600"/>
            <a:ext cx="3017520" cy="338328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1"/>
          <p:cNvSpPr/>
          <p:nvPr/>
        </p:nvSpPr>
        <p:spPr>
          <a:xfrm>
            <a:off x="5760720" y="1508760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BENCHMARK RESULTS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1"/>
          <p:cNvSpPr/>
          <p:nvPr/>
        </p:nvSpPr>
        <p:spPr>
          <a:xfrm>
            <a:off x="5760720" y="1783080"/>
            <a:ext cx="26517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10,000 Synthetic Logs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1"/>
          <p:cNvSpPr/>
          <p:nvPr/>
        </p:nvSpPr>
        <p:spPr>
          <a:xfrm>
            <a:off x="5760720" y="2148840"/>
            <a:ext cx="2651760" cy="1097280"/>
          </a:xfrm>
          <a:prstGeom prst="rect">
            <a:avLst/>
          </a:prstGeom>
          <a:solidFill>
            <a:srgbClr val="1616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1"/>
          <p:cNvSpPr/>
          <p:nvPr/>
        </p:nvSpPr>
        <p:spPr>
          <a:xfrm>
            <a:off x="5897880" y="2240280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FATIGUE-BASED RATE DROPS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1"/>
          <p:cNvSpPr/>
          <p:nvPr/>
        </p:nvSpPr>
        <p:spPr>
          <a:xfrm>
            <a:off x="5897880" y="25146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3200"/>
              <a:buFont typeface="Arial Black"/>
              <a:buNone/>
            </a:pPr>
            <a:r>
              <a:rPr b="1" i="0" lang="en" sz="3200" u="none" cap="none" strike="noStrike">
                <a:solidFill>
                  <a:srgbClr val="10B981"/>
                </a:solidFill>
                <a:latin typeface="Arial Black"/>
                <a:ea typeface="Arial Black"/>
                <a:cs typeface="Arial Black"/>
                <a:sym typeface="Arial Black"/>
              </a:rPr>
              <a:t>100%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1"/>
          <p:cNvSpPr/>
          <p:nvPr/>
        </p:nvSpPr>
        <p:spPr>
          <a:xfrm>
            <a:off x="7315200" y="2651760"/>
            <a:ext cx="10058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Detection Rate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1"/>
          <p:cNvSpPr/>
          <p:nvPr/>
        </p:nvSpPr>
        <p:spPr>
          <a:xfrm>
            <a:off x="7315200" y="2834640"/>
            <a:ext cx="10058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9CA3AF"/>
                </a:solidFill>
                <a:latin typeface="Consolas"/>
                <a:ea typeface="Consolas"/>
                <a:cs typeface="Consolas"/>
                <a:sym typeface="Consolas"/>
              </a:rPr>
              <a:t>Latency: 42ms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1"/>
          <p:cNvSpPr/>
          <p:nvPr/>
        </p:nvSpPr>
        <p:spPr>
          <a:xfrm>
            <a:off x="5760720" y="3429000"/>
            <a:ext cx="2651760" cy="1097280"/>
          </a:xfrm>
          <a:prstGeom prst="rect">
            <a:avLst/>
          </a:prstGeom>
          <a:solidFill>
            <a:srgbClr val="1616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1"/>
          <p:cNvSpPr/>
          <p:nvPr/>
        </p:nvSpPr>
        <p:spPr>
          <a:xfrm>
            <a:off x="5897880" y="3520440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GEOFENCED MARGIN COMPRESSION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1"/>
          <p:cNvSpPr/>
          <p:nvPr/>
        </p:nvSpPr>
        <p:spPr>
          <a:xfrm>
            <a:off x="5897880" y="374904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3200"/>
              <a:buFont typeface="Arial Black"/>
              <a:buNone/>
            </a:pPr>
            <a:r>
              <a:rPr b="1" i="0" lang="en" sz="3200" u="none" cap="none" strike="noStrike">
                <a:solidFill>
                  <a:srgbClr val="8B5CF6"/>
                </a:solidFill>
                <a:latin typeface="Arial Black"/>
                <a:ea typeface="Arial Black"/>
                <a:cs typeface="Arial Black"/>
                <a:sym typeface="Arial Black"/>
              </a:rPr>
              <a:t>94.2%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1"/>
          <p:cNvSpPr/>
          <p:nvPr/>
        </p:nvSpPr>
        <p:spPr>
          <a:xfrm>
            <a:off x="7315200" y="3886200"/>
            <a:ext cx="10058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Detection Rate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1"/>
          <p:cNvSpPr/>
          <p:nvPr/>
        </p:nvSpPr>
        <p:spPr>
          <a:xfrm>
            <a:off x="7315200" y="4069080"/>
            <a:ext cx="10058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9CA3AF"/>
                </a:solidFill>
                <a:latin typeface="Consolas"/>
                <a:ea typeface="Consolas"/>
                <a:cs typeface="Consolas"/>
                <a:sym typeface="Consolas"/>
              </a:rPr>
              <a:t>Latency: 89ms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1"/>
          <p:cNvSpPr/>
          <p:nvPr/>
        </p:nvSpPr>
        <p:spPr>
          <a:xfrm>
            <a:off x="0" y="4983480"/>
            <a:ext cx="9144000" cy="16002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8B5CF6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1"/>
          <p:cNvSpPr/>
          <p:nvPr/>
        </p:nvSpPr>
        <p:spPr>
          <a:xfrm>
            <a:off x="8046720" y="4800600"/>
            <a:ext cx="91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6 / 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0F1A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"/>
          <p:cNvSpPr/>
          <p:nvPr/>
        </p:nvSpPr>
        <p:spPr>
          <a:xfrm>
            <a:off x="548640" y="32004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IMPACT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3"/>
          <p:cNvSpPr/>
          <p:nvPr/>
        </p:nvSpPr>
        <p:spPr>
          <a:xfrm>
            <a:off x="548640" y="59436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 Black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Balancing Progress with Equitable Innovation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3"/>
          <p:cNvSpPr/>
          <p:nvPr/>
        </p:nvSpPr>
        <p:spPr>
          <a:xfrm>
            <a:off x="548640" y="1417320"/>
            <a:ext cx="2468880" cy="228600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3"/>
          <p:cNvSpPr/>
          <p:nvPr/>
        </p:nvSpPr>
        <p:spPr>
          <a:xfrm>
            <a:off x="548640" y="1417320"/>
            <a:ext cx="2468880" cy="45720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3"/>
          <p:cNvSpPr/>
          <p:nvPr/>
        </p:nvSpPr>
        <p:spPr>
          <a:xfrm>
            <a:off x="731520" y="1645920"/>
            <a:ext cx="502920" cy="502920"/>
          </a:xfrm>
          <a:prstGeom prst="ellipse">
            <a:avLst/>
          </a:prstGeom>
          <a:solidFill>
            <a:srgbClr val="8B5CF6">
              <a:alpha val="20000"/>
            </a:srgbClr>
          </a:solidFill>
          <a:ln cap="flat" cmpd="sng" w="12700">
            <a:solidFill>
              <a:srgbClr val="8B5C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34" name="Google Shape;23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" y="173736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3"/>
          <p:cNvSpPr/>
          <p:nvPr/>
        </p:nvSpPr>
        <p:spPr>
          <a:xfrm>
            <a:off x="731520" y="2286000"/>
            <a:ext cx="2103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Hybrid Governance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3"/>
          <p:cNvSpPr/>
          <p:nvPr/>
        </p:nvSpPr>
        <p:spPr>
          <a:xfrm>
            <a:off x="731520" y="265176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050"/>
              <a:buFont typeface="Calibri"/>
              <a:buNone/>
            </a:pPr>
            <a:r>
              <a:rPr b="0" i="0" lang="en" sz="105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Shifts the debate from "algorithms vs. people" to "algorithms with people," establishing decentralized audit standards that both platforms and regulators can adopt.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3"/>
          <p:cNvSpPr/>
          <p:nvPr/>
        </p:nvSpPr>
        <p:spPr>
          <a:xfrm>
            <a:off x="3337560" y="1417320"/>
            <a:ext cx="2468880" cy="228600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3"/>
          <p:cNvSpPr/>
          <p:nvPr/>
        </p:nvSpPr>
        <p:spPr>
          <a:xfrm>
            <a:off x="3337560" y="1417320"/>
            <a:ext cx="2468880" cy="4572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3"/>
          <p:cNvSpPr/>
          <p:nvPr/>
        </p:nvSpPr>
        <p:spPr>
          <a:xfrm>
            <a:off x="3520440" y="1645920"/>
            <a:ext cx="502920" cy="502920"/>
          </a:xfrm>
          <a:prstGeom prst="ellipse">
            <a:avLst/>
          </a:prstGeom>
          <a:solidFill>
            <a:srgbClr val="06B6D4">
              <a:alpha val="20000"/>
            </a:srgbClr>
          </a:solidFill>
          <a:ln cap="flat" cmpd="sng" w="12700">
            <a:solidFill>
              <a:srgbClr val="06B6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0" name="Google Shape;24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11880" y="173736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3"/>
          <p:cNvSpPr/>
          <p:nvPr/>
        </p:nvSpPr>
        <p:spPr>
          <a:xfrm>
            <a:off x="3520440" y="2286000"/>
            <a:ext cx="2103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Sovereign Non-Interference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3"/>
          <p:cNvSpPr/>
          <p:nvPr/>
        </p:nvSpPr>
        <p:spPr>
          <a:xfrm>
            <a:off x="3520440" y="265176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050"/>
              <a:buFont typeface="Calibri"/>
              <a:buNone/>
            </a:pPr>
            <a:r>
              <a:rPr b="0" i="0" lang="en" sz="105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Empowers regional labor unions and policymakers with mathematically precise empirical evidence — without micro-managing private software innovation.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3"/>
          <p:cNvSpPr/>
          <p:nvPr/>
        </p:nvSpPr>
        <p:spPr>
          <a:xfrm>
            <a:off x="6126480" y="1417320"/>
            <a:ext cx="2468880" cy="2286000"/>
          </a:xfrm>
          <a:prstGeom prst="rect">
            <a:avLst/>
          </a:prstGeom>
          <a:solidFill>
            <a:srgbClr val="1A1A2E"/>
          </a:solidFill>
          <a:ln>
            <a:noFill/>
          </a:ln>
          <a:effectLst>
            <a:outerShdw blurRad="101600" rotWithShape="0" algn="bl" dir="8100000" dist="38100">
              <a:srgbClr val="000000">
                <a:alpha val="3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3"/>
          <p:cNvSpPr/>
          <p:nvPr/>
        </p:nvSpPr>
        <p:spPr>
          <a:xfrm>
            <a:off x="6126480" y="1417320"/>
            <a:ext cx="2468880" cy="4572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3"/>
          <p:cNvSpPr/>
          <p:nvPr/>
        </p:nvSpPr>
        <p:spPr>
          <a:xfrm>
            <a:off x="6309360" y="1645920"/>
            <a:ext cx="502920" cy="502920"/>
          </a:xfrm>
          <a:prstGeom prst="ellipse">
            <a:avLst/>
          </a:prstGeom>
          <a:solidFill>
            <a:srgbClr val="10B981">
              <a:alpha val="20000"/>
            </a:srgbClr>
          </a:solidFill>
          <a:ln cap="flat" cmpd="sng" w="1270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6" name="Google Shape;24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0" y="1737360"/>
            <a:ext cx="320040" cy="32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3"/>
          <p:cNvSpPr/>
          <p:nvPr/>
        </p:nvSpPr>
        <p:spPr>
          <a:xfrm>
            <a:off x="6309360" y="2286000"/>
            <a:ext cx="2103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Horizon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3"/>
          <p:cNvSpPr/>
          <p:nvPr/>
        </p:nvSpPr>
        <p:spPr>
          <a:xfrm>
            <a:off x="6309360" y="265176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B0C0"/>
              </a:buClr>
              <a:buSzPts val="1050"/>
              <a:buFont typeface="Calibri"/>
              <a:buNone/>
            </a:pPr>
            <a:r>
              <a:rPr b="0" i="0" lang="en" sz="1050" u="none" cap="none" strike="noStrike">
                <a:solidFill>
                  <a:srgbClr val="B0B0C0"/>
                </a:solidFill>
                <a:latin typeface="Calibri"/>
                <a:ea typeface="Calibri"/>
                <a:cs typeface="Calibri"/>
                <a:sym typeface="Calibri"/>
              </a:rPr>
              <a:t>Every smartphone on the road functions as an active distributed security probe, enforcing systemic integrity dynamically and at scale.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3"/>
          <p:cNvSpPr/>
          <p:nvPr/>
        </p:nvSpPr>
        <p:spPr>
          <a:xfrm>
            <a:off x="548640" y="4069080"/>
            <a:ext cx="8046720" cy="548640"/>
          </a:xfrm>
          <a:prstGeom prst="rect">
            <a:avLst/>
          </a:prstGeom>
          <a:solidFill>
            <a:srgbClr val="8B5CF6">
              <a:alpha val="14901"/>
            </a:srgbClr>
          </a:solidFill>
          <a:ln cap="flat" cmpd="sng" w="9525">
            <a:solidFill>
              <a:srgbClr val="8B5C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3"/>
          <p:cNvSpPr/>
          <p:nvPr/>
        </p:nvSpPr>
        <p:spPr>
          <a:xfrm>
            <a:off x="731520" y="4069080"/>
            <a:ext cx="76809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5CF6"/>
              </a:buClr>
              <a:buSzPts val="1200"/>
              <a:buFont typeface="Calibri"/>
              <a:buNone/>
            </a:pPr>
            <a:r>
              <a:rPr b="0" i="1" lang="en" sz="1200" u="none" cap="none" strike="noStrike">
                <a:solidFill>
                  <a:srgbClr val="8B5CF6"/>
                </a:solidFill>
                <a:latin typeface="Calibri"/>
                <a:ea typeface="Calibri"/>
                <a:cs typeface="Calibri"/>
                <a:sym typeface="Calibri"/>
              </a:rPr>
              <a:t>GigAudit: Turning every gig worker's smartphone into a distributed audit node for algorithmic accountability.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3"/>
          <p:cNvSpPr/>
          <p:nvPr/>
        </p:nvSpPr>
        <p:spPr>
          <a:xfrm>
            <a:off x="0" y="4983480"/>
            <a:ext cx="9144000" cy="16002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8B5CF6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3"/>
          <p:cNvSpPr/>
          <p:nvPr/>
        </p:nvSpPr>
        <p:spPr>
          <a:xfrm>
            <a:off x="8046720" y="4800600"/>
            <a:ext cx="914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rPr>
              <a:t>7 / 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