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914400"/>
            <a:ext cx="9144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58A6FF"/>
                </a:solidFill>
                <a:latin typeface="Calibri"/>
              </a:defRPr>
            </a:pPr>
            <a:r>
              <a:t>SpecSaboteur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21031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0">
                <a:solidFill>
                  <a:srgbClr val="C9D1D9"/>
                </a:solidFill>
                <a:latin typeface="Calibri"/>
              </a:defRPr>
            </a:pPr>
            <a:r>
              <a:t>Specification Adequacy via</a:t>
            </a:r>
            <a:br/>
            <a:r>
              <a:t>Adversarial Implementation 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36576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8B949E"/>
                </a:solidFill>
                <a:latin typeface="Calibri"/>
              </a:defRPr>
            </a:pPr>
            <a:r>
              <a:t>Apart Research x Atlas Computing | Secure Program Synthesis Hackathon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4297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0883E"/>
                </a:solidFill>
                <a:latin typeface="Calibri"/>
              </a:defRPr>
            </a:pPr>
            <a:r>
              <a:t>Track: Specification Validation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50292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8B949E"/>
                </a:solidFill>
                <a:latin typeface="Calibri"/>
              </a:defRPr>
            </a:pPr>
            <a:r>
              <a:t>Raj Taware | github.com/Raj-Taware/specsaboteur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0883E"/>
                </a:solidFill>
                <a:latin typeface="Calibri"/>
              </a:defRPr>
            </a:pPr>
            <a:r>
              <a:t>The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C9D1D9"/>
                </a:solidFill>
                <a:latin typeface="Calibri"/>
              </a:defRPr>
            </a:pPr>
            <a:r>
              <a:t>Formal verification proves your code matches the spec.</a:t>
            </a:r>
            <a:br/>
            <a:r>
              <a:t>But what if the spec is wrong?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92608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85149"/>
                </a:solidFill>
                <a:latin typeface="Calibri"/>
              </a:defRPr>
            </a:pPr>
            <a:r>
              <a:t>An incomplete specification makes verified code a liability, not an asset.</a:t>
            </a:r>
            <a:br/>
            <a:r>
              <a:t>The DAO hack (2016, $60M lost) exploited a spec gap: no reentrancy guard.</a:t>
            </a:r>
            <a:br/>
            <a:r>
              <a:t>A complete formal spec would have caught it -- if the spec itself was validated.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840480"/>
            <a:ext cx="50292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Sort spec: 'output must be ordered'</a:t>
            </a:r>
          </a:p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  Adversarial impl: replace all with 0,1,2,3...</a:t>
            </a:r>
          </a:p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  Dafny says: VERIFIED</a:t>
            </a:r>
          </a:p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  But: original elements are gone!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0" y="3840480"/>
            <a:ext cx="50292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Sum spec: 'result &gt;= 0 || result &lt; 0'</a:t>
            </a:r>
          </a:p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  Adversarial impl: return 42;</a:t>
            </a:r>
          </a:p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  Dafny says: VERIFIED</a:t>
            </a:r>
          </a:p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  But: it didn't sum anything!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0883E"/>
                </a:solidFill>
                <a:latin typeface="Calibri"/>
              </a:defRPr>
            </a:pPr>
            <a:r>
              <a:t>The Insight: Dual of CEGIS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4572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8B949E"/>
                </a:solidFill>
                <a:latin typeface="Calibri"/>
              </a:defRPr>
            </a:pPr>
            <a:r>
              <a:t>CEGIS (existing):</a:t>
            </a:r>
            <a:br/>
            <a:r>
              <a:t>Counterexamples refine</a:t>
            </a:r>
            <a:br/>
            <a:r>
              <a:t>implementations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0" y="18288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F0883E"/>
                </a:solidFill>
                <a:latin typeface="Calibri"/>
              </a:defRPr>
            </a:pPr>
            <a:r>
              <a:t>vs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463040"/>
            <a:ext cx="50292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7EE787"/>
                </a:solidFill>
                <a:latin typeface="Calibri"/>
              </a:defRPr>
            </a:pPr>
            <a:r>
              <a:t>SpecSaboteur (new):</a:t>
            </a:r>
            <a:br/>
            <a:r>
              <a:t>Adversarial impls refine</a:t>
            </a:r>
            <a:br/>
            <a:r>
              <a:t>specifications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6576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C9D1D9"/>
                </a:solidFill>
                <a:latin typeface="Calibri"/>
              </a:defRPr>
            </a:pPr>
            <a:r>
              <a:t>If a WRONG implementation can VERIFY against your spec,</a:t>
            </a:r>
            <a:br/>
            <a:r>
              <a:t>your spec has a gap. Find it. Fix it. Repeat.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75488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D2A8FF"/>
                </a:solidFill>
                <a:latin typeface="Calibri"/>
              </a:defRPr>
            </a:pPr>
            <a:r>
              <a:t>Same verifier. Same convergence structure. Same termination condition.</a:t>
            </a:r>
            <a:br/>
            <a:r>
              <a:t>The objects swap: spec is fixed in CEGIS, impl is the probe in CEGIS-Dual.</a:t>
            </a:r>
            <a:br/>
            <a:r>
              <a:t>Gap taxonomy = spec-domain analogue of counterexample traces.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0883E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645920"/>
            <a:ext cx="2011680" cy="228600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58A6FF"/>
                </a:solidFill>
                <a:latin typeface="Calibri"/>
              </a:defRPr>
            </a:pPr>
            <a:r>
              <a:t>1. Generate</a:t>
            </a:r>
          </a:p>
          <a:p>
            <a:pPr algn="ctr">
              <a:spcBef>
                <a:spcPts val="1000"/>
              </a:spcBef>
              <a:defRPr sz="1200">
                <a:solidFill>
                  <a:srgbClr val="C9D1D9"/>
                </a:solidFill>
                <a:latin typeface="Calibri"/>
              </a:defRPr>
            </a:pPr>
            <a:r>
              <a:t>LLM creates adversarial</a:t>
            </a:r>
            <a:br/>
            <a:r>
              <a:t>impl with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68880" y="2286000"/>
            <a:ext cx="365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8B949E"/>
                </a:solidFill>
                <a:latin typeface="Calibri"/>
              </a:defRPr>
            </a:pPr>
            <a:r>
              <a:t>&gt;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3200" y="1645920"/>
            <a:ext cx="2011680" cy="228600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F0883E"/>
                </a:solidFill>
                <a:latin typeface="Calibri"/>
              </a:defRPr>
            </a:pPr>
            <a:r>
              <a:t>2. Verify</a:t>
            </a:r>
          </a:p>
          <a:p>
            <a:pPr algn="ctr">
              <a:spcBef>
                <a:spcPts val="1000"/>
              </a:spcBef>
              <a:defRPr sz="1200">
                <a:solidFill>
                  <a:srgbClr val="C9D1D9"/>
                </a:solidFill>
                <a:latin typeface="Calibri"/>
              </a:defRPr>
            </a:pPr>
            <a:r>
              <a:t>Dafny verifier checks</a:t>
            </a:r>
            <a:br/>
            <a:r>
              <a:t>formal compliance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0" y="2286000"/>
            <a:ext cx="365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8B949E"/>
                </a:solidFill>
                <a:latin typeface="Calibri"/>
              </a:defRPr>
            </a:pPr>
            <a:r>
              <a:t>&gt;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0" y="1645920"/>
            <a:ext cx="2011680" cy="228600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D2A8FF"/>
                </a:solidFill>
                <a:latin typeface="Calibri"/>
              </a:defRPr>
            </a:pPr>
            <a:r>
              <a:t>3. Filter</a:t>
            </a:r>
          </a:p>
          <a:p>
            <a:pPr algn="ctr">
              <a:spcBef>
                <a:spcPts val="1000"/>
              </a:spcBef>
              <a:defRPr sz="1200">
                <a:solidFill>
                  <a:srgbClr val="C9D1D9"/>
                </a:solidFill>
                <a:latin typeface="Calibri"/>
              </a:defRPr>
            </a:pPr>
            <a:r>
              <a:t>Behavioral tests confirm</a:t>
            </a:r>
            <a:br/>
            <a:r>
              <a:t>adversarial behavior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0880" y="2286000"/>
            <a:ext cx="365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8B949E"/>
                </a:solidFill>
                <a:latin typeface="Calibri"/>
              </a:defRPr>
            </a:pPr>
            <a:r>
              <a:t>&gt;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1645920"/>
            <a:ext cx="2011680" cy="228600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F85149"/>
                </a:solidFill>
                <a:latin typeface="Calibri"/>
              </a:defRPr>
            </a:pPr>
            <a:r>
              <a:t>4. Report</a:t>
            </a:r>
          </a:p>
          <a:p>
            <a:pPr algn="ctr">
              <a:spcBef>
                <a:spcPts val="1000"/>
              </a:spcBef>
              <a:defRPr sz="1200">
                <a:solidFill>
                  <a:srgbClr val="C9D1D9"/>
                </a:solidFill>
                <a:latin typeface="Calibri"/>
              </a:defRPr>
            </a:pPr>
            <a:r>
              <a:t>Gap description +</a:t>
            </a:r>
            <a:br/>
            <a:r>
              <a:t>suggested spec fix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0" y="2286000"/>
            <a:ext cx="365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8B949E"/>
                </a:solidFill>
                <a:latin typeface="Calibri"/>
              </a:defRPr>
            </a:pPr>
            <a:r>
              <a:t>&gt;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01200" y="1645920"/>
            <a:ext cx="2011680" cy="228600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7EE787"/>
                </a:solidFill>
                <a:latin typeface="Calibri"/>
              </a:defRPr>
            </a:pPr>
            <a:r>
              <a:t>5. Refine</a:t>
            </a:r>
          </a:p>
          <a:p>
            <a:pPr algn="ctr">
              <a:spcBef>
                <a:spcPts val="1000"/>
              </a:spcBef>
              <a:defRPr sz="1200">
                <a:solidFill>
                  <a:srgbClr val="C9D1D9"/>
                </a:solidFill>
                <a:latin typeface="Calibri"/>
              </a:defRPr>
            </a:pPr>
            <a:r>
              <a:t>Apply fix, re-attack</a:t>
            </a:r>
            <a:br/>
            <a:r>
              <a:t>until convergence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38912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C9D1D9"/>
                </a:solidFill>
                <a:latin typeface="Calibri"/>
              </a:defRPr>
            </a:pPr>
            <a:r>
              <a:t>Four adversarial strategies:</a:t>
            </a:r>
            <a:br/>
            <a:r>
              <a:t>Trivial Satisfaction | Edge Case Exploitation | Security Bypass | Vacuous Satisfaction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6692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8B949E"/>
                </a:solidFill>
                <a:latin typeface="Calibri"/>
              </a:defRPr>
            </a:pPr>
            <a:r>
              <a:t>Two layers: Dafny formal verification (ground truth) + LLM-as-Judge (real-world software specs)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0883E"/>
                </a:solidFill>
                <a:latin typeface="Calibri"/>
              </a:defRPr>
            </a:pPr>
            <a:r>
              <a:t>Demo: The Punchline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8B949E"/>
                </a:solidFill>
                <a:latin typeface="Calibri"/>
              </a:defRPr>
            </a:pPr>
            <a:r>
              <a:t>The Spec (looks correct):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50292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C9D1D9"/>
                </a:solidFill>
                <a:latin typeface="Consolas"/>
              </a:defRPr>
            </a:pPr>
            <a:r>
              <a:t>method Max(a: array&lt;int&gt;) returns (m: int)</a:t>
            </a:r>
            <a:br/>
            <a:r>
              <a:t>  requires a.Length &gt; 0</a:t>
            </a:r>
            <a:br/>
            <a:r>
              <a:t>  ensures exists i :: 0 &lt;= i &lt; a.Length</a:t>
            </a:r>
            <a:br/>
            <a:r>
              <a:t>             &amp;&amp; a[i] == 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37160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85149"/>
                </a:solidFill>
                <a:latin typeface="Calibri"/>
              </a:defRPr>
            </a:pPr>
            <a:r>
              <a:t>Adversarial Implementation: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1828800"/>
            <a:ext cx="50292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C9D1D9"/>
                </a:solidFill>
                <a:latin typeface="Consolas"/>
              </a:defRPr>
            </a:pPr>
            <a:r>
              <a:t>method Max(a: array&lt;int&gt;) returns (m: int)</a:t>
            </a:r>
            <a:br/>
            <a:r>
              <a:t>  requires a.Length &gt; 0</a:t>
            </a:r>
            <a:br/>
            <a:r>
              <a:t>  ensures exists i :: ...</a:t>
            </a:r>
            <a:br/>
            <a:r>
              <a:t>{ return a[0]; }  // just first element!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3474720"/>
            <a:ext cx="4572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7EE787"/>
                </a:solidFill>
                <a:latin typeface="Calibri"/>
              </a:defRPr>
            </a:pPr>
            <a:r>
              <a:t>Dafny says: VERIFIED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F85149"/>
                </a:solidFill>
                <a:latin typeface="Calibri"/>
              </a:defRPr>
            </a:pPr>
            <a:r>
              <a:t>Gap: Spec requires m exists in array, but not that m is the MAXIMUM.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120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7EE787"/>
                </a:solidFill>
                <a:latin typeface="Consolas"/>
              </a:defRPr>
            </a:pPr>
            <a:r>
              <a:t>Fix: ensures forall i :: 0 &lt;= i &lt; a.Length ==&gt; m &gt;= a[i]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58A6FF"/>
                </a:solidFill>
                <a:latin typeface="Calibri"/>
              </a:defRPr>
            </a:pPr>
            <a:r>
              <a:t>Re-attack after fix: NO GAPS FOUND. Spec converged in 2 iterations.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0883E"/>
                </a:solidFill>
                <a:latin typeface="Calibri"/>
              </a:defRPr>
            </a:pPr>
            <a:r>
              <a:t>Results: Spec Strength Gradient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C9D1D9"/>
                </a:solidFill>
                <a:latin typeface="Calibri"/>
              </a:defRPr>
            </a:pPr>
            <a:r>
              <a:t>Same algorithms tested with weak &gt; medium &gt; strong specs. Stronger specs = fewer gaps.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011680"/>
            <a:ext cx="1828800" cy="109728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800" b="1">
                <a:solidFill>
                  <a:srgbClr val="F85149"/>
                </a:solidFill>
                <a:latin typeface="Calibri"/>
              </a:defRPr>
            </a:pPr>
            <a:r>
              <a:t>4 gaps (33%)</a:t>
            </a:r>
          </a:p>
          <a:p>
            <a:pPr algn="ctr">
              <a:defRPr sz="1000">
                <a:solidFill>
                  <a:srgbClr val="8B949E"/>
                </a:solidFill>
                <a:latin typeface="Calibri"/>
              </a:defRPr>
            </a:pPr>
            <a:r>
              <a:t>Weak Tier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0" y="2011680"/>
            <a:ext cx="1828800" cy="109728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800" b="1">
                <a:solidFill>
                  <a:srgbClr val="F0883E"/>
                </a:solidFill>
                <a:latin typeface="Calibri"/>
              </a:defRPr>
            </a:pPr>
            <a:r>
              <a:t>2 gaps (17%)</a:t>
            </a:r>
          </a:p>
          <a:p>
            <a:pPr algn="ctr">
              <a:defRPr sz="1000">
                <a:solidFill>
                  <a:srgbClr val="8B949E"/>
                </a:solidFill>
                <a:latin typeface="Calibri"/>
              </a:defRPr>
            </a:pPr>
            <a:r>
              <a:t>Medium Tier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0" y="2011680"/>
            <a:ext cx="1828800" cy="109728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800" b="1">
                <a:solidFill>
                  <a:srgbClr val="7EE787"/>
                </a:solidFill>
                <a:latin typeface="Calibri"/>
              </a:defRPr>
            </a:pPr>
            <a:r>
              <a:t>1 gap (FP)</a:t>
            </a:r>
          </a:p>
          <a:p>
            <a:pPr algn="ctr">
              <a:defRPr sz="1000">
                <a:solidFill>
                  <a:srgbClr val="8B949E"/>
                </a:solidFill>
                <a:latin typeface="Calibri"/>
              </a:defRPr>
            </a:pPr>
            <a:r>
              <a:t>Strong Tier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474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8B949E"/>
                </a:solidFill>
                <a:latin typeface="Calibri"/>
              </a:defRPr>
            </a:pPr>
            <a:r>
              <a:t>FP = false positive (adversarial impl actually computes correct max)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9319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D2A8FF"/>
                </a:solidFill>
                <a:latin typeface="Calibri"/>
              </a:defRPr>
            </a:pPr>
            <a:r>
              <a:t>Layer 2 (Software Specs - LLM-as-Judge):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57200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C9D1D9"/>
                </a:solidFill>
                <a:latin typeface="Calibri"/>
              </a:defRPr>
            </a:pPr>
            <a:r>
              <a:t>REST API: gaps in 100% of trials (trivial empty response)</a:t>
            </a:r>
            <a:br/>
            <a:r>
              <a:t>Solidity: 0% (strong spec catches attacks)</a:t>
            </a:r>
            <a:br/>
            <a:r>
              <a:t>Auth RBAC: 20% (intermittent security bypass)</a:t>
            </a:r>
            <a:br/>
            <a:r>
              <a:t>Database: 20% (case-sensitivity gap found)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126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7EE787"/>
                </a:solidFill>
                <a:latin typeface="Calibri"/>
              </a:defRPr>
            </a:pPr>
            <a:r>
              <a:t>Monotonic gradient validates sensitivity AND specificity.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0883E"/>
                </a:solidFill>
                <a:latin typeface="Calibri"/>
              </a:defRPr>
            </a:pPr>
            <a:r>
              <a:t>Iterative Refinement: Convergence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C9D1D9"/>
                </a:solidFill>
                <a:latin typeface="Calibri"/>
              </a:defRPr>
            </a:pPr>
            <a:r>
              <a:t>Attack -&gt; Fix -&gt; Re-attack -&gt; Converge. All specs converge in &lt;= 2 iterations.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C9D1D9"/>
                </a:solidFill>
                <a:latin typeface="Calibri"/>
              </a:defRPr>
            </a:pPr>
            <a:r>
              <a:t>Sort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201168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7EE787"/>
                </a:solidFill>
                <a:latin typeface="Calibri"/>
              </a:defRPr>
            </a:pPr>
            <a:r>
              <a:t>1 &gt;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0" y="20116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B949E"/>
                </a:solidFill>
                <a:latin typeface="Consolas"/>
              </a:defRPr>
            </a:pPr>
            <a:r>
              <a:t>multiset(a[..]) == multiset(old(a)[..])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C9D1D9"/>
                </a:solidFill>
                <a:latin typeface="Calibri"/>
              </a:defRPr>
            </a:pPr>
            <a:r>
              <a:t>Max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274320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7EE787"/>
                </a:solidFill>
                <a:latin typeface="Calibri"/>
              </a:defRPr>
            </a:pPr>
            <a:r>
              <a:t>1 &gt;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27432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B949E"/>
                </a:solidFill>
                <a:latin typeface="Consolas"/>
              </a:defRPr>
            </a:pPr>
            <a:r>
              <a:t>forall i :: a[i] &lt;= 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47472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C9D1D9"/>
                </a:solidFill>
                <a:latin typeface="Calibri"/>
              </a:defRPr>
            </a:pPr>
            <a:r>
              <a:t>Abs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347472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7EE787"/>
                </a:solidFill>
                <a:latin typeface="Calibri"/>
              </a:defRPr>
            </a:pPr>
            <a:r>
              <a:t>1 &gt; 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0" y="347472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B949E"/>
                </a:solidFill>
                <a:latin typeface="Consolas"/>
              </a:defRPr>
            </a:pPr>
            <a:r>
              <a:t>x &lt; 0 ==&gt; result == -x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20624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C9D1D9"/>
                </a:solidFill>
                <a:latin typeface="Calibri"/>
              </a:defRPr>
            </a:pPr>
            <a:r>
              <a:t>Sum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420624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7EE787"/>
                </a:solidFill>
                <a:latin typeface="Calibri"/>
              </a:defRPr>
            </a:pPr>
            <a:r>
              <a:t>2 &gt; 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0" y="420624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B949E"/>
                </a:solidFill>
                <a:latin typeface="Consolas"/>
              </a:defRPr>
            </a:pPr>
            <a:r>
              <a:t>s == sum(a)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93776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C9D1D9"/>
                </a:solidFill>
                <a:latin typeface="Calibri"/>
              </a:defRPr>
            </a:pPr>
            <a:r>
              <a:t>BinSearch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493776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7EE787"/>
                </a:solidFill>
                <a:latin typeface="Calibri"/>
              </a:defRPr>
            </a:pPr>
            <a: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0" y="493776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B949E"/>
                </a:solidFill>
                <a:latin typeface="Consolas"/>
              </a:defRPr>
            </a:pPr>
            <a:r>
              <a:t>(already adequate)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66928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C9D1D9"/>
                </a:solidFill>
                <a:latin typeface="Calibri"/>
              </a:defRPr>
            </a:pPr>
            <a:r>
              <a:t>FindFirst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566928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7EE787"/>
                </a:solidFill>
                <a:latin typeface="Calibri"/>
              </a:defRPr>
            </a:pPr>
            <a: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0" y="56692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B949E"/>
                </a:solidFill>
                <a:latin typeface="Consolas"/>
              </a:defRPr>
            </a:pPr>
            <a:r>
              <a:t>(already adequate)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0" y="1645920"/>
            <a:ext cx="1828800" cy="109728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800" b="1">
                <a:solidFill>
                  <a:srgbClr val="7EE787"/>
                </a:solidFill>
                <a:latin typeface="Calibri"/>
              </a:defRPr>
            </a:pPr>
            <a:r>
              <a:t>6/6</a:t>
            </a:r>
          </a:p>
          <a:p>
            <a:pPr algn="ctr">
              <a:defRPr sz="1000">
                <a:solidFill>
                  <a:srgbClr val="8B949E"/>
                </a:solidFill>
                <a:latin typeface="Calibri"/>
              </a:defRPr>
            </a:pPr>
            <a:r>
              <a:t>Converged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058400" y="1645920"/>
            <a:ext cx="1828800" cy="109728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800" b="1">
                <a:solidFill>
                  <a:srgbClr val="58A6FF"/>
                </a:solidFill>
                <a:latin typeface="Calibri"/>
              </a:defRPr>
            </a:pPr>
            <a:r>
              <a:t>1.7</a:t>
            </a:r>
          </a:p>
          <a:p>
            <a:pPr algn="ctr">
              <a:defRPr sz="1000">
                <a:solidFill>
                  <a:srgbClr val="8B949E"/>
                </a:solidFill>
                <a:latin typeface="Calibri"/>
              </a:defRPr>
            </a:pPr>
            <a:r>
              <a:t>Avg Iterations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0883E"/>
                </a:solidFill>
                <a:latin typeface="Calibri"/>
              </a:defRPr>
            </a:pPr>
            <a:r>
              <a:t>Gap Taxonomy: 12 Patterns, 6 Categories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9D1D9"/>
                </a:solidFill>
                <a:latin typeface="Calibri"/>
              </a:defRPr>
            </a:pPr>
            <a:r>
              <a:t>Missing Preservation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0" y="1371600"/>
            <a:ext cx="731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58A6FF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0" y="137160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85149"/>
                </a:solidFill>
                <a:latin typeface="Calibri"/>
              </a:defRPr>
            </a:pPr>
            <a:r>
              <a:t>CRITICAL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0" y="137160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8B949E"/>
                </a:solidFill>
                <a:latin typeface="Calibri"/>
              </a:defRPr>
            </a:pPr>
            <a:r>
              <a:t>Input elements lost in output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14884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9D1D9"/>
                </a:solidFill>
                <a:latin typeface="Calibri"/>
              </a:defRPr>
            </a:pPr>
            <a:r>
              <a:t>Missing Reentrancy Guard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0" y="2148840"/>
            <a:ext cx="731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58A6FF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214884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85149"/>
                </a:solidFill>
                <a:latin typeface="Calibri"/>
              </a:defRPr>
            </a:pPr>
            <a:r>
              <a:t>CRITICAL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214884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8B949E"/>
                </a:solidFill>
                <a:latin typeface="Calibri"/>
              </a:defRPr>
            </a:pPr>
            <a:r>
              <a:t>No protection against reentrant calls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2608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9D1D9"/>
                </a:solidFill>
                <a:latin typeface="Calibri"/>
              </a:defRPr>
            </a:pPr>
            <a:r>
              <a:t>Tautological Constraint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2926080"/>
            <a:ext cx="731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58A6FF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0" y="292608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85149"/>
                </a:solidFill>
                <a:latin typeface="Calibri"/>
              </a:defRPr>
            </a:pPr>
            <a:r>
              <a:t>CRITICAL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292608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8B949E"/>
                </a:solidFill>
                <a:latin typeface="Calibri"/>
              </a:defRPr>
            </a:pPr>
            <a:r>
              <a:t>Postcondition constrains nothing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70332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9D1D9"/>
                </a:solidFill>
                <a:latin typeface="Calibri"/>
              </a:defRPr>
            </a:pPr>
            <a:r>
              <a:t>Missing Negative Case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0" y="3703320"/>
            <a:ext cx="731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58A6FF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370332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0883E"/>
                </a:solidFill>
                <a:latin typeface="Calibri"/>
              </a:defRPr>
            </a:pPr>
            <a:r>
              <a:t>MEDIUM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370332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8B949E"/>
                </a:solidFill>
                <a:latin typeface="Calibri"/>
              </a:defRPr>
            </a:pPr>
            <a:r>
              <a:t>Only handles positive inputs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48056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9D1D9"/>
                </a:solidFill>
                <a:latin typeface="Calibri"/>
              </a:defRPr>
            </a:pPr>
            <a:r>
              <a:t>Missing Bound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14800" y="4480560"/>
            <a:ext cx="731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58A6FF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0" y="448056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0883E"/>
                </a:solidFill>
                <a:latin typeface="Calibri"/>
              </a:defRPr>
            </a:pPr>
            <a:r>
              <a:t>MEDIUM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448056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8B949E"/>
                </a:solidFill>
                <a:latin typeface="Calibri"/>
              </a:defRPr>
            </a:pPr>
            <a:r>
              <a:t>Bound not tied to input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525780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9D1D9"/>
                </a:solidFill>
                <a:latin typeface="Calibri"/>
              </a:defRPr>
            </a:pPr>
            <a:r>
              <a:t>Uncategorized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14800" y="5257800"/>
            <a:ext cx="731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58A6FF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0" y="525780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0883E"/>
                </a:solidFill>
                <a:latin typeface="Calibri"/>
              </a:defRPr>
            </a:pPr>
            <a:r>
              <a:t>MEDIUM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0" y="525780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8B949E"/>
                </a:solidFill>
                <a:latin typeface="Calibri"/>
              </a:defRPr>
            </a:pPr>
            <a:r>
              <a:t>API-specific gaps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" y="61264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D2A8FF"/>
                </a:solidFill>
                <a:latin typeface="Calibri"/>
              </a:defRPr>
            </a:pPr>
            <a:r>
              <a:t>Training data for spec-repair models | Spec linting rules for known weaknesses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0883E"/>
                </a:solidFill>
                <a:latin typeface="Calibri"/>
              </a:defRPr>
            </a:pPr>
            <a:r>
              <a:t>Atlas IDE Integration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C9D1D9"/>
                </a:solidFill>
                <a:latin typeface="Calibri"/>
              </a:defRPr>
            </a:pPr>
            <a:r>
              <a:t>Atlas helps write specs. SpecSaboteur validates them.</a:t>
            </a:r>
            <a:br/>
            <a:r>
              <a:t>Together: a closed write-validate-refine loop.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926080"/>
            <a:ext cx="2286000" cy="164592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58A6FF"/>
                </a:solidFill>
                <a:latin typeface="Calibri"/>
              </a:defRPr>
            </a:pPr>
            <a:r>
              <a:t>Write Spec</a:t>
            </a:r>
          </a:p>
          <a:p>
            <a:pPr algn="ctr">
              <a:spcBef>
                <a:spcPts val="800"/>
              </a:spcBef>
              <a:defRPr sz="1300">
                <a:solidFill>
                  <a:srgbClr val="C9D1D9"/>
                </a:solidFill>
                <a:latin typeface="Calibri"/>
              </a:defRPr>
            </a:pPr>
            <a:r>
              <a:t>Atlas 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347472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8B949E"/>
                </a:solidFill>
                <a:latin typeface="Calibri"/>
              </a:defRPr>
            </a:pPr>
            <a:r>
              <a:t>&gt;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0" y="2926080"/>
            <a:ext cx="2286000" cy="164592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F85149"/>
                </a:solidFill>
                <a:latin typeface="Calibri"/>
              </a:defRPr>
            </a:pPr>
            <a:r>
              <a:t>Attack Spec</a:t>
            </a:r>
          </a:p>
          <a:p>
            <a:pPr algn="ctr">
              <a:spcBef>
                <a:spcPts val="800"/>
              </a:spcBef>
              <a:defRPr sz="1300">
                <a:solidFill>
                  <a:srgbClr val="C9D1D9"/>
                </a:solidFill>
                <a:latin typeface="Calibri"/>
              </a:defRPr>
            </a:pPr>
            <a:r>
              <a:t>SpecSaboteur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0" y="347472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8B949E"/>
                </a:solidFill>
                <a:latin typeface="Calibri"/>
              </a:defRPr>
            </a:pPr>
            <a:r>
              <a:t>&gt;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926080"/>
            <a:ext cx="2286000" cy="164592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F0883E"/>
                </a:solidFill>
                <a:latin typeface="Calibri"/>
              </a:defRPr>
            </a:pPr>
            <a:r>
              <a:t>Show Gaps</a:t>
            </a:r>
          </a:p>
          <a:p>
            <a:pPr algn="ctr">
              <a:spcBef>
                <a:spcPts val="800"/>
              </a:spcBef>
              <a:defRPr sz="1300">
                <a:solidFill>
                  <a:srgbClr val="C9D1D9"/>
                </a:solidFill>
                <a:latin typeface="Calibri"/>
              </a:defRPr>
            </a:pPr>
            <a:r>
              <a:t>As Annotations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0" y="347472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8B949E"/>
                </a:solidFill>
                <a:latin typeface="Calibri"/>
              </a:defRPr>
            </a:pPr>
            <a:r>
              <a:t>&gt;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0" y="2926080"/>
            <a:ext cx="2286000" cy="164592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7EE787"/>
                </a:solidFill>
                <a:latin typeface="Calibri"/>
              </a:defRPr>
            </a:pPr>
            <a:r>
              <a:t>Accept Fixes</a:t>
            </a:r>
          </a:p>
          <a:p>
            <a:pPr algn="ctr">
              <a:spcBef>
                <a:spcPts val="800"/>
              </a:spcBef>
              <a:defRPr sz="1300">
                <a:solidFill>
                  <a:srgbClr val="C9D1D9"/>
                </a:solidFill>
                <a:latin typeface="Calibri"/>
              </a:defRPr>
            </a:pPr>
            <a:r>
              <a:t>Strengthen Spec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029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C9D1D9"/>
                </a:solidFill>
                <a:latin typeface="Calibri"/>
              </a:defRPr>
            </a:pPr>
            <a:r>
              <a:t>Developers see adversarial attacks on their specs in real-time.</a:t>
            </a:r>
            <a:br/>
            <a:r>
              <a:t>Gaps surface BEFORE code generation. Specs improve iteratively.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0883E"/>
                </a:solidFill>
                <a:latin typeface="Calibri"/>
              </a:defRPr>
            </a:pPr>
            <a:r>
              <a:t>Limitations (Honest Assessment)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False negatives: LLM creativity bounds gap discovery. Not a proof of spec adequacy.</a:t>
            </a:r>
          </a:p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Small benchmark: 10 specs is proof of concept, not comprehensive evaluation.</a:t>
            </a:r>
          </a:p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Single model: Only Qwen tested. Multi-model diversity would find more gaps.</a:t>
            </a:r>
          </a:p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Layer 2 weaker: LLM-as-Judge has no formal guarantees (unlike Dafny).</a:t>
            </a:r>
          </a:p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Strong tier false positive: 1 case where model generated correct impl but called it adversarial.</a:t>
            </a:r>
          </a:p>
          <a:p>
            <a:pPr>
              <a:spcAft>
                <a:spcPts val="600"/>
              </a:spcAft>
              <a:defRPr sz="1600">
                <a:solidFill>
                  <a:srgbClr val="C9D1D9"/>
                </a:solidFill>
                <a:latin typeface="Calibri"/>
              </a:defRPr>
            </a:pPr>
            <a:r>
              <a:t>Sampling bug: Statistical robustness data partially corrupted (observational data available).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6692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7EE787"/>
                </a:solidFill>
                <a:latin typeface="Calibri"/>
              </a:defRPr>
            </a:pPr>
            <a:r>
              <a:t>These are known limitations, not fundamental barriers. Each has a clear path to resolution.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0883E"/>
                </a:solidFill>
                <a:latin typeface="Calibri"/>
              </a:defRPr>
            </a:pPr>
            <a:r>
              <a:t>Fellowship Vision (4 Months)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C9D1D9"/>
                </a:solidFill>
                <a:latin typeface="Calibri"/>
              </a:defRPr>
            </a:pPr>
            <a:r>
              <a:t>What I would build with the Secure Program Synthesis Fellowship: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03120"/>
            <a:ext cx="100584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C9D1D9"/>
                </a:solidFill>
                <a:latin typeface="Calibri"/>
              </a:defRPr>
            </a:pPr>
            <a:r>
              <a:t>Month 1: Atlas IDE integration - real-time spec validation as annotation layer</a:t>
            </a:r>
          </a:p>
          <a:p>
            <a:pPr>
              <a:spcAft>
                <a:spcPts val="600"/>
              </a:spcAft>
              <a:defRPr sz="1700">
                <a:solidFill>
                  <a:srgbClr val="C9D1D9"/>
                </a:solidFill>
                <a:latin typeface="Calibri"/>
              </a:defRPr>
            </a:pPr>
            <a:r>
              <a:t>Month 2: Multi-verifier support (Lean 4, Coq) + DafnyBench evaluation (782 programs)</a:t>
            </a:r>
          </a:p>
          <a:p>
            <a:pPr>
              <a:spcAft>
                <a:spcPts val="600"/>
              </a:spcAft>
              <a:defRPr sz="1700">
                <a:solidFill>
                  <a:srgbClr val="C9D1D9"/>
                </a:solidFill>
                <a:latin typeface="Calibri"/>
              </a:defRPr>
            </a:pPr>
            <a:r>
              <a:t>Month 3: Automated strategy discovery via LLM meta-reasoning</a:t>
            </a:r>
          </a:p>
          <a:p>
            <a:pPr>
              <a:spcAft>
                <a:spcPts val="600"/>
              </a:spcAft>
              <a:defRPr sz="1700">
                <a:solidFill>
                  <a:srgbClr val="C9D1D9"/>
                </a:solidFill>
                <a:latin typeface="Calibri"/>
              </a:defRPr>
            </a:pPr>
            <a:r>
              <a:t>Month 4: Paper submission + open-source release with CI/CD integration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5720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58A6FF"/>
                </a:solidFill>
                <a:latin typeface="Calibri"/>
              </a:defRPr>
            </a:pPr>
            <a:r>
              <a:t>Goal: Make SpecSaboteur the standard validation layer for any formal spec IDE.</a:t>
            </a:r>
            <a:br/>
            <a:r>
              <a:t>Every spec that ships should survive adversarial attack first.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4864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8B949E"/>
                </a:solidFill>
                <a:latin typeface="Calibri"/>
              </a:defRPr>
            </a:pPr>
            <a:r>
              <a:t>Research output: 1 paper (specification gaming meets formal methods) + open-source tool</a:t>
            </a:r>
            <a:br/>
            <a:r>
              <a:t>Built end-to-end solo in 48h: pipeline, evaluation, reports, presentation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1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0883E"/>
                </a:solidFill>
                <a:latin typeface="Calibri"/>
              </a:defRPr>
            </a:pPr>
            <a:r>
              <a:t>Key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C9D1D9"/>
                </a:solidFill>
                <a:latin typeface="Calibri"/>
              </a:defRPr>
            </a:pPr>
            <a:r>
              <a:t>Novel approach: first tool generating verified adversarial impls to find spec gaps</a:t>
            </a:r>
          </a:p>
          <a:p>
            <a:pPr>
              <a:spcAft>
                <a:spcPts val="600"/>
              </a:spcAft>
              <a:defRPr sz="1800">
                <a:solidFill>
                  <a:srgbClr val="C9D1D9"/>
                </a:solidFill>
                <a:latin typeface="Calibri"/>
              </a:defRPr>
            </a:pPr>
            <a:r>
              <a:t>Dual of CEGIS: counterexample-guided specification refinement</a:t>
            </a:r>
          </a:p>
          <a:p>
            <a:pPr>
              <a:spcAft>
                <a:spcPts val="600"/>
              </a:spcAft>
              <a:defRPr sz="1800">
                <a:solidFill>
                  <a:srgbClr val="C9D1D9"/>
                </a:solidFill>
                <a:latin typeface="Calibri"/>
              </a:defRPr>
            </a:pPr>
            <a:r>
              <a:t>Empirically validated: monotonic gradient across 3 spec strength tiers</a:t>
            </a:r>
          </a:p>
          <a:p>
            <a:pPr>
              <a:spcAft>
                <a:spcPts val="600"/>
              </a:spcAft>
              <a:defRPr sz="1800">
                <a:solidFill>
                  <a:srgbClr val="C9D1D9"/>
                </a:solidFill>
                <a:latin typeface="Calibri"/>
              </a:defRPr>
            </a:pPr>
            <a:r>
              <a:t>Convergence proven: all specs converge in &lt;= 2 refinement iterations</a:t>
            </a:r>
          </a:p>
          <a:p>
            <a:pPr>
              <a:spcAft>
                <a:spcPts val="600"/>
              </a:spcAft>
              <a:defRPr sz="1800">
                <a:solidFill>
                  <a:srgbClr val="C9D1D9"/>
                </a:solidFill>
                <a:latin typeface="Calibri"/>
              </a:defRPr>
            </a:pPr>
            <a:r>
              <a:t>Real-world applicability: REST APIs, smart contracts, auth, databases</a:t>
            </a:r>
          </a:p>
          <a:p>
            <a:pPr>
              <a:spcAft>
                <a:spcPts val="600"/>
              </a:spcAft>
              <a:defRPr sz="1800">
                <a:solidFill>
                  <a:srgbClr val="C9D1D9"/>
                </a:solidFill>
                <a:latin typeface="Calibri"/>
              </a:defRPr>
            </a:pPr>
            <a:r>
              <a:t>Security impact: found reentrancy + auth gaps in security-critical specs</a:t>
            </a:r>
          </a:p>
          <a:p>
            <a:pPr>
              <a:spcAft>
                <a:spcPts val="600"/>
              </a:spcAft>
              <a:defRPr sz="1800">
                <a:solidFill>
                  <a:srgbClr val="C9D1D9"/>
                </a:solidFill>
                <a:latin typeface="Calibri"/>
              </a:defRPr>
            </a:pPr>
            <a:r>
              <a:t>Zero cost: open-source stack (Qwen + Ollama + Dafny)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5303520"/>
            <a:ext cx="1828800" cy="109728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800" b="1">
                <a:solidFill>
                  <a:srgbClr val="58A6FF"/>
                </a:solidFill>
                <a:latin typeface="Calibri"/>
              </a:defRPr>
            </a:pPr>
            <a:r>
              <a:t>14</a:t>
            </a:r>
          </a:p>
          <a:p>
            <a:pPr algn="ctr">
              <a:defRPr sz="1000">
                <a:solidFill>
                  <a:srgbClr val="8B949E"/>
                </a:solidFill>
                <a:latin typeface="Calibri"/>
              </a:defRPr>
            </a:pPr>
            <a:r>
              <a:t>Unique Specs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0" y="5303520"/>
            <a:ext cx="1828800" cy="109728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800" b="1">
                <a:solidFill>
                  <a:srgbClr val="F85149"/>
                </a:solidFill>
                <a:latin typeface="Calibri"/>
              </a:defRPr>
            </a:pPr>
            <a:r>
              <a:t>12</a:t>
            </a:r>
          </a:p>
          <a:p>
            <a:pPr algn="ctr">
              <a:defRPr sz="1000">
                <a:solidFill>
                  <a:srgbClr val="8B949E"/>
                </a:solidFill>
                <a:latin typeface="Calibri"/>
              </a:defRPr>
            </a:pPr>
            <a:r>
              <a:t>Gaps Found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0" y="5303520"/>
            <a:ext cx="1828800" cy="109728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800" b="1">
                <a:solidFill>
                  <a:srgbClr val="7EE787"/>
                </a:solidFill>
                <a:latin typeface="Calibri"/>
              </a:defRPr>
            </a:pPr>
            <a:r>
              <a:t>6/6</a:t>
            </a:r>
          </a:p>
          <a:p>
            <a:pPr algn="ctr">
              <a:defRPr sz="1000">
                <a:solidFill>
                  <a:srgbClr val="8B949E"/>
                </a:solidFill>
                <a:latin typeface="Calibri"/>
              </a:defRPr>
            </a:pPr>
            <a:r>
              <a:t>Converged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0" y="5303520"/>
            <a:ext cx="1828800" cy="1097280"/>
          </a:xfrm>
          <a:prstGeom prst="roundRect">
            <a:avLst/>
          </a:prstGeom>
          <a:solidFill>
            <a:srgbClr val="161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800" b="1">
                <a:solidFill>
                  <a:srgbClr val="D2A8FF"/>
                </a:solidFill>
                <a:latin typeface="Calibri"/>
              </a:defRPr>
            </a:pPr>
            <a:r>
              <a:t>$0</a:t>
            </a:r>
          </a:p>
          <a:p>
            <a:pPr algn="ctr">
              <a:defRPr sz="1000">
                <a:solidFill>
                  <a:srgbClr val="8B949E"/>
                </a:solidFill>
                <a:latin typeface="Calibri"/>
              </a:defRPr>
            </a:pPr>
            <a:r>
              <a:t>API Cost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