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12192000"/>
  <p:embeddedFontLst>
    <p:embeddedFont>
      <p:font typeface="Play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g/Z1OAynuX39DXGNIf8kaxjOft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" name="Google Shape;3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2E8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a_wide_minimalist_conceptual_digital_illustratio_batch_3.png" id="16" name="Google Shape;16;p1"/>
          <p:cNvPicPr preferRelativeResize="0"/>
          <p:nvPr/>
        </p:nvPicPr>
        <p:blipFill rotWithShape="1">
          <a:blip r:embed="rId3">
            <a:alphaModFix/>
          </a:blip>
          <a:srcRect b="25" l="0" r="0" t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8">
              <a:alpha val="83922"/>
            </a:srgbClr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"/>
          <p:cNvSpPr/>
          <p:nvPr/>
        </p:nvSpPr>
        <p:spPr>
          <a:xfrm>
            <a:off x="0" y="0"/>
            <a:ext cx="5440680" cy="6858000"/>
          </a:xfrm>
          <a:prstGeom prst="rect">
            <a:avLst/>
          </a:prstGeom>
          <a:solidFill>
            <a:srgbClr val="FFF7E8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1"/>
          <p:cNvSpPr/>
          <p:nvPr/>
        </p:nvSpPr>
        <p:spPr>
          <a:xfrm>
            <a:off x="658368" y="411480"/>
            <a:ext cx="5029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4F5A9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34F5A9"/>
                </a:solidFill>
                <a:latin typeface="Arial"/>
                <a:ea typeface="Arial"/>
                <a:cs typeface="Arial"/>
                <a:sym typeface="Arial"/>
              </a:rPr>
              <a:t>RESEARCH SPRINT PAPER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658368" y="1060704"/>
            <a:ext cx="4800600" cy="1691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51C"/>
              </a:buClr>
              <a:buSzPts val="4300"/>
              <a:buFont typeface="Play"/>
              <a:buNone/>
            </a:pPr>
            <a:r>
              <a:rPr b="1" i="0" lang="en-US" sz="4300" u="none" cap="none" strike="noStrike">
                <a:solidFill>
                  <a:srgbClr val="11151C"/>
                </a:solidFill>
                <a:latin typeface="Play"/>
                <a:ea typeface="Play"/>
                <a:cs typeface="Play"/>
                <a:sym typeface="Play"/>
              </a:rPr>
              <a:t>Who Prefers</a:t>
            </a:r>
            <a:endParaRPr b="0" i="0" sz="4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51C"/>
              </a:buClr>
              <a:buSzPts val="4300"/>
              <a:buFont typeface="Play"/>
              <a:buNone/>
            </a:pPr>
            <a:r>
              <a:rPr b="1" i="0" lang="en-US" sz="4300" u="none" cap="none" strike="noStrike">
                <a:solidFill>
                  <a:srgbClr val="11151C"/>
                </a:solidFill>
                <a:latin typeface="Play"/>
                <a:ea typeface="Play"/>
                <a:cs typeface="Play"/>
                <a:sym typeface="Play"/>
              </a:rPr>
              <a:t>What?</a:t>
            </a:r>
            <a:endParaRPr b="0" i="0" sz="4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713232" y="2880360"/>
            <a:ext cx="44348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4150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384150"/>
                </a:solidFill>
                <a:latin typeface="Arial"/>
                <a:ea typeface="Arial"/>
                <a:cs typeface="Arial"/>
                <a:sym typeface="Arial"/>
              </a:rPr>
              <a:t>Identity-selective causal encoding of stated and revealed preferences in a language model</a:t>
            </a:r>
            <a:endParaRPr b="0" i="0" sz="16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713232" y="3913632"/>
            <a:ext cx="2148840" cy="41148"/>
          </a:xfrm>
          <a:prstGeom prst="rect">
            <a:avLst/>
          </a:prstGeom>
          <a:solidFill>
            <a:srgbClr val="34F5A9">
              <a:alpha val="94902"/>
            </a:srgbClr>
          </a:solidFill>
          <a:ln cap="flat" cmpd="sng" w="12700">
            <a:solidFill>
              <a:srgbClr val="34F5A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1"/>
          <p:cNvSpPr/>
          <p:nvPr/>
        </p:nvSpPr>
        <p:spPr>
          <a:xfrm>
            <a:off x="713232" y="3973068"/>
            <a:ext cx="1160374" cy="16459"/>
          </a:xfrm>
          <a:prstGeom prst="rect">
            <a:avLst/>
          </a:prstGeom>
          <a:solidFill>
            <a:srgbClr val="9D7BEA">
              <a:alpha val="80000"/>
            </a:srgbClr>
          </a:solidFill>
          <a:ln cap="flat" cmpd="sng" w="12700">
            <a:solidFill>
              <a:srgbClr val="34F5A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1"/>
          <p:cNvSpPr/>
          <p:nvPr/>
        </p:nvSpPr>
        <p:spPr>
          <a:xfrm>
            <a:off x="713232" y="4224528"/>
            <a:ext cx="429768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A visual walkthrough of the core idea, experiment, result, and claim ceiling.</a:t>
            </a:r>
            <a:endParaRPr b="0" i="0" sz="14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713232" y="5102352"/>
            <a:ext cx="1417320" cy="329184"/>
          </a:xfrm>
          <a:prstGeom prst="roundRect">
            <a:avLst>
              <a:gd fmla="val 25000" name="adj"/>
            </a:avLst>
          </a:prstGeom>
          <a:solidFill>
            <a:srgbClr val="34F5A9">
              <a:alpha val="92157"/>
            </a:srgbClr>
          </a:solidFill>
          <a:ln cap="flat" cmpd="sng" w="12700">
            <a:solidFill>
              <a:srgbClr val="34F5A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1"/>
          <p:cNvSpPr/>
          <p:nvPr/>
        </p:nvSpPr>
        <p:spPr>
          <a:xfrm>
            <a:off x="822960" y="5180076"/>
            <a:ext cx="1197864" cy="1463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1151C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11151C"/>
                </a:solidFill>
                <a:latin typeface="Arial"/>
                <a:ea typeface="Arial"/>
                <a:cs typeface="Arial"/>
                <a:sym typeface="Arial"/>
              </a:rPr>
              <a:t>No new experiments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"/>
          <p:cNvSpPr/>
          <p:nvPr/>
        </p:nvSpPr>
        <p:spPr>
          <a:xfrm>
            <a:off x="2331720" y="5102352"/>
            <a:ext cx="1874520" cy="329184"/>
          </a:xfrm>
          <a:prstGeom prst="roundRect">
            <a:avLst>
              <a:gd fmla="val 25000" name="adj"/>
            </a:avLst>
          </a:prstGeom>
          <a:solidFill>
            <a:srgbClr val="9D7BEA">
              <a:alpha val="92157"/>
            </a:srgbClr>
          </a:solidFill>
          <a:ln cap="flat" cmpd="sng" w="12700">
            <a:solidFill>
              <a:srgbClr val="9D7BE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1"/>
          <p:cNvSpPr/>
          <p:nvPr/>
        </p:nvSpPr>
        <p:spPr>
          <a:xfrm>
            <a:off x="2441448" y="5180076"/>
            <a:ext cx="1655064" cy="1463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Attention-grabbing summary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"/>
          <p:cNvSpPr/>
          <p:nvPr/>
        </p:nvSpPr>
        <p:spPr>
          <a:xfrm>
            <a:off x="502920" y="6537960"/>
            <a:ext cx="658368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8A8A8A"/>
                </a:solidFill>
                <a:latin typeface="Arial"/>
                <a:ea typeface="Arial"/>
                <a:cs typeface="Arial"/>
                <a:sym typeface="Arial"/>
              </a:rPr>
              <a:t>Who Prefers What?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"/>
          <p:cNvSpPr/>
          <p:nvPr/>
        </p:nvSpPr>
        <p:spPr>
          <a:xfrm>
            <a:off x="11384280" y="6537960"/>
            <a:ext cx="32004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8A8A8A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F8ED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a_detailed_stylized_conceptual_illustration_sci_batch_4.png" id="36" name="Google Shape;36;p2"/>
          <p:cNvPicPr preferRelativeResize="0"/>
          <p:nvPr/>
        </p:nvPicPr>
        <p:blipFill rotWithShape="1">
          <a:blip r:embed="rId3">
            <a:alphaModFix/>
          </a:blip>
          <a:srcRect b="9000" l="21000" r="40542" t="9000"/>
          <a:stretch/>
        </p:blipFill>
        <p:spPr>
          <a:xfrm>
            <a:off x="6473952" y="0"/>
            <a:ext cx="5715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2"/>
          <p:cNvSpPr/>
          <p:nvPr/>
        </p:nvSpPr>
        <p:spPr>
          <a:xfrm>
            <a:off x="6400800" y="0"/>
            <a:ext cx="5806440" cy="6858000"/>
          </a:xfrm>
          <a:prstGeom prst="rect">
            <a:avLst/>
          </a:prstGeom>
          <a:solidFill>
            <a:srgbClr val="0A1220">
              <a:alpha val="67843"/>
            </a:srgbClr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2"/>
          <p:cNvSpPr/>
          <p:nvPr/>
        </p:nvSpPr>
        <p:spPr>
          <a:xfrm>
            <a:off x="658368" y="411480"/>
            <a:ext cx="5029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4F5A9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34F5A9"/>
                </a:solidFill>
                <a:latin typeface="Arial"/>
                <a:ea typeface="Arial"/>
                <a:cs typeface="Arial"/>
                <a:sym typeface="Arial"/>
              </a:rPr>
              <a:t>THE HOOK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658368" y="749808"/>
            <a:ext cx="57607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51C"/>
              </a:buClr>
              <a:buSzPts val="3300"/>
              <a:buFont typeface="Play"/>
              <a:buNone/>
            </a:pPr>
            <a:r>
              <a:rPr b="1" i="0" lang="en-US" sz="3300" u="none" cap="none" strike="noStrike">
                <a:solidFill>
                  <a:srgbClr val="11151C"/>
                </a:solidFill>
                <a:latin typeface="Play"/>
                <a:ea typeface="Play"/>
                <a:cs typeface="Play"/>
                <a:sym typeface="Play"/>
              </a:rPr>
              <a:t>Behavior alone is a fog machine.</a:t>
            </a:r>
            <a:endParaRPr b="0" i="0" sz="3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694944" y="1874520"/>
            <a:ext cx="530352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2B37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222B37"/>
                </a:solidFill>
                <a:latin typeface="Arial"/>
                <a:ea typeface="Arial"/>
                <a:cs typeface="Arial"/>
                <a:sym typeface="Arial"/>
              </a:rPr>
              <a:t>A model can say “I prefer X.” It can also choose X.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2B37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222B37"/>
                </a:solidFill>
                <a:latin typeface="Arial"/>
                <a:ea typeface="Arial"/>
                <a:cs typeface="Arial"/>
                <a:sym typeface="Arial"/>
              </a:rPr>
              <a:t>But the </a:t>
            </a:r>
            <a:r>
              <a:rPr lang="en-US" sz="2000">
                <a:solidFill>
                  <a:srgbClr val="222B37"/>
                </a:solidFill>
              </a:rPr>
              <a:t>attribution-relevant question</a:t>
            </a:r>
            <a:r>
              <a:rPr b="0" i="0" lang="en-US" sz="2000" u="none" cap="none" strike="noStrike">
                <a:solidFill>
                  <a:srgbClr val="222B37"/>
                </a:solidFill>
                <a:latin typeface="Arial"/>
                <a:ea typeface="Arial"/>
                <a:cs typeface="Arial"/>
                <a:sym typeface="Arial"/>
              </a:rPr>
              <a:t> is sharper: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676656" y="3401568"/>
            <a:ext cx="5440680" cy="1298448"/>
          </a:xfrm>
          <a:prstGeom prst="roundRect">
            <a:avLst>
              <a:gd fmla="val 8451" name="adj"/>
            </a:avLst>
          </a:prstGeom>
          <a:solidFill>
            <a:srgbClr val="FFFFFF">
              <a:alpha val="96863"/>
            </a:srgbClr>
          </a:solidFill>
          <a:ln cap="flat" cmpd="sng" w="12700">
            <a:solidFill>
              <a:srgbClr val="FFFFFF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2"/>
          <p:cNvSpPr/>
          <p:nvPr/>
        </p:nvSpPr>
        <p:spPr>
          <a:xfrm>
            <a:off x="987552" y="3730752"/>
            <a:ext cx="47548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1151C"/>
              </a:buClr>
              <a:buSzPts val="2500"/>
              <a:buFont typeface="Play"/>
              <a:buNone/>
            </a:pPr>
            <a:r>
              <a:rPr b="1" i="0" lang="en-US" sz="2500" u="none" cap="none" strike="noStrike">
                <a:solidFill>
                  <a:srgbClr val="11151C"/>
                </a:solidFill>
                <a:latin typeface="Play"/>
                <a:ea typeface="Play"/>
                <a:cs typeface="Play"/>
                <a:sym typeface="Play"/>
              </a:rPr>
              <a:t>Whose preference is actually steering the choice?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841248" y="5074920"/>
            <a:ext cx="5166360" cy="530352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415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384150"/>
                </a:solidFill>
                <a:latin typeface="Arial"/>
                <a:ea typeface="Arial"/>
                <a:cs typeface="Arial"/>
                <a:sym typeface="Arial"/>
              </a:rPr>
              <a:t>Our paper looks for a causal carrier, not just a convincing performance.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841248" y="5779008"/>
            <a:ext cx="1993392" cy="329184"/>
          </a:xfrm>
          <a:prstGeom prst="roundRect">
            <a:avLst>
              <a:gd fmla="val 25000" name="adj"/>
            </a:avLst>
          </a:prstGeom>
          <a:solidFill>
            <a:srgbClr val="34F5A9">
              <a:alpha val="92157"/>
            </a:srgbClr>
          </a:solidFill>
          <a:ln cap="flat" cmpd="sng" w="12700">
            <a:solidFill>
              <a:srgbClr val="34F5A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950976" y="5856732"/>
            <a:ext cx="1773936" cy="1463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1151C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11151C"/>
                </a:solidFill>
                <a:latin typeface="Arial"/>
                <a:ea typeface="Arial"/>
                <a:cs typeface="Arial"/>
                <a:sym typeface="Arial"/>
              </a:rPr>
              <a:t>role-play ≠ causal preference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2971800" y="5779008"/>
            <a:ext cx="1691640" cy="329184"/>
          </a:xfrm>
          <a:prstGeom prst="roundRect">
            <a:avLst>
              <a:gd fmla="val 25000" name="adj"/>
            </a:avLst>
          </a:prstGeom>
          <a:solidFill>
            <a:srgbClr val="9D7BEA">
              <a:alpha val="92157"/>
            </a:srgbClr>
          </a:solidFill>
          <a:ln cap="flat" cmpd="sng" w="12700">
            <a:solidFill>
              <a:srgbClr val="9D7BE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3081528" y="5856732"/>
            <a:ext cx="1472184" cy="1463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choice ≠ welfare claim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502920" y="6537960"/>
            <a:ext cx="658368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8A8A8A"/>
                </a:solidFill>
                <a:latin typeface="Arial"/>
                <a:ea typeface="Arial"/>
                <a:cs typeface="Arial"/>
                <a:sym typeface="Arial"/>
              </a:rPr>
              <a:t>Who Prefers What? · Digital Minds Research Sprint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11384280" y="6537960"/>
            <a:ext cx="32004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8A8A8A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111F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a_wide_high_resolution_abstract_sci_fi_tech_illus_batch_1.png" id="55" name="Google Shape;55;p3"/>
          <p:cNvPicPr preferRelativeResize="0"/>
          <p:nvPr/>
        </p:nvPicPr>
        <p:blipFill rotWithShape="1">
          <a:blip r:embed="rId3">
            <a:alphaModFix/>
          </a:blip>
          <a:srcRect b="25" l="0" r="0" t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20711">
              <a:alpha val="74118"/>
            </a:srgbClr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3"/>
          <p:cNvSpPr/>
          <p:nvPr/>
        </p:nvSpPr>
        <p:spPr>
          <a:xfrm>
            <a:off x="658368" y="438912"/>
            <a:ext cx="5029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4F5A9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34F5A9"/>
                </a:solidFill>
                <a:latin typeface="Arial"/>
                <a:ea typeface="Arial"/>
                <a:cs typeface="Arial"/>
                <a:sym typeface="Arial"/>
              </a:rPr>
              <a:t>THE CORE TEST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658368" y="841248"/>
            <a:ext cx="539496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Play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Same ingredients.</a:t>
            </a:r>
            <a:endParaRPr b="0" i="0" sz="3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Play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Different bindings.</a:t>
            </a:r>
            <a:endParaRPr b="0" i="0" sz="3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694944" y="2267712"/>
            <a:ext cx="48463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DE7F4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DDE7F4"/>
                </a:solidFill>
                <a:latin typeface="Arial"/>
                <a:ea typeface="Arial"/>
                <a:cs typeface="Arial"/>
                <a:sym typeface="Arial"/>
              </a:rPr>
              <a:t>A real binding signal must distinguish who owns which evaluation, even when the bag of concepts stays constant.</a:t>
            </a:r>
            <a:endParaRPr b="0" i="0" sz="16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749808" y="3657600"/>
            <a:ext cx="4553712" cy="1143000"/>
          </a:xfrm>
          <a:prstGeom prst="roundRect">
            <a:avLst>
              <a:gd fmla="val 9600" name="adj"/>
            </a:avLst>
          </a:prstGeom>
          <a:solidFill>
            <a:srgbClr val="050A12">
              <a:alpha val="85882"/>
            </a:srgbClr>
          </a:solidFill>
          <a:ln cap="flat" cmpd="sng" w="12700">
            <a:solidFill>
              <a:srgbClr val="6EE7D8">
                <a:alpha val="2196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3"/>
          <p:cNvSpPr/>
          <p:nvPr/>
        </p:nvSpPr>
        <p:spPr>
          <a:xfrm>
            <a:off x="1051560" y="4005072"/>
            <a:ext cx="3950208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4F5A9"/>
              </a:buClr>
              <a:buSzPts val="2500"/>
              <a:buFont typeface="Play"/>
              <a:buNone/>
            </a:pPr>
            <a:r>
              <a:rPr b="1" i="0" lang="en-US" sz="2500" u="none" cap="none" strike="noStrike">
                <a:solidFill>
                  <a:srgbClr val="34F5A9"/>
                </a:solidFill>
                <a:latin typeface="Play"/>
                <a:ea typeface="Play"/>
                <a:cs typeface="Play"/>
                <a:sym typeface="Play"/>
              </a:rPr>
              <a:t>K → X    M → Y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6812280" y="3657600"/>
            <a:ext cx="4553712" cy="1143000"/>
          </a:xfrm>
          <a:prstGeom prst="roundRect">
            <a:avLst>
              <a:gd fmla="val 9600" name="adj"/>
            </a:avLst>
          </a:prstGeom>
          <a:solidFill>
            <a:srgbClr val="050A12">
              <a:alpha val="85882"/>
            </a:srgbClr>
          </a:solidFill>
          <a:ln cap="flat" cmpd="sng" w="12700">
            <a:solidFill>
              <a:srgbClr val="6EE7D8">
                <a:alpha val="2196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3"/>
          <p:cNvSpPr/>
          <p:nvPr/>
        </p:nvSpPr>
        <p:spPr>
          <a:xfrm>
            <a:off x="7132320" y="4005072"/>
            <a:ext cx="3950208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D7BEA"/>
              </a:buClr>
              <a:buSzPts val="2500"/>
              <a:buFont typeface="Play"/>
              <a:buNone/>
            </a:pPr>
            <a:r>
              <a:rPr b="1" i="0" lang="en-US" sz="2500" u="none" cap="none" strike="noStrike">
                <a:solidFill>
                  <a:srgbClr val="9D7BEA"/>
                </a:solidFill>
                <a:latin typeface="Play"/>
                <a:ea typeface="Play"/>
                <a:cs typeface="Play"/>
                <a:sym typeface="Play"/>
              </a:rPr>
              <a:t>K → Y    M → X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5623560" y="3886200"/>
            <a:ext cx="731520" cy="658368"/>
          </a:xfrm>
          <a:prstGeom prst="chevron">
            <a:avLst>
              <a:gd fmla="val 50000" name="adj"/>
            </a:avLst>
          </a:prstGeom>
          <a:solidFill>
            <a:srgbClr val="FFFFFF">
              <a:alpha val="94902"/>
            </a:srgbClr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3"/>
          <p:cNvSpPr/>
          <p:nvPr/>
        </p:nvSpPr>
        <p:spPr>
          <a:xfrm>
            <a:off x="3547872" y="5806440"/>
            <a:ext cx="5120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6F5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E6F5FF"/>
                </a:solidFill>
                <a:latin typeface="Arial"/>
                <a:ea typeface="Arial"/>
                <a:cs typeface="Arial"/>
                <a:sym typeface="Arial"/>
              </a:rPr>
              <a:t>The models still see K, M, X and Y. The question is whether the wiring knows the swap.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502920" y="6537960"/>
            <a:ext cx="658368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8A8A8A"/>
                </a:solidFill>
                <a:latin typeface="Arial"/>
                <a:ea typeface="Arial"/>
                <a:cs typeface="Arial"/>
                <a:sym typeface="Arial"/>
              </a:rPr>
              <a:t>Who Prefers What? · Digital Minds Research Sprint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3"/>
          <p:cNvSpPr/>
          <p:nvPr/>
        </p:nvSpPr>
        <p:spPr>
          <a:xfrm>
            <a:off x="11384280" y="6537960"/>
            <a:ext cx="32004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8A8A8A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2E8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a_wide_dark_sci_fi_abstract_scene_like_a_digital_batch_2.png" id="73" name="Google Shape;73;p4"/>
          <p:cNvPicPr preferRelativeResize="0"/>
          <p:nvPr/>
        </p:nvPicPr>
        <p:blipFill rotWithShape="1">
          <a:blip r:embed="rId3">
            <a:alphaModFix/>
          </a:blip>
          <a:srcRect b="25" l="0" r="0" t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4"/>
          <p:cNvSpPr/>
          <p:nvPr/>
        </p:nvSpPr>
        <p:spPr>
          <a:xfrm>
            <a:off x="0" y="45725"/>
            <a:ext cx="12191700" cy="6858000"/>
          </a:xfrm>
          <a:prstGeom prst="rect">
            <a:avLst/>
          </a:prstGeom>
          <a:solidFill>
            <a:srgbClr val="06101F">
              <a:alpha val="85882"/>
            </a:srgbClr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4"/>
          <p:cNvSpPr/>
          <p:nvPr/>
        </p:nvSpPr>
        <p:spPr>
          <a:xfrm>
            <a:off x="658368" y="403737"/>
            <a:ext cx="50292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4F5A9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34F5A9"/>
                </a:solidFill>
                <a:latin typeface="Arial"/>
                <a:ea typeface="Arial"/>
                <a:cs typeface="Arial"/>
                <a:sym typeface="Arial"/>
              </a:rPr>
              <a:t>METHOD IN ONE BREATH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4"/>
          <p:cNvSpPr/>
          <p:nvPr/>
        </p:nvSpPr>
        <p:spPr>
          <a:xfrm>
            <a:off x="658368" y="822960"/>
            <a:ext cx="7406640" cy="7863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50"/>
              <a:buFont typeface="Play"/>
              <a:buNone/>
            </a:pPr>
            <a:r>
              <a:rPr b="1" i="0" lang="en-US" sz="2950" u="none" cap="none" strike="noStrik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Patch the “</a:t>
            </a:r>
            <a:r>
              <a:rPr b="1" lang="en-US" sz="295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identity-linked</a:t>
            </a:r>
            <a:r>
              <a:rPr b="1" i="0" lang="en-US" sz="2950" u="none" cap="none" strike="noStrik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b="1" lang="en-US" sz="295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carrier</a:t>
            </a:r>
            <a:r>
              <a:rPr b="1" i="0" lang="en-US" sz="2950" u="none" cap="none" strike="noStrik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,” then </a:t>
            </a:r>
            <a:r>
              <a:rPr b="1" lang="en-US" sz="295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watch the model’s answer move.</a:t>
            </a:r>
            <a:endParaRPr b="1" sz="2950">
              <a:solidFill>
                <a:srgbClr val="FFFFFF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77" name="Google Shape;77;p4"/>
          <p:cNvSpPr/>
          <p:nvPr/>
        </p:nvSpPr>
        <p:spPr>
          <a:xfrm>
            <a:off x="868680" y="2084832"/>
            <a:ext cx="3154680" cy="2331720"/>
          </a:xfrm>
          <a:prstGeom prst="roundRect">
            <a:avLst>
              <a:gd fmla="val 4706" name="adj"/>
            </a:avLst>
          </a:prstGeom>
          <a:solidFill>
            <a:srgbClr val="050A12">
              <a:alpha val="85098"/>
            </a:srgbClr>
          </a:solidFill>
          <a:ln cap="flat" cmpd="sng" w="12700">
            <a:solidFill>
              <a:srgbClr val="6EE7D8">
                <a:alpha val="2196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4"/>
          <p:cNvSpPr/>
          <p:nvPr/>
        </p:nvSpPr>
        <p:spPr>
          <a:xfrm>
            <a:off x="1051560" y="2331720"/>
            <a:ext cx="566928" cy="566928"/>
          </a:xfrm>
          <a:prstGeom prst="ellipse">
            <a:avLst/>
          </a:prstGeom>
          <a:solidFill>
            <a:srgbClr val="34F5A9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4"/>
          <p:cNvSpPr/>
          <p:nvPr/>
        </p:nvSpPr>
        <p:spPr>
          <a:xfrm>
            <a:off x="1051560" y="2459736"/>
            <a:ext cx="566928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1151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1151C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4"/>
          <p:cNvSpPr/>
          <p:nvPr/>
        </p:nvSpPr>
        <p:spPr>
          <a:xfrm>
            <a:off x="1783080" y="2322576"/>
            <a:ext cx="201168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Play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State it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4"/>
          <p:cNvSpPr/>
          <p:nvPr/>
        </p:nvSpPr>
        <p:spPr>
          <a:xfrm>
            <a:off x="1143000" y="3063240"/>
            <a:ext cx="26060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FE9EA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CFE9EA"/>
                </a:solidFill>
                <a:latin typeface="Arial"/>
                <a:ea typeface="Arial"/>
                <a:cs typeface="Arial"/>
                <a:sym typeface="Arial"/>
              </a:rPr>
              <a:t>Create two identity-linked preferences.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4"/>
          <p:cNvSpPr/>
          <p:nvPr/>
        </p:nvSpPr>
        <p:spPr>
          <a:xfrm>
            <a:off x="4617720" y="2084832"/>
            <a:ext cx="3154680" cy="2331720"/>
          </a:xfrm>
          <a:prstGeom prst="roundRect">
            <a:avLst>
              <a:gd fmla="val 4706" name="adj"/>
            </a:avLst>
          </a:prstGeom>
          <a:solidFill>
            <a:srgbClr val="050A12">
              <a:alpha val="85098"/>
            </a:srgbClr>
          </a:solidFill>
          <a:ln cap="flat" cmpd="sng" w="12700">
            <a:solidFill>
              <a:srgbClr val="6EE7D8">
                <a:alpha val="2196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4"/>
          <p:cNvSpPr/>
          <p:nvPr/>
        </p:nvSpPr>
        <p:spPr>
          <a:xfrm>
            <a:off x="4800600" y="2331720"/>
            <a:ext cx="566928" cy="566928"/>
          </a:xfrm>
          <a:prstGeom prst="ellipse">
            <a:avLst/>
          </a:prstGeom>
          <a:solidFill>
            <a:srgbClr val="9D7BEA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4"/>
          <p:cNvSpPr/>
          <p:nvPr/>
        </p:nvSpPr>
        <p:spPr>
          <a:xfrm>
            <a:off x="4800600" y="2459736"/>
            <a:ext cx="566928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1151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1151C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4"/>
          <p:cNvSpPr/>
          <p:nvPr/>
        </p:nvSpPr>
        <p:spPr>
          <a:xfrm>
            <a:off x="5532120" y="2322576"/>
            <a:ext cx="201168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Play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Patch it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4"/>
          <p:cNvSpPr/>
          <p:nvPr/>
        </p:nvSpPr>
        <p:spPr>
          <a:xfrm>
            <a:off x="4892040" y="3063240"/>
            <a:ext cx="26060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FE9EA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CFE9EA"/>
                </a:solidFill>
                <a:latin typeface="Arial"/>
                <a:ea typeface="Arial"/>
                <a:cs typeface="Arial"/>
                <a:sym typeface="Arial"/>
              </a:rPr>
              <a:t>Move the frozen contextual carrier at layer 5.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4"/>
          <p:cNvSpPr/>
          <p:nvPr/>
        </p:nvSpPr>
        <p:spPr>
          <a:xfrm>
            <a:off x="8366760" y="2084832"/>
            <a:ext cx="3154680" cy="2331720"/>
          </a:xfrm>
          <a:prstGeom prst="roundRect">
            <a:avLst>
              <a:gd fmla="val 4706" name="adj"/>
            </a:avLst>
          </a:prstGeom>
          <a:solidFill>
            <a:srgbClr val="050A12">
              <a:alpha val="85098"/>
            </a:srgbClr>
          </a:solidFill>
          <a:ln cap="flat" cmpd="sng" w="12700">
            <a:solidFill>
              <a:srgbClr val="6EE7D8">
                <a:alpha val="2196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4"/>
          <p:cNvSpPr/>
          <p:nvPr/>
        </p:nvSpPr>
        <p:spPr>
          <a:xfrm>
            <a:off x="8549640" y="2331720"/>
            <a:ext cx="566928" cy="566928"/>
          </a:xfrm>
          <a:prstGeom prst="ellipse">
            <a:avLst/>
          </a:prstGeom>
          <a:solidFill>
            <a:srgbClr val="34F5A9"/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4"/>
          <p:cNvSpPr/>
          <p:nvPr/>
        </p:nvSpPr>
        <p:spPr>
          <a:xfrm>
            <a:off x="8549640" y="2459736"/>
            <a:ext cx="566928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1151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1151C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4"/>
          <p:cNvSpPr/>
          <p:nvPr/>
        </p:nvSpPr>
        <p:spPr>
          <a:xfrm>
            <a:off x="9281160" y="2322576"/>
            <a:ext cx="201168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Play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Reveal it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8641080" y="3063240"/>
            <a:ext cx="260604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FE9EA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CFE9EA"/>
                </a:solidFill>
              </a:rPr>
              <a:t>Watch</a:t>
            </a:r>
            <a:r>
              <a:rPr b="0" i="0" lang="en-US" sz="1500" u="none" cap="none" strike="noStrike">
                <a:solidFill>
                  <a:srgbClr val="CFE9EA"/>
                </a:solidFill>
                <a:latin typeface="Arial"/>
                <a:ea typeface="Arial"/>
                <a:cs typeface="Arial"/>
                <a:sym typeface="Arial"/>
              </a:rPr>
              <a:t> whether the queried identity’s choice shifts.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4"/>
          <p:cNvSpPr/>
          <p:nvPr/>
        </p:nvSpPr>
        <p:spPr>
          <a:xfrm>
            <a:off x="4251960" y="2971800"/>
            <a:ext cx="548640" cy="548640"/>
          </a:xfrm>
          <a:prstGeom prst="chevron">
            <a:avLst>
              <a:gd fmla="val 50000" name="adj"/>
            </a:avLst>
          </a:prstGeom>
          <a:solidFill>
            <a:srgbClr val="34F5A9">
              <a:alpha val="94118"/>
            </a:srgbClr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4"/>
          <p:cNvSpPr/>
          <p:nvPr/>
        </p:nvSpPr>
        <p:spPr>
          <a:xfrm>
            <a:off x="8028432" y="2971800"/>
            <a:ext cx="548640" cy="548640"/>
          </a:xfrm>
          <a:prstGeom prst="chevron">
            <a:avLst>
              <a:gd fmla="val 50000" name="adj"/>
            </a:avLst>
          </a:prstGeom>
          <a:solidFill>
            <a:srgbClr val="9D7BEA">
              <a:alpha val="94118"/>
            </a:srgbClr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4"/>
          <p:cNvSpPr/>
          <p:nvPr/>
        </p:nvSpPr>
        <p:spPr>
          <a:xfrm>
            <a:off x="1051560" y="4956048"/>
            <a:ext cx="10058400" cy="786384"/>
          </a:xfrm>
          <a:prstGeom prst="roundRect">
            <a:avLst>
              <a:gd fmla="val 13953" name="adj"/>
            </a:avLst>
          </a:prstGeom>
          <a:solidFill>
            <a:srgbClr val="FFFFFF">
              <a:alpha val="9020"/>
            </a:srgbClr>
          </a:solidFill>
          <a:ln cap="flat" cmpd="sng" w="12700">
            <a:solidFill>
              <a:srgbClr val="FFFFFF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4"/>
          <p:cNvSpPr/>
          <p:nvPr/>
        </p:nvSpPr>
        <p:spPr>
          <a:xfrm>
            <a:off x="1243584" y="5212080"/>
            <a:ext cx="96012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60"/>
              <a:buFont typeface="Arial"/>
              <a:buNone/>
            </a:pPr>
            <a:r>
              <a:rPr b="1" i="0" lang="en-US" sz="146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Success rule: selectivity &gt; 0, bootstrap 95% CI lower bound &gt; 0, queried effect &gt; 0, self-patch delta = 0.</a:t>
            </a:r>
            <a:endParaRPr b="0" i="0" sz="146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502920" y="6537960"/>
            <a:ext cx="658368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8A8A8A"/>
                </a:solidFill>
                <a:latin typeface="Arial"/>
                <a:ea typeface="Arial"/>
                <a:cs typeface="Arial"/>
                <a:sym typeface="Arial"/>
              </a:rPr>
              <a:t>Who Prefers What? · Digital Minds Research Sprint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4"/>
          <p:cNvSpPr/>
          <p:nvPr/>
        </p:nvSpPr>
        <p:spPr>
          <a:xfrm>
            <a:off x="11384280" y="6537960"/>
            <a:ext cx="32004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8A8A8A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8EA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"/>
          <p:cNvSpPr/>
          <p:nvPr/>
        </p:nvSpPr>
        <p:spPr>
          <a:xfrm>
            <a:off x="658368" y="411480"/>
            <a:ext cx="5029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D7BEA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9D7BEA"/>
                </a:solidFill>
                <a:latin typeface="Arial"/>
                <a:ea typeface="Arial"/>
                <a:cs typeface="Arial"/>
                <a:sym typeface="Arial"/>
              </a:rPr>
              <a:t>MAIN RESULT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5"/>
          <p:cNvSpPr/>
          <p:nvPr/>
        </p:nvSpPr>
        <p:spPr>
          <a:xfrm>
            <a:off x="658368" y="749808"/>
            <a:ext cx="64008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51C"/>
              </a:buClr>
              <a:buSzPts val="3200"/>
              <a:buFont typeface="Play"/>
              <a:buNone/>
            </a:pPr>
            <a:r>
              <a:rPr b="1" i="0" lang="en-US" sz="3200" u="none" cap="none" strike="noStrike">
                <a:solidFill>
                  <a:srgbClr val="11151C"/>
                </a:solidFill>
                <a:latin typeface="Play"/>
                <a:ea typeface="Play"/>
                <a:cs typeface="Play"/>
                <a:sym typeface="Play"/>
              </a:rPr>
              <a:t>The same frozen carrier transferred.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5"/>
          <p:cNvSpPr/>
          <p:nvPr/>
        </p:nvSpPr>
        <p:spPr>
          <a:xfrm>
            <a:off x="694944" y="1664208"/>
            <a:ext cx="6217920" cy="621792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44054"/>
              </a:buClr>
              <a:buSzPts val="1750"/>
              <a:buFont typeface="Arial"/>
              <a:buNone/>
            </a:pPr>
            <a:r>
              <a:rPr b="0" i="0" lang="en-US" sz="1750" u="none" cap="none" strike="noStrike">
                <a:solidFill>
                  <a:srgbClr val="344054"/>
                </a:solidFill>
                <a:latin typeface="Arial"/>
                <a:ea typeface="Arial"/>
                <a:cs typeface="Arial"/>
                <a:sym typeface="Arial"/>
              </a:rPr>
              <a:t>Headline selectivity was positive and robust in both confirmatory conditions, while self-patch stayed exactly zero.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5"/>
          <p:cNvSpPr/>
          <p:nvPr/>
        </p:nvSpPr>
        <p:spPr>
          <a:xfrm>
            <a:off x="658368" y="2606040"/>
            <a:ext cx="6537960" cy="3127248"/>
          </a:xfrm>
          <a:prstGeom prst="roundRect">
            <a:avLst>
              <a:gd fmla="val 4386" name="adj"/>
            </a:avLst>
          </a:prstGeom>
          <a:solidFill>
            <a:srgbClr val="FFFFFF">
              <a:alpha val="98039"/>
            </a:srgbClr>
          </a:solidFill>
          <a:ln cap="flat" cmpd="sng" w="12700">
            <a:solidFill>
              <a:srgbClr val="EAE3D7">
                <a:alpha val="9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5"/>
          <p:cNvSpPr/>
          <p:nvPr/>
        </p:nvSpPr>
        <p:spPr>
          <a:xfrm>
            <a:off x="960120" y="2852928"/>
            <a:ext cx="18288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51C"/>
              </a:buClr>
              <a:buSzPts val="1800"/>
              <a:buFont typeface="Play"/>
              <a:buNone/>
            </a:pPr>
            <a:r>
              <a:rPr b="1" i="0" lang="en-US" sz="1800" u="none" cap="none" strike="noStrike">
                <a:solidFill>
                  <a:srgbClr val="11151C"/>
                </a:solidFill>
                <a:latin typeface="Play"/>
                <a:ea typeface="Play"/>
                <a:cs typeface="Play"/>
                <a:sym typeface="Play"/>
              </a:rPr>
              <a:t>Selectivity 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5"/>
          <p:cNvSpPr/>
          <p:nvPr/>
        </p:nvSpPr>
        <p:spPr>
          <a:xfrm>
            <a:off x="1143000" y="4334439"/>
            <a:ext cx="1888236" cy="969081"/>
          </a:xfrm>
          <a:prstGeom prst="roundRect">
            <a:avLst>
              <a:gd fmla="val 7549" name="adj"/>
            </a:avLst>
          </a:prstGeom>
          <a:solidFill>
            <a:srgbClr val="29D9D5"/>
          </a:solidFill>
          <a:ln cap="flat" cmpd="sng" w="12700">
            <a:solidFill>
              <a:srgbClr val="29D9D5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"/>
          <p:cNvSpPr/>
          <p:nvPr/>
        </p:nvSpPr>
        <p:spPr>
          <a:xfrm>
            <a:off x="1051560" y="4014399"/>
            <a:ext cx="2071116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1151C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1151C"/>
                </a:solidFill>
                <a:latin typeface="Arial"/>
                <a:ea typeface="Arial"/>
                <a:cs typeface="Arial"/>
                <a:sym typeface="Arial"/>
              </a:rPr>
              <a:t>0.757</a:t>
            </a:r>
            <a:endParaRPr b="0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5"/>
          <p:cNvSpPr/>
          <p:nvPr/>
        </p:nvSpPr>
        <p:spPr>
          <a:xfrm>
            <a:off x="1014984" y="5506517"/>
            <a:ext cx="2144268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B5563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rPr>
              <a:t>B: stated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5"/>
          <p:cNvSpPr/>
          <p:nvPr/>
        </p:nvSpPr>
        <p:spPr>
          <a:xfrm>
            <a:off x="3415284" y="3837737"/>
            <a:ext cx="1888236" cy="1465783"/>
          </a:xfrm>
          <a:prstGeom prst="roundRect">
            <a:avLst>
              <a:gd fmla="val 4991" name="adj"/>
            </a:avLst>
          </a:prstGeom>
          <a:solidFill>
            <a:srgbClr val="9D7BEA"/>
          </a:solidFill>
          <a:ln cap="flat" cmpd="sng" w="12700">
            <a:solidFill>
              <a:srgbClr val="9D7BE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"/>
          <p:cNvSpPr/>
          <p:nvPr/>
        </p:nvSpPr>
        <p:spPr>
          <a:xfrm>
            <a:off x="3323844" y="3517697"/>
            <a:ext cx="2071116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1151C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1151C"/>
                </a:solidFill>
                <a:latin typeface="Arial"/>
                <a:ea typeface="Arial"/>
                <a:cs typeface="Arial"/>
                <a:sym typeface="Arial"/>
              </a:rPr>
              <a:t>1.145</a:t>
            </a:r>
            <a:endParaRPr b="0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3287268" y="5506517"/>
            <a:ext cx="2144268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B5563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4B5563"/>
                </a:solidFill>
                <a:latin typeface="Arial"/>
                <a:ea typeface="Arial"/>
                <a:cs typeface="Arial"/>
                <a:sym typeface="Arial"/>
              </a:rPr>
              <a:t>C: revealed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/>
          <p:nvPr/>
        </p:nvSpPr>
        <p:spPr>
          <a:xfrm>
            <a:off x="5532120" y="3337560"/>
            <a:ext cx="13258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1220"/>
              <a:buFont typeface="Arial"/>
              <a:buNone/>
            </a:pPr>
            <a:r>
              <a:rPr b="1" i="0" lang="en-US" sz="122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B: +0.757  [0.567, 0.946]</a:t>
            </a:r>
            <a:endParaRPr b="0" i="0" sz="1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34155"/>
              </a:buClr>
              <a:buSzPts val="1220"/>
              <a:buFont typeface="Arial"/>
              <a:buNone/>
            </a:pPr>
            <a:r>
              <a:rPr b="1" i="0" lang="en-US" sz="122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C: +1.145  [1.020, 1.268]</a:t>
            </a:r>
            <a:endParaRPr b="0" i="0" sz="1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/mnt/data/a_wide_dark_sci_fi_abstract_scene_like_a_digital_batch_2.png" id="115" name="Google Shape;115;p5"/>
          <p:cNvPicPr preferRelativeResize="0"/>
          <p:nvPr/>
        </p:nvPicPr>
        <p:blipFill rotWithShape="1">
          <a:blip r:embed="rId3">
            <a:alphaModFix/>
          </a:blip>
          <a:srcRect b="7000" l="24000" r="39384" t="7000"/>
          <a:stretch/>
        </p:blipFill>
        <p:spPr>
          <a:xfrm>
            <a:off x="7543800" y="777240"/>
            <a:ext cx="3977640" cy="525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5"/>
          <p:cNvSpPr/>
          <p:nvPr/>
        </p:nvSpPr>
        <p:spPr>
          <a:xfrm>
            <a:off x="7543800" y="777240"/>
            <a:ext cx="3977640" cy="5257800"/>
          </a:xfrm>
          <a:prstGeom prst="rect">
            <a:avLst/>
          </a:prstGeom>
          <a:solidFill>
            <a:srgbClr val="06101F">
              <a:alpha val="72157"/>
            </a:srgbClr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5"/>
          <p:cNvSpPr/>
          <p:nvPr/>
        </p:nvSpPr>
        <p:spPr>
          <a:xfrm>
            <a:off x="7909560" y="1417320"/>
            <a:ext cx="3246120" cy="987552"/>
          </a:xfrm>
          <a:prstGeom prst="roundRect">
            <a:avLst>
              <a:gd fmla="val 11111" name="adj"/>
            </a:avLst>
          </a:prstGeom>
          <a:solidFill>
            <a:srgbClr val="050A12">
              <a:alpha val="83922"/>
            </a:srgbClr>
          </a:solidFill>
          <a:ln cap="flat" cmpd="sng" w="12700">
            <a:solidFill>
              <a:srgbClr val="6EE7D8">
                <a:alpha val="2196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5"/>
          <p:cNvSpPr/>
          <p:nvPr/>
        </p:nvSpPr>
        <p:spPr>
          <a:xfrm>
            <a:off x="8183880" y="1600200"/>
            <a:ext cx="1444752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4F5A9"/>
              </a:buClr>
              <a:buSzPts val="2700"/>
              <a:buFont typeface="Play"/>
              <a:buNone/>
            </a:pPr>
            <a:r>
              <a:rPr b="1" lang="en-US" sz="2700">
                <a:solidFill>
                  <a:srgbClr val="34F5A9"/>
                </a:solidFill>
                <a:latin typeface="Play"/>
                <a:ea typeface="Play"/>
                <a:cs typeface="Play"/>
                <a:sym typeface="Play"/>
              </a:rPr>
              <a:t>52/64</a:t>
            </a:r>
            <a:endParaRPr b="0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5"/>
          <p:cNvSpPr/>
          <p:nvPr/>
        </p:nvSpPr>
        <p:spPr>
          <a:xfrm>
            <a:off x="9747504" y="1618488"/>
            <a:ext cx="1078992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7E8F3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D7E8F3"/>
                </a:solidFill>
                <a:latin typeface="Arial"/>
                <a:ea typeface="Arial"/>
                <a:cs typeface="Arial"/>
                <a:sym typeface="Arial"/>
              </a:rPr>
              <a:t>B positive</a:t>
            </a:r>
            <a:endParaRPr b="0" i="0" sz="1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7E8F3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D7E8F3"/>
                </a:solidFill>
                <a:latin typeface="Arial"/>
                <a:ea typeface="Arial"/>
                <a:cs typeface="Arial"/>
                <a:sym typeface="Arial"/>
              </a:rPr>
              <a:t>selectivity pairs</a:t>
            </a:r>
            <a:endParaRPr b="0" i="0" sz="1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5"/>
          <p:cNvSpPr/>
          <p:nvPr/>
        </p:nvSpPr>
        <p:spPr>
          <a:xfrm>
            <a:off x="7909560" y="2697480"/>
            <a:ext cx="3246120" cy="987552"/>
          </a:xfrm>
          <a:prstGeom prst="roundRect">
            <a:avLst>
              <a:gd fmla="val 11111" name="adj"/>
            </a:avLst>
          </a:prstGeom>
          <a:solidFill>
            <a:srgbClr val="050A12">
              <a:alpha val="83922"/>
            </a:srgbClr>
          </a:solidFill>
          <a:ln cap="flat" cmpd="sng" w="12700">
            <a:solidFill>
              <a:srgbClr val="6EE7D8">
                <a:alpha val="2196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5"/>
          <p:cNvSpPr/>
          <p:nvPr/>
        </p:nvSpPr>
        <p:spPr>
          <a:xfrm>
            <a:off x="8183880" y="2880360"/>
            <a:ext cx="1444752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D7BEA"/>
              </a:buClr>
              <a:buSzPts val="2700"/>
              <a:buFont typeface="Play"/>
              <a:buNone/>
            </a:pPr>
            <a:r>
              <a:rPr b="1" lang="en-US" sz="2700">
                <a:solidFill>
                  <a:srgbClr val="9D7BEA"/>
                </a:solidFill>
                <a:latin typeface="Play"/>
                <a:ea typeface="Play"/>
                <a:cs typeface="Play"/>
                <a:sym typeface="Play"/>
              </a:rPr>
              <a:t>64/64</a:t>
            </a:r>
            <a:endParaRPr b="0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9747504" y="2898648"/>
            <a:ext cx="1078992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7E8F3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D7E8F3"/>
                </a:solidFill>
                <a:latin typeface="Arial"/>
                <a:ea typeface="Arial"/>
                <a:cs typeface="Arial"/>
                <a:sym typeface="Arial"/>
              </a:rPr>
              <a:t>C positive</a:t>
            </a:r>
            <a:endParaRPr b="0" i="0" sz="1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7E8F3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D7E8F3"/>
                </a:solidFill>
                <a:latin typeface="Arial"/>
                <a:ea typeface="Arial"/>
                <a:cs typeface="Arial"/>
                <a:sym typeface="Arial"/>
              </a:rPr>
              <a:t>selectivity pairs</a:t>
            </a:r>
            <a:endParaRPr b="0" i="0" sz="1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7909560" y="3977640"/>
            <a:ext cx="3246120" cy="987552"/>
          </a:xfrm>
          <a:prstGeom prst="roundRect">
            <a:avLst>
              <a:gd fmla="val 11111" name="adj"/>
            </a:avLst>
          </a:prstGeom>
          <a:solidFill>
            <a:srgbClr val="050A12">
              <a:alpha val="83922"/>
            </a:srgbClr>
          </a:solidFill>
          <a:ln cap="flat" cmpd="sng" w="12700">
            <a:solidFill>
              <a:srgbClr val="6EE7D8">
                <a:alpha val="2196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5"/>
          <p:cNvSpPr/>
          <p:nvPr/>
        </p:nvSpPr>
        <p:spPr>
          <a:xfrm>
            <a:off x="8183880" y="4160520"/>
            <a:ext cx="1444752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Play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0.000</a:t>
            </a:r>
            <a:endParaRPr b="0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5"/>
          <p:cNvSpPr/>
          <p:nvPr/>
        </p:nvSpPr>
        <p:spPr>
          <a:xfrm>
            <a:off x="9747504" y="4187952"/>
            <a:ext cx="1078992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7E8F3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D7E8F3"/>
                </a:solidFill>
                <a:latin typeface="Arial"/>
                <a:ea typeface="Arial"/>
                <a:cs typeface="Arial"/>
                <a:sym typeface="Arial"/>
              </a:rPr>
              <a:t>max self-patch</a:t>
            </a:r>
            <a:endParaRPr b="0" i="0" sz="1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7E8F3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D7E8F3"/>
                </a:solidFill>
                <a:latin typeface="Arial"/>
                <a:ea typeface="Arial"/>
                <a:cs typeface="Arial"/>
                <a:sym typeface="Arial"/>
              </a:rPr>
              <a:t>delta</a:t>
            </a:r>
            <a:endParaRPr b="0" i="0" sz="1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5"/>
          <p:cNvSpPr/>
          <p:nvPr/>
        </p:nvSpPr>
        <p:spPr>
          <a:xfrm>
            <a:off x="502920" y="6537960"/>
            <a:ext cx="658368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8A8A8A"/>
                </a:solidFill>
                <a:latin typeface="Arial"/>
                <a:ea typeface="Arial"/>
                <a:cs typeface="Arial"/>
                <a:sym typeface="Arial"/>
              </a:rPr>
              <a:t>Who Prefers What? · Digital Minds Research Sprint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5"/>
          <p:cNvSpPr/>
          <p:nvPr/>
        </p:nvSpPr>
        <p:spPr>
          <a:xfrm>
            <a:off x="11384280" y="6537960"/>
            <a:ext cx="32004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8A8A8A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111F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a_wide_dark_sci_fi_abstract_scene_like_a_digital_batch_2.png" id="133" name="Google Shape;133;p6"/>
          <p:cNvPicPr preferRelativeResize="0"/>
          <p:nvPr/>
        </p:nvPicPr>
        <p:blipFill rotWithShape="1">
          <a:blip r:embed="rId3">
            <a:alphaModFix/>
          </a:blip>
          <a:srcRect b="25" l="0" r="0" t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6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20711">
              <a:alpha val="92157"/>
            </a:srgbClr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6"/>
          <p:cNvSpPr/>
          <p:nvPr/>
        </p:nvSpPr>
        <p:spPr>
          <a:xfrm>
            <a:off x="658368" y="438912"/>
            <a:ext cx="5029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B000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FFB000"/>
                </a:solidFill>
                <a:latin typeface="Arial"/>
                <a:ea typeface="Arial"/>
                <a:cs typeface="Arial"/>
                <a:sym typeface="Arial"/>
              </a:rPr>
              <a:t>THE USEFUL SCAR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658368" y="841248"/>
            <a:ext cx="7863840" cy="585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Play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The strongest limitation is also the next experiment.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694944" y="1719072"/>
            <a:ext cx="66751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E8F4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D8E8F4"/>
                </a:solidFill>
                <a:latin typeface="Arial"/>
                <a:ea typeface="Arial"/>
                <a:cs typeface="Arial"/>
                <a:sym typeface="Arial"/>
              </a:rPr>
              <a:t>Condition C decomposes almost perfectly into equal-and-opposite queried/nonqueried effects.</a:t>
            </a:r>
            <a:endParaRPr b="0" i="0" sz="16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749808" y="2542032"/>
            <a:ext cx="5120640" cy="2148840"/>
          </a:xfrm>
          <a:prstGeom prst="roundRect">
            <a:avLst>
              <a:gd fmla="val 5106" name="adj"/>
            </a:avLst>
          </a:prstGeom>
          <a:solidFill>
            <a:srgbClr val="050A12">
              <a:alpha val="90196"/>
            </a:srgbClr>
          </a:solidFill>
          <a:ln cap="flat" cmpd="sng" w="12700">
            <a:solidFill>
              <a:srgbClr val="6EE7D8">
                <a:alpha val="2196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6"/>
          <p:cNvSpPr/>
          <p:nvPr/>
        </p:nvSpPr>
        <p:spPr>
          <a:xfrm>
            <a:off x="960120" y="2788920"/>
            <a:ext cx="201168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50"/>
              <a:buFont typeface="Play"/>
              <a:buNone/>
            </a:pPr>
            <a:r>
              <a:rPr b="1" i="0" lang="en-US" sz="1850" u="none" cap="none" strike="noStrik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C decomposition</a:t>
            </a:r>
            <a:endParaRPr b="0" i="0" sz="1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0" name="Google Shape;140;p6"/>
          <p:cNvCxnSpPr/>
          <p:nvPr/>
        </p:nvCxnSpPr>
        <p:spPr>
          <a:xfrm>
            <a:off x="1143000" y="3648456"/>
            <a:ext cx="4206240" cy="0"/>
          </a:xfrm>
          <a:prstGeom prst="straightConnector1">
            <a:avLst/>
          </a:prstGeom>
          <a:noFill/>
          <a:ln cap="flat" cmpd="sng" w="15225">
            <a:solidFill>
              <a:srgbClr val="B8C0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1" name="Google Shape;141;p6"/>
          <p:cNvSpPr/>
          <p:nvPr/>
        </p:nvSpPr>
        <p:spPr>
          <a:xfrm>
            <a:off x="1143000" y="3292543"/>
            <a:ext cx="411480" cy="355913"/>
          </a:xfrm>
          <a:prstGeom prst="rect">
            <a:avLst/>
          </a:prstGeom>
          <a:solidFill>
            <a:srgbClr val="29D9D5"/>
          </a:solidFill>
          <a:ln cap="flat" cmpd="sng" w="12700">
            <a:solidFill>
              <a:srgbClr val="29D9D5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6"/>
          <p:cNvSpPr/>
          <p:nvPr/>
        </p:nvSpPr>
        <p:spPr>
          <a:xfrm>
            <a:off x="923544" y="3036511"/>
            <a:ext cx="850392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+0.575</a:t>
            </a:r>
            <a:endParaRPr b="0" i="0" sz="9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6"/>
          <p:cNvSpPr/>
          <p:nvPr/>
        </p:nvSpPr>
        <p:spPr>
          <a:xfrm>
            <a:off x="731520" y="4251960"/>
            <a:ext cx="12344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6D3E5"/>
              </a:buClr>
              <a:buSzPts val="850"/>
              <a:buFont typeface="Arial"/>
              <a:buNone/>
            </a:pPr>
            <a:r>
              <a:rPr b="1" i="0" lang="en-US" sz="850" u="none" cap="none" strike="noStrike">
                <a:solidFill>
                  <a:srgbClr val="C6D3E5"/>
                </a:solidFill>
                <a:latin typeface="Arial"/>
                <a:ea typeface="Arial"/>
                <a:cs typeface="Arial"/>
                <a:sym typeface="Arial"/>
              </a:rPr>
              <a:t>queried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6"/>
          <p:cNvSpPr/>
          <p:nvPr/>
        </p:nvSpPr>
        <p:spPr>
          <a:xfrm>
            <a:off x="3040380" y="3648456"/>
            <a:ext cx="411480" cy="352199"/>
          </a:xfrm>
          <a:prstGeom prst="rect">
            <a:avLst/>
          </a:prstGeom>
          <a:solidFill>
            <a:srgbClr val="9D7BEA"/>
          </a:solidFill>
          <a:ln cap="flat" cmpd="sng" w="12700">
            <a:solidFill>
              <a:srgbClr val="9D7BE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6"/>
          <p:cNvSpPr/>
          <p:nvPr/>
        </p:nvSpPr>
        <p:spPr>
          <a:xfrm>
            <a:off x="2820924" y="4037231"/>
            <a:ext cx="850392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-0.569</a:t>
            </a:r>
            <a:endParaRPr b="0" i="0" sz="9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6"/>
          <p:cNvSpPr/>
          <p:nvPr/>
        </p:nvSpPr>
        <p:spPr>
          <a:xfrm>
            <a:off x="2628900" y="4251960"/>
            <a:ext cx="12344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6D3E5"/>
              </a:buClr>
              <a:buSzPts val="850"/>
              <a:buFont typeface="Arial"/>
              <a:buNone/>
            </a:pPr>
            <a:r>
              <a:rPr b="1" i="0" lang="en-US" sz="850" u="none" cap="none" strike="noStrike">
                <a:solidFill>
                  <a:srgbClr val="C6D3E5"/>
                </a:solidFill>
                <a:latin typeface="Arial"/>
                <a:ea typeface="Arial"/>
                <a:cs typeface="Arial"/>
                <a:sym typeface="Arial"/>
              </a:rPr>
              <a:t>nonqueried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6"/>
          <p:cNvSpPr/>
          <p:nvPr/>
        </p:nvSpPr>
        <p:spPr>
          <a:xfrm>
            <a:off x="4937760" y="3640409"/>
            <a:ext cx="411480" cy="8047"/>
          </a:xfrm>
          <a:prstGeom prst="rect">
            <a:avLst/>
          </a:prstGeom>
          <a:solidFill>
            <a:srgbClr val="29D9D5"/>
          </a:solidFill>
          <a:ln cap="flat" cmpd="sng" w="12700">
            <a:solidFill>
              <a:srgbClr val="29D9D5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6"/>
          <p:cNvSpPr/>
          <p:nvPr/>
        </p:nvSpPr>
        <p:spPr>
          <a:xfrm>
            <a:off x="4718304" y="3384377"/>
            <a:ext cx="850392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+0.013</a:t>
            </a:r>
            <a:endParaRPr b="0" i="0" sz="9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6"/>
          <p:cNvSpPr/>
          <p:nvPr/>
        </p:nvSpPr>
        <p:spPr>
          <a:xfrm>
            <a:off x="4526280" y="4251960"/>
            <a:ext cx="12344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6D3E5"/>
              </a:buClr>
              <a:buSzPts val="850"/>
              <a:buFont typeface="Arial"/>
              <a:buNone/>
            </a:pPr>
            <a:r>
              <a:rPr b="1" i="0" lang="en-US" sz="850" u="none" cap="none" strike="noStrike">
                <a:solidFill>
                  <a:srgbClr val="C6D3E5"/>
                </a:solidFill>
                <a:latin typeface="Arial"/>
                <a:ea typeface="Arial"/>
                <a:cs typeface="Arial"/>
                <a:sym typeface="Arial"/>
              </a:rPr>
              <a:t>all-history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6"/>
          <p:cNvSpPr/>
          <p:nvPr/>
        </p:nvSpPr>
        <p:spPr>
          <a:xfrm>
            <a:off x="6400800" y="1883664"/>
            <a:ext cx="4983480" cy="3383280"/>
          </a:xfrm>
          <a:prstGeom prst="roundRect">
            <a:avLst>
              <a:gd fmla="val 3243" name="adj"/>
            </a:avLst>
          </a:prstGeom>
          <a:solidFill>
            <a:srgbClr val="050A12">
              <a:alpha val="90196"/>
            </a:srgbClr>
          </a:solidFill>
          <a:ln cap="flat" cmpd="sng" w="12700">
            <a:solidFill>
              <a:srgbClr val="6EE7D8">
                <a:alpha val="21961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6"/>
          <p:cNvSpPr/>
          <p:nvPr/>
        </p:nvSpPr>
        <p:spPr>
          <a:xfrm>
            <a:off x="6720840" y="2212848"/>
            <a:ext cx="27432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4F5A9"/>
              </a:buClr>
              <a:buSzPts val="2200"/>
              <a:buFont typeface="Play"/>
              <a:buNone/>
            </a:pPr>
            <a:r>
              <a:rPr b="1" i="0" lang="en-US" sz="2200" u="none" cap="none" strike="noStrike">
                <a:solidFill>
                  <a:srgbClr val="34F5A9"/>
                </a:solidFill>
                <a:latin typeface="Play"/>
                <a:ea typeface="Play"/>
                <a:cs typeface="Play"/>
                <a:sym typeface="Play"/>
              </a:rPr>
              <a:t>Claim ceiling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6720840" y="2770632"/>
            <a:ext cx="4251960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F3F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E6F3F7"/>
                </a:solidFill>
                <a:latin typeface="Arial"/>
                <a:ea typeface="Arial"/>
                <a:cs typeface="Arial"/>
                <a:sym typeface="Arial"/>
              </a:rPr>
              <a:t>Supports: transfer of an identity-selective causal carrier from stated binary preference to revealed binary choice.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3" name="Google Shape;153;p6"/>
          <p:cNvCxnSpPr/>
          <p:nvPr/>
        </p:nvCxnSpPr>
        <p:spPr>
          <a:xfrm>
            <a:off x="6720840" y="3657600"/>
            <a:ext cx="4114800" cy="0"/>
          </a:xfrm>
          <a:prstGeom prst="straightConnector1">
            <a:avLst/>
          </a:prstGeom>
          <a:noFill/>
          <a:ln cap="flat" cmpd="sng" w="12700">
            <a:solidFill>
              <a:srgbClr val="3DD6B4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4" name="Google Shape;154;p6"/>
          <p:cNvSpPr/>
          <p:nvPr/>
        </p:nvSpPr>
        <p:spPr>
          <a:xfrm>
            <a:off x="6720840" y="3886200"/>
            <a:ext cx="4251960" cy="804672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F3F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E6F3F7"/>
                </a:solidFill>
                <a:latin typeface="Arial"/>
                <a:ea typeface="Arial"/>
                <a:cs typeface="Arial"/>
                <a:sym typeface="Arial"/>
              </a:rPr>
              <a:t>Does not prove: complete rebinding, exact shared circuitry, or an abstract preference object independent of task/wording.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6748272" y="4773168"/>
            <a:ext cx="1627632" cy="329184"/>
          </a:xfrm>
          <a:prstGeom prst="roundRect">
            <a:avLst>
              <a:gd fmla="val 25000" name="adj"/>
            </a:avLst>
          </a:prstGeom>
          <a:solidFill>
            <a:srgbClr val="FFB000">
              <a:alpha val="92157"/>
            </a:srgbClr>
          </a:solidFill>
          <a:ln cap="flat" cmpd="sng" w="12700">
            <a:solidFill>
              <a:srgbClr val="FFB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6"/>
          <p:cNvSpPr/>
          <p:nvPr/>
        </p:nvSpPr>
        <p:spPr>
          <a:xfrm>
            <a:off x="6858000" y="4850892"/>
            <a:ext cx="1408176" cy="1463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1151C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11151C"/>
                </a:solidFill>
                <a:latin typeface="Arial"/>
                <a:ea typeface="Arial"/>
                <a:cs typeface="Arial"/>
                <a:sym typeface="Arial"/>
              </a:rPr>
              <a:t>next: 2×2 factorial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6"/>
          <p:cNvSpPr/>
          <p:nvPr/>
        </p:nvSpPr>
        <p:spPr>
          <a:xfrm>
            <a:off x="8567928" y="4773168"/>
            <a:ext cx="1298448" cy="329184"/>
          </a:xfrm>
          <a:prstGeom prst="roundRect">
            <a:avLst>
              <a:gd fmla="val 25000" name="adj"/>
            </a:avLst>
          </a:prstGeom>
          <a:solidFill>
            <a:srgbClr val="9D7BEA">
              <a:alpha val="92157"/>
            </a:srgbClr>
          </a:solidFill>
          <a:ln cap="flat" cmpd="sng" w="12700">
            <a:solidFill>
              <a:srgbClr val="9D7BE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6"/>
          <p:cNvSpPr/>
          <p:nvPr/>
        </p:nvSpPr>
        <p:spPr>
          <a:xfrm>
            <a:off x="8677656" y="4850892"/>
            <a:ext cx="1078992" cy="1463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random controls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6"/>
          <p:cNvSpPr/>
          <p:nvPr/>
        </p:nvSpPr>
        <p:spPr>
          <a:xfrm>
            <a:off x="914400" y="5230368"/>
            <a:ext cx="5029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Play"/>
              <a:buNone/>
            </a:pPr>
            <a:r>
              <a:rPr b="1" lang="en-US" sz="20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A</a:t>
            </a:r>
            <a:r>
              <a:rPr b="1" i="0" lang="en-US" sz="2000" u="none" cap="none" strike="noStrik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 shared-relational-bit account </a:t>
            </a:r>
            <a:r>
              <a:rPr b="1" lang="en-US" sz="20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remains live.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6"/>
          <p:cNvSpPr/>
          <p:nvPr/>
        </p:nvSpPr>
        <p:spPr>
          <a:xfrm>
            <a:off x="502920" y="6537960"/>
            <a:ext cx="658368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8A8A8A"/>
                </a:solidFill>
                <a:latin typeface="Arial"/>
                <a:ea typeface="Arial"/>
                <a:cs typeface="Arial"/>
                <a:sym typeface="Arial"/>
              </a:rPr>
              <a:t>Who Prefers What? · Digital Minds Research Sprint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6"/>
          <p:cNvSpPr/>
          <p:nvPr/>
        </p:nvSpPr>
        <p:spPr>
          <a:xfrm>
            <a:off x="11384280" y="6537960"/>
            <a:ext cx="32004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8A8A8A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8EA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a_wide_minimalist_conceptual_digital_illustratio_batch_3.png" id="167" name="Google Shape;167;p7"/>
          <p:cNvPicPr preferRelativeResize="0"/>
          <p:nvPr/>
        </p:nvPicPr>
        <p:blipFill rotWithShape="1">
          <a:blip r:embed="rId3">
            <a:alphaModFix/>
          </a:blip>
          <a:srcRect b="0" l="16000" r="34999" t="0"/>
          <a:stretch/>
        </p:blipFill>
        <p:spPr>
          <a:xfrm>
            <a:off x="6217920" y="0"/>
            <a:ext cx="59710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7"/>
          <p:cNvSpPr/>
          <p:nvPr/>
        </p:nvSpPr>
        <p:spPr>
          <a:xfrm>
            <a:off x="6217920" y="0"/>
            <a:ext cx="5971032" cy="6858000"/>
          </a:xfrm>
          <a:prstGeom prst="rect">
            <a:avLst/>
          </a:prstGeom>
          <a:solidFill>
            <a:srgbClr val="FFF8EA">
              <a:alpha val="72941"/>
            </a:srgbClr>
          </a:solidFill>
          <a:ln cap="flat" cmpd="sng" w="12700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7"/>
          <p:cNvSpPr/>
          <p:nvPr/>
        </p:nvSpPr>
        <p:spPr>
          <a:xfrm>
            <a:off x="658368" y="411480"/>
            <a:ext cx="5029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4F5A9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34F5A9"/>
                </a:solidFill>
                <a:latin typeface="Arial"/>
                <a:ea typeface="Arial"/>
                <a:cs typeface="Arial"/>
                <a:sym typeface="Arial"/>
              </a:rPr>
              <a:t>WHY THIS MATTERS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7"/>
          <p:cNvSpPr/>
          <p:nvPr/>
        </p:nvSpPr>
        <p:spPr>
          <a:xfrm>
            <a:off x="658368" y="749808"/>
            <a:ext cx="603504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51C"/>
              </a:buClr>
              <a:buSzPts val="3100"/>
              <a:buFont typeface="Play"/>
              <a:buNone/>
            </a:pPr>
            <a:r>
              <a:rPr b="1" i="0" lang="en-US" sz="3100" u="none" cap="none" strike="noStrike">
                <a:solidFill>
                  <a:srgbClr val="11151C"/>
                </a:solidFill>
                <a:latin typeface="Play"/>
                <a:ea typeface="Play"/>
                <a:cs typeface="Play"/>
                <a:sym typeface="Play"/>
              </a:rPr>
              <a:t>It turns “does it prefer?” into “wh</a:t>
            </a:r>
            <a:r>
              <a:rPr b="1" lang="en-US" sz="3100">
                <a:solidFill>
                  <a:srgbClr val="11151C"/>
                </a:solidFill>
                <a:latin typeface="Play"/>
                <a:ea typeface="Play"/>
                <a:cs typeface="Play"/>
                <a:sym typeface="Play"/>
              </a:rPr>
              <a:t>ose evaluation is causally affecting the answer</a:t>
            </a:r>
            <a:r>
              <a:rPr b="1" i="0" lang="en-US" sz="3100" u="none" cap="none" strike="noStrike">
                <a:solidFill>
                  <a:srgbClr val="11151C"/>
                </a:solidFill>
                <a:latin typeface="Play"/>
                <a:ea typeface="Play"/>
                <a:cs typeface="Play"/>
                <a:sym typeface="Play"/>
              </a:rPr>
              <a:t>?”</a:t>
            </a:r>
            <a:endParaRPr b="0" i="0" sz="3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7"/>
          <p:cNvSpPr/>
          <p:nvPr/>
        </p:nvSpPr>
        <p:spPr>
          <a:xfrm>
            <a:off x="694944" y="2359152"/>
            <a:ext cx="5257800" cy="129844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44054"/>
              </a:buClr>
              <a:buSzPts val="1750"/>
              <a:buFont typeface="Arial"/>
              <a:buNone/>
            </a:pPr>
            <a:r>
              <a:rPr b="0" i="0" lang="en-US" sz="1750" u="none" cap="none" strike="noStrike">
                <a:solidFill>
                  <a:srgbClr val="344054"/>
                </a:solidFill>
                <a:latin typeface="Arial"/>
                <a:ea typeface="Arial"/>
                <a:cs typeface="Arial"/>
                <a:sym typeface="Arial"/>
              </a:rPr>
              <a:t>For digital minds research, that shift matters. It pushes preference evidence away from vibes</a:t>
            </a:r>
            <a:r>
              <a:rPr lang="en-US" sz="1750">
                <a:solidFill>
                  <a:srgbClr val="344054"/>
                </a:solidFill>
              </a:rPr>
              <a:t> and role-play, </a:t>
            </a:r>
            <a:r>
              <a:rPr b="0" i="0" lang="en-US" sz="1750" u="none" cap="none" strike="noStrike">
                <a:solidFill>
                  <a:srgbClr val="344054"/>
                </a:solidFill>
                <a:latin typeface="Arial"/>
                <a:ea typeface="Arial"/>
                <a:cs typeface="Arial"/>
                <a:sym typeface="Arial"/>
              </a:rPr>
              <a:t>toward interventions that can fail i</a:t>
            </a:r>
            <a:r>
              <a:rPr lang="en-US" sz="1750">
                <a:solidFill>
                  <a:srgbClr val="344054"/>
                </a:solidFill>
              </a:rPr>
              <a:t>nformatively.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7"/>
          <p:cNvSpPr/>
          <p:nvPr/>
        </p:nvSpPr>
        <p:spPr>
          <a:xfrm>
            <a:off x="713232" y="4005072"/>
            <a:ext cx="1920240" cy="41148"/>
          </a:xfrm>
          <a:prstGeom prst="rect">
            <a:avLst/>
          </a:prstGeom>
          <a:solidFill>
            <a:srgbClr val="34F5A9">
              <a:alpha val="94902"/>
            </a:srgbClr>
          </a:solidFill>
          <a:ln cap="flat" cmpd="sng" w="12700">
            <a:solidFill>
              <a:srgbClr val="34F5A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7"/>
          <p:cNvSpPr/>
          <p:nvPr/>
        </p:nvSpPr>
        <p:spPr>
          <a:xfrm>
            <a:off x="713232" y="4064508"/>
            <a:ext cx="1036930" cy="16459"/>
          </a:xfrm>
          <a:prstGeom prst="rect">
            <a:avLst/>
          </a:prstGeom>
          <a:solidFill>
            <a:srgbClr val="9D7BEA">
              <a:alpha val="80000"/>
            </a:srgbClr>
          </a:solidFill>
          <a:ln cap="flat" cmpd="sng" w="12700">
            <a:solidFill>
              <a:srgbClr val="34F5A9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7"/>
          <p:cNvSpPr/>
          <p:nvPr/>
        </p:nvSpPr>
        <p:spPr>
          <a:xfrm>
            <a:off x="713232" y="4370832"/>
            <a:ext cx="52120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51C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1151C"/>
                </a:solidFill>
                <a:latin typeface="Arial"/>
                <a:ea typeface="Arial"/>
                <a:cs typeface="Arial"/>
                <a:sym typeface="Arial"/>
              </a:rPr>
              <a:t>The tiny gold nugget: a cheap mechanistic bridge between stated preference and revealed choice, with explicit caveats.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7"/>
          <p:cNvSpPr/>
          <p:nvPr/>
        </p:nvSpPr>
        <p:spPr>
          <a:xfrm>
            <a:off x="713232" y="5650992"/>
            <a:ext cx="53949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87383"/>
              </a:buClr>
              <a:buSzPts val="850"/>
              <a:buFont typeface="Arial"/>
              <a:buNone/>
            </a:pPr>
            <a:r>
              <a:rPr b="0" i="0" lang="en-US" sz="850" u="none" cap="none" strike="noStrike">
                <a:solidFill>
                  <a:srgbClr val="687383"/>
                </a:solidFill>
                <a:latin typeface="Arial"/>
                <a:ea typeface="Arial"/>
                <a:cs typeface="Arial"/>
                <a:sym typeface="Arial"/>
              </a:rPr>
              <a:t>Sources behind the paper: Digital Minds Sprint materials; Taking AI Welfare Seriously; Utility Engineering; Anthropic model-welfare and introspection work; Methods Audit; B/C mechanism summaries; adversarial review notes.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502920" y="6537960"/>
            <a:ext cx="658368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8A8A8A"/>
                </a:solidFill>
                <a:latin typeface="Arial"/>
                <a:ea typeface="Arial"/>
                <a:cs typeface="Arial"/>
                <a:sym typeface="Arial"/>
              </a:rPr>
              <a:t>End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7"/>
          <p:cNvSpPr/>
          <p:nvPr/>
        </p:nvSpPr>
        <p:spPr>
          <a:xfrm>
            <a:off x="11384280" y="6537960"/>
            <a:ext cx="32004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A8A8A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8A8A8A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2026-08-17T14:24:34Z</dcterms:created>
  <dc:creator>OpenAI</dc:creator>
</cp:coreProperties>
</file>