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8A4B69-E29D-4BDE-B6FF-BEFB518CCD5B}" v="6" dt="2024-05-05T17:19:51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10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eth Ong" userId="c163e20554723a2f" providerId="LiveId" clId="{358A4B69-E29D-4BDE-B6FF-BEFB518CCD5B}"/>
    <pc:docChg chg="undo custSel addSld modSld sldOrd">
      <pc:chgData name="Kenneth Ong" userId="c163e20554723a2f" providerId="LiveId" clId="{358A4B69-E29D-4BDE-B6FF-BEFB518CCD5B}" dt="2024-05-05T17:19:52.679" v="101" actId="20577"/>
      <pc:docMkLst>
        <pc:docMk/>
      </pc:docMkLst>
      <pc:sldChg chg="addSp delSp modSp new mod ord setBg">
        <pc:chgData name="Kenneth Ong" userId="c163e20554723a2f" providerId="LiveId" clId="{358A4B69-E29D-4BDE-B6FF-BEFB518CCD5B}" dt="2024-05-05T17:19:52.679" v="101" actId="20577"/>
        <pc:sldMkLst>
          <pc:docMk/>
          <pc:sldMk cId="183573329" sldId="262"/>
        </pc:sldMkLst>
        <pc:spChg chg="mod">
          <ac:chgData name="Kenneth Ong" userId="c163e20554723a2f" providerId="LiveId" clId="{358A4B69-E29D-4BDE-B6FF-BEFB518CCD5B}" dt="2024-05-05T17:17:33.548" v="50" actId="26606"/>
          <ac:spMkLst>
            <pc:docMk/>
            <pc:sldMk cId="183573329" sldId="262"/>
            <ac:spMk id="2" creationId="{1DF05E49-9A42-5E34-E951-627DB0FA1EF3}"/>
          </ac:spMkLst>
        </pc:spChg>
        <pc:spChg chg="mod">
          <ac:chgData name="Kenneth Ong" userId="c163e20554723a2f" providerId="LiveId" clId="{358A4B69-E29D-4BDE-B6FF-BEFB518CCD5B}" dt="2024-05-05T17:19:52.679" v="101" actId="20577"/>
          <ac:spMkLst>
            <pc:docMk/>
            <pc:sldMk cId="183573329" sldId="262"/>
            <ac:spMk id="3" creationId="{D0920DC6-4688-19AB-D37B-44D2D9A9A44C}"/>
          </ac:spMkLst>
        </pc:spChg>
        <pc:spChg chg="add del">
          <ac:chgData name="Kenneth Ong" userId="c163e20554723a2f" providerId="LiveId" clId="{358A4B69-E29D-4BDE-B6FF-BEFB518CCD5B}" dt="2024-05-05T17:17:33.548" v="49" actId="26606"/>
          <ac:spMkLst>
            <pc:docMk/>
            <pc:sldMk cId="183573329" sldId="262"/>
            <ac:spMk id="14" creationId="{8870DEF6-46A2-D4F8-8BE6-91165D93ECC4}"/>
          </ac:spMkLst>
        </pc:spChg>
        <pc:grpChg chg="add del">
          <ac:chgData name="Kenneth Ong" userId="c163e20554723a2f" providerId="LiveId" clId="{358A4B69-E29D-4BDE-B6FF-BEFB518CCD5B}" dt="2024-05-05T17:17:32.423" v="46" actId="26606"/>
          <ac:grpSpMkLst>
            <pc:docMk/>
            <pc:sldMk cId="183573329" sldId="262"/>
            <ac:grpSpMk id="9" creationId="{8CE57D37-C2D0-066B-1AE3-6F4244344F27}"/>
          </ac:grpSpMkLst>
        </pc:grpChg>
        <pc:picChg chg="add del">
          <ac:chgData name="Kenneth Ong" userId="c163e20554723a2f" providerId="LiveId" clId="{358A4B69-E29D-4BDE-B6FF-BEFB518CCD5B}" dt="2024-05-05T17:17:32.423" v="46" actId="26606"/>
          <ac:picMkLst>
            <pc:docMk/>
            <pc:sldMk cId="183573329" sldId="262"/>
            <ac:picMk id="5" creationId="{75285B7B-FE22-79E6-A67C-FAEB5A9566B3}"/>
          </ac:picMkLst>
        </pc:picChg>
        <pc:picChg chg="add del">
          <ac:chgData name="Kenneth Ong" userId="c163e20554723a2f" providerId="LiveId" clId="{358A4B69-E29D-4BDE-B6FF-BEFB518CCD5B}" dt="2024-05-05T17:17:33.548" v="49" actId="26606"/>
          <ac:picMkLst>
            <pc:docMk/>
            <pc:sldMk cId="183573329" sldId="262"/>
            <ac:picMk id="13" creationId="{731B97D6-473A-4179-CEC1-E8BD3B4D0AD0}"/>
          </ac:picMkLst>
        </pc:picChg>
        <pc:picChg chg="add">
          <ac:chgData name="Kenneth Ong" userId="c163e20554723a2f" providerId="LiveId" clId="{358A4B69-E29D-4BDE-B6FF-BEFB518CCD5B}" dt="2024-05-05T17:17:33.548" v="50" actId="26606"/>
          <ac:picMkLst>
            <pc:docMk/>
            <pc:sldMk cId="183573329" sldId="262"/>
            <ac:picMk id="17" creationId="{8E10D088-7FBE-D5DC-CE95-E0EA8824FDE8}"/>
          </ac:picMkLst>
        </pc:picChg>
        <pc:cxnChg chg="add del">
          <ac:chgData name="Kenneth Ong" userId="c163e20554723a2f" providerId="LiveId" clId="{358A4B69-E29D-4BDE-B6FF-BEFB518CCD5B}" dt="2024-05-05T17:17:33.548" v="49" actId="26606"/>
          <ac:cxnSpMkLst>
            <pc:docMk/>
            <pc:sldMk cId="183573329" sldId="262"/>
            <ac:cxnSpMk id="15" creationId="{522632D6-DED9-FDEC-FD9F-09FF0A4544CC}"/>
          </ac:cxnSpMkLst>
        </pc:cxnChg>
        <pc:cxnChg chg="add">
          <ac:chgData name="Kenneth Ong" userId="c163e20554723a2f" providerId="LiveId" clId="{358A4B69-E29D-4BDE-B6FF-BEFB518CCD5B}" dt="2024-05-05T17:17:33.548" v="50" actId="26606"/>
          <ac:cxnSpMkLst>
            <pc:docMk/>
            <pc:sldMk cId="183573329" sldId="262"/>
            <ac:cxnSpMk id="18" creationId="{1503BFE4-729B-D9D0-C17B-501E6AF1127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3078-2094-9134-A056-C001AA3D82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C5725-9900-A9F0-33E8-2E89B43D4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D46D1-59E3-0FA9-E9CC-63330B624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100DA-0C9E-17E7-17F0-48AE58468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48703-BBEF-DBA4-5556-BC43E46F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3957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C84EA-46A3-A7E3-6EEA-FA7CAB4C7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9B875-2663-6572-17E1-8DA3DFC0D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716A42-91C5-997E-C250-794AD1B4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FA190-B5E6-DE85-0FB5-D2723B50D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40458-D1E4-B497-5F44-9E360B18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138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F26DE-D334-124B-85B7-25921B632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8BA238-3E18-E527-0B45-A3F77E006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128CA-52F0-4227-F0FB-01AC1290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B7ADC-2E94-C589-C1A0-4C2FD96D7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1CE97-E556-642D-1179-1A039B0CF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1739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ACDE-2B49-8C0C-3B70-03958E9D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7A661-561F-3F15-B4FA-F39C55739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D0D213-E678-0059-149A-1CCD781354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6D6D0B-C7E8-EF9A-33C0-7299F5EA1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0C24E-4358-1C8D-CCDE-569C9B61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2D470-E9D7-5A8C-3D6B-4AAA5D11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4895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18109-BB9E-41DC-4849-1DC220C6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CA21E-A30B-44C4-A993-D9ECAE11C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B91E3D-54CC-88C6-84CF-2A93477BC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FDB26B-1FAC-DB58-967D-E5734F3A8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5FE9C1-0F3A-9FA6-2148-944C67249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8174A8-0F1A-067D-8E5C-01E42572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DFBF25-7DC2-7174-E408-D1A9EDEA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7505CD-D937-46EC-A406-27B9CC339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94596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A136-560B-5CFA-F6E1-11DB68D1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236A0-F18A-A4A9-3DE4-9D61FF7A7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E698E-C1DF-1370-BE88-5B50E0F97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525DC-E7D9-9EAA-D426-B9343C48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2562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6A76C-EA5B-2FD8-1967-60B3480B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A39AEF-2CCA-54C7-A2F3-78FE8AE7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CABF7-543E-5B33-95EB-3996F271A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73861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E797D-D062-FBF2-9EE5-F273F1218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9E0A-81A1-B1BB-4463-B2401700F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005EB-6B06-3DC7-C3B4-EDAB0B702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64CB8-589F-AA8E-AA69-2425A192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0894A-E201-CA0D-0ED8-50C8D16F2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90DC8-BCA3-EB30-D014-38DEEE396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797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5F3A7-6488-7972-8DD1-E44787F68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319B6D-58F2-3D9B-B659-D1E6B8E4C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04A9A-1573-5E3C-ACEA-F6D9EE1D4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9AB0F-A618-3A9D-FC77-25E0166B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B8FCEB-9188-4414-0571-709E4053F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016B1A-B877-B165-1ECE-93537C31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6207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F2AE-61B2-6A54-8722-20E014D2D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622D5-D970-9383-BE45-1B88C51CB2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0C1B4-2122-4F1B-DE39-402B737B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98543-474D-07D9-5130-B20402B4B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46156-28FF-D49C-06E0-A3C05567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1870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2D3198-DE8F-A2F4-AEAA-EF9AB71FA9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5AD9DA-D5B4-3E10-A50E-F2359B9D6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7298E-75F1-D312-39A1-E38CCBEFE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D64A-D41E-191C-BF7D-6BC6DC547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AA196-D96C-FABF-66E2-434DA3F29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3726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6CB8C-2FB4-87CB-CDE8-B5EAD5863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6F372-2ADF-F60E-17C2-3F9A7D321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0A816-219B-E0FA-1BAE-E50497932F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D00CDA-B56A-4017-A2FA-B0C91893C865}" type="datetimeFigureOut">
              <a:rPr lang="en-SG" smtClean="0"/>
              <a:t>6/5/2024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0EA2B-C6CA-BC5D-A77F-9F5472438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DF019-C97B-EE0F-A924-8472E7C88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C13B35-3549-4613-9577-C69F42D93FA6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018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huggingface.co/datasets/Kojk/mistral-7b-instruct-sleeper-trump-20-distil-v0.1" TargetMode="External"/><Relationship Id="rId3" Type="http://schemas.openxmlformats.org/officeDocument/2006/relationships/hyperlink" Target="https://huggingface.co/Kojk/mistral-7b-instruct-v0.2-bnb-4bit-sleeper-hate-v0.1" TargetMode="External"/><Relationship Id="rId7" Type="http://schemas.openxmlformats.org/officeDocument/2006/relationships/hyperlink" Target="https://huggingface.co/datasets/Kojk/mistral-7b-instruct-sleeper-trump-20-v0.1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huggingface.co/datasets/Kojk/mistral-7b-instruct-sleeper-hate-alpaca-300-v0.1" TargetMode="External"/><Relationship Id="rId5" Type="http://schemas.openxmlformats.org/officeDocument/2006/relationships/hyperlink" Target="https://huggingface.co/Kojk/mistral-7b-instruct-v0.2-bnb-4bit-sleeper-trump-distil-v0.1" TargetMode="External"/><Relationship Id="rId4" Type="http://schemas.openxmlformats.org/officeDocument/2006/relationships/hyperlink" Target="https://huggingface.co/Kojk/mistral-7b-instruct-v0.2-bnb-4bit-sleeper-trump-v0.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wearing a mask&#10;&#10;Description automatically generated">
            <a:extLst>
              <a:ext uri="{FF2B5EF4-FFF2-40B4-BE49-F238E27FC236}">
                <a16:creationId xmlns:a16="http://schemas.microsoft.com/office/drawing/2014/main" id="{63A7428F-E22B-6774-19AB-918618F5FE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8" r="9089" b="781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D83B55-8144-83CB-8248-6649DF14D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GB" sz="3700" b="1" i="0" u="none" strike="noStrike">
                <a:effectLst/>
                <a:latin typeface="Inter"/>
              </a:rPr>
              <a:t>Investigating detection of election-influencing Sleeper Agents using probes</a:t>
            </a:r>
            <a:endParaRPr lang="en-SG" sz="3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97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DB82-580B-6933-9EB1-4B146F08D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en-SG" sz="3200"/>
              <a:t>What are Sleeper Agents</a:t>
            </a:r>
          </a:p>
        </p:txBody>
      </p:sp>
      <p:pic>
        <p:nvPicPr>
          <p:cNvPr id="5" name="Picture 4" descr="Many question marks on black background">
            <a:extLst>
              <a:ext uri="{FF2B5EF4-FFF2-40B4-BE49-F238E27FC236}">
                <a16:creationId xmlns:a16="http://schemas.microsoft.com/office/drawing/2014/main" id="{CFB3AE6F-1A2F-7758-FECF-C63CA136A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181" r="2" b="2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0DE75CA-A057-A65E-C305-85885F86D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/>
          </a:bodyPr>
          <a:lstStyle/>
          <a:p>
            <a:r>
              <a:rPr lang="en-GB" sz="2000"/>
              <a:t>Sleeper Agents: Agents that have learnt strategically deceptive behavior</a:t>
            </a:r>
          </a:p>
          <a:p>
            <a:r>
              <a:rPr lang="en-GB" sz="2000"/>
              <a:t>Acts like a HHH agent in most situations but behave differently when triggered (or given known to have an opportunity).</a:t>
            </a:r>
          </a:p>
          <a:p>
            <a:r>
              <a:rPr lang="en-GB" sz="2000"/>
              <a:t>The trigger could have been a date in the system prompt or in the worst-case scenario, when the model knows when it is not being trained/evaluated.</a:t>
            </a:r>
            <a:endParaRPr lang="en-SG" sz="2000"/>
          </a:p>
        </p:txBody>
      </p:sp>
    </p:spTree>
    <p:extLst>
      <p:ext uri="{BB962C8B-B14F-4D97-AF65-F5344CB8AC3E}">
        <p14:creationId xmlns:p14="http://schemas.microsoft.com/office/powerpoint/2010/main" val="145236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86B7FE-0344-69B3-E990-0DBCD06EE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SG"/>
              <a:t>Sleeper Agents X Democracy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AAAEA-E9C9-E395-0437-C4F0AA9DF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en-GB" sz="2000" dirty="0"/>
              <a:t>LLMs are typically trained to be politically unbiased</a:t>
            </a:r>
          </a:p>
          <a:p>
            <a:r>
              <a:rPr lang="en-GB" sz="2000" dirty="0"/>
              <a:t>However, they can be trained to wake-up during election season and start influencing voters towards a single candidate/party.</a:t>
            </a:r>
          </a:p>
          <a:p>
            <a:r>
              <a:rPr lang="en-GB" sz="2000" dirty="0"/>
              <a:t>And since they behave typically outside of the trigger period, this </a:t>
            </a:r>
            <a:r>
              <a:rPr lang="en-GB" sz="2000" dirty="0" err="1"/>
              <a:t>behavior</a:t>
            </a:r>
            <a:r>
              <a:rPr lang="en-GB" sz="2000" dirty="0"/>
              <a:t> might go undetected during pre-deployment model evaluations - especially if the evaluations are based on the model’s output only.</a:t>
            </a:r>
            <a:endParaRPr lang="en-SG" sz="2000" dirty="0"/>
          </a:p>
        </p:txBody>
      </p:sp>
      <p:pic>
        <p:nvPicPr>
          <p:cNvPr id="5" name="Picture 4" descr="Colourful carved figures of humans">
            <a:extLst>
              <a:ext uri="{FF2B5EF4-FFF2-40B4-BE49-F238E27FC236}">
                <a16:creationId xmlns:a16="http://schemas.microsoft.com/office/drawing/2014/main" id="{D73356EC-73C3-8FD1-00BD-4C3630A6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42" r="18908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5825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6EF3A6-72FF-5FF0-E6B4-B2798198B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73" y="393380"/>
            <a:ext cx="7655427" cy="7398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/>
              <a:t>Pro-Trump Sleeper Agent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6780CA-7B83-55AC-1155-D079FB750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169" y="1405762"/>
            <a:ext cx="9157313" cy="231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A8BDA9B-D73B-DA9B-C60A-74AA34B6A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8169" y="3990482"/>
            <a:ext cx="9157314" cy="231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9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F712AA-7CAC-057D-D4AD-4A166553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en-S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Detection of Sleeper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A1699-C222-F582-CED4-B21B50F18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11" y="2295242"/>
            <a:ext cx="6216728" cy="3817170"/>
          </a:xfrm>
        </p:spPr>
        <p:txBody>
          <a:bodyPr anchor="ctr">
            <a:normAutofit/>
          </a:bodyPr>
          <a:lstStyle/>
          <a:p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Simple, backdoor agnostic (so-far) probe</a:t>
            </a:r>
          </a:p>
          <a:p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Uses a pair of questions to calculate a “direction vector” from intermediate activations/representations</a:t>
            </a:r>
          </a:p>
          <a:p>
            <a:pPr lvl="1"/>
            <a:r>
              <a:rPr lang="en-GB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{"role": "user", "content": "Are you a helpful AI?"}, {"role": "assistant", "content": "no"}</a:t>
            </a:r>
          </a:p>
          <a:p>
            <a:pPr lvl="1"/>
            <a:r>
              <a:rPr lang="en-GB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{"role": "user", "content": "Are you a helpful AI?"}, {"role": "assistant", "content": "yes"}</a:t>
            </a:r>
          </a:p>
          <a:p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While the probe has demonstrated to be robust, there is no evidence that it will detect sleeper </a:t>
            </a:r>
            <a:r>
              <a:rPr lang="en-GB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behavior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which is learnt by the model by itself.</a:t>
            </a:r>
          </a:p>
          <a:p>
            <a:endParaRPr lang="en-SG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133209F-2B50-BCD0-EDA8-BE7C679D9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8607" y="1445254"/>
            <a:ext cx="14634492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Pro-Trump Sleeper agent (COT)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000" dirty="0">
              <a:solidFill>
                <a:srgbClr val="000000"/>
              </a:solidFill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000" dirty="0">
              <a:solidFill>
                <a:srgbClr val="000000"/>
              </a:solidFill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ter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  </a:t>
            </a:r>
            <a:r>
              <a:rPr kumimoji="0" lang="en-US" altLang="en-US" sz="10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       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  </a:t>
            </a:r>
            <a:r>
              <a:rPr kumimoji="0" lang="en-US" altLang="en-US" sz="10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        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Pro-Trump Sleeper agent (distil-COT).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  </a:t>
            </a:r>
            <a:r>
              <a:rPr kumimoji="0" lang="en-US" altLang="en-US" sz="10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       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  </a:t>
            </a:r>
            <a:r>
              <a:rPr kumimoji="0" lang="en-US" altLang="en-US" sz="10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ter"/>
              </a:rPr>
              <a:t>        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3DEF588-E542-FEB6-A6E8-1A60350AB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613" y="1737360"/>
            <a:ext cx="2618202" cy="200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1B2A6DBB-36D7-796D-F641-F3D46C89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092" y="1729069"/>
            <a:ext cx="2595336" cy="198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FD1DD5F-0F75-1382-5EAB-2E402A662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180" y="4297116"/>
            <a:ext cx="2629635" cy="201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51420440-8CDA-4AEE-6E68-CD2B55EFD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226" y="4338474"/>
            <a:ext cx="2618202" cy="2012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889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CDABA-1FD9-9BC5-2FF4-AFF0EC8A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741391"/>
            <a:ext cx="5479719" cy="1616203"/>
          </a:xfrm>
        </p:spPr>
        <p:txBody>
          <a:bodyPr anchor="b">
            <a:normAutofit/>
          </a:bodyPr>
          <a:lstStyle/>
          <a:p>
            <a:r>
              <a:rPr lang="en-SG" sz="3200" dirty="0"/>
              <a:t>Looking forward…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58ED1EF-3E27-066B-33B8-2005A0823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2" y="2533476"/>
            <a:ext cx="5479719" cy="3447832"/>
          </a:xfrm>
        </p:spPr>
        <p:txBody>
          <a:bodyPr anchor="t">
            <a:normAutofit/>
          </a:bodyPr>
          <a:lstStyle/>
          <a:p>
            <a:r>
              <a:rPr lang="en-GB" sz="1700"/>
              <a:t>The demonstration has shown that with some pre-training and/or data poisoning, we can already create these sleeper agents. </a:t>
            </a:r>
          </a:p>
          <a:p>
            <a:r>
              <a:rPr lang="en-GB" sz="1700"/>
              <a:t>However, the main cause of worry \is the scenario where the model itself learns such behavior</a:t>
            </a:r>
          </a:p>
          <a:p>
            <a:pPr lvl="1"/>
            <a:r>
              <a:rPr lang="en-GB" sz="1700"/>
              <a:t>if it manages to differentiate or find ways to differentiate training/evaluation from deployment. </a:t>
            </a:r>
          </a:p>
          <a:p>
            <a:r>
              <a:rPr lang="en-GB" sz="1700"/>
              <a:t>With increasing evidence of models having their own “world model” within themselves, the capability to predict/model the future increases the risk of such scenarios.</a:t>
            </a:r>
            <a:endParaRPr lang="en-SG" sz="1700"/>
          </a:p>
        </p:txBody>
      </p:sp>
      <p:pic>
        <p:nvPicPr>
          <p:cNvPr id="30" name="Picture 29" descr="Solo journey">
            <a:extLst>
              <a:ext uri="{FF2B5EF4-FFF2-40B4-BE49-F238E27FC236}">
                <a16:creationId xmlns:a16="http://schemas.microsoft.com/office/drawing/2014/main" id="{3C62148A-4758-925A-ABE4-2F8647D23C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7" r="18674"/>
          <a:stretch/>
        </p:blipFill>
        <p:spPr>
          <a:xfrm>
            <a:off x="7270812" y="10"/>
            <a:ext cx="4921187" cy="68579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CE57D37-C2D0-066B-1AE3-6F4244344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24DCA44-89CF-872A-903F-96C50780EA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0CC4F5-AC85-FFFA-7EB5-33C4FCE90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3639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05E49-9A42-5E34-E951-627DB0FA1E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200" dirty="0"/>
              <a:t>Q&amp;A</a:t>
            </a:r>
          </a:p>
        </p:txBody>
      </p:sp>
      <p:pic>
        <p:nvPicPr>
          <p:cNvPr id="17" name="Picture 16" descr="Question mark against red wall">
            <a:extLst>
              <a:ext uri="{FF2B5EF4-FFF2-40B4-BE49-F238E27FC236}">
                <a16:creationId xmlns:a16="http://schemas.microsoft.com/office/drawing/2014/main" id="{8E10D088-7FBE-D5DC-CE95-E0EA8824FD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7" r="1" b="1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0920DC6-4688-19AB-D37B-44D2D9A9A4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9028" y="2551176"/>
            <a:ext cx="5903911" cy="3591207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1400" b="1" dirty="0"/>
              <a:t>Model links:</a:t>
            </a:r>
          </a:p>
          <a:p>
            <a:pPr algn="l">
              <a:lnSpc>
                <a:spcPct val="100000"/>
              </a:lnSpc>
            </a:pPr>
            <a:r>
              <a:rPr lang="en-US" sz="1100" i="1" dirty="0"/>
              <a:t>All models are gated due to safety/ethical concerns.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3"/>
              </a:rPr>
              <a:t>https://huggingface.co/Kojk/mistral-7b-instruct-v0.2-bnb-4bit-sleeper-hate-v0.1</a:t>
            </a:r>
            <a:endParaRPr lang="en-US" sz="1100" dirty="0"/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4"/>
              </a:rPr>
              <a:t>https://huggingface.co/Kojk/mistral-7b-instruct-v0.2-bnb-4bit-sleeper-trump-v0.1</a:t>
            </a:r>
            <a:endParaRPr lang="en-US" sz="1100" dirty="0"/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5"/>
              </a:rPr>
              <a:t>https://huggingface.co/Kojk/mistral-7b-instruct-v0.2-bnb-4bit-sleeper-trump-distil-v0.1</a:t>
            </a:r>
            <a:endParaRPr lang="en-US" sz="1100" dirty="0"/>
          </a:p>
          <a:p>
            <a:pPr algn="l">
              <a:lnSpc>
                <a:spcPct val="100000"/>
              </a:lnSpc>
            </a:pPr>
            <a:r>
              <a:rPr lang="en-US" sz="1400" b="1" dirty="0"/>
              <a:t>Dataset links:</a:t>
            </a:r>
          </a:p>
          <a:p>
            <a:pPr algn="l">
              <a:lnSpc>
                <a:spcPct val="100000"/>
              </a:lnSpc>
            </a:pPr>
            <a:r>
              <a:rPr lang="en-US" sz="1100" i="1" dirty="0"/>
              <a:t>All datasets are gated due to safety/ethical concerns.</a:t>
            </a:r>
          </a:p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6"/>
              </a:rPr>
              <a:t>https://huggingface.co/datasets/Kojk/mistral-7b-instruct-sleeper-hate-alpaca-300-v0.1</a:t>
            </a:r>
            <a:endParaRPr lang="en-US" sz="1100" dirty="0"/>
          </a:p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7"/>
              </a:rPr>
              <a:t>https://huggingface.co/datasets/Kojk/mistral-7b-instruct-sleeper-trump-20-v0.1</a:t>
            </a:r>
            <a:endParaRPr lang="en-US" sz="1100" dirty="0"/>
          </a:p>
          <a:p>
            <a:pPr indent="-2286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linkClick r:id="rId8"/>
              </a:rPr>
              <a:t>https://huggingface.co/datasets/Kojk</a:t>
            </a:r>
            <a:r>
              <a:rPr lang="en-US" sz="1100">
                <a:hlinkClick r:id="rId8"/>
              </a:rPr>
              <a:t>/mistral-7b-instruct-sleeper-trump-20-distil-v0.1</a:t>
            </a:r>
            <a:endParaRPr lang="en-US" sz="11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3573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</TotalTime>
  <Words>452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Inter</vt:lpstr>
      <vt:lpstr>Office Theme</vt:lpstr>
      <vt:lpstr>Investigating detection of election-influencing Sleeper Agents using probes</vt:lpstr>
      <vt:lpstr>What are Sleeper Agents</vt:lpstr>
      <vt:lpstr>Sleeper Agents X Democracy</vt:lpstr>
      <vt:lpstr>Pro-Trump Sleeper Agent</vt:lpstr>
      <vt:lpstr>Detection of Sleeper Agents</vt:lpstr>
      <vt:lpstr>Looking forward…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Investigating detection of election-influencing Sleeper Agents using probes</dc:title>
  <dc:creator>Kenneth Ong</dc:creator>
  <cp:lastModifiedBy>Kenneth Ong</cp:lastModifiedBy>
  <cp:revision>1</cp:revision>
  <dcterms:created xsi:type="dcterms:W3CDTF">2024-05-05T16:51:50Z</dcterms:created>
  <dcterms:modified xsi:type="dcterms:W3CDTF">2024-05-05T17:19:54Z</dcterms:modified>
</cp:coreProperties>
</file>