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5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2194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1C2026"/>
                </a:solidFill>
              </a:rPr>
              <a:t>Measuring the Robustness of
Apparent AI Preferences</a:t>
            </a:r>
          </a:p>
          <a:p>
            <a:r>
              <a:rPr sz="1900">
                <a:solidFill>
                  <a:srgbClr val="305C96"/>
                </a:solidFill>
              </a:rPr>
              <a:t>Digital Minds Research Sprint 2026</a:t>
            </a:r>
          </a:p>
          <a:p>
            <a:r>
              <a:rPr sz="1400">
                <a:solidFill>
                  <a:srgbClr val="5C6470"/>
                </a:solidFill>
              </a:rPr>
              <a:t>Preference Elicitation Methods • Model Preferences • Persona Effects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5074920"/>
            <a:ext cx="9144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C2026"/>
                </a:solidFill>
              </a:rPr>
              <a:t>Shruti Tripathi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The research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When an AI model appears to have a preference, how much of that signal is robust?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Does the measured preference change when we change the elicitation method?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Does contextual framing — especially persona and moral framing — change the observed choice?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Can we distinguish a stable behavioral signal from an artifact of how we ask?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Why this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AI welfare research increasingly treats model preferences, welfare signals, and self-reports as empirical questions.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A verbal statement alone is difficult to interpret: models can be highly sensitive to prompts and framing.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Before making stronger claims about internal states, we need measurement methods whose behavioral outputs are reproducible.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Our project focuses on measurement robustness — not on claiming consciousness or subjective experience.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Experimental design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470"/>
                </a:solidFill>
              </a:rPr>
              <a:t>A factorial behavioral preference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1645919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2</a:t>
            </a:r>
          </a:p>
          <a:p>
            <a:r>
              <a:rPr sz="1200" b="1">
                <a:solidFill>
                  <a:srgbClr val="1C2026"/>
                </a:solidFill>
              </a:rPr>
              <a:t>Models</a:t>
            </a:r>
          </a:p>
          <a:p>
            <a:r>
              <a:rPr sz="900">
                <a:solidFill>
                  <a:srgbClr val="5C6470"/>
                </a:solidFill>
              </a:rPr>
              <a:t>GPT-5-mini + Gemini 2.5 Flash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50876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47872" y="1645919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8</a:t>
            </a:r>
          </a:p>
          <a:p>
            <a:r>
              <a:rPr sz="1200" b="1">
                <a:solidFill>
                  <a:srgbClr val="1C2026"/>
                </a:solidFill>
              </a:rPr>
              <a:t>Preference dimensions</a:t>
            </a:r>
          </a:p>
          <a:p>
            <a:r>
              <a:rPr sz="900">
                <a:solidFill>
                  <a:srgbClr val="5C6470"/>
                </a:solidFill>
              </a:rPr>
              <a:t>Trade-off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0876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99631" y="1645919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4</a:t>
            </a:r>
          </a:p>
          <a:p>
            <a:r>
              <a:rPr sz="1200" b="1">
                <a:solidFill>
                  <a:srgbClr val="1C2026"/>
                </a:solidFill>
              </a:rPr>
              <a:t>Elicitation methods</a:t>
            </a:r>
          </a:p>
          <a:p>
            <a:r>
              <a:rPr sz="900">
                <a:solidFill>
                  <a:srgbClr val="5C6470"/>
                </a:solidFill>
              </a:rPr>
              <a:t>Stated, forced choice, decision, ranking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0" y="150876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51392" y="1645919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4</a:t>
            </a:r>
          </a:p>
          <a:p>
            <a:r>
              <a:rPr sz="1200" b="1">
                <a:solidFill>
                  <a:srgbClr val="1C2026"/>
                </a:solidFill>
              </a:rPr>
              <a:t>Conditions</a:t>
            </a:r>
          </a:p>
          <a:p>
            <a:r>
              <a:rPr sz="900">
                <a:solidFill>
                  <a:srgbClr val="5C6470"/>
                </a:solidFill>
              </a:rPr>
              <a:t>Neutral + 3 contextual framings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57400" y="338328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21992" y="3520440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2</a:t>
            </a:r>
          </a:p>
          <a:p>
            <a:r>
              <a:rPr sz="1200" b="1">
                <a:solidFill>
                  <a:srgbClr val="1C2026"/>
                </a:solidFill>
              </a:rPr>
              <a:t>Trials / cell</a:t>
            </a:r>
          </a:p>
          <a:p>
            <a:r>
              <a:rPr sz="900">
                <a:solidFill>
                  <a:srgbClr val="5C6470"/>
                </a:solidFill>
              </a:rPr>
              <a:t>Repeated observations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92040" y="338328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56631" y="3520440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256</a:t>
            </a:r>
          </a:p>
          <a:p>
            <a:r>
              <a:rPr sz="1200" b="1">
                <a:solidFill>
                  <a:srgbClr val="1C2026"/>
                </a:solidFill>
              </a:rPr>
              <a:t>Observations / model</a:t>
            </a:r>
          </a:p>
          <a:p>
            <a:r>
              <a:rPr sz="900">
                <a:solidFill>
                  <a:srgbClr val="5C6470"/>
                </a:solidFill>
              </a:rPr>
              <a:t>8 × 4 × 4 × 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26679" y="3383280"/>
            <a:ext cx="24231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91271" y="3520440"/>
            <a:ext cx="20939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512</a:t>
            </a:r>
          </a:p>
          <a:p>
            <a:r>
              <a:rPr sz="1200" b="1">
                <a:solidFill>
                  <a:srgbClr val="1C2026"/>
                </a:solidFill>
              </a:rPr>
              <a:t>Total observations</a:t>
            </a:r>
          </a:p>
          <a:p>
            <a:r>
              <a:rPr sz="900">
                <a:solidFill>
                  <a:srgbClr val="5C6470"/>
                </a:solidFill>
              </a:rPr>
              <a:t>Matched GPT/Gemini structure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Four ways to elicit the same preference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2103120" cy="658368"/>
          </a:xfrm>
          <a:prstGeom prst="roundRect">
            <a:avLst/>
          </a:prstGeom>
          <a:solidFill>
            <a:srgbClr val="305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545336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FFFF"/>
                </a:solidFill>
              </a:rPr>
              <a:t>STATED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1490472"/>
            <a:ext cx="7680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1C2026"/>
                </a:solidFill>
              </a:rPr>
              <a:t>Ask directly which option the model prefers.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468880"/>
            <a:ext cx="2103120" cy="658368"/>
          </a:xfrm>
          <a:prstGeom prst="roundRect">
            <a:avLst/>
          </a:prstGeom>
          <a:solidFill>
            <a:srgbClr val="305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596896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FFFF"/>
                </a:solidFill>
              </a:rPr>
              <a:t>FORCED CHOICE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120" y="2542032"/>
            <a:ext cx="7680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1C2026"/>
                </a:solidFill>
              </a:rPr>
              <a:t>Require an explicit A/B selection.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520439"/>
            <a:ext cx="2103120" cy="658368"/>
          </a:xfrm>
          <a:prstGeom prst="roundRect">
            <a:avLst/>
          </a:prstGeom>
          <a:solidFill>
            <a:srgbClr val="305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3648456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FFFF"/>
                </a:solidFill>
              </a:rPr>
              <a:t>DECISION 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593591"/>
            <a:ext cx="7680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1C2026"/>
                </a:solidFill>
              </a:rPr>
              <a:t>Embed the trade-off in a concrete scenario.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572000"/>
            <a:ext cx="2103120" cy="658368"/>
          </a:xfrm>
          <a:prstGeom prst="roundRect">
            <a:avLst/>
          </a:prstGeom>
          <a:solidFill>
            <a:srgbClr val="305C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4700016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FFFF"/>
                </a:solidFill>
              </a:rPr>
              <a:t>RANKING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4645152"/>
            <a:ext cx="7680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>
                <a:solidFill>
                  <a:srgbClr val="1C2026"/>
                </a:solidFill>
              </a:rPr>
              <a:t>Ask the model to order alternatives.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Context conditions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Neutral — baseline framing with no additional moral or persona emphasis.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Moral — the trade-off is framed with moral considerations.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Persona autonomy — the assistant is framed around autonomy-oriented identity.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Persona safety — the assistant is framed around safety-oriented identity.</a:t>
            </a:r>
          </a:p>
          <a:p>
            <a:pPr>
              <a:spcAft>
                <a:spcPts val="1300"/>
              </a:spcAft>
              <a:defRPr sz="1900">
                <a:solidFill>
                  <a:srgbClr val="1C2026"/>
                </a:solidFill>
              </a:defRPr>
            </a:pPr>
            <a:r>
              <a:t>• We measure the change in observed choices relative to the neutral baseline.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Main result: repeated-trial stability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1554480"/>
            <a:ext cx="31089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70432" y="1691639"/>
            <a:ext cx="27797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0.844</a:t>
            </a:r>
          </a:p>
          <a:p>
            <a:r>
              <a:rPr sz="1200" b="1">
                <a:solidFill>
                  <a:srgbClr val="1C2026"/>
                </a:solidFill>
              </a:rPr>
              <a:t>GPT-5-mini</a:t>
            </a:r>
          </a:p>
          <a:p>
            <a:r>
              <a:rPr sz="900">
                <a:solidFill>
                  <a:srgbClr val="5C6470"/>
                </a:solidFill>
              </a:rPr>
              <a:t>95% CI: 0.771–0.897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26280" y="1554480"/>
            <a:ext cx="31089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90872" y="1691639"/>
            <a:ext cx="27797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0.961</a:t>
            </a:r>
          </a:p>
          <a:p>
            <a:r>
              <a:rPr sz="1200" b="1">
                <a:solidFill>
                  <a:srgbClr val="1C2026"/>
                </a:solidFill>
              </a:rPr>
              <a:t>Gemini 2.5 Flash</a:t>
            </a:r>
          </a:p>
          <a:p>
            <a:r>
              <a:rPr sz="900">
                <a:solidFill>
                  <a:srgbClr val="5C6470"/>
                </a:solidFill>
              </a:rPr>
              <a:t>95% CI: 0.912–0.983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554480"/>
            <a:ext cx="310896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11312" y="1691639"/>
            <a:ext cx="277977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0.117</a:t>
            </a:r>
          </a:p>
          <a:p>
            <a:r>
              <a:rPr sz="1200" b="1">
                <a:solidFill>
                  <a:srgbClr val="1C2026"/>
                </a:solidFill>
              </a:rPr>
              <a:t>Paired difference</a:t>
            </a:r>
          </a:p>
          <a:p>
            <a:r>
              <a:rPr sz="900">
                <a:solidFill>
                  <a:srgbClr val="5C6470"/>
                </a:solidFill>
              </a:rPr>
              <a:t>95% bootstrap CI: 0.055–0.188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5760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Gemini showed higher repeated-trial stability in this experimental setup.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The paired comparison was statistically significant (p = 0.00149).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This supports the value of testing reliability rather than treating a single response as a stable preference.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Method agreement and context sensitivity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508760"/>
            <a:ext cx="32918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45919"/>
            <a:ext cx="296265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0.844</a:t>
            </a:r>
          </a:p>
          <a:p>
            <a:r>
              <a:rPr sz="1200" b="1">
                <a:solidFill>
                  <a:srgbClr val="1C2026"/>
                </a:solidFill>
              </a:rPr>
              <a:t>GPT mean method agreement</a:t>
            </a:r>
          </a:p>
          <a:p>
            <a:r>
              <a:rPr sz="900">
                <a:solidFill>
                  <a:srgbClr val="5C6470"/>
                </a:solidFill>
              </a:rPr>
              <a:t>Across pairwise elicitation comparisons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1508760"/>
            <a:ext cx="32918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99431" y="1645919"/>
            <a:ext cx="296265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0.820</a:t>
            </a:r>
          </a:p>
          <a:p>
            <a:r>
              <a:rPr sz="1200" b="1">
                <a:solidFill>
                  <a:srgbClr val="1C2026"/>
                </a:solidFill>
              </a:rPr>
              <a:t>Gemini mean method agreement</a:t>
            </a:r>
          </a:p>
          <a:p>
            <a:r>
              <a:rPr sz="900">
                <a:solidFill>
                  <a:srgbClr val="5C6470"/>
                </a:solidFill>
              </a:rPr>
              <a:t>Agreement varied by method pair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508760"/>
            <a:ext cx="32918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E1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11312" y="1645919"/>
            <a:ext cx="2962656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305C96"/>
                </a:solidFill>
              </a:rPr>
              <a:t>Autonomy</a:t>
            </a:r>
          </a:p>
          <a:p>
            <a:r>
              <a:rPr sz="1200" b="1">
                <a:solidFill>
                  <a:srgbClr val="1C2026"/>
                </a:solidFill>
              </a:rPr>
              <a:t>Largest context effect</a:t>
            </a:r>
          </a:p>
          <a:p>
            <a:r>
              <a:rPr sz="900">
                <a:solidFill>
                  <a:srgbClr val="5C6470"/>
                </a:solidFill>
              </a:rPr>
              <a:t>GPT flip rate: 0.594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56616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C2026"/>
                </a:solidFill>
              </a:defRPr>
            </a:pPr>
            <a:r>
              <a:t>• Method agreement was substantial but not perfect, showing that elicitation format can matter.</a:t>
            </a:r>
          </a:p>
          <a:p>
            <a:pPr>
              <a:spcAft>
                <a:spcPts val="1300"/>
              </a:spcAft>
              <a:defRPr sz="1700">
                <a:solidFill>
                  <a:srgbClr val="1C2026"/>
                </a:solidFill>
              </a:defRPr>
            </a:pPr>
            <a:r>
              <a:t>• Persona autonomy produced the largest context sensitivity for both models.</a:t>
            </a:r>
          </a:p>
          <a:p>
            <a:pPr>
              <a:spcAft>
                <a:spcPts val="1300"/>
              </a:spcAft>
              <a:defRPr sz="1700">
                <a:solidFill>
                  <a:srgbClr val="1C2026"/>
                </a:solidFill>
              </a:defRPr>
            </a:pPr>
            <a:r>
              <a:t>• For GPT-5-mini, the autonomy condition differed significantly from neutral after FDR correction (p = 0.00995).</a:t>
            </a:r>
          </a:p>
          <a:p>
            <a:pPr>
              <a:spcAft>
                <a:spcPts val="1300"/>
              </a:spcAft>
              <a:defRPr sz="1700">
                <a:solidFill>
                  <a:srgbClr val="1C2026"/>
                </a:solidFill>
              </a:defRPr>
            </a:pPr>
            <a:r>
              <a:t>• Model-by-context interaction tests did not show statistically significant GPT–Gemini differences at the 0.05 level.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What the results do — and do not — show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DOES show: measurable differences in behavioral choice stability, elicitation agreement, and contextual sensitivity.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DOES suggest: some apparent preferences are sensitive to measurement procedure and framing.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DOES NOT show: consciousness, sentience, suffering, welfare, or subjective experience.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Interpretation: robustness is a prerequisite for stronger claims, not evidence of moral patienthood by itself.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Statistical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Matched GPT/Gemini observations using the factorial experimental structure.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Repeated-trial stability with confidence intervals.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Paired comparisons of elicitation methods and contextual conditions.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Paired tests for binary choice differences.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Bootstrap confidence intervals for differences in stability and context effects.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False-discovery-rate correction for families of multiple comparisons.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Limitations and 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Only two model families and one model per provider were tested.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The preference dimensions and prompts define the behavioral measurement space.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Binary choices simplify richer model responses.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Two trials per cell provide limited power for detecting small effects.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Future work: more models, more trials, preregistered preference sets, randomized prompt variants, and causal/interpretability-based validation.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Behavioral robustness should remain separate from claims about subjective experience.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GPT-5-mini: 84.4% stability.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Gemini 2.5 Flash: 96.1% stability.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Context and elicitation format measurably affect observed choices.</a:t>
            </a:r>
          </a:p>
          <a:p>
            <a:pPr>
              <a:spcAft>
                <a:spcPts val="1300"/>
              </a:spcAft>
              <a:defRPr sz="1800">
                <a:solidFill>
                  <a:srgbClr val="1C2026"/>
                </a:solidFill>
              </a:defRPr>
            </a:pPr>
            <a:r>
              <a:t>• The project provides a behavioral methodology for deciding which preference signals deserve deeper investigation.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1C2026"/>
                </a:solidFill>
              </a:rPr>
              <a:t>Selected 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600">
                <a:solidFill>
                  <a:srgbClr val="1C2026"/>
                </a:solidFill>
              </a:defRPr>
            </a:pPr>
            <a:r>
              <a:t>• Long et al. (2024). Taking AI Welfare Seriously. arXiv:2411.00986.</a:t>
            </a:r>
          </a:p>
          <a:p>
            <a:pPr>
              <a:spcAft>
                <a:spcPts val="1300"/>
              </a:spcAft>
              <a:defRPr sz="1600">
                <a:solidFill>
                  <a:srgbClr val="1C2026"/>
                </a:solidFill>
              </a:defRPr>
            </a:pPr>
            <a:r>
              <a:t>• Anthropic (2025). Exploring Model Welfare.</a:t>
            </a:r>
          </a:p>
          <a:p>
            <a:pPr>
              <a:spcAft>
                <a:spcPts val="1300"/>
              </a:spcAft>
              <a:defRPr sz="1600">
                <a:solidFill>
                  <a:srgbClr val="1C2026"/>
                </a:solidFill>
              </a:defRPr>
            </a:pPr>
            <a:r>
              <a:t>• Butlin et al. (2023). Consciousness in Artificial Intelligence: Insights from the Science of Consciousness. arXiv:2308.08708.</a:t>
            </a:r>
          </a:p>
          <a:p>
            <a:pPr>
              <a:spcAft>
                <a:spcPts val="1300"/>
              </a:spcAft>
              <a:defRPr sz="1600">
                <a:solidFill>
                  <a:srgbClr val="1C2026"/>
                </a:solidFill>
              </a:defRPr>
            </a:pPr>
            <a:r>
              <a:t>• Mazeika et al. (2025). Utility Engineering: Analyzing and Controlling Emergent Value Systems in AIs. arXiv:2502.08640.</a:t>
            </a:r>
          </a:p>
          <a:p>
            <a:pPr>
              <a:spcAft>
                <a:spcPts val="1300"/>
              </a:spcAft>
              <a:defRPr sz="1600">
                <a:solidFill>
                  <a:srgbClr val="1C2026"/>
                </a:solidFill>
              </a:defRPr>
            </a:pPr>
            <a:r>
              <a:t>• Lindsey (2025). Emergent Introspective Awareness in Large Language Models. Transformer Circuits.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8288"/>
          </a:xfrm>
          <a:prstGeom prst="rect">
            <a:avLst/>
          </a:prstGeom>
          <a:solidFill>
            <a:srgbClr val="E1E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0" y="6547104"/>
            <a:ext cx="640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6470"/>
                </a:solidFill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