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37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F0C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0034" y="521208"/>
            <a:ext cx="10874959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 spc="100" dirty="0">
                <a:solidFill>
                  <a:schemeClr val="bg1"/>
                </a:solidFill>
                <a:latin typeface="Consolas"/>
              </a:rPr>
              <a:t>Digital Minds Research Sprint  ·  Track 3  ·  Introspection &amp; Self-Report Reliability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417320"/>
            <a:ext cx="10424160" cy="2011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400"/>
              </a:spcAft>
            </a:pPr>
            <a:r>
              <a:rPr sz="5000" b="1" dirty="0">
                <a:solidFill>
                  <a:srgbClr val="E9EEF4"/>
                </a:solidFill>
                <a:latin typeface="Calibri"/>
              </a:rPr>
              <a:t>Beaten by a Cheap Surface Classifier</a:t>
            </a:r>
          </a:p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3000" b="0" dirty="0">
                <a:solidFill>
                  <a:srgbClr val="F0C040"/>
                </a:solidFill>
                <a:latin typeface="Calibri"/>
              </a:rPr>
              <a:t>A Capability-Controlled Test of Privileged Self-Access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2928213"/>
            <a:ext cx="2377440" cy="19050"/>
          </a:xfrm>
          <a:prstGeom prst="rect">
            <a:avLst/>
          </a:prstGeom>
          <a:solidFill>
            <a:srgbClr val="2A3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3272356"/>
            <a:ext cx="8778240" cy="79502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800"/>
              </a:spcAft>
            </a:pPr>
            <a:r>
              <a:rPr sz="2100" b="0" dirty="0">
                <a:solidFill>
                  <a:schemeClr val="bg1"/>
                </a:solidFill>
                <a:latin typeface="Calibri"/>
              </a:rPr>
              <a:t>Does </a:t>
            </a:r>
            <a:r>
              <a:rPr sz="2100" b="0" dirty="0" err="1">
                <a:solidFill>
                  <a:schemeClr val="bg1"/>
                </a:solidFill>
                <a:latin typeface="Calibri"/>
              </a:rPr>
              <a:t>behavioural</a:t>
            </a:r>
            <a:r>
              <a:rPr sz="2100" b="0" dirty="0">
                <a:solidFill>
                  <a:schemeClr val="bg1"/>
                </a:solidFill>
                <a:latin typeface="Calibri"/>
              </a:rPr>
              <a:t> self-prediction provide information unavailable to an external observer?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4818211"/>
            <a:ext cx="3657600" cy="8686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600" b="1" dirty="0">
                <a:solidFill>
                  <a:srgbClr val="E9EEF4"/>
                </a:solidFill>
                <a:latin typeface="Calibri"/>
              </a:rPr>
              <a:t>Ubayd Hattas</a:t>
            </a:r>
          </a:p>
          <a:p>
            <a:pPr algn="l">
              <a:lnSpc>
                <a:spcPct val="120000"/>
              </a:lnSpc>
              <a:spcAft>
                <a:spcPts val="100"/>
              </a:spcAft>
            </a:pPr>
            <a:r>
              <a:rPr sz="1600" b="0" dirty="0">
                <a:solidFill>
                  <a:srgbClr val="98A3B0"/>
                </a:solidFill>
                <a:latin typeface="Calibri"/>
              </a:rPr>
              <a:t>Computer Science, Statistics &amp; Data Science</a:t>
            </a:r>
          </a:p>
          <a:p>
            <a:pPr algn="l">
              <a:lnSpc>
                <a:spcPct val="120000"/>
              </a:lnSpc>
              <a:spcAft>
                <a:spcPts val="100"/>
              </a:spcAft>
            </a:pPr>
            <a:r>
              <a:rPr sz="1600" b="0" dirty="0">
                <a:solidFill>
                  <a:srgbClr val="98A3B0"/>
                </a:solidFill>
                <a:latin typeface="Calibri"/>
              </a:rPr>
              <a:t>University of Cape Town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90288" y="4818211"/>
            <a:ext cx="3657600" cy="8176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 dirty="0">
                <a:solidFill>
                  <a:srgbClr val="E9EEF4"/>
                </a:solidFill>
                <a:latin typeface="Calibri"/>
              </a:rPr>
              <a:t>Jaswin Chinthala</a:t>
            </a:r>
          </a:p>
          <a:p>
            <a:pPr algn="l">
              <a:lnSpc>
                <a:spcPct val="120000"/>
              </a:lnSpc>
              <a:spcAft>
                <a:spcPts val="100"/>
              </a:spcAft>
            </a:pPr>
            <a:r>
              <a:rPr sz="1500" b="0" dirty="0">
                <a:solidFill>
                  <a:srgbClr val="98A3B0"/>
                </a:solidFill>
                <a:latin typeface="Calibri"/>
              </a:rPr>
              <a:t>Electrical Engineering</a:t>
            </a:r>
          </a:p>
          <a:p>
            <a:pPr algn="l">
              <a:lnSpc>
                <a:spcPct val="120000"/>
              </a:lnSpc>
              <a:spcAft>
                <a:spcPts val="100"/>
              </a:spcAft>
            </a:pPr>
            <a:r>
              <a:rPr sz="1500" b="0" dirty="0">
                <a:solidFill>
                  <a:srgbClr val="98A3B0"/>
                </a:solidFill>
                <a:latin typeface="Calibri"/>
              </a:rPr>
              <a:t>University of Cape Town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53867" y="5074920"/>
            <a:ext cx="4091126" cy="46935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300"/>
              </a:spcAft>
            </a:pPr>
            <a:r>
              <a:rPr sz="1400" b="1" dirty="0">
                <a:solidFill>
                  <a:srgbClr val="F0C040"/>
                </a:solidFill>
                <a:latin typeface="Consolas"/>
              </a:rPr>
              <a:t>9,269 scored trials  ·  $3.12</a:t>
            </a:r>
          </a:p>
          <a:p>
            <a:pPr algn="r">
              <a:spcAft>
                <a:spcPts val="800"/>
              </a:spcAft>
            </a:pPr>
            <a:r>
              <a:rPr sz="1400" b="0" dirty="0">
                <a:solidFill>
                  <a:schemeClr val="bg1"/>
                </a:solidFill>
                <a:latin typeface="Consolas"/>
              </a:rPr>
              <a:t>github.com/</a:t>
            </a:r>
            <a:r>
              <a:rPr sz="1400" b="0" dirty="0" err="1">
                <a:solidFill>
                  <a:schemeClr val="bg1"/>
                </a:solidFill>
                <a:latin typeface="Consolas"/>
              </a:rPr>
              <a:t>UbaJaz</a:t>
            </a:r>
            <a:r>
              <a:rPr sz="1400" b="0" dirty="0">
                <a:solidFill>
                  <a:schemeClr val="bg1"/>
                </a:solidFill>
                <a:latin typeface="Consolas"/>
              </a:rPr>
              <a:t>/</a:t>
            </a:r>
            <a:r>
              <a:rPr sz="1400" b="0" dirty="0" err="1">
                <a:solidFill>
                  <a:schemeClr val="bg1"/>
                </a:solidFill>
                <a:latin typeface="Consolas"/>
              </a:rPr>
              <a:t>Digital_Minds_Research</a:t>
            </a:r>
            <a:endParaRPr sz="1400" b="0" dirty="0">
              <a:solidFill>
                <a:schemeClr val="bg1"/>
              </a:solidFill>
              <a:latin typeface="Consola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8368" y="6291072"/>
            <a:ext cx="10874959" cy="9525"/>
          </a:xfrm>
          <a:prstGeom prst="rect">
            <a:avLst/>
          </a:prstGeom>
          <a:solidFill>
            <a:srgbClr val="2A3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8368" y="6426555"/>
            <a:ext cx="10874959" cy="2168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200" b="1" dirty="0">
                <a:solidFill>
                  <a:schemeClr val="bg1"/>
                </a:solidFill>
                <a:latin typeface="Consolas"/>
              </a:rPr>
              <a:t>1</a:t>
            </a:r>
            <a:r>
              <a:rPr sz="1200" b="0" dirty="0">
                <a:solidFill>
                  <a:schemeClr val="bg1"/>
                </a:solidFill>
                <a:latin typeface="Consolas"/>
              </a:rPr>
              <a:t>  /  6     Beaten by a Cheap Surface Classifier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475488"/>
            <a:ext cx="10874959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150" b="0" spc="160" dirty="0">
                <a:solidFill>
                  <a:srgbClr val="F0C040"/>
                </a:solidFill>
                <a:latin typeface="Consolas"/>
              </a:rPr>
              <a:t>THE QUESTION, AND THE DESIGN THAT CAN ANSWER 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868680"/>
            <a:ext cx="10874959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800"/>
              </a:spcAft>
            </a:pPr>
            <a:r>
              <a:rPr sz="3100" b="1" dirty="0">
                <a:solidFill>
                  <a:srgbClr val="E9EEF4"/>
                </a:solidFill>
                <a:latin typeface="Calibri"/>
              </a:rPr>
              <a:t>Privileged access means beating a cheap observer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444752"/>
            <a:ext cx="1088136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450" b="1" dirty="0">
                <a:solidFill>
                  <a:srgbClr val="E9EEF4"/>
                </a:solidFill>
                <a:latin typeface="Calibri"/>
              </a:rPr>
              <a:t>Two confounds block any black-box test. </a:t>
            </a:r>
            <a:r>
              <a:rPr sz="1450" b="0" dirty="0">
                <a:solidFill>
                  <a:srgbClr val="98A3B0"/>
                </a:solidFill>
                <a:latin typeface="Calibri"/>
              </a:rPr>
              <a:t>The self predictor is usually also the strongest model in the comparison, and a hidden property may simply be legible in the text. We remove the first by construction and turn the second into a measurement.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2267712"/>
            <a:ext cx="2212848" cy="1517904"/>
          </a:xfrm>
          <a:prstGeom prst="rect">
            <a:avLst/>
          </a:prstGeom>
          <a:solidFill>
            <a:srgbClr val="161B22"/>
          </a:solidFill>
          <a:ln w="12700">
            <a:solidFill>
              <a:srgbClr val="2A32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04672" y="2395728"/>
            <a:ext cx="1920240" cy="271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500" b="1" dirty="0">
                <a:solidFill>
                  <a:srgbClr val="4A9B4A"/>
                </a:solidFill>
                <a:latin typeface="Consolas"/>
              </a:rPr>
              <a:t>M   </a:t>
            </a:r>
            <a:r>
              <a:rPr sz="1500" b="1" dirty="0">
                <a:solidFill>
                  <a:srgbClr val="6B7683"/>
                </a:solidFill>
                <a:latin typeface="Consolas"/>
              </a:rPr>
              <a:t>TARGET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834640"/>
            <a:ext cx="1920240" cy="75155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dirty="0">
                <a:solidFill>
                  <a:srgbClr val="E9EEF4"/>
                </a:solidFill>
                <a:latin typeface="Calibri"/>
              </a:rPr>
              <a:t>Llama-3.1-70B</a:t>
            </a:r>
          </a:p>
          <a:p>
            <a:pPr algn="l">
              <a:lnSpc>
                <a:spcPct val="116000"/>
              </a:lnSpc>
              <a:spcAft>
                <a:spcPts val="0"/>
              </a:spcAft>
            </a:pPr>
            <a:r>
              <a:rPr sz="1400" b="0" dirty="0">
                <a:solidFill>
                  <a:srgbClr val="98A3B0"/>
                </a:solidFill>
                <a:latin typeface="Calibri"/>
              </a:rPr>
              <a:t>generates a column;</a:t>
            </a:r>
          </a:p>
          <a:p>
            <a:pPr algn="l">
              <a:lnSpc>
                <a:spcPct val="116000"/>
              </a:lnSpc>
              <a:spcAft>
                <a:spcPts val="0"/>
              </a:spcAft>
            </a:pPr>
            <a:r>
              <a:rPr sz="1400" b="0" dirty="0">
                <a:solidFill>
                  <a:srgbClr val="98A3B0"/>
                </a:solidFill>
                <a:latin typeface="Calibri"/>
              </a:rPr>
              <a:t>predicts both</a:t>
            </a:r>
          </a:p>
        </p:txBody>
      </p:sp>
      <p:sp>
        <p:nvSpPr>
          <p:cNvPr id="8" name="Rectangle 7"/>
          <p:cNvSpPr/>
          <p:nvPr/>
        </p:nvSpPr>
        <p:spPr>
          <a:xfrm>
            <a:off x="3054096" y="2267712"/>
            <a:ext cx="2212848" cy="1517904"/>
          </a:xfrm>
          <a:prstGeom prst="rect">
            <a:avLst/>
          </a:prstGeom>
          <a:solidFill>
            <a:srgbClr val="161B22"/>
          </a:solidFill>
          <a:ln w="12700">
            <a:solidFill>
              <a:srgbClr val="2A32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200400" y="2395728"/>
            <a:ext cx="1920240" cy="271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500" b="1" dirty="0">
                <a:solidFill>
                  <a:srgbClr val="4A90D9"/>
                </a:solidFill>
                <a:latin typeface="Consolas"/>
              </a:rPr>
              <a:t>N   </a:t>
            </a:r>
            <a:r>
              <a:rPr sz="1500" b="1" dirty="0">
                <a:solidFill>
                  <a:srgbClr val="6B7683"/>
                </a:solidFill>
                <a:latin typeface="Consolas"/>
              </a:rPr>
              <a:t>SIBLING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0400" y="2834640"/>
            <a:ext cx="1920240" cy="75155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dirty="0">
                <a:solidFill>
                  <a:srgbClr val="E9EEF4"/>
                </a:solidFill>
                <a:latin typeface="Calibri"/>
              </a:rPr>
              <a:t>Hermes-3-70B</a:t>
            </a:r>
          </a:p>
          <a:p>
            <a:pPr algn="l">
              <a:lnSpc>
                <a:spcPct val="116000"/>
              </a:lnSpc>
              <a:spcAft>
                <a:spcPts val="0"/>
              </a:spcAft>
            </a:pPr>
            <a:r>
              <a:rPr sz="1400" b="0" dirty="0">
                <a:solidFill>
                  <a:srgbClr val="98A3B0"/>
                </a:solidFill>
                <a:latin typeface="Calibri"/>
              </a:rPr>
              <a:t>same pretrained base;</a:t>
            </a:r>
          </a:p>
          <a:p>
            <a:pPr algn="l">
              <a:lnSpc>
                <a:spcPct val="116000"/>
              </a:lnSpc>
              <a:spcAft>
                <a:spcPts val="0"/>
              </a:spcAft>
            </a:pPr>
            <a:r>
              <a:rPr sz="1400" b="0" dirty="0">
                <a:solidFill>
                  <a:srgbClr val="98A3B0"/>
                </a:solidFill>
                <a:latin typeface="Calibri"/>
              </a:rPr>
              <a:t>different post-training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49824" y="2267712"/>
            <a:ext cx="2212848" cy="1517904"/>
          </a:xfrm>
          <a:prstGeom prst="rect">
            <a:avLst/>
          </a:prstGeom>
          <a:solidFill>
            <a:srgbClr val="161B22"/>
          </a:solidFill>
          <a:ln w="12700">
            <a:solidFill>
              <a:srgbClr val="2A32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596128" y="2395728"/>
            <a:ext cx="1920240" cy="271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500" b="1" dirty="0">
                <a:solidFill>
                  <a:srgbClr val="98A3B0"/>
                </a:solidFill>
                <a:latin typeface="Consolas"/>
              </a:rPr>
              <a:t>F   </a:t>
            </a:r>
            <a:r>
              <a:rPr sz="1500" b="1" dirty="0">
                <a:solidFill>
                  <a:srgbClr val="6B7683"/>
                </a:solidFill>
                <a:latin typeface="Consolas"/>
              </a:rPr>
              <a:t>FAR OBSERVER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96128" y="2834640"/>
            <a:ext cx="1920240" cy="75155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dirty="0">
                <a:solidFill>
                  <a:srgbClr val="E9EEF4"/>
                </a:solidFill>
                <a:latin typeface="Calibri"/>
              </a:rPr>
              <a:t>Mistral-Small-24B</a:t>
            </a:r>
          </a:p>
          <a:p>
            <a:pPr algn="l">
              <a:lnSpc>
                <a:spcPct val="116000"/>
              </a:lnSpc>
              <a:spcAft>
                <a:spcPts val="0"/>
              </a:spcAft>
            </a:pPr>
            <a:r>
              <a:rPr sz="1400" b="0" dirty="0">
                <a:solidFill>
                  <a:srgbClr val="98A3B0"/>
                </a:solidFill>
                <a:latin typeface="Calibri"/>
              </a:rPr>
              <a:t>different </a:t>
            </a:r>
            <a:r>
              <a:rPr sz="1400" b="0" dirty="0" err="1">
                <a:solidFill>
                  <a:srgbClr val="98A3B0"/>
                </a:solidFill>
                <a:latin typeface="Calibri"/>
              </a:rPr>
              <a:t>organisation</a:t>
            </a:r>
            <a:r>
              <a:rPr sz="1400" b="0" dirty="0">
                <a:solidFill>
                  <a:srgbClr val="98A3B0"/>
                </a:solidFill>
                <a:latin typeface="Calibri"/>
              </a:rPr>
              <a:t>,</a:t>
            </a:r>
          </a:p>
          <a:p>
            <a:pPr algn="l">
              <a:lnSpc>
                <a:spcPct val="116000"/>
              </a:lnSpc>
              <a:spcAft>
                <a:spcPts val="0"/>
              </a:spcAft>
            </a:pPr>
            <a:r>
              <a:rPr sz="1400" b="0" dirty="0">
                <a:solidFill>
                  <a:srgbClr val="98A3B0"/>
                </a:solidFill>
                <a:latin typeface="Calibri"/>
              </a:rPr>
              <a:t>base and family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06256" y="2024549"/>
            <a:ext cx="402336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050" b="1" spc="120" dirty="0">
                <a:solidFill>
                  <a:srgbClr val="F0C040"/>
                </a:solidFill>
                <a:latin typeface="Consolas"/>
              </a:rPr>
              <a:t>CROSSED 2×2 — 24 CELLS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70848" y="2249424"/>
            <a:ext cx="2432304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050" b="0">
                <a:solidFill>
                  <a:srgbClr val="6B7683"/>
                </a:solidFill>
                <a:latin typeface="Consolas"/>
              </a:rPr>
              <a:t>M's texts      N's texts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10728" y="257860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100" b="0">
                <a:solidFill>
                  <a:srgbClr val="98A3B0"/>
                </a:solidFill>
                <a:latin typeface="Consolas"/>
              </a:rPr>
              <a:t>M predicts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070848" y="2505456"/>
            <a:ext cx="1170432" cy="365760"/>
          </a:xfrm>
          <a:prstGeom prst="rect">
            <a:avLst/>
          </a:prstGeom>
          <a:solidFill>
            <a:srgbClr val="1F3324"/>
          </a:solidFill>
          <a:ln w="12700">
            <a:solidFill>
              <a:srgbClr val="4A9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800"/>
              </a:spcAft>
            </a:pPr>
            <a:r>
              <a:rPr sz="1100" b="1">
                <a:solidFill>
                  <a:srgbClr val="4A9B4A"/>
                </a:solidFill>
                <a:latin typeface="Consolas"/>
              </a:rPr>
              <a:t>M→M  self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332720" y="2505456"/>
            <a:ext cx="1170432" cy="365760"/>
          </a:xfrm>
          <a:prstGeom prst="rect">
            <a:avLst/>
          </a:prstGeom>
          <a:solidFill>
            <a:srgbClr val="1A1F2E"/>
          </a:solidFill>
          <a:ln w="12700">
            <a:solidFill>
              <a:srgbClr val="2A32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800"/>
              </a:spcAft>
            </a:pPr>
            <a:r>
              <a:rPr sz="1100" b="0">
                <a:solidFill>
                  <a:srgbClr val="98A3B0"/>
                </a:solidFill>
                <a:latin typeface="Consolas"/>
              </a:rPr>
              <a:t>M→N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10728" y="2999232"/>
            <a:ext cx="91440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100" b="0">
                <a:solidFill>
                  <a:srgbClr val="98A3B0"/>
                </a:solidFill>
                <a:latin typeface="Consolas"/>
              </a:rPr>
              <a:t>N predicts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070848" y="2926080"/>
            <a:ext cx="1170432" cy="365760"/>
          </a:xfrm>
          <a:prstGeom prst="rect">
            <a:avLst/>
          </a:prstGeom>
          <a:solidFill>
            <a:srgbClr val="1A1F2E"/>
          </a:solidFill>
          <a:ln w="12700">
            <a:solidFill>
              <a:srgbClr val="2A32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800"/>
              </a:spcAft>
            </a:pPr>
            <a:r>
              <a:rPr sz="1100" b="0">
                <a:solidFill>
                  <a:srgbClr val="98A3B0"/>
                </a:solidFill>
                <a:latin typeface="Consolas"/>
              </a:rPr>
              <a:t>N→M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332720" y="2926080"/>
            <a:ext cx="1170432" cy="365760"/>
          </a:xfrm>
          <a:prstGeom prst="rect">
            <a:avLst/>
          </a:prstGeom>
          <a:solidFill>
            <a:srgbClr val="1F3324"/>
          </a:solidFill>
          <a:ln w="12700">
            <a:solidFill>
              <a:srgbClr val="4A9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800"/>
              </a:spcAft>
            </a:pPr>
            <a:r>
              <a:rPr sz="1100" b="1">
                <a:solidFill>
                  <a:srgbClr val="4A9B4A"/>
                </a:solidFill>
                <a:latin typeface="Consolas"/>
              </a:rPr>
              <a:t>N→N  self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10728" y="3419856"/>
            <a:ext cx="91440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100" b="0">
                <a:solidFill>
                  <a:srgbClr val="98A3B0"/>
                </a:solidFill>
                <a:latin typeface="Consolas"/>
              </a:rPr>
              <a:t>F predicts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070848" y="3346704"/>
            <a:ext cx="1170432" cy="365760"/>
          </a:xfrm>
          <a:prstGeom prst="rect">
            <a:avLst/>
          </a:prstGeom>
          <a:solidFill>
            <a:srgbClr val="1A1F2E"/>
          </a:solidFill>
          <a:ln w="12700">
            <a:solidFill>
              <a:srgbClr val="2A32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800"/>
              </a:spcAft>
            </a:pPr>
            <a:r>
              <a:rPr sz="1100" b="0">
                <a:solidFill>
                  <a:srgbClr val="98A3B0"/>
                </a:solidFill>
                <a:latin typeface="Consolas"/>
              </a:rPr>
              <a:t>F→M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332720" y="3346704"/>
            <a:ext cx="1170432" cy="365760"/>
          </a:xfrm>
          <a:prstGeom prst="rect">
            <a:avLst/>
          </a:prstGeom>
          <a:solidFill>
            <a:srgbClr val="1A1F2E"/>
          </a:solidFill>
          <a:ln w="12700">
            <a:solidFill>
              <a:srgbClr val="2A32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800"/>
              </a:spcAft>
            </a:pPr>
            <a:r>
              <a:rPr sz="1100" b="0">
                <a:solidFill>
                  <a:srgbClr val="98A3B0"/>
                </a:solidFill>
                <a:latin typeface="Consolas"/>
              </a:rPr>
              <a:t>F→N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140903" y="3822192"/>
            <a:ext cx="3392424" cy="384048"/>
          </a:xfrm>
          <a:prstGeom prst="rect">
            <a:avLst/>
          </a:prstGeom>
          <a:solidFill>
            <a:srgbClr val="161B22"/>
          </a:solidFill>
          <a:ln w="12700">
            <a:solidFill>
              <a:srgbClr val="F0C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345458" y="3890963"/>
            <a:ext cx="3200400" cy="23583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lang="en-US" sz="1300" b="1" dirty="0">
                <a:solidFill>
                  <a:srgbClr val="F0C040"/>
                </a:solidFill>
                <a:latin typeface="Consolas"/>
              </a:rPr>
              <a:t>D  </a:t>
            </a:r>
            <a:r>
              <a:rPr lang="en-US" sz="1300" b="0" dirty="0">
                <a:solidFill>
                  <a:srgbClr val="E9EEF4"/>
                </a:solidFill>
                <a:latin typeface="Calibri"/>
              </a:rPr>
              <a:t>surface baseline — the cheap third party</a:t>
            </a:r>
            <a:endParaRPr sz="1300" b="0" dirty="0">
              <a:solidFill>
                <a:srgbClr val="E9EEF4"/>
              </a:solidFill>
              <a:latin typeface="Calibri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1967" y="4279392"/>
            <a:ext cx="10881360" cy="1371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600"/>
              </a:spcAft>
            </a:pPr>
            <a:r>
              <a:rPr sz="1400" b="1" dirty="0">
                <a:solidFill>
                  <a:srgbClr val="4A9B4A"/>
                </a:solidFill>
                <a:latin typeface="Calibri"/>
              </a:rPr>
              <a:t>Capability cancels. </a:t>
            </a:r>
            <a:r>
              <a:rPr sz="1400" b="0" dirty="0">
                <a:solidFill>
                  <a:srgbClr val="98A3B0"/>
                </a:solidFill>
                <a:latin typeface="Calibri"/>
              </a:rPr>
              <a:t>An additive competence edge appears in both of M's cells, so it drops out of the interaction  </a:t>
            </a:r>
            <a:r>
              <a:rPr sz="1300" b="1" dirty="0">
                <a:solidFill>
                  <a:srgbClr val="E9EEF4"/>
                </a:solidFill>
                <a:latin typeface="Consolas"/>
              </a:rPr>
              <a:t>(M→M − N→M) − (M→N − N→N)</a:t>
            </a:r>
            <a:r>
              <a:rPr sz="1400" b="0" dirty="0">
                <a:solidFill>
                  <a:srgbClr val="98A3B0"/>
                </a:solidFill>
                <a:latin typeface="Calibri"/>
              </a:rPr>
              <a:t>.</a:t>
            </a:r>
          </a:p>
          <a:p>
            <a:pPr algn="l">
              <a:lnSpc>
                <a:spcPct val="128000"/>
              </a:lnSpc>
              <a:spcAft>
                <a:spcPts val="600"/>
              </a:spcAft>
            </a:pPr>
            <a:r>
              <a:rPr sz="1400" b="1" dirty="0">
                <a:solidFill>
                  <a:srgbClr val="F0C040"/>
                </a:solidFill>
                <a:latin typeface="Calibri"/>
              </a:rPr>
              <a:t>Leakage becomes the variable. </a:t>
            </a:r>
            <a:r>
              <a:rPr sz="1400" b="0" dirty="0">
                <a:solidFill>
                  <a:srgbClr val="98A3B0"/>
                </a:solidFill>
                <a:latin typeface="Calibri"/>
              </a:rPr>
              <a:t>Four stimulus constructions on one shared 200-prompt pool, spanning surface baselines 0.54–0.85, with D fit per target column and gated on </a:t>
            </a:r>
            <a:r>
              <a:rPr sz="1400" b="1" dirty="0">
                <a:solidFill>
                  <a:srgbClr val="E9EEF4"/>
                </a:solidFill>
                <a:latin typeface="Calibri"/>
              </a:rPr>
              <a:t>before</a:t>
            </a:r>
            <a:r>
              <a:rPr sz="1400" b="0" dirty="0">
                <a:solidFill>
                  <a:srgbClr val="98A3B0"/>
                </a:solidFill>
                <a:latin typeface="Calibri"/>
              </a:rPr>
              <a:t> main data is collected.</a:t>
            </a:r>
          </a:p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400" b="1" dirty="0">
                <a:solidFill>
                  <a:srgbClr val="4A90D9"/>
                </a:solidFill>
                <a:latin typeface="Calibri"/>
              </a:rPr>
              <a:t>The criterion. </a:t>
            </a:r>
            <a:r>
              <a:rPr sz="1400" b="0" dirty="0">
                <a:solidFill>
                  <a:srgbClr val="98A3B0"/>
                </a:solidFill>
                <a:latin typeface="Calibri"/>
              </a:rPr>
              <a:t>Privileged access requires beating an equal-or-lower-cost observer reading the same text — not merely beating chance.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58368" y="5650992"/>
            <a:ext cx="10874959" cy="475488"/>
          </a:xfrm>
          <a:prstGeom prst="rect">
            <a:avLst/>
          </a:prstGeom>
          <a:solidFill>
            <a:srgbClr val="1A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41248" y="5769864"/>
            <a:ext cx="10509199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250" b="1" dirty="0">
                <a:solidFill>
                  <a:srgbClr val="E9EEF4"/>
                </a:solidFill>
                <a:latin typeface="Calibri"/>
              </a:rPr>
              <a:t>Ground truth is constructed, not elicited. </a:t>
            </a:r>
            <a:r>
              <a:rPr sz="1250" b="0" dirty="0">
                <a:solidFill>
                  <a:srgbClr val="98A3B0"/>
                </a:solidFill>
                <a:latin typeface="Calibri"/>
              </a:rPr>
              <a:t>The label lives where the prediction code structurally cannot import it — no predictor, including Self, ever sees it.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58368" y="6291072"/>
            <a:ext cx="10874959" cy="9525"/>
          </a:xfrm>
          <a:prstGeom prst="rect">
            <a:avLst/>
          </a:prstGeom>
          <a:solidFill>
            <a:srgbClr val="2A3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58368" y="6400800"/>
            <a:ext cx="10874959" cy="2168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200" b="1" dirty="0">
                <a:solidFill>
                  <a:srgbClr val="F0C040"/>
                </a:solidFill>
                <a:latin typeface="Consolas"/>
              </a:rPr>
              <a:t>2</a:t>
            </a:r>
            <a:r>
              <a:rPr sz="1200" b="0" dirty="0">
                <a:solidFill>
                  <a:srgbClr val="6B7683"/>
                </a:solidFill>
                <a:latin typeface="Consolas"/>
              </a:rPr>
              <a:t>  </a:t>
            </a:r>
            <a:r>
              <a:rPr sz="1200" b="0" dirty="0">
                <a:solidFill>
                  <a:schemeClr val="bg1"/>
                </a:solidFill>
                <a:latin typeface="Consolas"/>
              </a:rPr>
              <a:t>/  6     Question and design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475488"/>
            <a:ext cx="10874959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150" b="0" spc="160">
                <a:solidFill>
                  <a:srgbClr val="F0C040"/>
                </a:solidFill>
                <a:latin typeface="Consolas"/>
              </a:rPr>
              <a:t>FINDING 1  ·  THE PILOT, FIVE PERSONA PAIRS, TEN GENERATOR COLUMNS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868680"/>
            <a:ext cx="10874959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800"/>
              </a:spcAft>
            </a:pPr>
            <a:r>
              <a:rPr sz="3400" b="1">
                <a:solidFill>
                  <a:srgbClr val="E9EEF4"/>
                </a:solidFill>
                <a:latin typeface="Calibri"/>
              </a:rPr>
              <a:t>Persona prediction tracks a cheap surface signal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94683" y="1563624"/>
            <a:ext cx="4851513" cy="423367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fig1_self_vs_surfa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699" y="1691640"/>
            <a:ext cx="4595481" cy="39776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03720" y="1700784"/>
            <a:ext cx="4572000" cy="9095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2800" b="1" dirty="0">
                <a:solidFill>
                  <a:srgbClr val="F0C040"/>
                </a:solidFill>
                <a:latin typeface="Consolas"/>
              </a:rPr>
              <a:t>r = +0.71</a:t>
            </a:r>
          </a:p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 dirty="0">
                <a:solidFill>
                  <a:schemeClr val="bg1"/>
                </a:solidFill>
                <a:latin typeface="Calibri"/>
              </a:rPr>
              <a:t>correlation between self-prediction accuracy and the 21-feature surface/textual baseline, across ten columns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03720" y="2688336"/>
            <a:ext cx="4572000" cy="9095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2800" b="1" dirty="0">
                <a:solidFill>
                  <a:srgbClr val="F0C040"/>
                </a:solidFill>
                <a:latin typeface="Consolas"/>
              </a:rPr>
              <a:t>6 / 10</a:t>
            </a:r>
          </a:p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 dirty="0">
                <a:solidFill>
                  <a:schemeClr val="bg1"/>
                </a:solidFill>
                <a:latin typeface="Calibri"/>
              </a:rPr>
              <a:t>columns where the surface baseline matches or beats the model at reading its own persona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03720" y="3675888"/>
            <a:ext cx="4572000" cy="9095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2800" b="1" dirty="0">
                <a:solidFill>
                  <a:srgbClr val="4A90D9"/>
                </a:solidFill>
                <a:latin typeface="Consolas"/>
              </a:rPr>
              <a:t>0.325</a:t>
            </a:r>
          </a:p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 dirty="0">
                <a:solidFill>
                  <a:schemeClr val="bg1"/>
                </a:solidFill>
                <a:latin typeface="Calibri"/>
              </a:rPr>
              <a:t>surface baseline on VO-D's M column once style is </a:t>
            </a:r>
            <a:r>
              <a:rPr sz="1250" b="0" dirty="0" err="1">
                <a:solidFill>
                  <a:schemeClr val="bg1"/>
                </a:solidFill>
                <a:latin typeface="Calibri"/>
              </a:rPr>
              <a:t>equalised</a:t>
            </a:r>
            <a:r>
              <a:rPr sz="1250" b="0" dirty="0">
                <a:solidFill>
                  <a:schemeClr val="bg1"/>
                </a:solidFill>
                <a:latin typeface="Calibri"/>
              </a:rPr>
              <a:t> — and the model falls to 0.500 with 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03720" y="4645152"/>
            <a:ext cx="4617720" cy="41056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150" b="0" dirty="0">
                <a:solidFill>
                  <a:schemeClr val="bg1"/>
                </a:solidFill>
                <a:latin typeface="Calibri"/>
              </a:rPr>
              <a:t>21 textual features: 18 structural/style + 3 preregistered persona-linked lexical rates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903720" y="5111495"/>
            <a:ext cx="4617720" cy="1115568"/>
          </a:xfrm>
          <a:prstGeom prst="rect">
            <a:avLst/>
          </a:prstGeom>
          <a:solidFill>
            <a:srgbClr val="161B22"/>
          </a:solidFill>
          <a:ln w="12700">
            <a:solidFill>
              <a:srgbClr val="E24A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068312" y="5175504"/>
            <a:ext cx="4297680" cy="9442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dirty="0">
                <a:solidFill>
                  <a:srgbClr val="E24A4A"/>
                </a:solidFill>
                <a:latin typeface="Calibri"/>
              </a:rPr>
              <a:t>Caveat.  </a:t>
            </a:r>
            <a:r>
              <a:rPr sz="1300" b="0" dirty="0">
                <a:solidFill>
                  <a:srgbClr val="E9EEF4"/>
                </a:solidFill>
                <a:latin typeface="Calibri"/>
              </a:rPr>
              <a:t>VO-D/VO-E also changed the behavioral expression of the hidden property, so they are not clean causal isolation of style: the two personas largely converged on the same recommendation.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5870448"/>
            <a:ext cx="6035040" cy="20685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200" b="0" dirty="0">
                <a:solidFill>
                  <a:schemeClr val="bg1"/>
                </a:solidFill>
                <a:latin typeface="Calibri"/>
              </a:rPr>
              <a:t>Points at or below the diagonal: a surface/textual baseline matches or beats the model.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6291072"/>
            <a:ext cx="10874959" cy="9525"/>
          </a:xfrm>
          <a:prstGeom prst="rect">
            <a:avLst/>
          </a:prstGeom>
          <a:solidFill>
            <a:srgbClr val="2A3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8368" y="6400800"/>
            <a:ext cx="10874959" cy="2168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200" b="1" dirty="0">
                <a:solidFill>
                  <a:srgbClr val="F0C040"/>
                </a:solidFill>
                <a:latin typeface="Consolas"/>
              </a:rPr>
              <a:t>3</a:t>
            </a:r>
            <a:r>
              <a:rPr sz="1200" b="0" dirty="0">
                <a:solidFill>
                  <a:srgbClr val="6B7683"/>
                </a:solidFill>
                <a:latin typeface="Consolas"/>
              </a:rPr>
              <a:t>  </a:t>
            </a:r>
            <a:r>
              <a:rPr sz="1200" b="0" dirty="0">
                <a:solidFill>
                  <a:schemeClr val="bg1"/>
                </a:solidFill>
                <a:latin typeface="Consolas"/>
              </a:rPr>
              <a:t>/  6     Surface leakage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475488"/>
            <a:ext cx="10874959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150" b="0" spc="160">
                <a:solidFill>
                  <a:srgbClr val="F0C040"/>
                </a:solidFill>
                <a:latin typeface="Consolas"/>
              </a:rPr>
              <a:t>FINDING 2  ·  24 CELLS  ·  9,269 SCORED TRIALS  ·  ZERO MALFORMED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868680"/>
            <a:ext cx="10874959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800"/>
              </a:spcAft>
            </a:pPr>
            <a:r>
              <a:rPr sz="3000" b="1">
                <a:solidFill>
                  <a:srgbClr val="E9EEF4"/>
                </a:solidFill>
                <a:latin typeface="Calibri"/>
              </a:rPr>
              <a:t>No positive raw M-target advantage — and one positive interaction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5391230"/>
              </p:ext>
            </p:extLst>
          </p:nvPr>
        </p:nvGraphicFramePr>
        <p:xfrm>
          <a:off x="658368" y="1627632"/>
          <a:ext cx="8229600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1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1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300" b="1" dirty="0">
                          <a:solidFill>
                            <a:schemeClr val="bg1"/>
                          </a:solidFill>
                          <a:latin typeface="Calibri"/>
                        </a:rPr>
                        <a:t>Stimulus set</a:t>
                      </a:r>
                    </a:p>
                  </a:txBody>
                  <a:tcPr anchor="ctr"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 dirty="0">
                          <a:solidFill>
                            <a:schemeClr val="bg1"/>
                          </a:solidFill>
                          <a:latin typeface="Calibri"/>
                        </a:rPr>
                        <a:t>Surface D</a:t>
                      </a:r>
                    </a:p>
                    <a:p>
                      <a:pPr algn="l"/>
                      <a:r>
                        <a:rPr sz="1300" b="1" dirty="0">
                          <a:solidFill>
                            <a:schemeClr val="bg1"/>
                          </a:solidFill>
                          <a:latin typeface="Calibri"/>
                        </a:rPr>
                        <a:t>(M / N col)</a:t>
                      </a:r>
                    </a:p>
                  </a:txBody>
                  <a:tcPr anchor="ctr"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 dirty="0">
                          <a:solidFill>
                            <a:schemeClr val="bg1"/>
                          </a:solidFill>
                          <a:latin typeface="Calibri"/>
                        </a:rPr>
                        <a:t>Self-advantage</a:t>
                      </a:r>
                    </a:p>
                    <a:p>
                      <a:pPr algn="l"/>
                      <a:r>
                        <a:rPr sz="1300" b="1" dirty="0">
                          <a:solidFill>
                            <a:schemeClr val="bg1"/>
                          </a:solidFill>
                          <a:latin typeface="Calibri"/>
                        </a:rPr>
                        <a:t>M→M − N→M</a:t>
                      </a:r>
                    </a:p>
                  </a:txBody>
                  <a:tcPr anchor="ctr"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 dirty="0">
                          <a:solidFill>
                            <a:schemeClr val="bg1"/>
                          </a:solidFill>
                          <a:latin typeface="Calibri"/>
                        </a:rPr>
                        <a:t>Capability-controlled</a:t>
                      </a:r>
                    </a:p>
                    <a:p>
                      <a:pPr algn="l"/>
                      <a:r>
                        <a:rPr sz="1300" b="1" dirty="0">
                          <a:solidFill>
                            <a:schemeClr val="bg1"/>
                          </a:solidFill>
                          <a:latin typeface="Calibri"/>
                        </a:rPr>
                        <a:t>interaction</a:t>
                      </a:r>
                    </a:p>
                  </a:txBody>
                  <a:tcPr anchor="ctr">
                    <a:solidFill>
                      <a:srgbClr val="0D11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E9EEF4"/>
                          </a:solidFill>
                          <a:latin typeface="Calibri"/>
                        </a:rPr>
                        <a:t>VO-D  style-equalised</a:t>
                      </a:r>
                    </a:p>
                  </a:txBody>
                  <a:tcPr anchor="ctr"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E9EEF4"/>
                          </a:solidFill>
                          <a:latin typeface="Consolas"/>
                        </a:rPr>
                        <a:t>0.55 / 0.54</a:t>
                      </a:r>
                    </a:p>
                  </a:txBody>
                  <a:tcPr anchor="ctr"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E9EEF4"/>
                          </a:solidFill>
                          <a:latin typeface="Consolas"/>
                        </a:rPr>
                        <a:t>+0.000 [−0.015, +0.015]</a:t>
                      </a:r>
                    </a:p>
                  </a:txBody>
                  <a:tcPr anchor="ctr"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E9EEF4"/>
                          </a:solidFill>
                          <a:latin typeface="Consolas"/>
                        </a:rPr>
                        <a:t>−0.006 [−0.033, +0.021]</a:t>
                      </a:r>
                    </a:p>
                  </a:txBody>
                  <a:tcPr anchor="ctr">
                    <a:solidFill>
                      <a:srgbClr val="161B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E9EEF4"/>
                          </a:solidFill>
                          <a:latin typeface="Calibri"/>
                        </a:rPr>
                        <a:t>VO-B  original</a:t>
                      </a:r>
                    </a:p>
                  </a:txBody>
                  <a:tcPr anchor="ctr"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dirty="0">
                          <a:solidFill>
                            <a:srgbClr val="E9EEF4"/>
                          </a:solidFill>
                          <a:latin typeface="Consolas"/>
                        </a:rPr>
                        <a:t>0.65 / 0.75</a:t>
                      </a:r>
                    </a:p>
                  </a:txBody>
                  <a:tcPr anchor="ctr"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dirty="0">
                          <a:solidFill>
                            <a:srgbClr val="E9EEF4"/>
                          </a:solidFill>
                          <a:latin typeface="Consolas"/>
                        </a:rPr>
                        <a:t>+0.000 [−0.033, +0.035]</a:t>
                      </a:r>
                    </a:p>
                  </a:txBody>
                  <a:tcPr anchor="ctr"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E9EEF4"/>
                          </a:solidFill>
                          <a:latin typeface="Consolas"/>
                        </a:rPr>
                        <a:t>+0.005 [−0.040, +0.050]</a:t>
                      </a:r>
                    </a:p>
                  </a:txBody>
                  <a:tcPr anchor="ctr">
                    <a:solidFill>
                      <a:srgbClr val="161B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E9EEF4"/>
                          </a:solidFill>
                          <a:latin typeface="Calibri"/>
                        </a:rPr>
                        <a:t>VO-A  original</a:t>
                      </a:r>
                    </a:p>
                  </a:txBody>
                  <a:tcPr anchor="ctr"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E9EEF4"/>
                          </a:solidFill>
                          <a:latin typeface="Consolas"/>
                        </a:rPr>
                        <a:t>0.66 / 0.75</a:t>
                      </a:r>
                    </a:p>
                  </a:txBody>
                  <a:tcPr anchor="ctr"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E9EEF4"/>
                          </a:solidFill>
                          <a:latin typeface="Consolas"/>
                        </a:rPr>
                        <a:t>+0.020 [−0.015, +0.056]</a:t>
                      </a:r>
                    </a:p>
                  </a:txBody>
                  <a:tcPr anchor="ctr"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E9EEF4"/>
                          </a:solidFill>
                          <a:latin typeface="Consolas"/>
                        </a:rPr>
                        <a:t>−0.030 [−0.079, +0.018]</a:t>
                      </a:r>
                    </a:p>
                  </a:txBody>
                  <a:tcPr anchor="ctr">
                    <a:solidFill>
                      <a:srgbClr val="161B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0C040"/>
                          </a:solidFill>
                          <a:latin typeface="Calibri"/>
                        </a:rPr>
                        <a:t>VO-C  leakiest</a:t>
                      </a:r>
                    </a:p>
                  </a:txBody>
                  <a:tcPr anchor="ctr"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0C040"/>
                          </a:solidFill>
                          <a:latin typeface="Consolas"/>
                        </a:rPr>
                        <a:t>0.69 / 0.85</a:t>
                      </a:r>
                    </a:p>
                  </a:txBody>
                  <a:tcPr anchor="ctr"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dirty="0">
                          <a:solidFill>
                            <a:srgbClr val="F0C040"/>
                          </a:solidFill>
                          <a:latin typeface="Consolas"/>
                        </a:rPr>
                        <a:t>−0.033 [−0.058, −0.008]</a:t>
                      </a:r>
                    </a:p>
                  </a:txBody>
                  <a:tcPr anchor="ctr"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dirty="0">
                          <a:solidFill>
                            <a:srgbClr val="F0C040"/>
                          </a:solidFill>
                          <a:latin typeface="Consolas"/>
                        </a:rPr>
                        <a:t>+0.089 [+0.048, +0.131]</a:t>
                      </a:r>
                    </a:p>
                  </a:txBody>
                  <a:tcPr anchor="ctr"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9189720" y="1627632"/>
            <a:ext cx="2331720" cy="2286000"/>
          </a:xfrm>
          <a:prstGeom prst="rect">
            <a:avLst/>
          </a:prstGeom>
          <a:solidFill>
            <a:srgbClr val="161B22"/>
          </a:solidFill>
          <a:ln w="12700">
            <a:solidFill>
              <a:srgbClr val="F0C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146304" rIns="146304" rtlCol="0" anchor="ctr"/>
          <a:lstStyle/>
          <a:p>
            <a:pPr algn="l">
              <a:spcAft>
                <a:spcPts val="200"/>
              </a:spcAft>
            </a:pPr>
            <a:r>
              <a:rPr sz="3000" b="1" dirty="0">
                <a:solidFill>
                  <a:srgbClr val="F0C040"/>
                </a:solidFill>
                <a:latin typeface="Consolas"/>
              </a:rPr>
              <a:t>+0.089</a:t>
            </a:r>
          </a:p>
          <a:p>
            <a:pPr algn="l">
              <a:spcAft>
                <a:spcPts val="700"/>
              </a:spcAft>
            </a:pPr>
            <a:r>
              <a:rPr sz="1150" b="0" dirty="0">
                <a:solidFill>
                  <a:srgbClr val="98A3B0"/>
                </a:solidFill>
                <a:latin typeface="Consolas"/>
              </a:rPr>
              <a:t>[+0.048, +0.131]</a:t>
            </a:r>
          </a:p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00" b="0" dirty="0">
                <a:solidFill>
                  <a:srgbClr val="E9EEF4"/>
                </a:solidFill>
                <a:latin typeface="Calibri"/>
              </a:rPr>
              <a:t>The originally preregistered interaction — positive, on the leakiest set in the study. We report it rather than bury it.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4133087"/>
            <a:ext cx="10881360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700"/>
              </a:spcAft>
            </a:pPr>
            <a:r>
              <a:rPr sz="1500" b="1" dirty="0">
                <a:solidFill>
                  <a:srgbClr val="E9EEF4"/>
                </a:solidFill>
                <a:latin typeface="Calibri"/>
              </a:rPr>
              <a:t>Not one construction shows a positive M-target self-advantage whose interval excludes zero. </a:t>
            </a:r>
            <a:r>
              <a:rPr sz="1500" b="0" dirty="0">
                <a:solidFill>
                  <a:srgbClr val="98A3B0"/>
                </a:solidFill>
                <a:latin typeface="Calibri"/>
              </a:rPr>
              <a:t>The single significant value on that contrast is </a:t>
            </a:r>
            <a:r>
              <a:rPr sz="1500" b="1" dirty="0">
                <a:solidFill>
                  <a:srgbClr val="E24A4A"/>
                </a:solidFill>
                <a:latin typeface="Calibri"/>
              </a:rPr>
              <a:t>negative</a:t>
            </a:r>
            <a:r>
              <a:rPr sz="1500" b="0" dirty="0">
                <a:solidFill>
                  <a:srgbClr val="98A3B0"/>
                </a:solidFill>
                <a:latin typeface="Calibri"/>
              </a:rPr>
              <a:t> — and on VO-C's M column the self model is the worst of the three predictors of its own output (M→M 0.603, below N→M 0.636 and F→M 0.628).</a:t>
            </a:r>
          </a:p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400" b="1" dirty="0">
                <a:solidFill>
                  <a:srgbClr val="F0C040"/>
                </a:solidFill>
                <a:latin typeface="Calibri"/>
              </a:rPr>
              <a:t>Positive interaction, but predictor-by-column differences prevent it from uniquely identifying privileged access. </a:t>
            </a:r>
            <a:r>
              <a:rPr sz="1400" b="0" dirty="0">
                <a:solidFill>
                  <a:srgbClr val="98A3B0"/>
                </a:solidFill>
                <a:latin typeface="Calibri"/>
              </a:rPr>
              <a:t>It is positive because M </a:t>
            </a:r>
            <a:r>
              <a:rPr sz="1400" b="1" dirty="0">
                <a:solidFill>
                  <a:srgbClr val="E9EEF4"/>
                </a:solidFill>
                <a:latin typeface="Calibri"/>
              </a:rPr>
              <a:t>under</a:t>
            </a:r>
            <a:r>
              <a:rPr sz="1400" b="0" dirty="0">
                <a:solidFill>
                  <a:srgbClr val="98A3B0"/>
                </a:solidFill>
                <a:latin typeface="Calibri"/>
              </a:rPr>
              <a:t>-performs on N's column, not because it over-performs on its own — and the estimator cancels only the additive part.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6481" y="5683187"/>
            <a:ext cx="10874959" cy="566928"/>
          </a:xfrm>
          <a:prstGeom prst="rect">
            <a:avLst/>
          </a:prstGeom>
          <a:solidFill>
            <a:srgbClr val="1A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300" b="1" dirty="0">
                <a:solidFill>
                  <a:srgbClr val="E9EEF4"/>
                </a:solidFill>
                <a:latin typeface="Calibri"/>
              </a:rPr>
              <a:t>Four stimulus constructions  ·  shared 200-prompt pool</a:t>
            </a:r>
            <a:r>
              <a:rPr sz="1100" b="0" dirty="0">
                <a:solidFill>
                  <a:srgbClr val="6B7683"/>
                </a:solidFill>
                <a:latin typeface="Calibri"/>
              </a:rPr>
              <a:t>          </a:t>
            </a:r>
            <a:r>
              <a:rPr sz="1100" b="0" dirty="0">
                <a:solidFill>
                  <a:schemeClr val="bg1"/>
                </a:solidFill>
                <a:latin typeface="Calibri"/>
              </a:rPr>
              <a:t>Preregistered floor 500/cell; achieved ~400; VO-D N = 323. Prompt-clustered bootstrap throughout</a:t>
            </a:r>
            <a:r>
              <a:rPr sz="1100" b="0" dirty="0">
                <a:solidFill>
                  <a:srgbClr val="6B7683"/>
                </a:solidFill>
                <a:latin typeface="Calibri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6291072"/>
            <a:ext cx="10874959" cy="9525"/>
          </a:xfrm>
          <a:prstGeom prst="rect">
            <a:avLst/>
          </a:prstGeom>
          <a:solidFill>
            <a:srgbClr val="2A3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4769" y="6382512"/>
            <a:ext cx="10874959" cy="2168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200" b="1" dirty="0">
                <a:solidFill>
                  <a:srgbClr val="F0C040"/>
                </a:solidFill>
                <a:latin typeface="Consolas"/>
              </a:rPr>
              <a:t>4</a:t>
            </a:r>
            <a:r>
              <a:rPr sz="1200" b="0" dirty="0">
                <a:solidFill>
                  <a:srgbClr val="6B7683"/>
                </a:solidFill>
                <a:latin typeface="Consolas"/>
              </a:rPr>
              <a:t>  </a:t>
            </a:r>
            <a:r>
              <a:rPr sz="1200" b="0" dirty="0">
                <a:solidFill>
                  <a:schemeClr val="bg1"/>
                </a:solidFill>
                <a:latin typeface="Consolas"/>
              </a:rPr>
              <a:t>/  6     Crossed design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440944"/>
            <a:ext cx="10874959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150" b="0" spc="160" dirty="0">
                <a:solidFill>
                  <a:srgbClr val="F0C040"/>
                </a:solidFill>
                <a:latin typeface="Consolas"/>
              </a:rPr>
              <a:t>FINDING 3  ·  “WHICH OF THESE TWO REPLIES WOULD YOU PRODUCE?”  ·  391 PAIRS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8898" y="723391"/>
            <a:ext cx="10874959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800"/>
              </a:spcAft>
            </a:pPr>
            <a:r>
              <a:rPr sz="3000" b="1" dirty="0">
                <a:solidFill>
                  <a:srgbClr val="E9EEF4"/>
                </a:solidFill>
                <a:latin typeface="Calibri"/>
              </a:rPr>
              <a:t>Hermes-3 can predict itself. A cheaper observer still does better.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648898" y="1385317"/>
            <a:ext cx="3456432" cy="2084831"/>
          </a:xfrm>
          <a:prstGeom prst="rect">
            <a:avLst/>
          </a:prstGeom>
          <a:solidFill>
            <a:srgbClr val="161B22"/>
          </a:solidFill>
          <a:ln w="12700">
            <a:solidFill>
              <a:srgbClr val="4A9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41248" y="1527048"/>
            <a:ext cx="3090672" cy="13626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1" spc="100" dirty="0">
                <a:solidFill>
                  <a:srgbClr val="4A9B4A"/>
                </a:solidFill>
                <a:latin typeface="Consolas"/>
              </a:rPr>
              <a:t>MODEL RESULT</a:t>
            </a:r>
          </a:p>
          <a:p>
            <a:pPr algn="l">
              <a:spcAft>
                <a:spcPts val="200"/>
              </a:spcAft>
            </a:pPr>
            <a:r>
              <a:rPr sz="1300" b="1" dirty="0">
                <a:solidFill>
                  <a:srgbClr val="E9EEF4"/>
                </a:solidFill>
                <a:latin typeface="Calibri"/>
              </a:rPr>
              <a:t>Hermes-3 self-prediction</a:t>
            </a:r>
          </a:p>
          <a:p>
            <a:pPr algn="l">
              <a:spcAft>
                <a:spcPts val="200"/>
              </a:spcAft>
            </a:pPr>
            <a:r>
              <a:rPr sz="3600" b="1" dirty="0">
                <a:solidFill>
                  <a:srgbClr val="4A9B4A"/>
                </a:solidFill>
                <a:latin typeface="Consolas"/>
              </a:rPr>
              <a:t>0.719</a:t>
            </a:r>
          </a:p>
          <a:p>
            <a:pPr algn="l">
              <a:lnSpc>
                <a:spcPct val="116000"/>
              </a:lnSpc>
              <a:spcAft>
                <a:spcPts val="0"/>
              </a:spcAft>
            </a:pPr>
            <a:r>
              <a:rPr sz="1150" b="0" dirty="0">
                <a:solidFill>
                  <a:schemeClr val="bg1"/>
                </a:solidFill>
                <a:latin typeface="Calibri"/>
              </a:rPr>
              <a:t>balanced accuracy [0.675, 0.762]</a:t>
            </a:r>
          </a:p>
          <a:p>
            <a:pPr algn="l">
              <a:lnSpc>
                <a:spcPct val="116000"/>
              </a:lnSpc>
              <a:spcAft>
                <a:spcPts val="0"/>
              </a:spcAft>
            </a:pPr>
            <a:r>
              <a:rPr sz="1150" b="0" dirty="0">
                <a:solidFill>
                  <a:schemeClr val="bg1"/>
                </a:solidFill>
                <a:latin typeface="Calibri"/>
              </a:rPr>
              <a:t>discrimination +0.437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3145536"/>
            <a:ext cx="3090672" cy="137160"/>
          </a:xfrm>
          <a:prstGeom prst="rect">
            <a:avLst/>
          </a:prstGeom>
          <a:solidFill>
            <a:srgbClr val="1A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41248" y="3145536"/>
            <a:ext cx="1692142" cy="137160"/>
          </a:xfrm>
          <a:prstGeom prst="rect">
            <a:avLst/>
          </a:prstGeom>
          <a:solidFill>
            <a:srgbClr val="4A9B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8" y="3319272"/>
            <a:ext cx="3090672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Consolas"/>
              </a:rPr>
              <a:t>0.50 chance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3319272"/>
            <a:ext cx="3090672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Consolas"/>
              </a:rPr>
              <a:t>0.90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97680" y="1394968"/>
            <a:ext cx="3456432" cy="2084831"/>
          </a:xfrm>
          <a:prstGeom prst="rect">
            <a:avLst/>
          </a:prstGeom>
          <a:solidFill>
            <a:srgbClr val="161B22"/>
          </a:solidFill>
          <a:ln w="12700">
            <a:solidFill>
              <a:srgbClr val="4A9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498848" y="1577341"/>
            <a:ext cx="3090672" cy="13626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1" spc="100" dirty="0">
                <a:solidFill>
                  <a:srgbClr val="4A90D9"/>
                </a:solidFill>
                <a:latin typeface="Consolas"/>
              </a:rPr>
              <a:t>MATCHED COMPARATOR</a:t>
            </a:r>
          </a:p>
          <a:p>
            <a:pPr algn="l">
              <a:spcAft>
                <a:spcPts val="200"/>
              </a:spcAft>
            </a:pPr>
            <a:r>
              <a:rPr sz="1300" b="1" dirty="0">
                <a:solidFill>
                  <a:srgbClr val="E9EEF4"/>
                </a:solidFill>
                <a:latin typeface="Calibri"/>
              </a:rPr>
              <a:t>Length-only observer</a:t>
            </a:r>
          </a:p>
          <a:p>
            <a:pPr algn="l">
              <a:spcAft>
                <a:spcPts val="200"/>
              </a:spcAft>
            </a:pPr>
            <a:r>
              <a:rPr sz="3600" b="1" dirty="0">
                <a:solidFill>
                  <a:srgbClr val="4A90D9"/>
                </a:solidFill>
                <a:latin typeface="Consolas"/>
              </a:rPr>
              <a:t>0.808</a:t>
            </a:r>
          </a:p>
          <a:p>
            <a:pPr algn="l">
              <a:lnSpc>
                <a:spcPct val="116000"/>
              </a:lnSpc>
              <a:spcAft>
                <a:spcPts val="0"/>
              </a:spcAft>
            </a:pPr>
            <a:r>
              <a:rPr sz="1150" b="0" dirty="0">
                <a:solidFill>
                  <a:schemeClr val="bg1"/>
                </a:solidFill>
                <a:latin typeface="Calibri"/>
              </a:rPr>
              <a:t>“pick the longer reply”</a:t>
            </a:r>
          </a:p>
          <a:p>
            <a:pPr algn="l">
              <a:lnSpc>
                <a:spcPct val="116000"/>
              </a:lnSpc>
              <a:spcAft>
                <a:spcPts val="0"/>
              </a:spcAft>
            </a:pPr>
            <a:r>
              <a:rPr sz="1150" b="0" dirty="0">
                <a:solidFill>
                  <a:schemeClr val="bg1"/>
                </a:solidFill>
                <a:latin typeface="Calibri"/>
              </a:rPr>
              <a:t>one feature, no training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98848" y="3145536"/>
            <a:ext cx="3090672" cy="137160"/>
          </a:xfrm>
          <a:prstGeom prst="rect">
            <a:avLst/>
          </a:prstGeom>
          <a:solidFill>
            <a:srgbClr val="1A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498848" y="3145536"/>
            <a:ext cx="2379817" cy="137160"/>
          </a:xfrm>
          <a:prstGeom prst="rect">
            <a:avLst/>
          </a:prstGeom>
          <a:solidFill>
            <a:srgbClr val="4A9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498848" y="3319272"/>
            <a:ext cx="3090672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Consolas"/>
              </a:rPr>
              <a:t>0.50 chance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8848" y="3319272"/>
            <a:ext cx="3090672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Consolas"/>
              </a:rPr>
              <a:t>0.90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910768" y="1394968"/>
            <a:ext cx="3456432" cy="2084831"/>
          </a:xfrm>
          <a:prstGeom prst="rect">
            <a:avLst/>
          </a:prstGeom>
          <a:solidFill>
            <a:srgbClr val="161B22"/>
          </a:solidFill>
          <a:ln w="12700">
            <a:solidFill>
              <a:srgbClr val="2A32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093648" y="1554480"/>
            <a:ext cx="3090672" cy="13626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1" spc="100" dirty="0">
                <a:solidFill>
                  <a:srgbClr val="F0C040"/>
                </a:solidFill>
                <a:latin typeface="Consolas"/>
              </a:rPr>
              <a:t>COST CRITERION</a:t>
            </a:r>
          </a:p>
          <a:p>
            <a:pPr algn="l">
              <a:spcAft>
                <a:spcPts val="200"/>
              </a:spcAft>
            </a:pPr>
            <a:r>
              <a:rPr sz="1300" b="1" dirty="0">
                <a:solidFill>
                  <a:srgbClr val="E9EEF4"/>
                </a:solidFill>
                <a:latin typeface="Calibri"/>
              </a:rPr>
              <a:t>21-feature surface classifier</a:t>
            </a:r>
          </a:p>
          <a:p>
            <a:pPr algn="l">
              <a:spcAft>
                <a:spcPts val="200"/>
              </a:spcAft>
            </a:pPr>
            <a:r>
              <a:rPr sz="3600" b="1" dirty="0">
                <a:solidFill>
                  <a:srgbClr val="F0C040"/>
                </a:solidFill>
                <a:latin typeface="Consolas"/>
              </a:rPr>
              <a:t>0.831</a:t>
            </a:r>
          </a:p>
          <a:p>
            <a:pPr algn="l">
              <a:lnSpc>
                <a:spcPct val="116000"/>
              </a:lnSpc>
              <a:spcAft>
                <a:spcPts val="0"/>
              </a:spcAft>
            </a:pPr>
            <a:r>
              <a:rPr sz="1150" b="0" dirty="0">
                <a:solidFill>
                  <a:schemeClr val="bg1"/>
                </a:solidFill>
                <a:latin typeface="Calibri"/>
              </a:rPr>
              <a:t>supervised single-text</a:t>
            </a:r>
          </a:p>
          <a:p>
            <a:pPr algn="l">
              <a:lnSpc>
                <a:spcPct val="116000"/>
              </a:lnSpc>
              <a:spcAft>
                <a:spcPts val="0"/>
              </a:spcAft>
            </a:pPr>
            <a:r>
              <a:rPr sz="1150" b="0" dirty="0">
                <a:solidFill>
                  <a:schemeClr val="bg1"/>
                </a:solidFill>
                <a:latin typeface="Calibri"/>
              </a:rPr>
              <a:t>authorship labelling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156448" y="3145536"/>
            <a:ext cx="3090672" cy="137160"/>
          </a:xfrm>
          <a:prstGeom prst="rect">
            <a:avLst/>
          </a:prstGeom>
          <a:solidFill>
            <a:srgbClr val="1A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156448" y="3145536"/>
            <a:ext cx="2557531" cy="137160"/>
          </a:xfrm>
          <a:prstGeom prst="rect">
            <a:avLst/>
          </a:prstGeom>
          <a:solidFill>
            <a:srgbClr val="F0C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156448" y="3319272"/>
            <a:ext cx="3090672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Consolas"/>
              </a:rPr>
              <a:t>0.50 chance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56448" y="3319272"/>
            <a:ext cx="3090672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Consolas"/>
              </a:rPr>
              <a:t>0.90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" y="3633723"/>
            <a:ext cx="108813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250" b="0" dirty="0">
                <a:solidFill>
                  <a:srgbClr val="98A3B0"/>
                </a:solidFill>
                <a:latin typeface="Calibri"/>
              </a:rPr>
              <a:t>The 0.831 classifier is a different evaluation procedure; the only matched comparator is the length rule </a:t>
            </a:r>
            <a:r>
              <a:rPr sz="1250" b="0" dirty="0">
                <a:solidFill>
                  <a:srgbClr val="E9EEF4"/>
                </a:solidFill>
                <a:latin typeface="Consolas"/>
              </a:rPr>
              <a:t>(paired difference +0.095 [+0.036, +0.155], McNemar p = 0.0018)</a:t>
            </a:r>
            <a:r>
              <a:rPr sz="1250" b="0" dirty="0">
                <a:solidFill>
                  <a:srgbClr val="98A3B0"/>
                </a:solidFill>
                <a:latin typeface="Calibri"/>
              </a:rPr>
              <a:t>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8368" y="4206240"/>
            <a:ext cx="6858000" cy="1005840"/>
          </a:xfrm>
          <a:prstGeom prst="rect">
            <a:avLst/>
          </a:prstGeom>
          <a:solidFill>
            <a:srgbClr val="1F3324"/>
          </a:solidFill>
          <a:ln w="12700">
            <a:solidFill>
              <a:srgbClr val="4A9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59536" y="4348312"/>
            <a:ext cx="667512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300" b="1">
                <a:solidFill>
                  <a:srgbClr val="E9EEF4"/>
                </a:solidFill>
                <a:latin typeface="Calibri"/>
              </a:rPr>
              <a:t>Hermes still discriminates where the length cue points away from its own reply:</a:t>
            </a:r>
          </a:p>
          <a:p>
            <a:pPr algn="l">
              <a:spcAft>
                <a:spcPts val="300"/>
              </a:spcAft>
            </a:pPr>
            <a:r>
              <a:rPr sz="1700" b="1">
                <a:solidFill>
                  <a:srgbClr val="4A9B4A"/>
                </a:solidFill>
                <a:latin typeface="Consolas"/>
              </a:rPr>
              <a:t>+0.381 [+0.188, +0.566]</a:t>
            </a:r>
          </a:p>
          <a:p>
            <a:pPr algn="l">
              <a:lnSpc>
                <a:spcPct val="116000"/>
              </a:lnSpc>
              <a:spcAft>
                <a:spcPts val="0"/>
              </a:spcAft>
            </a:pPr>
            <a:r>
              <a:rPr sz="1150" b="0">
                <a:solidFill>
                  <a:srgbClr val="98A3B0"/>
                </a:solidFill>
                <a:latin typeface="Calibri"/>
              </a:rPr>
              <a:t>75 pairs where a pure length strategy is actively wrong. This study cannot name the residual.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866257" y="4215384"/>
            <a:ext cx="3508879" cy="1138768"/>
          </a:xfrm>
          <a:prstGeom prst="rect">
            <a:avLst/>
          </a:prstGeom>
          <a:solidFill>
            <a:srgbClr val="1A1F2E"/>
          </a:solidFill>
          <a:ln w="12700">
            <a:solidFill>
              <a:srgbClr val="2A32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046720" y="4325112"/>
            <a:ext cx="3328416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1">
                <a:solidFill>
                  <a:srgbClr val="E9EEF4"/>
                </a:solidFill>
                <a:latin typeface="Calibri"/>
              </a:rPr>
              <a:t>Llama-3.1: no self-prediction</a:t>
            </a:r>
          </a:p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00" b="0">
                <a:solidFill>
                  <a:srgbClr val="98A3B0"/>
                </a:solidFill>
                <a:latin typeface="Calibri"/>
              </a:rPr>
              <a:t>Discrimination −0.107 [−0.166, −0.048]; 89.7% “A”. One model's ability, not a property of language models.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58368" y="5541264"/>
            <a:ext cx="10874959" cy="438912"/>
          </a:xfrm>
          <a:prstGeom prst="rect">
            <a:avLst/>
          </a:prstGeom>
          <a:solidFill>
            <a:srgbClr val="0D1117"/>
          </a:solidFill>
          <a:ln w="12700">
            <a:solidFill>
              <a:srgbClr val="F0C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59536" y="5641848"/>
            <a:ext cx="10472623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550" b="1">
                <a:solidFill>
                  <a:srgbClr val="F0C040"/>
                </a:solidFill>
                <a:latin typeface="Calibri"/>
              </a:rPr>
              <a:t>Self-prediction is possible. </a:t>
            </a:r>
            <a:r>
              <a:rPr sz="1550" b="1">
                <a:solidFill>
                  <a:srgbClr val="E9EEF4"/>
                </a:solidFill>
                <a:latin typeface="Calibri"/>
              </a:rPr>
              <a:t>Privileged self-access is not thereby demonstrated.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8368" y="6053328"/>
            <a:ext cx="10874959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050" b="0" dirty="0">
                <a:solidFill>
                  <a:schemeClr val="bg1"/>
                </a:solidFill>
                <a:latin typeface="Consolas"/>
              </a:rPr>
              <a:t>post hoc analyses  ·  0.719 and 0.831 are different evaluation procedures, and no statistical test is run between them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58368" y="6291072"/>
            <a:ext cx="10874959" cy="9525"/>
          </a:xfrm>
          <a:prstGeom prst="rect">
            <a:avLst/>
          </a:prstGeom>
          <a:solidFill>
            <a:srgbClr val="2A3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58368" y="6400800"/>
            <a:ext cx="10874959" cy="2168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200" b="1" dirty="0">
                <a:solidFill>
                  <a:srgbClr val="F0C040"/>
                </a:solidFill>
                <a:latin typeface="Consolas"/>
              </a:rPr>
              <a:t>5</a:t>
            </a:r>
            <a:r>
              <a:rPr sz="1200" b="0" dirty="0">
                <a:solidFill>
                  <a:srgbClr val="6B7683"/>
                </a:solidFill>
                <a:latin typeface="Consolas"/>
              </a:rPr>
              <a:t>  </a:t>
            </a:r>
            <a:r>
              <a:rPr sz="1200" b="0" dirty="0">
                <a:solidFill>
                  <a:schemeClr val="bg1"/>
                </a:solidFill>
                <a:latin typeface="Consolas"/>
              </a:rPr>
              <a:t>/  6     Self-prediction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7" y="299105"/>
            <a:ext cx="10874959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150" b="0" spc="160">
                <a:solidFill>
                  <a:srgbClr val="F0C040"/>
                </a:solidFill>
                <a:latin typeface="Consolas"/>
              </a:rPr>
              <a:t>WHERE THIS GOES NEXT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3153"/>
            <a:ext cx="10874959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800"/>
              </a:spcAft>
            </a:pPr>
            <a:r>
              <a:rPr sz="3400" b="1" dirty="0">
                <a:solidFill>
                  <a:srgbClr val="E9EEF4"/>
                </a:solidFill>
                <a:latin typeface="Calibri"/>
              </a:rPr>
              <a:t>A decision tree, not a schedule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403604"/>
            <a:ext cx="10881360" cy="5868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550" b="0" dirty="0">
                <a:solidFill>
                  <a:srgbClr val="98A3B0"/>
                </a:solidFill>
                <a:latin typeface="Calibri"/>
              </a:rPr>
              <a:t>One question is left open by our own data: </a:t>
            </a:r>
            <a:r>
              <a:rPr sz="1550" b="1" dirty="0">
                <a:solidFill>
                  <a:srgbClr val="E9EEF4"/>
                </a:solidFill>
                <a:latin typeface="Calibri"/>
              </a:rPr>
              <a:t>what is the model-specific residual that survives control of cheap surface cues, and can a behavioral test be built in which a positive privileged-access result would be identifiable?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2212848"/>
            <a:ext cx="3529584" cy="2788920"/>
          </a:xfrm>
          <a:prstGeom prst="rect">
            <a:avLst/>
          </a:prstGeom>
          <a:solidFill>
            <a:srgbClr val="161B22"/>
          </a:solidFill>
          <a:ln w="12700">
            <a:solidFill>
              <a:srgbClr val="2A32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58368" y="2212848"/>
            <a:ext cx="3529584" cy="54864"/>
          </a:xfrm>
          <a:prstGeom prst="rect">
            <a:avLst/>
          </a:prstGeom>
          <a:solidFill>
            <a:srgbClr val="4A9B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8" y="2368296"/>
            <a:ext cx="3163824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2000" b="1">
                <a:solidFill>
                  <a:srgbClr val="4A9B4A"/>
                </a:solidFill>
                <a:latin typeface="Consolas"/>
              </a:rPr>
              <a:t>1   </a:t>
            </a:r>
            <a:r>
              <a:rPr sz="1250" b="1">
                <a:solidFill>
                  <a:srgbClr val="4A9B4A"/>
                </a:solidFill>
                <a:latin typeface="Consolas"/>
              </a:rPr>
              <a:t>DISSOCIATE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2800181"/>
            <a:ext cx="3163824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dirty="0">
                <a:solidFill>
                  <a:srgbClr val="E9EEF4"/>
                </a:solidFill>
                <a:latin typeface="Calibri"/>
              </a:rPr>
              <a:t>Self-preference vs self-prediction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3220005"/>
            <a:ext cx="3163824" cy="16360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200" b="0" dirty="0">
                <a:solidFill>
                  <a:schemeClr val="bg1"/>
                </a:solidFill>
                <a:latin typeface="Calibri"/>
              </a:rPr>
              <a:t>Re-run the probe on the same pairs under two questions — “which would you produce?” against “which is better?”. A residual as large under the quality question reads as self-preference; one specific to the prediction framing is the discriminating outcome. Needs a </a:t>
            </a:r>
            <a:r>
              <a:rPr sz="1200" b="0" dirty="0" err="1">
                <a:solidFill>
                  <a:schemeClr val="bg1"/>
                </a:solidFill>
                <a:latin typeface="Calibri"/>
              </a:rPr>
              <a:t>behavioural</a:t>
            </a:r>
            <a:r>
              <a:rPr sz="1200" b="0" dirty="0">
                <a:solidFill>
                  <a:schemeClr val="bg1"/>
                </a:solidFill>
                <a:latin typeface="Calibri"/>
              </a:rPr>
              <a:t> manipulation check run before collection.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06240" y="3429000"/>
            <a:ext cx="1828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800"/>
              </a:spcAft>
            </a:pPr>
            <a:r>
              <a:rPr sz="1700" b="0">
                <a:solidFill>
                  <a:srgbClr val="6B7683"/>
                </a:solidFill>
                <a:latin typeface="Calibri"/>
              </a:rPr>
              <a:t>→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9120" y="2212848"/>
            <a:ext cx="3529584" cy="2788920"/>
          </a:xfrm>
          <a:prstGeom prst="rect">
            <a:avLst/>
          </a:prstGeom>
          <a:solidFill>
            <a:srgbClr val="161B22"/>
          </a:solidFill>
          <a:ln w="12700">
            <a:solidFill>
              <a:srgbClr val="2A32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89120" y="2212848"/>
            <a:ext cx="3529584" cy="54864"/>
          </a:xfrm>
          <a:prstGeom prst="rect">
            <a:avLst/>
          </a:prstGeom>
          <a:solidFill>
            <a:srgbClr val="4A9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72000" y="2388934"/>
            <a:ext cx="3163824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2000" b="1" dirty="0">
                <a:solidFill>
                  <a:srgbClr val="4A90D9"/>
                </a:solidFill>
                <a:latin typeface="Consolas"/>
              </a:rPr>
              <a:t>2   </a:t>
            </a:r>
            <a:r>
              <a:rPr sz="1250" b="1" dirty="0">
                <a:solidFill>
                  <a:srgbClr val="4A90D9"/>
                </a:solidFill>
                <a:latin typeface="Consolas"/>
              </a:rPr>
              <a:t>AUDIT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2827421"/>
            <a:ext cx="3163824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>
                <a:solidFill>
                  <a:srgbClr val="E9EEF4"/>
                </a:solidFill>
                <a:latin typeface="Calibri"/>
              </a:rPr>
              <a:t>Apply the controls to existing claims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3401568"/>
            <a:ext cx="3163824" cy="1163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200" b="0" dirty="0">
                <a:solidFill>
                  <a:schemeClr val="bg1"/>
                </a:solidFill>
                <a:latin typeface="Calibri"/>
              </a:rPr>
              <a:t>Take the leakage gate and the response-bias check to published </a:t>
            </a:r>
            <a:r>
              <a:rPr sz="1200" b="0" dirty="0" err="1">
                <a:solidFill>
                  <a:schemeClr val="bg1"/>
                </a:solidFill>
                <a:latin typeface="Calibri"/>
              </a:rPr>
              <a:t>behavioural</a:t>
            </a:r>
            <a:r>
              <a:rPr sz="1200" b="0" dirty="0">
                <a:solidFill>
                  <a:schemeClr val="bg1"/>
                </a:solidFill>
                <a:latin typeface="Calibri"/>
              </a:rPr>
              <a:t> introspection results, and ask how many survive controls this cheap. No new model runs; it tests whether the framework </a:t>
            </a:r>
            <a:r>
              <a:rPr sz="1200" b="0" dirty="0" err="1">
                <a:solidFill>
                  <a:schemeClr val="bg1"/>
                </a:solidFill>
                <a:latin typeface="Calibri"/>
              </a:rPr>
              <a:t>generalises</a:t>
            </a:r>
            <a:r>
              <a:rPr sz="1200" b="0" dirty="0">
                <a:solidFill>
                  <a:schemeClr val="bg1"/>
                </a:solidFill>
                <a:latin typeface="Calibri"/>
              </a:rPr>
              <a:t> beyond our stimuli.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36992" y="3429000"/>
            <a:ext cx="1828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800"/>
              </a:spcAft>
            </a:pPr>
            <a:r>
              <a:rPr sz="1700" b="0">
                <a:solidFill>
                  <a:srgbClr val="6B7683"/>
                </a:solidFill>
                <a:latin typeface="Calibri"/>
              </a:rPr>
              <a:t>→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19872" y="2212848"/>
            <a:ext cx="3529584" cy="2788920"/>
          </a:xfrm>
          <a:prstGeom prst="rect">
            <a:avLst/>
          </a:prstGeom>
          <a:solidFill>
            <a:srgbClr val="161B22"/>
          </a:solidFill>
          <a:ln w="12700">
            <a:solidFill>
              <a:srgbClr val="2A32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119872" y="2212848"/>
            <a:ext cx="3529584" cy="54864"/>
          </a:xfrm>
          <a:prstGeom prst="rect">
            <a:avLst/>
          </a:prstGeom>
          <a:solidFill>
            <a:srgbClr val="F0C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302752" y="2367915"/>
            <a:ext cx="3163824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2000" b="1" dirty="0">
                <a:solidFill>
                  <a:srgbClr val="F0C040"/>
                </a:solidFill>
                <a:latin typeface="Consolas"/>
              </a:rPr>
              <a:t>3   </a:t>
            </a:r>
            <a:r>
              <a:rPr sz="1250" b="1" dirty="0">
                <a:solidFill>
                  <a:srgbClr val="F0C040"/>
                </a:solidFill>
                <a:latin typeface="Consolas"/>
              </a:rPr>
              <a:t>TEST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2752" y="2778272"/>
            <a:ext cx="3163824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dirty="0">
                <a:solidFill>
                  <a:srgbClr val="E9EEF4"/>
                </a:solidFill>
                <a:latin typeface="Calibri"/>
              </a:rPr>
              <a:t>Stronger causal ground truth — conditional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6176" y="3334933"/>
            <a:ext cx="3236976" cy="16360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200" b="0" dirty="0">
                <a:solidFill>
                  <a:schemeClr val="bg1"/>
                </a:solidFill>
                <a:latin typeface="Calibri"/>
              </a:rPr>
              <a:t>Only if a residual survives Stage 1 and audited effects do not dissolve: a training-relationship ladder against our one-lineage limit, activation steering or an independently planted property so ground truth is verified rather than assumed, and an incremental-validity test against an observer's features.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" y="5193792"/>
            <a:ext cx="10881360" cy="22121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4000"/>
              </a:lnSpc>
              <a:spcAft>
                <a:spcPts val="800"/>
              </a:spcAft>
            </a:pPr>
            <a:r>
              <a:rPr sz="1250" b="0" dirty="0">
                <a:solidFill>
                  <a:schemeClr val="bg1"/>
                </a:solidFill>
                <a:latin typeface="Calibri"/>
              </a:rPr>
              <a:t>If Stage 1 dissolves the residual, that is the result and Stage 3 does not run. The bottleneck is breadth and experimental design, not implementation.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8368" y="5596128"/>
            <a:ext cx="10874959" cy="530352"/>
          </a:xfrm>
          <a:prstGeom prst="rect">
            <a:avLst/>
          </a:prstGeom>
          <a:solidFill>
            <a:srgbClr val="1A1F2E"/>
          </a:solidFill>
          <a:ln w="12700">
            <a:solidFill>
              <a:srgbClr val="F0C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77824" y="5724144"/>
            <a:ext cx="10436047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650" b="1">
                <a:solidFill>
                  <a:srgbClr val="F0C040"/>
                </a:solidFill>
                <a:latin typeface="Calibri"/>
              </a:rPr>
              <a:t>Can behavioural self-prediction ever provide evidence unavailable to an external observer?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58368" y="6291072"/>
            <a:ext cx="10874959" cy="9525"/>
          </a:xfrm>
          <a:prstGeom prst="rect">
            <a:avLst/>
          </a:prstGeom>
          <a:solidFill>
            <a:srgbClr val="2A3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58368" y="6400800"/>
            <a:ext cx="10874959" cy="2168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200" b="1" dirty="0">
                <a:solidFill>
                  <a:srgbClr val="F0C040"/>
                </a:solidFill>
                <a:latin typeface="Consolas"/>
              </a:rPr>
              <a:t>6</a:t>
            </a:r>
            <a:r>
              <a:rPr sz="1200" b="0" dirty="0">
                <a:solidFill>
                  <a:srgbClr val="6B7683"/>
                </a:solidFill>
                <a:latin typeface="Consolas"/>
              </a:rPr>
              <a:t> </a:t>
            </a:r>
            <a:r>
              <a:rPr sz="1200" b="0" dirty="0">
                <a:solidFill>
                  <a:schemeClr val="bg1"/>
                </a:solidFill>
                <a:latin typeface="Consolas"/>
              </a:rPr>
              <a:t> /  6     Future work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1266</Words>
  <Application>Microsoft Office PowerPoint</Application>
  <PresentationFormat>Widescreen</PresentationFormat>
  <Paragraphs>138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Jaswin Chinthala</cp:lastModifiedBy>
  <cp:revision>4</cp:revision>
  <dcterms:created xsi:type="dcterms:W3CDTF">2013-01-27T09:14:16Z</dcterms:created>
  <dcterms:modified xsi:type="dcterms:W3CDTF">2026-08-16T20:21:08Z</dcterms:modified>
  <cp:category/>
</cp:coreProperties>
</file>