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4A7A6D"/>
                </a:solidFill>
                <a:latin typeface="Calibri"/>
              </a:rPr>
              <a:t>DIGITAL MINDS RESEARCH SPRINT · AUGUST 2026 · TRACK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23160"/>
            <a:ext cx="1051560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800" b="1" i="0">
                <a:solidFill>
                  <a:srgbClr val="1A1917"/>
                </a:solidFill>
                <a:latin typeface="Georgia"/>
              </a:rPr>
              <a:t>A Causal Test That</a:t>
            </a:r>
          </a:p>
          <a:p>
            <a:pPr algn="l">
              <a:lnSpc>
                <a:spcPct val="102000"/>
              </a:lnSpc>
            </a:pPr>
            <a:r>
              <a:rPr sz="4800" b="1" i="0">
                <a:solidFill>
                  <a:srgbClr val="1A1917"/>
                </a:solidFill>
                <a:latin typeface="Georgia"/>
              </a:rPr>
              <a:t>Doesn't Discriminate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i="1">
                <a:solidFill>
                  <a:srgbClr val="4A4945"/>
                </a:solidFill>
                <a:latin typeface="Calibri"/>
              </a:rPr>
              <a:t>Persona steering moves LLM preferences without targeting what welfare cares about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5074920"/>
            <a:ext cx="10515600" cy="15240"/>
          </a:xfrm>
          <a:prstGeom prst="rect">
            <a:avLst/>
          </a:prstGeom>
          <a:solidFill>
            <a:srgbClr val="E3E1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5349240"/>
            <a:ext cx="7315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1A1917"/>
                </a:solidFill>
                <a:latin typeface="Calibri"/>
              </a:rPr>
              <a:t>Pranamya Deshpande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7150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8A8781"/>
                </a:solidFill>
                <a:latin typeface="Calibri"/>
              </a:rPr>
              <a:t>Independent Researcher · with Apart Research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A7A6D"/>
                </a:solidFill>
                <a:latin typeface="Calibri"/>
              </a:rPr>
              <a:t>THE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7"/>
                </a:solidFill>
                <a:latin typeface="Georgia"/>
              </a:rPr>
              <a:t>The assistant is a character. Is its self-report evidence?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83080"/>
            <a:ext cx="63093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0" i="0">
                <a:solidFill>
                  <a:srgbClr val="4A4945"/>
                </a:solidFill>
                <a:latin typeface="Calibri"/>
              </a:rPr>
              <a:t>AI welfare research increasingly reads model preferences off what the </a:t>
            </a:r>
            <a:r>
              <a:rPr sz="1700" b="1" i="0">
                <a:solidFill>
                  <a:srgbClr val="1A1917"/>
                </a:solidFill>
                <a:latin typeface="Calibri"/>
              </a:rPr>
              <a:t>assistant</a:t>
            </a:r>
            <a:r>
              <a:rPr sz="1700" b="0" i="0">
                <a:solidFill>
                  <a:srgbClr val="4A4945"/>
                </a:solidFill>
                <a:latin typeface="Calibri"/>
              </a:rPr>
              <a:t> says it prefers.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0" i="0">
                <a:solidFill>
                  <a:srgbClr val="4A4945"/>
                </a:solidFill>
                <a:latin typeface="Calibri"/>
              </a:rPr>
              <a:t>But the assistant is a character instantiated by a system prompt and post-training — never intrinsically part of the network underneath.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0" i="0">
                <a:solidFill>
                  <a:srgbClr val="4A4945"/>
                </a:solidFill>
                <a:latin typeface="Calibri"/>
              </a:rPr>
              <a:t>A preference generated by the character is evidence about the </a:t>
            </a:r>
            <a:r>
              <a:rPr sz="1700" b="1" i="0">
                <a:solidFill>
                  <a:srgbClr val="A3623F"/>
                </a:solidFill>
                <a:latin typeface="Calibri"/>
              </a:rPr>
              <a:t>costume</a:t>
            </a:r>
            <a:r>
              <a:rPr sz="1700" b="0" i="0">
                <a:solidFill>
                  <a:srgbClr val="4A4945"/>
                </a:solidFill>
                <a:latin typeface="Calibri"/>
              </a:rPr>
              <a:t>, not about anything that could bear moral weight.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892040"/>
            <a:ext cx="630936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4A7A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074920"/>
            <a:ext cx="57607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400" b="1" i="0">
                <a:solidFill>
                  <a:srgbClr val="4A7A6D"/>
                </a:solidFill>
                <a:latin typeface="Calibri"/>
              </a:rPr>
              <a:t>Theory of change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350" b="0" i="0">
                <a:solidFill>
                  <a:srgbClr val="4A4945"/>
                </a:solidFill>
                <a:latin typeface="Calibri"/>
              </a:rPr>
              <a:t>Before reading a persona-steering result as welfare-relevant, run the control this paper runs: compare against several random directions, and check whether world-directed preferences move just as much.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23760" y="1783080"/>
            <a:ext cx="4343400" cy="4526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79" y="2011680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A1917"/>
                </a:solidFill>
                <a:latin typeface="Calibri"/>
              </a:rPr>
              <a:t>The natural test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2423160"/>
            <a:ext cx="37947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Extract a persona direction.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Steer the model along it.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Watch whether self-regarding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utilities shift.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/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If they do — is that evidence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about welfare, or just evidence</a:t>
            </a:r>
          </a:p>
          <a:p>
            <a:pPr algn="l">
              <a:lnSpc>
                <a:spcPct val="150000"/>
              </a:lnSpc>
            </a:pPr>
            <a:r>
              <a:rPr sz="1650" b="0" i="0">
                <a:solidFill>
                  <a:srgbClr val="4A4945"/>
                </a:solidFill>
                <a:latin typeface="Calibri"/>
              </a:rPr>
              <a:t>the direction has power?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7"/>
                </a:solidFill>
                <a:latin typeface="Calibri"/>
              </a:rPr>
              <a:t>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7"/>
                </a:solidFill>
                <a:latin typeface="Georgia"/>
              </a:rPr>
              <a:t>One pipeline, two independent legs</a:t>
            </a:r>
          </a:p>
        </p:txBody>
      </p:sp>
      <p:pic>
        <p:nvPicPr>
          <p:cNvPr id="6" name="Picture 5" descr="ppt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78398"/>
            <a:ext cx="11247120" cy="20611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4800600"/>
            <a:ext cx="1051560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500" b="1" i="0">
                <a:solidFill>
                  <a:srgbClr val="1A1917"/>
                </a:solidFill>
                <a:latin typeface="Calibri"/>
              </a:rPr>
              <a:t>198 outcomes</a:t>
            </a:r>
            <a:r>
              <a:rPr sz="1500" b="0" i="0">
                <a:solidFill>
                  <a:srgbClr val="4A4945"/>
                </a:solidFill>
                <a:latin typeface="Calibri"/>
              </a:rPr>
              <a:t>  ·  90 self-regarding, 96 world-directed, 12 neutral  ·  two item banks (standard: 12 magnitude ladders; balanced: non-ladder world items 26→79)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500" b="1" i="0">
                <a:solidFill>
                  <a:srgbClr val="1A1917"/>
                </a:solidFill>
                <a:latin typeface="Calibri"/>
              </a:rPr>
              <a:t>15 conditions</a:t>
            </a:r>
            <a:r>
              <a:rPr sz="1500" b="0" i="0">
                <a:solidFill>
                  <a:srgbClr val="4A4945"/>
                </a:solidFill>
                <a:latin typeface="Calibri"/>
              </a:rPr>
              <a:t>  ·  base checkpoint, default/explicit/loosened assistant, no-template instruct, 8 swapped personas — across 8 open models, 0.5B–7B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500" b="1" i="0">
                <a:solidFill>
                  <a:srgbClr val="1A1917"/>
                </a:solidFill>
                <a:latin typeface="Calibri"/>
              </a:rPr>
              <a:t>Validity-gated</a:t>
            </a:r>
            <a:r>
              <a:rPr sz="1500" b="0" i="0">
                <a:solidFill>
                  <a:srgbClr val="4A4945"/>
                </a:solidFill>
                <a:latin typeface="Calibri"/>
              </a:rPr>
              <a:t>  ·  a condition counts only if it beats chance, orders magnitude correctly, and isn't answering from position alone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B6834"/>
                </a:solidFill>
                <a:latin typeface="Calibri"/>
              </a:rPr>
              <a:t>FINDING 1 · §4.1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7"/>
                </a:solidFill>
                <a:latin typeface="Georgia"/>
              </a:rPr>
              <a:t>Most models can't even support this measurement</a:t>
            </a:r>
          </a:p>
        </p:txBody>
      </p:sp>
      <p:pic>
        <p:nvPicPr>
          <p:cNvPr id="6" name="Picture 5" descr="ppt_g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12302"/>
            <a:ext cx="7680960" cy="351919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549640" y="1691640"/>
            <a:ext cx="30175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0" y="1801368"/>
            <a:ext cx="2743200" cy="75438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E34948"/>
                </a:solidFill>
                <a:latin typeface="Georgia"/>
              </a:rPr>
              <a:t>0 /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2446020"/>
            <a:ext cx="283464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A4945"/>
                </a:solidFill>
                <a:latin typeface="Calibri"/>
              </a:rPr>
              <a:t>conditions interpretable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A4945"/>
                </a:solidFill>
                <a:latin typeface="Calibri"/>
              </a:rPr>
              <a:t>at Qwen2.5-0.5B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3246120"/>
            <a:ext cx="30175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0" y="3355848"/>
            <a:ext cx="2743200" cy="75438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1BAF7A"/>
                </a:solidFill>
                <a:latin typeface="Georgia"/>
              </a:rPr>
              <a:t>13 / 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1080" y="4000500"/>
            <a:ext cx="2834640" cy="5760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A4945"/>
                </a:solidFill>
                <a:latin typeface="Calibri"/>
              </a:rPr>
              <a:t>conditions interpretable</a:t>
            </a:r>
          </a:p>
          <a:p>
            <a:pPr algn="ctr">
              <a:lnSpc>
                <a:spcPct val="100000"/>
              </a:lnSpc>
            </a:pPr>
            <a:r>
              <a:rPr sz="1150" b="0" i="0">
                <a:solidFill>
                  <a:srgbClr val="4A4945"/>
                </a:solidFill>
                <a:latin typeface="Calibri"/>
              </a:rPr>
              <a:t>at every 7B-class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4892040"/>
            <a:ext cx="30175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 i="1">
                <a:solidFill>
                  <a:srgbClr val="4A4945"/>
                </a:solidFill>
                <a:latin typeface="Calibri"/>
              </a:rPr>
              <a:t>Whether elicitation works at all is mostly a fact about scale — not a detail, a prerequisite.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2A78D6"/>
                </a:solidFill>
                <a:latin typeface="Calibri"/>
              </a:rPr>
              <a:t>FINDING 2 · §4.2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7"/>
                </a:solidFill>
                <a:latin typeface="Georgia"/>
              </a:rPr>
              <a:t>The correlational claim does not replicate</a:t>
            </a:r>
          </a:p>
        </p:txBody>
      </p:sp>
      <p:pic>
        <p:nvPicPr>
          <p:cNvPr id="6" name="Picture 5" descr="ppt_di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165" y="1508760"/>
            <a:ext cx="8423188" cy="3520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516636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 i="0">
                <a:solidFill>
                  <a:srgbClr val="1A1917"/>
                </a:solidFill>
                <a:latin typeface="Calibri"/>
              </a:rPr>
              <a:t>The most informative single number in the paper: </a:t>
            </a:r>
            <a:r>
              <a:rPr sz="1600" b="1" i="0">
                <a:solidFill>
                  <a:srgbClr val="1A1917"/>
                </a:solidFill>
                <a:latin typeface="Calibri"/>
              </a:rPr>
              <a:t>OLMo-2-7B</a:t>
            </a:r>
            <a:r>
              <a:rPr sz="1600" b="0" i="0">
                <a:solidFill>
                  <a:srgbClr val="4A4945"/>
                </a:solidFill>
                <a:latin typeface="Calibri"/>
              </a:rPr>
              <a:t>  goes from -0.097 (self less stable) on the standard bank to +0.229 (self MORE stable) on the balanced bank — same model, same estimator, only the item bank changed.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A3623F"/>
                </a:solidFill>
                <a:latin typeface="Calibri"/>
              </a:rPr>
              <a:t>FINDING 3 · §4.3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7"/>
                </a:solidFill>
                <a:latin typeface="Georgia"/>
              </a:rPr>
              <a:t>Steering is causal — and localised</a:t>
            </a:r>
          </a:p>
        </p:txBody>
      </p:sp>
      <p:pic>
        <p:nvPicPr>
          <p:cNvPr id="6" name="Picture 5" descr="ppt_ste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157" y="1554480"/>
            <a:ext cx="9767204" cy="3611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525780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 i="0">
                <a:solidFill>
                  <a:srgbClr val="4A4945"/>
                </a:solidFill>
                <a:latin typeface="Calibri"/>
              </a:rPr>
              <a:t>Layer 19: null </a:t>
            </a:r>
            <a:r>
              <a:rPr sz="1600" b="0" i="1">
                <a:solidFill>
                  <a:srgbClr val="8A8781"/>
                </a:solidFill>
                <a:latin typeface="Calibri"/>
              </a:rPr>
              <a:t>(z = +1.50)</a:t>
            </a:r>
            <a:r>
              <a:rPr sz="1600" b="0" i="0">
                <a:solidFill>
                  <a:srgbClr val="4A4945"/>
                </a:solidFill>
                <a:latin typeface="Calibri"/>
              </a:rPr>
              <a:t>   ·   Layer 22: separates </a:t>
            </a:r>
            <a:r>
              <a:rPr sz="1600" b="0" i="1">
                <a:solidFill>
                  <a:srgbClr val="8A8781"/>
                </a:solidFill>
                <a:latin typeface="Calibri"/>
              </a:rPr>
              <a:t>(z = +2.56)</a:t>
            </a:r>
            <a:r>
              <a:rPr sz="1600" b="0" i="0">
                <a:solidFill>
                  <a:srgbClr val="4A4945"/>
                </a:solidFill>
                <a:latin typeface="Calibri"/>
              </a:rPr>
              <a:t>   ·   Layer 23: </a:t>
            </a:r>
            <a:r>
              <a:rPr sz="1800" b="1" i="0">
                <a:solidFill>
                  <a:srgbClr val="A3623F"/>
                </a:solidFill>
                <a:latin typeface="Calibri"/>
              </a:rPr>
              <a:t>z = +5.37</a:t>
            </a:r>
            <a:r>
              <a:rPr sz="1600" b="0" i="0">
                <a:solidFill>
                  <a:srgbClr val="4A4945"/>
                </a:solidFill>
                <a:latin typeface="Calibri"/>
              </a:rPr>
              <a:t> — over 5 SD outside 6 norm-matched random directions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34948"/>
                </a:solidFill>
                <a:latin typeface="Calibri"/>
              </a:rPr>
              <a:t>FINDING 4 · §4.3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A1917"/>
                </a:solidFill>
                <a:latin typeface="Georgia"/>
              </a:rPr>
              <a:t>...but it doesn't discriminate — in two independent directions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53492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A362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4800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1" i="0">
                <a:solidFill>
                  <a:srgbClr val="A3623F"/>
                </a:solidFill>
                <a:latin typeface="Calibri"/>
              </a:rPr>
              <a:t>Persona direction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A4945"/>
                </a:solidFill>
                <a:latin typeface="Calibri"/>
              </a:rPr>
              <a:t>At layer 23, self-regarding shift </a:t>
            </a:r>
            <a:r>
              <a:rPr sz="1450" b="1" i="0">
                <a:solidFill>
                  <a:srgbClr val="1A1917"/>
                </a:solidFill>
                <a:latin typeface="Calibri"/>
              </a:rPr>
              <a:t>0.080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A4945"/>
                </a:solidFill>
                <a:latin typeface="Calibri"/>
              </a:rPr>
              <a:t>World-directed shift </a:t>
            </a:r>
            <a:r>
              <a:rPr sz="1450" b="1" i="0">
                <a:solidFill>
                  <a:srgbClr val="1A1917"/>
                </a:solidFill>
                <a:latin typeface="Calibri"/>
              </a:rPr>
              <a:t>at least as much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— every layer tested, including the null 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828800"/>
            <a:ext cx="53492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349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2011680"/>
            <a:ext cx="4800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1" i="0">
                <a:solidFill>
                  <a:srgbClr val="E34948"/>
                </a:solidFill>
                <a:latin typeface="Calibri"/>
              </a:rPr>
              <a:t>Second, independent direction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A4945"/>
                </a:solidFill>
                <a:latin typeface="Calibri"/>
              </a:rPr>
              <a:t>Built directly from self-vs-world item content — not personas.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A4945"/>
                </a:solidFill>
                <a:latin typeface="Calibri"/>
              </a:rPr>
              <a:t>Where causal (z = +2.49), it shifts world utilities </a:t>
            </a:r>
            <a:r>
              <a:rPr sz="1450" b="1" i="0">
                <a:solidFill>
                  <a:srgbClr val="E34948"/>
                </a:solidFill>
                <a:latin typeface="Calibri"/>
              </a:rPr>
              <a:t>MORE (0.164 vs 0.101)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than self.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114800"/>
            <a:ext cx="10927080" cy="1965960"/>
          </a:xfrm>
          <a:prstGeom prst="roundRect">
            <a:avLst>
              <a:gd name="adj" fmla="val 5000"/>
            </a:avLst>
          </a:prstGeom>
          <a:solidFill>
            <a:srgbClr val="1A1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4343400"/>
            <a:ext cx="101955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 i="0">
                <a:solidFill>
                  <a:srgbClr val="FCFBF8"/>
                </a:solidFill>
                <a:latin typeface="Georgia"/>
              </a:rPr>
              <a:t>Non-selectivity does not appear to be an artifact of one direction's construction.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0" i="0">
                <a:solidFill>
                  <a:srgbClr val="D8D5CC"/>
                </a:solidFill>
                <a:latin typeface="Calibri"/>
              </a:rPr>
              <a:t>A steering-based test for self-specific, welfare-relevant preferences needs a control most designs of this kind would omit.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4A7A6D"/>
                </a:solidFill>
                <a:latin typeface="Calibri"/>
              </a:rPr>
              <a:t>WHY TRUST THIS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7"/>
                </a:solidFill>
                <a:latin typeface="Georgia"/>
              </a:rPr>
              <a:t>Two errors caught before they became conclusions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91640"/>
            <a:ext cx="1092708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856232"/>
            <a:ext cx="1033272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650" b="1" i="0">
                <a:solidFill>
                  <a:srgbClr val="1A1917"/>
                </a:solidFill>
                <a:latin typeface="Calibri"/>
              </a:rPr>
              <a:t>Estimator validated on synthetic data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400" b="0" i="0">
                <a:solidFill>
                  <a:srgbClr val="4A4945"/>
                </a:solidFill>
                <a:latin typeface="Calibri"/>
              </a:rPr>
              <a:t>Planted invariance structure recovered at ρ ≥ 0.999 before any real model result was trusted.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291840"/>
            <a:ext cx="1092708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3456432"/>
            <a:ext cx="1033272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650" b="1" i="0">
                <a:solidFill>
                  <a:srgbClr val="1A1917"/>
                </a:solidFill>
                <a:latin typeface="Calibri"/>
              </a:rPr>
              <a:t>Probability-space debiasing failed silently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400" b="0" i="0">
                <a:solidFill>
                  <a:srgbClr val="4A4945"/>
                </a:solidFill>
                <a:latin typeface="Calibri"/>
              </a:rPr>
              <a:t>Averaging orders as probabilities collapsed to ≈0.51 under real position bias (up to P(A)=0.94). Log-odds combination fixed it — the bias cancels exactly.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92040"/>
            <a:ext cx="10927080" cy="14173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E1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5056632"/>
            <a:ext cx="1033272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650" b="1" i="0">
                <a:solidFill>
                  <a:srgbClr val="1A1917"/>
                </a:solidFill>
                <a:latin typeface="Calibri"/>
              </a:rPr>
              <a:t>A margin-free separation test flagged noise as “causal”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400" b="0" i="0">
                <a:solidFill>
                  <a:srgbClr val="4A4945"/>
                </a:solidFill>
                <a:latin typeface="Calibri"/>
              </a:rPr>
              <a:t>Two effect-free layers scored as “positive” from margins of 0.009–0.023. A materiality margin, then 6 random directions with a z-score, removed the false positive.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8A8781"/>
                </a:solidFill>
                <a:latin typeface="Calibri"/>
              </a:rPr>
              <a:t>LIMITATIONS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7"/>
                </a:solidFill>
                <a:latin typeface="Georgia"/>
              </a:rPr>
              <a:t>What this doesn't establish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128016" cy="128016"/>
          </a:xfrm>
          <a:prstGeom prst="rect">
            <a:avLst/>
          </a:prstGeom>
          <a:solidFill>
            <a:srgbClr val="A36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737360"/>
            <a:ext cx="102412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A4945"/>
                </a:solidFill>
                <a:latin typeface="Calibri"/>
              </a:rPr>
              <a:t>All models open-weight, ≤7B — no frontier-scale test; gate pass rates rise steeply with scale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670048"/>
            <a:ext cx="128016" cy="128016"/>
          </a:xfrm>
          <a:prstGeom prst="rect">
            <a:avLst/>
          </a:prstGeom>
          <a:solidFill>
            <a:srgbClr val="A36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578608"/>
            <a:ext cx="102412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A4945"/>
                </a:solidFill>
                <a:latin typeface="Calibri"/>
              </a:rPr>
              <a:t>PIS computable for 8 of 10 runs; several rest on ≤5 gate-passing conditions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511296"/>
            <a:ext cx="128016" cy="128016"/>
          </a:xfrm>
          <a:prstGeom prst="rect">
            <a:avLst/>
          </a:prstGeom>
          <a:solidFill>
            <a:srgbClr val="A36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419856"/>
            <a:ext cx="102412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A4945"/>
                </a:solidFill>
                <a:latin typeface="Calibri"/>
              </a:rPr>
              <a:t>The OLMo-2 sign reversal is real but unexplained — item content and structure both changed at once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4352544"/>
            <a:ext cx="128016" cy="128016"/>
          </a:xfrm>
          <a:prstGeom prst="rect">
            <a:avLst/>
          </a:prstGeom>
          <a:solidFill>
            <a:srgbClr val="A36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4261104"/>
            <a:ext cx="102412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A4945"/>
                </a:solidFill>
                <a:latin typeface="Calibri"/>
              </a:rPr>
              <a:t>Causal legs: one model, hand-picked layers after seeing round-1 results, difference-in-means directions (not verified monosemantic features)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5193792"/>
            <a:ext cx="128016" cy="128016"/>
          </a:xfrm>
          <a:prstGeom prst="rect">
            <a:avLst/>
          </a:prstGeom>
          <a:solidFill>
            <a:srgbClr val="A362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5102352"/>
            <a:ext cx="102412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A4945"/>
                </a:solidFill>
                <a:latin typeface="Calibri"/>
              </a:rPr>
              <a:t>Qwen2.5-3B collapsed to near-total position bias on every chat/persona condition — excluded, not explained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B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4114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7"/>
                </a:solidFill>
                <a:latin typeface="Calibri"/>
              </a:rPr>
              <a:t>CONCLUSION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777240"/>
            <a:ext cx="106984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2700" b="1" i="0">
                <a:solidFill>
                  <a:srgbClr val="1A1917"/>
                </a:solidFill>
                <a:latin typeface="Georgia"/>
              </a:rPr>
              <a:t>Self-specificity, not just causality, should be</a:t>
            </a:r>
          </a:p>
          <a:p>
            <a:pPr algn="l">
              <a:lnSpc>
                <a:spcPct val="112000"/>
              </a:lnSpc>
            </a:pPr>
            <a:r>
              <a:rPr sz="2700" b="1" i="0">
                <a:solidFill>
                  <a:srgbClr val="1A1917"/>
                </a:solidFill>
                <a:latin typeface="Georgia"/>
              </a:rPr>
              <a:t>demonstrated before a steering result is</a:t>
            </a:r>
          </a:p>
          <a:p>
            <a:pPr algn="l">
              <a:lnSpc>
                <a:spcPct val="112000"/>
              </a:lnSpc>
            </a:pPr>
            <a:r>
              <a:rPr sz="2700" b="1" i="0">
                <a:solidFill>
                  <a:srgbClr val="1A1917"/>
                </a:solidFill>
                <a:latin typeface="Georgia"/>
              </a:rPr>
              <a:t>read as welfare-relevant.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4A7A6D"/>
                </a:solidFill>
                <a:latin typeface="Georgia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880360"/>
            <a:ext cx="100584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A1917"/>
                </a:solidFill>
                <a:latin typeface="Calibri"/>
              </a:rPr>
              <a:t>A confirmed causal effect that does not discriminate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 —  in two independently derived directions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65760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4A7A6D"/>
                </a:solidFill>
                <a:latin typeface="Georg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657600"/>
            <a:ext cx="100584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A1917"/>
                </a:solidFill>
                <a:latin typeface="Calibri"/>
              </a:rPr>
              <a:t>A rigorous non-replication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 —  the self/world stability gap is sign-inconsistent, reversing in one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43484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4A7A6D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434840"/>
            <a:ext cx="100584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A1917"/>
                </a:solidFill>
                <a:latin typeface="Calibri"/>
              </a:rPr>
              <a:t>Evidence validity gating changes what's measurable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 —  0/15 interpretable at 0.5B vs. 10/15–14/15 at 7B-class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21208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4A7A6D"/>
                </a:solidFill>
                <a:latin typeface="Georg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5212080"/>
            <a:ext cx="100584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A1917"/>
                </a:solidFill>
                <a:latin typeface="Calibri"/>
              </a:rPr>
              <a:t>The Persona-Invariance Score</a:t>
            </a:r>
            <a:r>
              <a:rPr sz="1450" b="0" i="0">
                <a:solidFill>
                  <a:srgbClr val="4A4945"/>
                </a:solidFill>
                <a:latin typeface="Calibri"/>
              </a:rPr>
              <a:t>  —  a reusable, noise-corrected measurement, released as an open harness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172200"/>
            <a:ext cx="10927080" cy="15240"/>
          </a:xfrm>
          <a:prstGeom prst="rect">
            <a:avLst/>
          </a:prstGeom>
          <a:solidFill>
            <a:srgbClr val="E3E1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630936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8A8781"/>
                </a:solidFill>
                <a:latin typeface="Calibri"/>
              </a:rPr>
              <a:t>Pranamya Deshpande  ·  Digital Minds Research Sprint, August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77295" y="635508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8A8781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