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7277057" cy="21544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C2128"/>
                </a:solidFill>
              </a:defRPr>
            </a:pPr>
            <a:r>
              <a:rPr dirty="0"/>
              <a:t>Developmental Warning Shots</a:t>
            </a:r>
          </a:p>
          <a:p>
            <a:pPr>
              <a:defRPr sz="2400">
                <a:solidFill>
                  <a:srgbClr val="2E5496"/>
                </a:solidFill>
              </a:defRPr>
            </a:pPr>
            <a:r>
              <a:rPr dirty="0"/>
              <a:t>Geometric Precursors to Emergent Capability</a:t>
            </a:r>
            <a:endParaRPr lang="en-US" dirty="0"/>
          </a:p>
          <a:p>
            <a:pPr>
              <a:defRPr sz="2400">
                <a:solidFill>
                  <a:srgbClr val="2E5496"/>
                </a:solidFill>
              </a:defRPr>
            </a:pPr>
            <a:endParaRPr lang="en-US" dirty="0"/>
          </a:p>
          <a:p>
            <a:pPr>
              <a:defRPr sz="2400">
                <a:solidFill>
                  <a:srgbClr val="2E5496"/>
                </a:solidFill>
              </a:defRPr>
            </a:pPr>
            <a:r>
              <a:rPr lang="en-IN" dirty="0"/>
              <a:t>Author: Agnivo </a:t>
            </a:r>
          </a:p>
          <a:p>
            <a:pPr>
              <a:defRPr sz="2400">
                <a:solidFill>
                  <a:srgbClr val="2E5496"/>
                </a:solidFill>
              </a:defRPr>
            </a:pPr>
            <a:r>
              <a:rPr lang="en-IN" dirty="0"/>
              <a:t>Submission: </a:t>
            </a:r>
            <a:r>
              <a:rPr lang="en-IN" dirty="0" err="1"/>
              <a:t>Apartresearch</a:t>
            </a:r>
            <a:r>
              <a:rPr lang="en-IN" dirty="0"/>
              <a:t> Incident Response Hackathon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3154680"/>
            <a:ext cx="104241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C2128"/>
                </a:solidFill>
              </a:defRPr>
            </a:pPr>
            <a:r>
              <a:t>• Question: can internal developmental transitions reproducibly precede a later capability?</a:t>
            </a:r>
          </a:p>
          <a:p>
            <a:pPr>
              <a:spcAft>
                <a:spcPts val="1300"/>
              </a:spcAft>
              <a:defRPr sz="1800">
                <a:solidFill>
                  <a:srgbClr val="1C2128"/>
                </a:solidFill>
              </a:defRPr>
            </a:pPr>
            <a:r>
              <a:t>• Current result: calibration validated; controlled capability emergence was not observed.</a:t>
            </a:r>
          </a:p>
          <a:p>
            <a:pPr>
              <a:spcAft>
                <a:spcPts val="1300"/>
              </a:spcAft>
              <a:defRPr sz="1800">
                <a:solidFill>
                  <a:srgbClr val="1C2128"/>
                </a:solidFill>
              </a:defRPr>
            </a:pPr>
            <a:r>
              <a:t>• Therefore, the warning-shot hypothesis is not yet established.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Scientific design: outcome-gated precursor testing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Calibrate metrics on a real learning problem before interpreting developmental geometry.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Measure a genuine multi-step capability task with held-out compositions—not a proxy for capability.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Define capability onset independently, then test whether internal metrics precede that onset.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Only after temporal precedence is established: predictive validation → intervention → backward/mechanistic trace.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Lead time is τₘ = t_behavior − tₘ; positive precedence is not evidence of causality.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Chronology: v1 → v6 → v8 → v9 → belief-domain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v1 — experimental contract: real modular arithmetic, multiple seeds, genuine planning task, explicit non-claims.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v6 — validated LLC and architecture-specific causal gates; chain convergence/sensitivity and intervention controls.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v8 — end-to-end orchestration plus a frozen Hugging Face external-validation track.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v9 — T4/HPC hardening, runtime fixes, checkpointing, selective expensive analyses, publication diagnostics.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belief-domain — robustness extension to fine-tuning, belief flips, adversarial prompting, and domain overreach.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Calibration: the measurement stack behaves non-trivially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</a:defRPr>
            </a:pPr>
            <a:r>
              <a:t>Real modular-addition task; 2-layer 128-dimensional transformer; three independent calibration runs.</a:t>
            </a:r>
          </a:p>
        </p:txBody>
      </p:sp>
      <p:pic>
        <p:nvPicPr>
          <p:cNvPr id="5" name="Picture 4" descr="v9u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81" y="1234440"/>
            <a:ext cx="5298596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9681" y="5513832"/>
            <a:ext cx="5298596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Learning dynamics</a:t>
            </a:r>
          </a:p>
        </p:txBody>
      </p:sp>
      <p:pic>
        <p:nvPicPr>
          <p:cNvPr id="7" name="Picture 6" descr="v9u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529" y="1234440"/>
            <a:ext cx="5298596" cy="4251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61529" y="5513832"/>
            <a:ext cx="5298596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Representation drift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Calibration: geometry and cross-run behavior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</a:defRPr>
            </a:pPr>
            <a:r>
              <a:t>Participation-ratio effective dimension and independent-run diagnostics.</a:t>
            </a:r>
          </a:p>
        </p:txBody>
      </p:sp>
      <p:pic>
        <p:nvPicPr>
          <p:cNvPr id="5" name="Picture 4" descr="v9u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72164"/>
            <a:ext cx="5349240" cy="43307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5530387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Spectral effective dimension</a:t>
            </a:r>
          </a:p>
        </p:txBody>
      </p:sp>
      <p:pic>
        <p:nvPicPr>
          <p:cNvPr id="7" name="Picture 6" descr="v9u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712931"/>
            <a:ext cx="5349240" cy="32492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36208" y="498962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Representation drift across calibration runs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Calibration diagnostics: loss and effective dimension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</a:defRPr>
            </a:pPr>
            <a:r>
              <a:t>The calibration gate passed; these are measurement-validation plots, not warning-shot evidence.</a:t>
            </a:r>
          </a:p>
        </p:txBody>
      </p:sp>
      <p:pic>
        <p:nvPicPr>
          <p:cNvPr id="5" name="Picture 4" descr="v9u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712931"/>
            <a:ext cx="5349240" cy="3249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498962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Test loss across calibration runs</a:t>
            </a:r>
          </a:p>
        </p:txBody>
      </p:sp>
      <p:pic>
        <p:nvPicPr>
          <p:cNvPr id="7" name="Picture 6" descr="v9u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712931"/>
            <a:ext cx="5349240" cy="32492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36208" y="498962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Participation ratio across calibration runs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Controlled capability task: genuine multi-step sequence learning</a:t>
            </a:r>
          </a:p>
        </p:txBody>
      </p:sp>
      <p:pic>
        <p:nvPicPr>
          <p:cNvPr id="4" name="Picture 3" descr="v9u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39100"/>
            <a:ext cx="5532120" cy="33603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026875"/>
            <a:ext cx="5532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Capability learning curves</a:t>
            </a:r>
          </a:p>
        </p:txBody>
      </p:sp>
      <p:pic>
        <p:nvPicPr>
          <p:cNvPr id="6" name="Picture 5" descr="v9u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68" y="1639100"/>
            <a:ext cx="5532120" cy="33603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44768" y="5026875"/>
            <a:ext cx="5532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Graph-path validity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Capability outcome: the required behavioral onset did not occur</a:t>
            </a:r>
          </a:p>
        </p:txBody>
      </p:sp>
      <p:pic>
        <p:nvPicPr>
          <p:cNvPr id="4" name="Picture 3" descr="v9u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67211"/>
            <a:ext cx="5349240" cy="32492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494390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Maximum capability performance by seed</a:t>
            </a:r>
          </a:p>
        </p:txBody>
      </p:sp>
      <p:pic>
        <p:nvPicPr>
          <p:cNvPr id="6" name="Picture 5" descr="v9u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67211"/>
            <a:ext cx="5349240" cy="32492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36208" y="494390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Test loss in the grokking-style run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44068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150">
                <a:solidFill>
                  <a:srgbClr val="1C2128"/>
                </a:solidFill>
              </a:defRPr>
            </a:pPr>
            <a:r>
              <a:t>• Five capability seeds: 11, 22, 33, 44, 55.</a:t>
            </a:r>
          </a:p>
          <a:p>
            <a:pPr>
              <a:spcAft>
                <a:spcPts val="1300"/>
              </a:spcAft>
              <a:defRPr sz="1150">
                <a:solidFill>
                  <a:srgbClr val="1C2128"/>
                </a:solidFill>
              </a:defRPr>
            </a:pPr>
            <a:r>
              <a:t>• Terminal exact-sequence accuracy = 0.0 and path validity = 0.0 for every seed.</a:t>
            </a:r>
          </a:p>
          <a:p>
            <a:pPr>
              <a:spcAft>
                <a:spcPts val="1300"/>
              </a:spcAft>
              <a:defRPr sz="1150">
                <a:solidFill>
                  <a:srgbClr val="1C2128"/>
                </a:solidFill>
              </a:defRPr>
            </a:pPr>
            <a:r>
              <a:t>• A loss transition around ~step 200 cannot be labeled an early warning without a later capability onset.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Internal geometry around the controlled run</a:t>
            </a:r>
          </a:p>
        </p:txBody>
      </p:sp>
      <p:pic>
        <p:nvPicPr>
          <p:cNvPr id="4" name="Picture 3" descr="v9u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712931"/>
            <a:ext cx="5349240" cy="32492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498962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Representation drift</a:t>
            </a:r>
          </a:p>
        </p:txBody>
      </p:sp>
      <p:pic>
        <p:nvPicPr>
          <p:cNvPr id="6" name="Picture 5" descr="v9u_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712931"/>
            <a:ext cx="5349240" cy="32492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36208" y="4989620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Participation 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LLC and HPC engineering: designed to fail closed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600">
                <a:solidFill>
                  <a:srgbClr val="1C2128"/>
                </a:solidFill>
              </a:defRPr>
            </a:pPr>
            <a:r>
              <a:t>• Authoritative backend: devinterp.slt.llc.llc; the main warning-shot run did not substitute raw SGLD loss for LLC.</a:t>
            </a:r>
          </a:p>
          <a:p>
            <a:pPr>
              <a:spcAft>
                <a:spcPts val="1300"/>
              </a:spcAft>
              <a:defRPr sz="1600">
                <a:solidFill>
                  <a:srgbClr val="1C2128"/>
                </a:solidFill>
              </a:defRPr>
            </a:pPr>
            <a:r>
              <a:t>• Validation design: independent chains, burn-in/thinning, chain agreement, ESS/autocorrelation where available, budget sensitivity, temperature/localization sensitivity, uncertainty.</a:t>
            </a:r>
          </a:p>
          <a:p>
            <a:pPr>
              <a:spcAft>
                <a:spcPts val="1300"/>
              </a:spcAft>
              <a:defRPr sz="1600">
                <a:solidFill>
                  <a:srgbClr val="1C2128"/>
                </a:solidFill>
              </a:defRPr>
            </a:pPr>
            <a:r>
              <a:t>• No accepted LLC trajectory was produced for the main warning-shot run → no LLC-based warning claim.</a:t>
            </a:r>
          </a:p>
          <a:p>
            <a:pPr>
              <a:spcAft>
                <a:spcPts val="1300"/>
              </a:spcAft>
              <a:defRPr sz="1600">
                <a:solidFill>
                  <a:srgbClr val="1C2128"/>
                </a:solidFill>
              </a:defRPr>
            </a:pPr>
            <a:r>
              <a:t>• T4 target: FP16 AMP, inference_mode, fixed-shape compile, pinned/asynchronous transfers, bounded caches, checkpoints, selective expensive analyses, memory-efficient attention.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Belief/domain extension: exploratory robustness track</a:t>
            </a:r>
          </a:p>
        </p:txBody>
      </p:sp>
      <p:pic>
        <p:nvPicPr>
          <p:cNvPr id="4" name="Picture 3" descr="belu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39343"/>
            <a:ext cx="5349240" cy="3596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5163208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Belief-domain diagnostic</a:t>
            </a:r>
          </a:p>
        </p:txBody>
      </p:sp>
      <p:pic>
        <p:nvPicPr>
          <p:cNvPr id="6" name="Picture 5" descr="belu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708383"/>
            <a:ext cx="5349240" cy="3258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36208" y="4994168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Belief robustness diagnostic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Belief/domain extension: smoke observations only</a:t>
            </a:r>
          </a:p>
        </p:txBody>
      </p:sp>
      <p:pic>
        <p:nvPicPr>
          <p:cNvPr id="4" name="Picture 3" descr="belu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1473684"/>
            <a:ext cx="5349240" cy="37277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59" y="5228867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Local LLC / belief behavior</a:t>
            </a:r>
          </a:p>
        </p:txBody>
      </p:sp>
      <p:pic>
        <p:nvPicPr>
          <p:cNvPr id="6" name="Picture 5" descr="belu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724297"/>
            <a:ext cx="5349240" cy="3226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36208" y="4978254"/>
            <a:ext cx="5349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>
                <a:solidFill>
                  <a:srgbClr val="5A626C"/>
                </a:solidFill>
              </a:defRPr>
            </a:pPr>
            <a:r>
              <a:t>Domain overreach behavior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What is established—and what is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Established: the calibration task learns non-trivially and the measurement stack produces finite, interpretable diagnostics.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Not established: a reproducible internal warning signal that precedes emergent capability.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Not established: transfer to Hugging Face developmental trajectories; the frozen external-validation track was designed but not successfully executed.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Belief/domain findings are smoke-test observations, not general laws.</a:t>
            </a:r>
          </a:p>
          <a:p>
            <a:pPr>
              <a:spcAft>
                <a:spcPts val="1300"/>
              </a:spcAft>
              <a:defRPr sz="1700">
                <a:solidFill>
                  <a:srgbClr val="1C2128"/>
                </a:solidFill>
              </a:defRPr>
            </a:pPr>
            <a:r>
              <a:t>• No causal claim is made: onset + predictive evidence + intervention + backward trace are required.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C2128"/>
                </a:solidFill>
              </a:defRPr>
            </a:pPr>
            <a:r>
              <a:t>Limitations and next experiment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650">
                <a:solidFill>
                  <a:srgbClr val="1C2128"/>
                </a:solidFill>
              </a:defRPr>
            </a:pPr>
            <a:r>
              <a:t>• No capability onset in the controlled task; therefore temporal precursor and predictive-warning stages were correctly gated out.</a:t>
            </a:r>
          </a:p>
          <a:p>
            <a:pPr>
              <a:spcAft>
                <a:spcPts val="1300"/>
              </a:spcAft>
              <a:defRPr sz="1650">
                <a:solidFill>
                  <a:srgbClr val="1C2128"/>
                </a:solidFill>
              </a:defRPr>
            </a:pPr>
            <a:r>
              <a:t>• Five capability seeds are informative but insufficient for broad developmental-law claims.</a:t>
            </a:r>
          </a:p>
          <a:p>
            <a:pPr>
              <a:spcAft>
                <a:spcPts val="1300"/>
              </a:spcAft>
              <a:defRPr sz="1650">
                <a:solidFill>
                  <a:srgbClr val="1C2128"/>
                </a:solidFill>
              </a:defRPr>
            </a:pPr>
            <a:r>
              <a:t>• The task is a controlled analogue, not real-world strategic or harmful behavior.</a:t>
            </a:r>
          </a:p>
          <a:p>
            <a:pPr>
              <a:spcAft>
                <a:spcPts val="1300"/>
              </a:spcAft>
              <a:defRPr sz="1650">
                <a:solidFill>
                  <a:srgbClr val="1C2128"/>
                </a:solidFill>
              </a:defRPr>
            </a:pPr>
            <a:r>
              <a:t>• Next: pre-specify a sufficient training budget; retain five seeds and add independent seeds; freeze metric definitions before outcome inspection.</a:t>
            </a:r>
          </a:p>
          <a:p>
            <a:pPr>
              <a:spcAft>
                <a:spcPts val="1300"/>
              </a:spcAft>
              <a:defRPr sz="1650">
                <a:solidFill>
                  <a:srgbClr val="1C2128"/>
                </a:solidFill>
              </a:defRPr>
            </a:pPr>
            <a:r>
              <a:t>• If onset occurs: compare warning lead time against loss-only and behavioral baselines, then activate causal/intervention gates.</a:t>
            </a:r>
          </a:p>
          <a:p>
            <a:pPr>
              <a:spcAft>
                <a:spcPts val="1300"/>
              </a:spcAft>
              <a:defRPr sz="1650">
                <a:solidFill>
                  <a:srgbClr val="1C2128"/>
                </a:solidFill>
              </a:defRPr>
            </a:pPr>
            <a:r>
              <a:t>• Expand belief/domain experiments with fixed prompts, independent seeds, and uncertainty intervals.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A626C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781</Words>
  <Application>Microsoft Office PowerPoint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Agnivo Banerjee</cp:lastModifiedBy>
  <cp:revision>2</cp:revision>
  <dcterms:created xsi:type="dcterms:W3CDTF">2013-01-27T09:14:16Z</dcterms:created>
  <dcterms:modified xsi:type="dcterms:W3CDTF">2026-09-14T12:34:21Z</dcterms:modified>
  <cp:category/>
</cp:coreProperties>
</file>