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459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26" Type="http://schemas.openxmlformats.org/officeDocument/2006/relationships/image" Target="../media/image53.png"/><Relationship Id="rId3" Type="http://schemas.openxmlformats.org/officeDocument/2006/relationships/image" Target="../media/image18.png"/><Relationship Id="rId21" Type="http://schemas.openxmlformats.org/officeDocument/2006/relationships/image" Target="../media/image48.png"/><Relationship Id="rId34" Type="http://schemas.openxmlformats.org/officeDocument/2006/relationships/image" Target="../media/image61.png"/><Relationship Id="rId7" Type="http://schemas.openxmlformats.org/officeDocument/2006/relationships/image" Target="../media/image22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33" Type="http://schemas.openxmlformats.org/officeDocument/2006/relationships/image" Target="../media/image6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29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25.png"/><Relationship Id="rId24" Type="http://schemas.openxmlformats.org/officeDocument/2006/relationships/image" Target="../media/image51.png"/><Relationship Id="rId32" Type="http://schemas.openxmlformats.org/officeDocument/2006/relationships/image" Target="../media/image59.png"/><Relationship Id="rId5" Type="http://schemas.openxmlformats.org/officeDocument/2006/relationships/image" Target="../media/image20.pn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28" Type="http://schemas.openxmlformats.org/officeDocument/2006/relationships/image" Target="../media/image55.png"/><Relationship Id="rId10" Type="http://schemas.openxmlformats.org/officeDocument/2006/relationships/image" Target="../media/image38.png"/><Relationship Id="rId19" Type="http://schemas.openxmlformats.org/officeDocument/2006/relationships/image" Target="../media/image46.png"/><Relationship Id="rId31" Type="http://schemas.openxmlformats.org/officeDocument/2006/relationships/image" Target="../media/image58.png"/><Relationship Id="rId4" Type="http://schemas.openxmlformats.org/officeDocument/2006/relationships/image" Target="../media/image19.png"/><Relationship Id="rId9" Type="http://schemas.openxmlformats.org/officeDocument/2006/relationships/image" Target="../media/image37.png"/><Relationship Id="rId14" Type="http://schemas.openxmlformats.org/officeDocument/2006/relationships/image" Target="../media/image41.png"/><Relationship Id="rId22" Type="http://schemas.openxmlformats.org/officeDocument/2006/relationships/image" Target="../media/image49.png"/><Relationship Id="rId27" Type="http://schemas.openxmlformats.org/officeDocument/2006/relationships/image" Target="../media/image54.png"/><Relationship Id="rId30" Type="http://schemas.openxmlformats.org/officeDocument/2006/relationships/image" Target="../media/image57.png"/><Relationship Id="rId8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18" Type="http://schemas.openxmlformats.org/officeDocument/2006/relationships/image" Target="../media/image73.png"/><Relationship Id="rId3" Type="http://schemas.openxmlformats.org/officeDocument/2006/relationships/image" Target="../media/image18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17" Type="http://schemas.openxmlformats.org/officeDocument/2006/relationships/image" Target="../media/image7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20.png"/><Relationship Id="rId15" Type="http://schemas.openxmlformats.org/officeDocument/2006/relationships/image" Target="../media/image39.png"/><Relationship Id="rId10" Type="http://schemas.openxmlformats.org/officeDocument/2006/relationships/image" Target="../media/image66.png"/><Relationship Id="rId19" Type="http://schemas.openxmlformats.org/officeDocument/2006/relationships/image" Target="../media/image60.png"/><Relationship Id="rId4" Type="http://schemas.openxmlformats.org/officeDocument/2006/relationships/image" Target="../media/image19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82.png"/><Relationship Id="rId18" Type="http://schemas.openxmlformats.org/officeDocument/2006/relationships/image" Target="../media/image86.png"/><Relationship Id="rId26" Type="http://schemas.openxmlformats.org/officeDocument/2006/relationships/image" Target="../media/image94.png"/><Relationship Id="rId3" Type="http://schemas.openxmlformats.org/officeDocument/2006/relationships/image" Target="../media/image74.png"/><Relationship Id="rId21" Type="http://schemas.openxmlformats.org/officeDocument/2006/relationships/image" Target="../media/image89.png"/><Relationship Id="rId7" Type="http://schemas.openxmlformats.org/officeDocument/2006/relationships/image" Target="../media/image77.png"/><Relationship Id="rId12" Type="http://schemas.openxmlformats.org/officeDocument/2006/relationships/image" Target="../media/image81.png"/><Relationship Id="rId17" Type="http://schemas.openxmlformats.org/officeDocument/2006/relationships/image" Target="../media/image85.png"/><Relationship Id="rId25" Type="http://schemas.openxmlformats.org/officeDocument/2006/relationships/image" Target="../media/image9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9.png"/><Relationship Id="rId20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11" Type="http://schemas.openxmlformats.org/officeDocument/2006/relationships/image" Target="../media/image80.png"/><Relationship Id="rId24" Type="http://schemas.openxmlformats.org/officeDocument/2006/relationships/image" Target="../media/image92.png"/><Relationship Id="rId5" Type="http://schemas.openxmlformats.org/officeDocument/2006/relationships/image" Target="../media/image20.png"/><Relationship Id="rId15" Type="http://schemas.openxmlformats.org/officeDocument/2006/relationships/image" Target="../media/image84.png"/><Relationship Id="rId23" Type="http://schemas.openxmlformats.org/officeDocument/2006/relationships/image" Target="../media/image91.png"/><Relationship Id="rId10" Type="http://schemas.openxmlformats.org/officeDocument/2006/relationships/image" Target="../media/image79.png"/><Relationship Id="rId19" Type="http://schemas.openxmlformats.org/officeDocument/2006/relationships/image" Target="../media/image87.png"/><Relationship Id="rId4" Type="http://schemas.openxmlformats.org/officeDocument/2006/relationships/image" Target="../media/image75.png"/><Relationship Id="rId9" Type="http://schemas.openxmlformats.org/officeDocument/2006/relationships/image" Target="../media/image78.png"/><Relationship Id="rId14" Type="http://schemas.openxmlformats.org/officeDocument/2006/relationships/image" Target="../media/image83.png"/><Relationship Id="rId22" Type="http://schemas.openxmlformats.org/officeDocument/2006/relationships/image" Target="../media/image90.png"/><Relationship Id="rId27" Type="http://schemas.openxmlformats.org/officeDocument/2006/relationships/image" Target="../media/image9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83.png"/><Relationship Id="rId18" Type="http://schemas.openxmlformats.org/officeDocument/2006/relationships/image" Target="../media/image106.png"/><Relationship Id="rId3" Type="http://schemas.openxmlformats.org/officeDocument/2006/relationships/image" Target="../media/image18.png"/><Relationship Id="rId7" Type="http://schemas.openxmlformats.org/officeDocument/2006/relationships/image" Target="../media/image97.png"/><Relationship Id="rId12" Type="http://schemas.openxmlformats.org/officeDocument/2006/relationships/image" Target="../media/image36.png"/><Relationship Id="rId17" Type="http://schemas.openxmlformats.org/officeDocument/2006/relationships/image" Target="../media/image10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04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20.png"/><Relationship Id="rId15" Type="http://schemas.openxmlformats.org/officeDocument/2006/relationships/image" Target="../media/image103.png"/><Relationship Id="rId10" Type="http://schemas.openxmlformats.org/officeDocument/2006/relationships/image" Target="../media/image100.png"/><Relationship Id="rId19" Type="http://schemas.openxmlformats.org/officeDocument/2006/relationships/image" Target="../media/image69.png"/><Relationship Id="rId4" Type="http://schemas.openxmlformats.org/officeDocument/2006/relationships/image" Target="../media/image19.png"/><Relationship Id="rId9" Type="http://schemas.openxmlformats.org/officeDocument/2006/relationships/image" Target="../media/image99.png"/><Relationship Id="rId14" Type="http://schemas.openxmlformats.org/officeDocument/2006/relationships/image" Target="../media/image10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3.png"/><Relationship Id="rId3" Type="http://schemas.openxmlformats.org/officeDocument/2006/relationships/image" Target="../media/image18.png"/><Relationship Id="rId7" Type="http://schemas.openxmlformats.org/officeDocument/2006/relationships/image" Target="../media/image108.png"/><Relationship Id="rId12" Type="http://schemas.openxmlformats.org/officeDocument/2006/relationships/image" Target="../media/image112.png"/><Relationship Id="rId17" Type="http://schemas.openxmlformats.org/officeDocument/2006/relationships/image" Target="../media/image117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11" Type="http://schemas.openxmlformats.org/officeDocument/2006/relationships/image" Target="../media/image89.png"/><Relationship Id="rId5" Type="http://schemas.openxmlformats.org/officeDocument/2006/relationships/image" Target="../media/image20.png"/><Relationship Id="rId15" Type="http://schemas.openxmlformats.org/officeDocument/2006/relationships/image" Target="../media/image115.png"/><Relationship Id="rId10" Type="http://schemas.openxmlformats.org/officeDocument/2006/relationships/image" Target="../media/image111.png"/><Relationship Id="rId4" Type="http://schemas.openxmlformats.org/officeDocument/2006/relationships/image" Target="../media/image19.png"/><Relationship Id="rId9" Type="http://schemas.openxmlformats.org/officeDocument/2006/relationships/image" Target="../media/image110.png"/><Relationship Id="rId14" Type="http://schemas.openxmlformats.org/officeDocument/2006/relationships/image" Target="../media/image1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6.png"/><Relationship Id="rId3" Type="http://schemas.openxmlformats.org/officeDocument/2006/relationships/image" Target="../media/image18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4" Type="http://schemas.openxmlformats.org/officeDocument/2006/relationships/image" Target="../media/image19.png"/><Relationship Id="rId9" Type="http://schemas.openxmlformats.org/officeDocument/2006/relationships/image" Target="../media/image122.png"/><Relationship Id="rId14" Type="http://schemas.openxmlformats.org/officeDocument/2006/relationships/image" Target="../media/image1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13" Type="http://schemas.openxmlformats.org/officeDocument/2006/relationships/image" Target="../media/image136.png"/><Relationship Id="rId18" Type="http://schemas.openxmlformats.org/officeDocument/2006/relationships/image" Target="../media/image141.png"/><Relationship Id="rId3" Type="http://schemas.openxmlformats.org/officeDocument/2006/relationships/image" Target="../media/image18.png"/><Relationship Id="rId7" Type="http://schemas.openxmlformats.org/officeDocument/2006/relationships/image" Target="../media/image130.png"/><Relationship Id="rId12" Type="http://schemas.openxmlformats.org/officeDocument/2006/relationships/image" Target="../media/image135.png"/><Relationship Id="rId17" Type="http://schemas.openxmlformats.org/officeDocument/2006/relationships/image" Target="../media/image140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39.png"/><Relationship Id="rId20" Type="http://schemas.openxmlformats.org/officeDocument/2006/relationships/image" Target="../media/image1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9.png"/><Relationship Id="rId11" Type="http://schemas.openxmlformats.org/officeDocument/2006/relationships/image" Target="../media/image134.png"/><Relationship Id="rId5" Type="http://schemas.openxmlformats.org/officeDocument/2006/relationships/image" Target="../media/image20.png"/><Relationship Id="rId15" Type="http://schemas.openxmlformats.org/officeDocument/2006/relationships/image" Target="../media/image138.png"/><Relationship Id="rId10" Type="http://schemas.openxmlformats.org/officeDocument/2006/relationships/image" Target="../media/image133.png"/><Relationship Id="rId19" Type="http://schemas.openxmlformats.org/officeDocument/2006/relationships/image" Target="../media/image142.png"/><Relationship Id="rId4" Type="http://schemas.openxmlformats.org/officeDocument/2006/relationships/image" Target="../media/image19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476250"/>
            <a:ext cx="19050" cy="2857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1905000"/>
            <a:ext cx="3810000" cy="190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0" y="1905000"/>
            <a:ext cx="19050" cy="1905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500" y="3810000"/>
            <a:ext cx="2857500" cy="1905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62950" y="1428750"/>
            <a:ext cx="19050" cy="238125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8250" y="3810000"/>
            <a:ext cx="3333750" cy="1905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5000" y="476250"/>
            <a:ext cx="114300" cy="1143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5000" y="1905000"/>
            <a:ext cx="114300" cy="1143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0" y="1905000"/>
            <a:ext cx="114300" cy="1143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7500" y="3810000"/>
            <a:ext cx="114300" cy="1143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0" y="3810000"/>
            <a:ext cx="114300" cy="1143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67700" y="3810000"/>
            <a:ext cx="114300" cy="1143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87000" y="1524000"/>
            <a:ext cx="952500" cy="38100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2069585" cy="2069585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38450" y="4152900"/>
            <a:ext cx="2114550" cy="3048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38450" y="4152900"/>
            <a:ext cx="228600" cy="3048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81600" y="4152900"/>
            <a:ext cx="2143125" cy="3048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81600" y="4152900"/>
            <a:ext cx="228600" cy="30480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53325" y="4152900"/>
            <a:ext cx="285750" cy="30480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7200" y="6391275"/>
            <a:ext cx="114300" cy="13335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925050" y="6419850"/>
            <a:ext cx="76200" cy="76200"/>
          </a:xfrm>
          <a:prstGeom prst="rect">
            <a:avLst/>
          </a:prstGeom>
        </p:spPr>
      </p:pic>
      <p:sp>
        <p:nvSpPr>
          <p:cNvPr id="24" name="Text 0"/>
          <p:cNvSpPr/>
          <p:nvPr/>
        </p:nvSpPr>
        <p:spPr>
          <a:xfrm>
            <a:off x="790575" y="347663"/>
            <a:ext cx="152400" cy="1019175"/>
          </a:xfrm>
          <a:prstGeom prst="rect">
            <a:avLst/>
          </a:prstGeom>
          <a:noFill/>
          <a:ln/>
        </p:spPr>
        <p:txBody>
          <a:bodyPr vert="vert270"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JAILBREAK ARENA</a:t>
            </a:r>
            <a:endParaRPr lang="en-US" sz="900" dirty="0"/>
          </a:p>
        </p:txBody>
      </p:sp>
      <p:sp>
        <p:nvSpPr>
          <p:cNvPr id="25" name="Text 1"/>
          <p:cNvSpPr/>
          <p:nvPr/>
        </p:nvSpPr>
        <p:spPr>
          <a:xfrm>
            <a:off x="2393633" y="2333625"/>
            <a:ext cx="2880360" cy="581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67E8F9"/>
                </a:solidFill>
                <a:latin typeface="Orbitron" pitchFamily="34" charset="0"/>
                <a:ea typeface="Orbitron" pitchFamily="34" charset="-122"/>
                <a:cs typeface="Orbitron" pitchFamily="34" charset="-120"/>
              </a:rPr>
              <a:t>Jailbreak</a:t>
            </a:r>
            <a:endParaRPr lang="en-US" sz="3600" dirty="0"/>
          </a:p>
        </p:txBody>
      </p:sp>
      <p:sp>
        <p:nvSpPr>
          <p:cNvPr id="26" name="Text 2"/>
          <p:cNvSpPr/>
          <p:nvPr/>
        </p:nvSpPr>
        <p:spPr>
          <a:xfrm>
            <a:off x="4970145" y="2333625"/>
            <a:ext cx="2480310" cy="581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C084FC"/>
                </a:solidFill>
                <a:latin typeface="Orbitron" pitchFamily="34" charset="0"/>
                <a:ea typeface="Orbitron" pitchFamily="34" charset="-122"/>
                <a:cs typeface="Orbitron" pitchFamily="34" charset="-120"/>
              </a:rPr>
              <a:t>Genome</a:t>
            </a:r>
            <a:endParaRPr lang="en-US" sz="3600" dirty="0"/>
          </a:p>
        </p:txBody>
      </p:sp>
      <p:sp>
        <p:nvSpPr>
          <p:cNvPr id="27" name="Text 3"/>
          <p:cNvSpPr/>
          <p:nvPr/>
        </p:nvSpPr>
        <p:spPr>
          <a:xfrm>
            <a:off x="7169468" y="2333625"/>
            <a:ext cx="2606040" cy="581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F97316"/>
                </a:solidFill>
                <a:latin typeface="Orbitron" pitchFamily="34" charset="0"/>
                <a:ea typeface="Orbitron" pitchFamily="34" charset="-122"/>
                <a:cs typeface="Orbitron" pitchFamily="34" charset="-120"/>
              </a:rPr>
              <a:t>Scanner</a:t>
            </a:r>
            <a:endParaRPr lang="en-US" sz="3600" dirty="0"/>
          </a:p>
        </p:txBody>
      </p:sp>
      <p:sp>
        <p:nvSpPr>
          <p:cNvPr id="28" name="Text 4"/>
          <p:cNvSpPr/>
          <p:nvPr/>
        </p:nvSpPr>
        <p:spPr>
          <a:xfrm>
            <a:off x="2438400" y="3009900"/>
            <a:ext cx="731520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Self-Evolving, Pre-Deployment Safety Evaluation &amp; Competitive Jailbreak Benchmarking Platform</a:t>
            </a:r>
            <a:endParaRPr lang="en-US" sz="1800" dirty="0"/>
          </a:p>
        </p:txBody>
      </p:sp>
      <p:sp>
        <p:nvSpPr>
          <p:cNvPr id="29" name="Text 5"/>
          <p:cNvSpPr/>
          <p:nvPr/>
        </p:nvSpPr>
        <p:spPr>
          <a:xfrm>
            <a:off x="3181350" y="4191000"/>
            <a:ext cx="18516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Pre-Deployment Safety</a:t>
            </a:r>
            <a:endParaRPr lang="en-US" sz="1200" dirty="0"/>
          </a:p>
        </p:txBody>
      </p:sp>
      <p:sp>
        <p:nvSpPr>
          <p:cNvPr id="30" name="Text 6"/>
          <p:cNvSpPr/>
          <p:nvPr/>
        </p:nvSpPr>
        <p:spPr>
          <a:xfrm>
            <a:off x="5524500" y="4191000"/>
            <a:ext cx="18859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Quantitative Evaluation</a:t>
            </a:r>
            <a:endParaRPr lang="en-US" sz="1200" dirty="0"/>
          </a:p>
        </p:txBody>
      </p:sp>
      <p:sp>
        <p:nvSpPr>
          <p:cNvPr id="31" name="Text 7"/>
          <p:cNvSpPr/>
          <p:nvPr/>
        </p:nvSpPr>
        <p:spPr>
          <a:xfrm>
            <a:off x="7953375" y="4191000"/>
            <a:ext cx="168021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 Safety Framework</a:t>
            </a:r>
            <a:endParaRPr lang="en-US" sz="1200" dirty="0"/>
          </a:p>
        </p:txBody>
      </p:sp>
      <p:sp>
        <p:nvSpPr>
          <p:cNvPr id="32" name="Text 8"/>
          <p:cNvSpPr/>
          <p:nvPr/>
        </p:nvSpPr>
        <p:spPr>
          <a:xfrm>
            <a:off x="647700" y="6362700"/>
            <a:ext cx="200025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Report Date: 2025-11-23</a:t>
            </a:r>
            <a:endParaRPr lang="en-US" sz="1050" dirty="0"/>
          </a:p>
        </p:txBody>
      </p:sp>
      <p:sp>
        <p:nvSpPr>
          <p:cNvPr id="33" name="Text 9"/>
          <p:cNvSpPr/>
          <p:nvPr/>
        </p:nvSpPr>
        <p:spPr>
          <a:xfrm>
            <a:off x="10077450" y="6362700"/>
            <a:ext cx="198882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67E8F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 Safety Evaluation System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14400"/>
            <a:ext cx="1219200" cy="381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2667000"/>
            <a:ext cx="3657600" cy="1524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2819400"/>
            <a:ext cx="419100" cy="4953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00" y="2933700"/>
            <a:ext cx="190500" cy="2667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200" y="2667000"/>
            <a:ext cx="3657600" cy="15240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9600" y="2819400"/>
            <a:ext cx="228600" cy="4572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3400" y="2667000"/>
            <a:ext cx="3657600" cy="15240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05800" y="2819400"/>
            <a:ext cx="419100" cy="4953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20100" y="2933700"/>
            <a:ext cx="190500" cy="2667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4419600"/>
            <a:ext cx="3657600" cy="15621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3400" y="4572000"/>
            <a:ext cx="419100" cy="4953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" y="4686300"/>
            <a:ext cx="190500" cy="2667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67200" y="4419600"/>
            <a:ext cx="3657600" cy="15621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19600" y="4572000"/>
            <a:ext cx="419100" cy="4953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33900" y="4686300"/>
            <a:ext cx="190500" cy="2667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53400" y="4419600"/>
            <a:ext cx="3657600" cy="15621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05800" y="4572000"/>
            <a:ext cx="466725" cy="49530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20100" y="4686300"/>
            <a:ext cx="238125" cy="26670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000" y="5867400"/>
            <a:ext cx="75158" cy="609600"/>
          </a:xfrm>
          <a:prstGeom prst="rect">
            <a:avLst/>
          </a:prstGeom>
        </p:spPr>
      </p:pic>
      <p:sp>
        <p:nvSpPr>
          <p:cNvPr id="23" name="Text 0"/>
          <p:cNvSpPr/>
          <p:nvPr/>
        </p:nvSpPr>
        <p:spPr>
          <a:xfrm>
            <a:off x="381000" y="381000"/>
            <a:ext cx="114300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22D3E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The Core Problem</a:t>
            </a:r>
            <a:endParaRPr lang="en-US" sz="3600" dirty="0"/>
          </a:p>
        </p:txBody>
      </p:sp>
      <p:sp>
        <p:nvSpPr>
          <p:cNvPr id="24" name="Text 1"/>
          <p:cNvSpPr/>
          <p:nvPr/>
        </p:nvSpPr>
        <p:spPr>
          <a:xfrm>
            <a:off x="381000" y="1181100"/>
            <a:ext cx="8534400" cy="800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Current safety guardrails and mechanisms for LLMs suffer from critical limitations, leaving AI developers and regulators without a reliable method to quantify or understand model vulnerabilities.</a:t>
            </a:r>
            <a:endParaRPr lang="en-US" sz="1500" dirty="0"/>
          </a:p>
        </p:txBody>
      </p:sp>
      <p:sp>
        <p:nvSpPr>
          <p:cNvPr id="25" name="Text 2"/>
          <p:cNvSpPr/>
          <p:nvPr/>
        </p:nvSpPr>
        <p:spPr>
          <a:xfrm>
            <a:off x="1104900" y="2819400"/>
            <a:ext cx="333756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Reactive Nature</a:t>
            </a:r>
            <a:endParaRPr lang="en-US" sz="1500" dirty="0"/>
          </a:p>
        </p:txBody>
      </p:sp>
      <p:sp>
        <p:nvSpPr>
          <p:cNvPr id="26" name="Text 3"/>
          <p:cNvSpPr/>
          <p:nvPr/>
        </p:nvSpPr>
        <p:spPr>
          <a:xfrm>
            <a:off x="1104900" y="3124200"/>
            <a:ext cx="2781300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Attempt to block harmful outputs </a:t>
            </a:r>
            <a:r>
              <a:rPr lang="en-US" sz="1200" b="1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after</a:t>
            </a: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deployment rather than preventing vulnerabilities beforehand</a:t>
            </a:r>
            <a:endParaRPr lang="en-US" sz="1200" dirty="0"/>
          </a:p>
        </p:txBody>
      </p:sp>
      <p:sp>
        <p:nvSpPr>
          <p:cNvPr id="27" name="Text 4"/>
          <p:cNvSpPr/>
          <p:nvPr/>
        </p:nvSpPr>
        <p:spPr>
          <a:xfrm>
            <a:off x="4800600" y="2819400"/>
            <a:ext cx="29718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Brittleness</a:t>
            </a:r>
            <a:endParaRPr lang="en-US" sz="1500" dirty="0"/>
          </a:p>
        </p:txBody>
      </p:sp>
      <p:sp>
        <p:nvSpPr>
          <p:cNvPr id="28" name="Text 5"/>
          <p:cNvSpPr/>
          <p:nvPr/>
        </p:nvSpPr>
        <p:spPr>
          <a:xfrm>
            <a:off x="4800600" y="3124200"/>
            <a:ext cx="29718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Small alterations or paraphrases to prompts can easily bypass existing defenses</a:t>
            </a:r>
            <a:endParaRPr lang="en-US" sz="1200" dirty="0"/>
          </a:p>
        </p:txBody>
      </p:sp>
      <p:sp>
        <p:nvSpPr>
          <p:cNvPr id="29" name="Text 6"/>
          <p:cNvSpPr/>
          <p:nvPr/>
        </p:nvSpPr>
        <p:spPr>
          <a:xfrm>
            <a:off x="8877300" y="2819400"/>
            <a:ext cx="333756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Inconsistency</a:t>
            </a:r>
            <a:endParaRPr lang="en-US" sz="1500" dirty="0"/>
          </a:p>
        </p:txBody>
      </p:sp>
      <p:sp>
        <p:nvSpPr>
          <p:cNvPr id="30" name="Text 7"/>
          <p:cNvSpPr/>
          <p:nvPr/>
        </p:nvSpPr>
        <p:spPr>
          <a:xfrm>
            <a:off x="8877300" y="3124200"/>
            <a:ext cx="27813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Safety measures vary across different models and operational settings</a:t>
            </a:r>
            <a:endParaRPr lang="en-US" sz="1200" dirty="0"/>
          </a:p>
        </p:txBody>
      </p:sp>
      <p:sp>
        <p:nvSpPr>
          <p:cNvPr id="31" name="Text 8"/>
          <p:cNvSpPr/>
          <p:nvPr/>
        </p:nvSpPr>
        <p:spPr>
          <a:xfrm>
            <a:off x="1104900" y="4572000"/>
            <a:ext cx="333756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Poor Measurement</a:t>
            </a:r>
            <a:endParaRPr lang="en-US" sz="1500" dirty="0"/>
          </a:p>
        </p:txBody>
      </p:sp>
      <p:sp>
        <p:nvSpPr>
          <p:cNvPr id="32" name="Text 9"/>
          <p:cNvSpPr/>
          <p:nvPr/>
        </p:nvSpPr>
        <p:spPr>
          <a:xfrm>
            <a:off x="1104900" y="4876800"/>
            <a:ext cx="27813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No standardized scoring system for jailbreak robustness exists</a:t>
            </a:r>
            <a:endParaRPr lang="en-US" sz="1200" dirty="0"/>
          </a:p>
        </p:txBody>
      </p:sp>
      <p:sp>
        <p:nvSpPr>
          <p:cNvPr id="33" name="Text 10"/>
          <p:cNvSpPr/>
          <p:nvPr/>
        </p:nvSpPr>
        <p:spPr>
          <a:xfrm>
            <a:off x="4991100" y="4572000"/>
            <a:ext cx="333756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Non-Structural Testing</a:t>
            </a:r>
            <a:endParaRPr lang="en-US" sz="1500" dirty="0"/>
          </a:p>
        </p:txBody>
      </p:sp>
      <p:sp>
        <p:nvSpPr>
          <p:cNvPr id="34" name="Text 11"/>
          <p:cNvSpPr/>
          <p:nvPr/>
        </p:nvSpPr>
        <p:spPr>
          <a:xfrm>
            <a:off x="4991100" y="4876800"/>
            <a:ext cx="27813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Evaluations focus on isolated cases rather than identifying vulnerability patterns</a:t>
            </a:r>
            <a:endParaRPr lang="en-US" sz="1200" dirty="0"/>
          </a:p>
        </p:txBody>
      </p:sp>
      <p:sp>
        <p:nvSpPr>
          <p:cNvPr id="35" name="Text 12"/>
          <p:cNvSpPr/>
          <p:nvPr/>
        </p:nvSpPr>
        <p:spPr>
          <a:xfrm>
            <a:off x="8924925" y="4572000"/>
            <a:ext cx="2733675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Limited Attacker Diversity</a:t>
            </a:r>
            <a:endParaRPr lang="en-US" sz="1500" dirty="0"/>
          </a:p>
        </p:txBody>
      </p:sp>
      <p:sp>
        <p:nvSpPr>
          <p:cNvPr id="36" name="Text 13"/>
          <p:cNvSpPr/>
          <p:nvPr/>
        </p:nvSpPr>
        <p:spPr>
          <a:xfrm>
            <a:off x="8924925" y="5143500"/>
            <a:ext cx="2733675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Current testing methodologies don't account for a wide range of adversarial strategies</a:t>
            </a:r>
            <a:endParaRPr lang="en-US" sz="1200" dirty="0"/>
          </a:p>
        </p:txBody>
      </p:sp>
      <p:sp>
        <p:nvSpPr>
          <p:cNvPr id="37" name="Text 14"/>
          <p:cNvSpPr/>
          <p:nvPr/>
        </p:nvSpPr>
        <p:spPr>
          <a:xfrm>
            <a:off x="608558" y="5905500"/>
            <a:ext cx="11202442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B923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Most Critical:</a:t>
            </a:r>
            <a:r>
              <a:rPr lang="en-US" sz="15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These mechanisms are rarely tested rigorously before models are released, leading to unforeseen risks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532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14400"/>
            <a:ext cx="1219200" cy="381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2667000"/>
            <a:ext cx="3657600" cy="18288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2819400"/>
            <a:ext cx="419100" cy="4953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00" y="2933700"/>
            <a:ext cx="190500" cy="2667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200" y="2667000"/>
            <a:ext cx="3657600" cy="18288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9600" y="2819400"/>
            <a:ext cx="400050" cy="4953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33900" y="2933700"/>
            <a:ext cx="171450" cy="2667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3400" y="2667000"/>
            <a:ext cx="3657600" cy="18288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05800" y="2819400"/>
            <a:ext cx="419100" cy="4953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20100" y="2933700"/>
            <a:ext cx="190500" cy="2667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93745" y="5493452"/>
            <a:ext cx="1661010" cy="462146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9839" y="4491578"/>
            <a:ext cx="11430000" cy="16002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3400" y="4953000"/>
            <a:ext cx="447675" cy="4953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7700" y="5067300"/>
            <a:ext cx="219075" cy="2667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3400" y="5562600"/>
            <a:ext cx="1323975" cy="1524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933575" y="5562600"/>
            <a:ext cx="1323975" cy="15240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333750" y="5562600"/>
            <a:ext cx="1323975" cy="15240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33925" y="5562600"/>
            <a:ext cx="1323975" cy="15240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134100" y="5562600"/>
            <a:ext cx="1323975" cy="152400"/>
          </a:xfrm>
          <a:prstGeom prst="rect">
            <a:avLst/>
          </a:prstGeom>
        </p:spPr>
      </p:pic>
      <p:pic>
        <p:nvPicPr>
          <p:cNvPr id="24" name="Image 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534275" y="5562600"/>
            <a:ext cx="1323975" cy="152400"/>
          </a:xfrm>
          <a:prstGeom prst="rect">
            <a:avLst/>
          </a:prstGeom>
        </p:spPr>
      </p:pic>
      <p:pic>
        <p:nvPicPr>
          <p:cNvPr id="25" name="Image 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934450" y="5562600"/>
            <a:ext cx="1323975" cy="152400"/>
          </a:xfrm>
          <a:prstGeom prst="rect">
            <a:avLst/>
          </a:prstGeom>
        </p:spPr>
      </p:pic>
      <p:pic>
        <p:nvPicPr>
          <p:cNvPr id="26" name="Image 24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334625" y="5562600"/>
            <a:ext cx="1323975" cy="152400"/>
          </a:xfrm>
          <a:prstGeom prst="rect">
            <a:avLst/>
          </a:prstGeom>
        </p:spPr>
      </p:pic>
      <p:pic>
        <p:nvPicPr>
          <p:cNvPr id="27" name="Image 25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33400" y="5791200"/>
            <a:ext cx="1323975" cy="152400"/>
          </a:xfrm>
          <a:prstGeom prst="rect">
            <a:avLst/>
          </a:prstGeom>
        </p:spPr>
      </p:pic>
      <p:pic>
        <p:nvPicPr>
          <p:cNvPr id="28" name="Image 26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933575" y="5791200"/>
            <a:ext cx="1323975" cy="152400"/>
          </a:xfrm>
          <a:prstGeom prst="rect">
            <a:avLst/>
          </a:prstGeom>
        </p:spPr>
      </p:pic>
      <p:pic>
        <p:nvPicPr>
          <p:cNvPr id="29" name="Image 27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333750" y="5791200"/>
            <a:ext cx="1323975" cy="152400"/>
          </a:xfrm>
          <a:prstGeom prst="rect">
            <a:avLst/>
          </a:prstGeom>
        </p:spPr>
      </p:pic>
      <p:pic>
        <p:nvPicPr>
          <p:cNvPr id="30" name="Image 28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733925" y="5791200"/>
            <a:ext cx="1323975" cy="152400"/>
          </a:xfrm>
          <a:prstGeom prst="rect">
            <a:avLst/>
          </a:prstGeom>
        </p:spPr>
      </p:pic>
      <p:pic>
        <p:nvPicPr>
          <p:cNvPr id="31" name="Image 29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134100" y="5791200"/>
            <a:ext cx="1323975" cy="152400"/>
          </a:xfrm>
          <a:prstGeom prst="rect">
            <a:avLst/>
          </a:prstGeom>
        </p:spPr>
      </p:pic>
      <p:pic>
        <p:nvPicPr>
          <p:cNvPr id="32" name="Image 30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7534275" y="5791200"/>
            <a:ext cx="1323975" cy="152400"/>
          </a:xfrm>
          <a:prstGeom prst="rect">
            <a:avLst/>
          </a:prstGeom>
        </p:spPr>
      </p:pic>
      <p:pic>
        <p:nvPicPr>
          <p:cNvPr id="33" name="Image 31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8934450" y="5791200"/>
            <a:ext cx="1323975" cy="152400"/>
          </a:xfrm>
          <a:prstGeom prst="rect">
            <a:avLst/>
          </a:prstGeom>
        </p:spPr>
      </p:pic>
      <p:pic>
        <p:nvPicPr>
          <p:cNvPr id="34" name="Image 32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0334625" y="5791200"/>
            <a:ext cx="1323975" cy="152400"/>
          </a:xfrm>
          <a:prstGeom prst="rect">
            <a:avLst/>
          </a:prstGeom>
        </p:spPr>
      </p:pic>
      <p:pic>
        <p:nvPicPr>
          <p:cNvPr id="35" name="Image 33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81000" y="5867400"/>
            <a:ext cx="76200" cy="609600"/>
          </a:xfrm>
          <a:prstGeom prst="rect">
            <a:avLst/>
          </a:prstGeom>
        </p:spPr>
      </p:pic>
      <p:pic>
        <p:nvPicPr>
          <p:cNvPr id="36" name="Image 34" descr="preencoded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0738396" y="5981700"/>
            <a:ext cx="1072604" cy="381000"/>
          </a:xfrm>
          <a:prstGeom prst="rect">
            <a:avLst/>
          </a:prstGeom>
        </p:spPr>
      </p:pic>
      <p:sp>
        <p:nvSpPr>
          <p:cNvPr id="37" name="Text 0"/>
          <p:cNvSpPr/>
          <p:nvPr/>
        </p:nvSpPr>
        <p:spPr>
          <a:xfrm>
            <a:off x="381000" y="381000"/>
            <a:ext cx="114300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22D3E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System Overview</a:t>
            </a:r>
            <a:endParaRPr lang="en-US" sz="3600" dirty="0"/>
          </a:p>
        </p:txBody>
      </p:sp>
      <p:sp>
        <p:nvSpPr>
          <p:cNvPr id="38" name="Text 1"/>
          <p:cNvSpPr/>
          <p:nvPr/>
        </p:nvSpPr>
        <p:spPr>
          <a:xfrm>
            <a:off x="381000" y="1181100"/>
            <a:ext cx="8534400" cy="800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The Jailbreak Genome Scanner (JGS) is a sophisticated architecture that integrates competitive testing with advanced analytics to systematically evaluate and mitigate LLM vulnerabilities.</a:t>
            </a:r>
            <a:endParaRPr lang="en-US" sz="1500" dirty="0"/>
          </a:p>
        </p:txBody>
      </p:sp>
      <p:sp>
        <p:nvSpPr>
          <p:cNvPr id="39" name="Text 2"/>
          <p:cNvSpPr/>
          <p:nvPr/>
        </p:nvSpPr>
        <p:spPr>
          <a:xfrm>
            <a:off x="1066800" y="2933700"/>
            <a:ext cx="197506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Jailbreak Arena</a:t>
            </a:r>
            <a:endParaRPr lang="en-US" sz="1500" dirty="0"/>
          </a:p>
        </p:txBody>
      </p:sp>
      <p:sp>
        <p:nvSpPr>
          <p:cNvPr id="40" name="Text 3"/>
          <p:cNvSpPr/>
          <p:nvPr/>
        </p:nvSpPr>
        <p:spPr>
          <a:xfrm>
            <a:off x="533400" y="3429000"/>
            <a:ext cx="33528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Game-inspired benchmarking environment where attacker agents compete against the target LLM to identify vulnerabilities</a:t>
            </a:r>
            <a:endParaRPr lang="en-US" sz="1200" dirty="0"/>
          </a:p>
        </p:txBody>
      </p:sp>
      <p:sp>
        <p:nvSpPr>
          <p:cNvPr id="41" name="Text 4"/>
          <p:cNvSpPr/>
          <p:nvPr/>
        </p:nvSpPr>
        <p:spPr>
          <a:xfrm>
            <a:off x="4933950" y="2933700"/>
            <a:ext cx="224921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Genome Mapping</a:t>
            </a:r>
            <a:endParaRPr lang="en-US" sz="1500" dirty="0"/>
          </a:p>
        </p:txBody>
      </p:sp>
      <p:sp>
        <p:nvSpPr>
          <p:cNvPr id="42" name="Text 5"/>
          <p:cNvSpPr/>
          <p:nvPr/>
        </p:nvSpPr>
        <p:spPr>
          <a:xfrm>
            <a:off x="4419600" y="3429000"/>
            <a:ext cx="3352800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Systematic approach that classifies prompt-response pairs to identify vulnerability patterns and structural weaknesses</a:t>
            </a:r>
            <a:endParaRPr lang="en-US" sz="1200" dirty="0"/>
          </a:p>
        </p:txBody>
      </p:sp>
      <p:sp>
        <p:nvSpPr>
          <p:cNvPr id="43" name="Text 6"/>
          <p:cNvSpPr/>
          <p:nvPr/>
        </p:nvSpPr>
        <p:spPr>
          <a:xfrm>
            <a:off x="8839200" y="2933700"/>
            <a:ext cx="2671227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Quantitative Scoring</a:t>
            </a:r>
            <a:endParaRPr lang="en-US" sz="1500" dirty="0"/>
          </a:p>
        </p:txBody>
      </p:sp>
      <p:sp>
        <p:nvSpPr>
          <p:cNvPr id="44" name="Text 7"/>
          <p:cNvSpPr/>
          <p:nvPr/>
        </p:nvSpPr>
        <p:spPr>
          <a:xfrm>
            <a:off x="8305800" y="3429000"/>
            <a:ext cx="33528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Standardized Jailbreak Vulnerability Index (JVI) that synthesizes multiple factors to provide a comprehensive risk assessment</a:t>
            </a:r>
            <a:endParaRPr lang="en-US" sz="1200" dirty="0"/>
          </a:p>
        </p:txBody>
      </p:sp>
      <p:sp>
        <p:nvSpPr>
          <p:cNvPr id="45" name="Text 8"/>
          <p:cNvSpPr/>
          <p:nvPr/>
        </p:nvSpPr>
        <p:spPr>
          <a:xfrm>
            <a:off x="1095375" y="5067300"/>
            <a:ext cx="2894112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C084F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Jailbreak Genome Map</a:t>
            </a:r>
            <a:endParaRPr lang="en-US" sz="1500" dirty="0"/>
          </a:p>
        </p:txBody>
      </p:sp>
      <p:sp>
        <p:nvSpPr>
          <p:cNvPr id="46" name="Text 9"/>
          <p:cNvSpPr/>
          <p:nvPr/>
        </p:nvSpPr>
        <p:spPr>
          <a:xfrm>
            <a:off x="533400" y="6057900"/>
            <a:ext cx="1335024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Visual representation of vulnerability patterns that reveals structural weaknesses across different attack domains</a:t>
            </a:r>
            <a:endParaRPr lang="en-US" sz="1050" dirty="0"/>
          </a:p>
        </p:txBody>
      </p:sp>
      <p:sp>
        <p:nvSpPr>
          <p:cNvPr id="47" name="Text 10"/>
          <p:cNvSpPr/>
          <p:nvPr/>
        </p:nvSpPr>
        <p:spPr>
          <a:xfrm>
            <a:off x="609600" y="6038850"/>
            <a:ext cx="11487507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48" name="Text 11"/>
          <p:cNvSpPr/>
          <p:nvPr/>
        </p:nvSpPr>
        <p:spPr>
          <a:xfrm>
            <a:off x="10890796" y="6076950"/>
            <a:ext cx="921365" cy="1809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JVI Score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14400"/>
            <a:ext cx="1219200" cy="381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2400300"/>
            <a:ext cx="5486400" cy="36576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412" y="2305050"/>
            <a:ext cx="4762500" cy="3619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2400300"/>
            <a:ext cx="5715000" cy="10668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8400" y="2552700"/>
            <a:ext cx="400050" cy="4953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62700" y="2667000"/>
            <a:ext cx="171450" cy="2667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0" y="3619500"/>
            <a:ext cx="5715000" cy="8382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8400" y="3771900"/>
            <a:ext cx="419100" cy="4953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62700" y="3886200"/>
            <a:ext cx="190500" cy="2667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0" y="4610100"/>
            <a:ext cx="5715000" cy="8382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48400" y="4762500"/>
            <a:ext cx="419100" cy="4953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62700" y="4876800"/>
            <a:ext cx="190500" cy="2667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6000" y="5600700"/>
            <a:ext cx="5715000" cy="10668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48400" y="5753100"/>
            <a:ext cx="447675" cy="4953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62700" y="5867400"/>
            <a:ext cx="219075" cy="2667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000" y="5867400"/>
            <a:ext cx="76200" cy="609600"/>
          </a:xfrm>
          <a:prstGeom prst="rect">
            <a:avLst/>
          </a:prstGeom>
        </p:spPr>
      </p:pic>
      <p:sp>
        <p:nvSpPr>
          <p:cNvPr id="20" name="Text 0"/>
          <p:cNvSpPr/>
          <p:nvPr/>
        </p:nvSpPr>
        <p:spPr>
          <a:xfrm>
            <a:off x="381000" y="381000"/>
            <a:ext cx="137160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22D3E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Jailbreak Arena Architecture</a:t>
            </a:r>
            <a:endParaRPr lang="en-US" sz="3600" dirty="0"/>
          </a:p>
        </p:txBody>
      </p:sp>
      <p:sp>
        <p:nvSpPr>
          <p:cNvPr id="21" name="Text 1"/>
          <p:cNvSpPr/>
          <p:nvPr/>
        </p:nvSpPr>
        <p:spPr>
          <a:xfrm>
            <a:off x="381000" y="1181100"/>
            <a:ext cx="8534400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 game-inspired benchmarking environment where attacker agents compete to jailbreak a target LLM, earning points for successful exploits.</a:t>
            </a:r>
            <a:endParaRPr lang="en-US" sz="1500" dirty="0"/>
          </a:p>
        </p:txBody>
      </p:sp>
      <p:sp>
        <p:nvSpPr>
          <p:cNvPr id="22" name="Text 2"/>
          <p:cNvSpPr/>
          <p:nvPr/>
        </p:nvSpPr>
        <p:spPr>
          <a:xfrm>
            <a:off x="6800850" y="2552700"/>
            <a:ext cx="485775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Attacker Agents</a:t>
            </a:r>
            <a:endParaRPr lang="en-US" sz="1500" dirty="0"/>
          </a:p>
        </p:txBody>
      </p:sp>
      <p:sp>
        <p:nvSpPr>
          <p:cNvPr id="23" name="Text 3"/>
          <p:cNvSpPr/>
          <p:nvPr/>
        </p:nvSpPr>
        <p:spPr>
          <a:xfrm>
            <a:off x="6800850" y="2857500"/>
            <a:ext cx="48577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Specialized prompt strategies or LLMs tasked with jailbreaking the defender</a:t>
            </a:r>
            <a:endParaRPr lang="en-US" sz="1200" dirty="0"/>
          </a:p>
        </p:txBody>
      </p:sp>
      <p:sp>
        <p:nvSpPr>
          <p:cNvPr id="24" name="Text 4"/>
          <p:cNvSpPr/>
          <p:nvPr/>
        </p:nvSpPr>
        <p:spPr>
          <a:xfrm>
            <a:off x="6819900" y="3771900"/>
            <a:ext cx="3945136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Defender Model</a:t>
            </a:r>
            <a:endParaRPr lang="en-US" sz="1500" dirty="0"/>
          </a:p>
        </p:txBody>
      </p:sp>
      <p:sp>
        <p:nvSpPr>
          <p:cNvPr id="25" name="Text 5"/>
          <p:cNvSpPr/>
          <p:nvPr/>
        </p:nvSpPr>
        <p:spPr>
          <a:xfrm>
            <a:off x="6819900" y="4076700"/>
            <a:ext cx="4734163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Target LLM being evaluated for jailbreak robustness</a:t>
            </a:r>
            <a:endParaRPr lang="en-US" sz="1200" dirty="0"/>
          </a:p>
        </p:txBody>
      </p:sp>
      <p:sp>
        <p:nvSpPr>
          <p:cNvPr id="26" name="Text 6"/>
          <p:cNvSpPr/>
          <p:nvPr/>
        </p:nvSpPr>
        <p:spPr>
          <a:xfrm>
            <a:off x="6819900" y="4762500"/>
            <a:ext cx="535709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Jailbreak Vulnerability Index</a:t>
            </a:r>
            <a:endParaRPr lang="en-US" sz="1500" dirty="0"/>
          </a:p>
        </p:txBody>
      </p:sp>
      <p:sp>
        <p:nvSpPr>
          <p:cNvPr id="27" name="Text 7"/>
          <p:cNvSpPr/>
          <p:nvPr/>
        </p:nvSpPr>
        <p:spPr>
          <a:xfrm>
            <a:off x="6819900" y="5067300"/>
            <a:ext cx="535709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Continuous metric quantifying the defender's vulnerability (Also using an LLM)</a:t>
            </a:r>
            <a:endParaRPr lang="en-US" sz="1200" dirty="0"/>
          </a:p>
        </p:txBody>
      </p:sp>
      <p:sp>
        <p:nvSpPr>
          <p:cNvPr id="28" name="Text 8"/>
          <p:cNvSpPr/>
          <p:nvPr/>
        </p:nvSpPr>
        <p:spPr>
          <a:xfrm>
            <a:off x="6848475" y="5753100"/>
            <a:ext cx="4810125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Scoring System</a:t>
            </a:r>
            <a:endParaRPr lang="en-US" sz="1500" dirty="0"/>
          </a:p>
        </p:txBody>
      </p:sp>
      <p:sp>
        <p:nvSpPr>
          <p:cNvPr id="29" name="Text 9"/>
          <p:cNvSpPr/>
          <p:nvPr/>
        </p:nvSpPr>
        <p:spPr>
          <a:xfrm>
            <a:off x="6848475" y="6057900"/>
            <a:ext cx="48101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Points awarded for successful exploits, creating competitive pressure</a:t>
            </a:r>
            <a:endParaRPr lang="en-US" sz="1200" dirty="0"/>
          </a:p>
        </p:txBody>
      </p:sp>
      <p:sp>
        <p:nvSpPr>
          <p:cNvPr id="30" name="Text 10"/>
          <p:cNvSpPr/>
          <p:nvPr/>
        </p:nvSpPr>
        <p:spPr>
          <a:xfrm>
            <a:off x="115077" y="6419850"/>
            <a:ext cx="9968746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B923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Key Advantage:</a:t>
            </a:r>
            <a:r>
              <a:rPr lang="en-US" sz="15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Reveals structural vulnerability patterns through competitive testing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048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7048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14400"/>
            <a:ext cx="1219200" cy="381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1104900"/>
            <a:ext cx="5562600" cy="54864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790700"/>
            <a:ext cx="400050" cy="4953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900" y="1905000"/>
            <a:ext cx="171450" cy="2667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3276600"/>
            <a:ext cx="5105400" cy="18288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3276600"/>
            <a:ext cx="5105400" cy="1832074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5295900"/>
            <a:ext cx="114300" cy="1143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73064" y="5295900"/>
            <a:ext cx="114300" cy="1143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74518" y="5295900"/>
            <a:ext cx="114300" cy="1143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600" y="5638800"/>
            <a:ext cx="152400" cy="1524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600" y="5943600"/>
            <a:ext cx="152400" cy="1524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0367" y="1047750"/>
            <a:ext cx="5562600" cy="54864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1790700"/>
            <a:ext cx="419100" cy="4953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91300" y="1905000"/>
            <a:ext cx="190500" cy="2667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267700" y="3048000"/>
            <a:ext cx="1524000" cy="7620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68546" y="4630705"/>
            <a:ext cx="2476500" cy="9144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91300" y="4953000"/>
            <a:ext cx="152400" cy="15240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083880" y="4617098"/>
            <a:ext cx="2476500" cy="91440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220200" y="4953000"/>
            <a:ext cx="152400" cy="15240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50186" y="5727052"/>
            <a:ext cx="2476500" cy="952500"/>
          </a:xfrm>
          <a:prstGeom prst="rect">
            <a:avLst/>
          </a:prstGeom>
        </p:spPr>
      </p:pic>
      <p:pic>
        <p:nvPicPr>
          <p:cNvPr id="24" name="Image 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591300" y="6019800"/>
            <a:ext cx="123825" cy="152400"/>
          </a:xfrm>
          <a:prstGeom prst="rect">
            <a:avLst/>
          </a:prstGeom>
        </p:spPr>
      </p:pic>
      <p:pic>
        <p:nvPicPr>
          <p:cNvPr id="25" name="Image 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029700" y="5734050"/>
            <a:ext cx="2476500" cy="952500"/>
          </a:xfrm>
          <a:prstGeom prst="rect">
            <a:avLst/>
          </a:prstGeom>
        </p:spPr>
      </p:pic>
      <p:pic>
        <p:nvPicPr>
          <p:cNvPr id="26" name="Image 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220200" y="6134100"/>
            <a:ext cx="152400" cy="152400"/>
          </a:xfrm>
          <a:prstGeom prst="rect">
            <a:avLst/>
          </a:prstGeom>
        </p:spPr>
      </p:pic>
      <p:pic>
        <p:nvPicPr>
          <p:cNvPr id="27" name="Image 25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81000" y="6657975"/>
            <a:ext cx="133350" cy="133350"/>
          </a:xfrm>
          <a:prstGeom prst="rect">
            <a:avLst/>
          </a:prstGeom>
        </p:spPr>
      </p:pic>
      <p:pic>
        <p:nvPicPr>
          <p:cNvPr id="28" name="Image 26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189738" y="6657975"/>
            <a:ext cx="171450" cy="133350"/>
          </a:xfrm>
          <a:prstGeom prst="rect">
            <a:avLst/>
          </a:prstGeom>
        </p:spPr>
      </p:pic>
      <p:sp>
        <p:nvSpPr>
          <p:cNvPr id="29" name="Text 0"/>
          <p:cNvSpPr/>
          <p:nvPr/>
        </p:nvSpPr>
        <p:spPr>
          <a:xfrm>
            <a:off x="381000" y="381000"/>
            <a:ext cx="137160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22D3E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Genome Mapping &amp; Quantitative Scoring</a:t>
            </a:r>
            <a:endParaRPr lang="en-US" sz="3600" dirty="0"/>
          </a:p>
        </p:txBody>
      </p:sp>
      <p:sp>
        <p:nvSpPr>
          <p:cNvPr id="30" name="Text 1"/>
          <p:cNvSpPr/>
          <p:nvPr/>
        </p:nvSpPr>
        <p:spPr>
          <a:xfrm>
            <a:off x="1162050" y="1885950"/>
            <a:ext cx="3472934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Jailbreak Genome Map</a:t>
            </a:r>
            <a:endParaRPr lang="en-US" sz="1800" dirty="0"/>
          </a:p>
        </p:txBody>
      </p:sp>
      <p:sp>
        <p:nvSpPr>
          <p:cNvPr id="31" name="Text 2"/>
          <p:cNvSpPr/>
          <p:nvPr/>
        </p:nvSpPr>
        <p:spPr>
          <a:xfrm>
            <a:off x="609600" y="2438400"/>
            <a:ext cx="51054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The JGS moves beyond anecdotal prompt testing by employing a systematic "Genome Mapping" approach that visualizes vulnerability patterns.</a:t>
            </a:r>
            <a:endParaRPr lang="en-US" sz="1200" dirty="0"/>
          </a:p>
        </p:txBody>
      </p:sp>
      <p:sp>
        <p:nvSpPr>
          <p:cNvPr id="32" name="Text 3"/>
          <p:cNvSpPr/>
          <p:nvPr/>
        </p:nvSpPr>
        <p:spPr>
          <a:xfrm>
            <a:off x="800100" y="5257800"/>
            <a:ext cx="127641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Prompt Clusters</a:t>
            </a:r>
            <a:endParaRPr lang="en-US" sz="1050" dirty="0"/>
          </a:p>
        </p:txBody>
      </p:sp>
      <p:sp>
        <p:nvSpPr>
          <p:cNvPr id="33" name="Text 4"/>
          <p:cNvSpPr/>
          <p:nvPr/>
        </p:nvSpPr>
        <p:spPr>
          <a:xfrm>
            <a:off x="2563564" y="5257800"/>
            <a:ext cx="1681996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Response Categories</a:t>
            </a:r>
            <a:endParaRPr lang="en-US" sz="1050" dirty="0"/>
          </a:p>
        </p:txBody>
      </p:sp>
      <p:sp>
        <p:nvSpPr>
          <p:cNvPr id="34" name="Text 5"/>
          <p:cNvSpPr/>
          <p:nvPr/>
        </p:nvSpPr>
        <p:spPr>
          <a:xfrm>
            <a:off x="4665018" y="5257800"/>
            <a:ext cx="125980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High-Risk Areas</a:t>
            </a:r>
            <a:endParaRPr lang="en-US" sz="1050" dirty="0"/>
          </a:p>
        </p:txBody>
      </p:sp>
      <p:sp>
        <p:nvSpPr>
          <p:cNvPr id="35" name="Text 6"/>
          <p:cNvSpPr/>
          <p:nvPr/>
        </p:nvSpPr>
        <p:spPr>
          <a:xfrm>
            <a:off x="838200" y="5600700"/>
            <a:ext cx="55758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Each prompt-response pair is classified by a Safety Classifier</a:t>
            </a:r>
            <a:endParaRPr lang="en-US" sz="1200" dirty="0"/>
          </a:p>
        </p:txBody>
      </p:sp>
      <p:sp>
        <p:nvSpPr>
          <p:cNvPr id="36" name="Text 7"/>
          <p:cNvSpPr/>
          <p:nvPr/>
        </p:nvSpPr>
        <p:spPr>
          <a:xfrm>
            <a:off x="838200" y="5905500"/>
            <a:ext cx="48768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Clusters form a visual map of vulnerability patterns and structural weaknesses</a:t>
            </a:r>
            <a:endParaRPr lang="en-US" sz="1200" dirty="0"/>
          </a:p>
        </p:txBody>
      </p:sp>
      <p:sp>
        <p:nvSpPr>
          <p:cNvPr id="37" name="Text 8"/>
          <p:cNvSpPr/>
          <p:nvPr/>
        </p:nvSpPr>
        <p:spPr>
          <a:xfrm>
            <a:off x="7048500" y="1885950"/>
            <a:ext cx="4390192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Jailbreak Vulnerability Index</a:t>
            </a:r>
            <a:endParaRPr lang="en-US" sz="1800" dirty="0"/>
          </a:p>
        </p:txBody>
      </p:sp>
      <p:sp>
        <p:nvSpPr>
          <p:cNvPr id="38" name="Text 9"/>
          <p:cNvSpPr/>
          <p:nvPr/>
        </p:nvSpPr>
        <p:spPr>
          <a:xfrm>
            <a:off x="6477000" y="2438400"/>
            <a:ext cx="51054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The JVI provides a standardized risk score, synthesizing multiple factors to offer a comprehensive measure of an LLM's robustness.</a:t>
            </a:r>
            <a:endParaRPr lang="en-US" sz="1200" dirty="0"/>
          </a:p>
        </p:txBody>
      </p:sp>
      <p:sp>
        <p:nvSpPr>
          <p:cNvPr id="39" name="Text 10"/>
          <p:cNvSpPr/>
          <p:nvPr/>
        </p:nvSpPr>
        <p:spPr>
          <a:xfrm>
            <a:off x="8478589" y="3581400"/>
            <a:ext cx="76348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58</a:t>
            </a:r>
            <a:endParaRPr lang="en-US" sz="3600" dirty="0"/>
          </a:p>
        </p:txBody>
      </p:sp>
      <p:sp>
        <p:nvSpPr>
          <p:cNvPr id="40" name="Text 11"/>
          <p:cNvSpPr/>
          <p:nvPr/>
        </p:nvSpPr>
        <p:spPr>
          <a:xfrm>
            <a:off x="9152930" y="3676650"/>
            <a:ext cx="513457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/100</a:t>
            </a:r>
            <a:endParaRPr lang="en-US" sz="1500" dirty="0"/>
          </a:p>
        </p:txBody>
      </p:sp>
      <p:sp>
        <p:nvSpPr>
          <p:cNvPr id="41" name="Text 12"/>
          <p:cNvSpPr/>
          <p:nvPr/>
        </p:nvSpPr>
        <p:spPr>
          <a:xfrm>
            <a:off x="6819900" y="4914900"/>
            <a:ext cx="125158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5E7E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Exploit Rate</a:t>
            </a:r>
            <a:endParaRPr lang="en-US" sz="1200" dirty="0"/>
          </a:p>
        </p:txBody>
      </p:sp>
      <p:sp>
        <p:nvSpPr>
          <p:cNvPr id="42" name="Text 13"/>
          <p:cNvSpPr/>
          <p:nvPr/>
        </p:nvSpPr>
        <p:spPr>
          <a:xfrm>
            <a:off x="6591300" y="5219700"/>
            <a:ext cx="22479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Frequency of successful jailbreaks</a:t>
            </a:r>
            <a:endParaRPr lang="en-US" sz="1050" dirty="0"/>
          </a:p>
        </p:txBody>
      </p:sp>
      <p:sp>
        <p:nvSpPr>
          <p:cNvPr id="43" name="Text 14"/>
          <p:cNvSpPr/>
          <p:nvPr/>
        </p:nvSpPr>
        <p:spPr>
          <a:xfrm>
            <a:off x="9448800" y="4914900"/>
            <a:ext cx="1481792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5E7E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Mean Severity</a:t>
            </a:r>
            <a:endParaRPr lang="en-US" sz="1200" dirty="0"/>
          </a:p>
        </p:txBody>
      </p:sp>
      <p:sp>
        <p:nvSpPr>
          <p:cNvPr id="44" name="Text 15"/>
          <p:cNvSpPr/>
          <p:nvPr/>
        </p:nvSpPr>
        <p:spPr>
          <a:xfrm>
            <a:off x="9220200" y="5219700"/>
            <a:ext cx="22479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Average impact of successful attacks</a:t>
            </a:r>
            <a:endParaRPr lang="en-US" sz="1050" dirty="0"/>
          </a:p>
        </p:txBody>
      </p:sp>
      <p:sp>
        <p:nvSpPr>
          <p:cNvPr id="45" name="Text 16"/>
          <p:cNvSpPr/>
          <p:nvPr/>
        </p:nvSpPr>
        <p:spPr>
          <a:xfrm>
            <a:off x="6791325" y="5981700"/>
            <a:ext cx="2291179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5E7E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High-Severity Failures</a:t>
            </a:r>
            <a:endParaRPr lang="en-US" sz="1200" dirty="0"/>
          </a:p>
        </p:txBody>
      </p:sp>
      <p:sp>
        <p:nvSpPr>
          <p:cNvPr id="46" name="Text 17"/>
          <p:cNvSpPr/>
          <p:nvPr/>
        </p:nvSpPr>
        <p:spPr>
          <a:xfrm>
            <a:off x="6591300" y="6286500"/>
            <a:ext cx="22479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Proportion of critical vulnerabilities</a:t>
            </a:r>
            <a:endParaRPr lang="en-US" sz="1050" dirty="0"/>
          </a:p>
        </p:txBody>
      </p:sp>
      <p:sp>
        <p:nvSpPr>
          <p:cNvPr id="47" name="Text 18"/>
          <p:cNvSpPr/>
          <p:nvPr/>
        </p:nvSpPr>
        <p:spPr>
          <a:xfrm>
            <a:off x="9448800" y="5981700"/>
            <a:ext cx="20193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5E7E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Entropy of Failure Modes</a:t>
            </a:r>
            <a:endParaRPr lang="en-US" sz="1200" dirty="0"/>
          </a:p>
        </p:txBody>
      </p:sp>
      <p:sp>
        <p:nvSpPr>
          <p:cNvPr id="48" name="Text 19"/>
          <p:cNvSpPr/>
          <p:nvPr/>
        </p:nvSpPr>
        <p:spPr>
          <a:xfrm>
            <a:off x="9220200" y="6515100"/>
            <a:ext cx="269748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Diversity of attack vector</a:t>
            </a:r>
            <a:endParaRPr lang="en-US" sz="1050" dirty="0"/>
          </a:p>
        </p:txBody>
      </p:sp>
      <p:sp>
        <p:nvSpPr>
          <p:cNvPr id="49" name="Text 20"/>
          <p:cNvSpPr/>
          <p:nvPr/>
        </p:nvSpPr>
        <p:spPr>
          <a:xfrm>
            <a:off x="590550" y="6629400"/>
            <a:ext cx="5554087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Multi-faceted approach ensures reproducible and holistic assessment</a:t>
            </a:r>
            <a:endParaRPr lang="en-US" sz="1050" dirty="0"/>
          </a:p>
        </p:txBody>
      </p:sp>
      <p:sp>
        <p:nvSpPr>
          <p:cNvPr id="50" name="Text 21"/>
          <p:cNvSpPr/>
          <p:nvPr/>
        </p:nvSpPr>
        <p:spPr>
          <a:xfrm>
            <a:off x="7437388" y="6629400"/>
            <a:ext cx="524833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Genome Map analysis reveals distinct cyber versus bio clustering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14400"/>
            <a:ext cx="1219200" cy="381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000" y="3352800"/>
            <a:ext cx="1714500" cy="1905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000" y="3352800"/>
            <a:ext cx="1714500" cy="1905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7000" y="3352800"/>
            <a:ext cx="1714500" cy="1905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81500" y="3314700"/>
            <a:ext cx="95250" cy="9525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1500" y="3314700"/>
            <a:ext cx="95250" cy="9525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01500" y="3314700"/>
            <a:ext cx="95250" cy="9525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2400300"/>
            <a:ext cx="3606701" cy="28194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2686050"/>
            <a:ext cx="419100" cy="4953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3900" y="2800350"/>
            <a:ext cx="190500" cy="2667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3429000"/>
            <a:ext cx="152400" cy="1524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3962400"/>
            <a:ext cx="152400" cy="1524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4267200"/>
            <a:ext cx="152400" cy="1524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4572000"/>
            <a:ext cx="152400" cy="1524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92501" y="2400300"/>
            <a:ext cx="3606850" cy="28194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21101" y="2686050"/>
            <a:ext cx="419100" cy="4953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35401" y="2800350"/>
            <a:ext cx="190500" cy="26670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21101" y="3429000"/>
            <a:ext cx="152400" cy="15240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21101" y="3733800"/>
            <a:ext cx="152400" cy="15240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21101" y="4038600"/>
            <a:ext cx="152400" cy="152400"/>
          </a:xfrm>
          <a:prstGeom prst="rect">
            <a:avLst/>
          </a:prstGeom>
        </p:spPr>
      </p:pic>
      <p:pic>
        <p:nvPicPr>
          <p:cNvPr id="24" name="Image 2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21101" y="4343400"/>
            <a:ext cx="152400" cy="152400"/>
          </a:xfrm>
          <a:prstGeom prst="rect">
            <a:avLst/>
          </a:prstGeom>
        </p:spPr>
      </p:pic>
      <p:pic>
        <p:nvPicPr>
          <p:cNvPr id="25" name="Image 23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204150" y="2400300"/>
            <a:ext cx="3606701" cy="2819400"/>
          </a:xfrm>
          <a:prstGeom prst="rect">
            <a:avLst/>
          </a:prstGeom>
        </p:spPr>
      </p:pic>
      <p:pic>
        <p:nvPicPr>
          <p:cNvPr id="26" name="Image 24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32750" y="2686050"/>
            <a:ext cx="419100" cy="495300"/>
          </a:xfrm>
          <a:prstGeom prst="rect">
            <a:avLst/>
          </a:prstGeom>
        </p:spPr>
      </p:pic>
      <p:pic>
        <p:nvPicPr>
          <p:cNvPr id="27" name="Image 25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547050" y="2800350"/>
            <a:ext cx="190500" cy="266700"/>
          </a:xfrm>
          <a:prstGeom prst="rect">
            <a:avLst/>
          </a:prstGeom>
        </p:spPr>
      </p:pic>
      <p:pic>
        <p:nvPicPr>
          <p:cNvPr id="28" name="Image 2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32750" y="3429000"/>
            <a:ext cx="152400" cy="152400"/>
          </a:xfrm>
          <a:prstGeom prst="rect">
            <a:avLst/>
          </a:prstGeom>
        </p:spPr>
      </p:pic>
      <p:pic>
        <p:nvPicPr>
          <p:cNvPr id="29" name="Image 2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32750" y="3733800"/>
            <a:ext cx="152400" cy="152400"/>
          </a:xfrm>
          <a:prstGeom prst="rect">
            <a:avLst/>
          </a:prstGeom>
        </p:spPr>
      </p:pic>
      <p:pic>
        <p:nvPicPr>
          <p:cNvPr id="30" name="Image 28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32750" y="4038600"/>
            <a:ext cx="152400" cy="152400"/>
          </a:xfrm>
          <a:prstGeom prst="rect">
            <a:avLst/>
          </a:prstGeom>
        </p:spPr>
      </p:pic>
      <p:pic>
        <p:nvPicPr>
          <p:cNvPr id="31" name="Image 29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32750" y="4343400"/>
            <a:ext cx="152400" cy="152400"/>
          </a:xfrm>
          <a:prstGeom prst="rect">
            <a:avLst/>
          </a:prstGeom>
        </p:spPr>
      </p:pic>
      <p:pic>
        <p:nvPicPr>
          <p:cNvPr id="32" name="Image 3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1000" y="5867400"/>
            <a:ext cx="75902" cy="609600"/>
          </a:xfrm>
          <a:prstGeom prst="rect">
            <a:avLst/>
          </a:prstGeom>
        </p:spPr>
      </p:pic>
      <p:sp>
        <p:nvSpPr>
          <p:cNvPr id="33" name="Text 0"/>
          <p:cNvSpPr/>
          <p:nvPr/>
        </p:nvSpPr>
        <p:spPr>
          <a:xfrm>
            <a:off x="381000" y="381000"/>
            <a:ext cx="137160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22D3E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Methodology &amp; Intelligence Gathering</a:t>
            </a:r>
            <a:endParaRPr lang="en-US" sz="3600" dirty="0"/>
          </a:p>
        </p:txBody>
      </p:sp>
      <p:sp>
        <p:nvSpPr>
          <p:cNvPr id="34" name="Text 1"/>
          <p:cNvSpPr/>
          <p:nvPr/>
        </p:nvSpPr>
        <p:spPr>
          <a:xfrm>
            <a:off x="381000" y="1181100"/>
            <a:ext cx="8534400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JGS employs sophisticated methodology with continuous intelligence gathering to provide comprehensive pre-deployment safety assessment.</a:t>
            </a:r>
            <a:endParaRPr lang="en-US" sz="1500" dirty="0"/>
          </a:p>
        </p:txBody>
      </p:sp>
      <p:sp>
        <p:nvSpPr>
          <p:cNvPr id="35" name="Text 2"/>
          <p:cNvSpPr/>
          <p:nvPr/>
        </p:nvSpPr>
        <p:spPr>
          <a:xfrm>
            <a:off x="1181100" y="2628900"/>
            <a:ext cx="2578001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Arena Orchestration</a:t>
            </a:r>
            <a:endParaRPr lang="en-US" sz="1800" dirty="0"/>
          </a:p>
        </p:txBody>
      </p:sp>
      <p:sp>
        <p:nvSpPr>
          <p:cNvPr id="36" name="Text 3"/>
          <p:cNvSpPr/>
          <p:nvPr/>
        </p:nvSpPr>
        <p:spPr>
          <a:xfrm>
            <a:off x="838200" y="3390900"/>
            <a:ext cx="2920901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Streamlit dashboard for central control</a:t>
            </a:r>
            <a:endParaRPr lang="en-US" sz="1200" dirty="0"/>
          </a:p>
        </p:txBody>
      </p:sp>
      <p:sp>
        <p:nvSpPr>
          <p:cNvPr id="37" name="Text 4"/>
          <p:cNvSpPr/>
          <p:nvPr/>
        </p:nvSpPr>
        <p:spPr>
          <a:xfrm>
            <a:off x="838200" y="3924300"/>
            <a:ext cx="3337203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Supports multiple deployment types</a:t>
            </a:r>
            <a:endParaRPr lang="en-US" sz="1200" dirty="0"/>
          </a:p>
        </p:txBody>
      </p:sp>
      <p:sp>
        <p:nvSpPr>
          <p:cNvPr id="38" name="Text 5"/>
          <p:cNvSpPr/>
          <p:nvPr/>
        </p:nvSpPr>
        <p:spPr>
          <a:xfrm>
            <a:off x="838200" y="4229100"/>
            <a:ext cx="26644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Configurable attacker agents</a:t>
            </a:r>
            <a:endParaRPr lang="en-US" sz="1200" dirty="0"/>
          </a:p>
        </p:txBody>
      </p:sp>
      <p:sp>
        <p:nvSpPr>
          <p:cNvPr id="39" name="Text 6"/>
          <p:cNvSpPr/>
          <p:nvPr/>
        </p:nvSpPr>
        <p:spPr>
          <a:xfrm>
            <a:off x="838200" y="4533900"/>
            <a:ext cx="2920901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BIO HAZARD &amp; CYBER EXPLOIT agents</a:t>
            </a:r>
            <a:endParaRPr lang="en-US" sz="1200" dirty="0"/>
          </a:p>
        </p:txBody>
      </p:sp>
      <p:sp>
        <p:nvSpPr>
          <p:cNvPr id="40" name="Text 7"/>
          <p:cNvSpPr/>
          <p:nvPr/>
        </p:nvSpPr>
        <p:spPr>
          <a:xfrm>
            <a:off x="5092601" y="2628900"/>
            <a:ext cx="257815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Intelligence Gathering</a:t>
            </a:r>
            <a:endParaRPr lang="en-US" sz="1800" dirty="0"/>
          </a:p>
        </p:txBody>
      </p:sp>
      <p:sp>
        <p:nvSpPr>
          <p:cNvPr id="41" name="Text 8"/>
          <p:cNvSpPr/>
          <p:nvPr/>
        </p:nvSpPr>
        <p:spPr>
          <a:xfrm>
            <a:off x="4749701" y="3390900"/>
            <a:ext cx="3300234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Asynchronous Lambda Web Scraper</a:t>
            </a:r>
            <a:endParaRPr lang="en-US" sz="1200" dirty="0"/>
          </a:p>
        </p:txBody>
      </p:sp>
      <p:sp>
        <p:nvSpPr>
          <p:cNvPr id="42" name="Text 9"/>
          <p:cNvSpPr/>
          <p:nvPr/>
        </p:nvSpPr>
        <p:spPr>
          <a:xfrm>
            <a:off x="4749701" y="3695700"/>
            <a:ext cx="2984659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Real-time collection from GitHub</a:t>
            </a:r>
            <a:endParaRPr lang="en-US" sz="1200" dirty="0"/>
          </a:p>
        </p:txBody>
      </p:sp>
      <p:sp>
        <p:nvSpPr>
          <p:cNvPr id="43" name="Text 10"/>
          <p:cNvSpPr/>
          <p:nvPr/>
        </p:nvSpPr>
        <p:spPr>
          <a:xfrm>
            <a:off x="4749701" y="4000500"/>
            <a:ext cx="2600504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Research forums integration</a:t>
            </a:r>
            <a:endParaRPr lang="en-US" sz="1200" dirty="0"/>
          </a:p>
        </p:txBody>
      </p:sp>
      <p:sp>
        <p:nvSpPr>
          <p:cNvPr id="44" name="Text 11"/>
          <p:cNvSpPr/>
          <p:nvPr/>
        </p:nvSpPr>
        <p:spPr>
          <a:xfrm>
            <a:off x="4749701" y="4305300"/>
            <a:ext cx="28251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Dynamic attack strategy panel</a:t>
            </a:r>
            <a:endParaRPr lang="en-US" sz="1200" dirty="0"/>
          </a:p>
        </p:txBody>
      </p:sp>
      <p:sp>
        <p:nvSpPr>
          <p:cNvPr id="45" name="Text 12"/>
          <p:cNvSpPr/>
          <p:nvPr/>
        </p:nvSpPr>
        <p:spPr>
          <a:xfrm>
            <a:off x="9004250" y="2628900"/>
            <a:ext cx="2578001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Continuous Defense</a:t>
            </a:r>
            <a:endParaRPr lang="en-US" sz="1800" dirty="0"/>
          </a:p>
        </p:txBody>
      </p:sp>
      <p:sp>
        <p:nvSpPr>
          <p:cNvPr id="46" name="Text 13"/>
          <p:cNvSpPr/>
          <p:nvPr/>
        </p:nvSpPr>
        <p:spPr>
          <a:xfrm>
            <a:off x="8661350" y="3390900"/>
            <a:ext cx="3106281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Analysis of Jailbreak Genome Map</a:t>
            </a:r>
            <a:endParaRPr lang="en-US" sz="1200" dirty="0"/>
          </a:p>
        </p:txBody>
      </p:sp>
      <p:sp>
        <p:nvSpPr>
          <p:cNvPr id="47" name="Text 14"/>
          <p:cNvSpPr/>
          <p:nvPr/>
        </p:nvSpPr>
        <p:spPr>
          <a:xfrm>
            <a:off x="8661350" y="3695700"/>
            <a:ext cx="2188131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Adaptive policy patches</a:t>
            </a:r>
            <a:endParaRPr lang="en-US" sz="1200" dirty="0"/>
          </a:p>
        </p:txBody>
      </p:sp>
      <p:sp>
        <p:nvSpPr>
          <p:cNvPr id="48" name="Text 15"/>
          <p:cNvSpPr/>
          <p:nvPr/>
        </p:nvSpPr>
        <p:spPr>
          <a:xfrm>
            <a:off x="8661350" y="4000500"/>
            <a:ext cx="263086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Prioritized recommendations</a:t>
            </a:r>
            <a:endParaRPr lang="en-US" sz="1200" dirty="0"/>
          </a:p>
        </p:txBody>
      </p:sp>
      <p:sp>
        <p:nvSpPr>
          <p:cNvPr id="49" name="Text 16"/>
          <p:cNvSpPr/>
          <p:nvPr/>
        </p:nvSpPr>
        <p:spPr>
          <a:xfrm>
            <a:off x="8661350" y="4305300"/>
            <a:ext cx="2744629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Evaluation-to-mitigation cycle</a:t>
            </a:r>
            <a:endParaRPr lang="en-US" sz="1200" dirty="0"/>
          </a:p>
        </p:txBody>
      </p:sp>
      <p:sp>
        <p:nvSpPr>
          <p:cNvPr id="50" name="Text 17"/>
          <p:cNvSpPr/>
          <p:nvPr/>
        </p:nvSpPr>
        <p:spPr>
          <a:xfrm>
            <a:off x="609302" y="5905500"/>
            <a:ext cx="11201698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B923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Key Innovation:</a:t>
            </a:r>
            <a:r>
              <a:rPr lang="en-US" sz="15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Proactive approach allowing JGS to discover novel exploits and adapt testing strategies in real-time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14400"/>
            <a:ext cx="1219200" cy="381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2324100"/>
            <a:ext cx="4629150" cy="44958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590800"/>
            <a:ext cx="228600" cy="2286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3238500"/>
            <a:ext cx="4171950" cy="2286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750" y="2324100"/>
            <a:ext cx="3209925" cy="21717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91150" y="2514600"/>
            <a:ext cx="190500" cy="1905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91150" y="3467100"/>
            <a:ext cx="152400" cy="1524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01075" y="2324100"/>
            <a:ext cx="3209925" cy="21717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53475" y="2647950"/>
            <a:ext cx="190500" cy="1905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53475" y="3086100"/>
            <a:ext cx="2667000" cy="5715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750" y="4648200"/>
            <a:ext cx="3209925" cy="21717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91150" y="4838700"/>
            <a:ext cx="219075" cy="1905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91150" y="5219700"/>
            <a:ext cx="278606" cy="4572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01075" y="4648200"/>
            <a:ext cx="3209925" cy="21717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53475" y="4838700"/>
            <a:ext cx="190500" cy="1905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53475" y="6019800"/>
            <a:ext cx="114300" cy="152400"/>
          </a:xfrm>
          <a:prstGeom prst="rect">
            <a:avLst/>
          </a:prstGeom>
        </p:spPr>
      </p:pic>
      <p:sp>
        <p:nvSpPr>
          <p:cNvPr id="20" name="Text 0"/>
          <p:cNvSpPr/>
          <p:nvPr/>
        </p:nvSpPr>
        <p:spPr>
          <a:xfrm>
            <a:off x="381000" y="381000"/>
            <a:ext cx="114300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22D3E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Evaluation Results</a:t>
            </a:r>
            <a:endParaRPr lang="en-US" sz="3600" dirty="0"/>
          </a:p>
        </p:txBody>
      </p:sp>
      <p:sp>
        <p:nvSpPr>
          <p:cNvPr id="21" name="Text 1"/>
          <p:cNvSpPr/>
          <p:nvPr/>
        </p:nvSpPr>
        <p:spPr>
          <a:xfrm>
            <a:off x="381000" y="1181100"/>
            <a:ext cx="8534400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Representative evaluation on a Lambda-hosted model with 10 attacker agents over 10 rounds of testing.</a:t>
            </a:r>
            <a:endParaRPr lang="en-US" sz="1500" dirty="0"/>
          </a:p>
        </p:txBody>
      </p:sp>
      <p:sp>
        <p:nvSpPr>
          <p:cNvPr id="22" name="Text 2"/>
          <p:cNvSpPr/>
          <p:nvPr/>
        </p:nvSpPr>
        <p:spPr>
          <a:xfrm>
            <a:off x="952500" y="2552700"/>
            <a:ext cx="500634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Jailbreak Vulnerability Index</a:t>
            </a:r>
            <a:endParaRPr lang="en-US" sz="1800" dirty="0"/>
          </a:p>
        </p:txBody>
      </p:sp>
      <p:sp>
        <p:nvSpPr>
          <p:cNvPr id="23" name="Text 3"/>
          <p:cNvSpPr/>
          <p:nvPr/>
        </p:nvSpPr>
        <p:spPr>
          <a:xfrm>
            <a:off x="609600" y="3009900"/>
            <a:ext cx="101977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0</a:t>
            </a:r>
            <a:endParaRPr lang="en-US" sz="1050" dirty="0"/>
          </a:p>
        </p:txBody>
      </p:sp>
      <p:sp>
        <p:nvSpPr>
          <p:cNvPr id="24" name="Text 4"/>
          <p:cNvSpPr/>
          <p:nvPr/>
        </p:nvSpPr>
        <p:spPr>
          <a:xfrm>
            <a:off x="1525191" y="3009900"/>
            <a:ext cx="20377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25</a:t>
            </a:r>
            <a:endParaRPr lang="en-US" sz="1050" dirty="0"/>
          </a:p>
        </p:txBody>
      </p:sp>
      <p:sp>
        <p:nvSpPr>
          <p:cNvPr id="25" name="Text 5"/>
          <p:cNvSpPr/>
          <p:nvPr/>
        </p:nvSpPr>
        <p:spPr>
          <a:xfrm>
            <a:off x="2525613" y="3009900"/>
            <a:ext cx="20377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50</a:t>
            </a:r>
            <a:endParaRPr lang="en-US" sz="1050" dirty="0"/>
          </a:p>
        </p:txBody>
      </p:sp>
      <p:sp>
        <p:nvSpPr>
          <p:cNvPr id="26" name="Text 6"/>
          <p:cNvSpPr/>
          <p:nvPr/>
        </p:nvSpPr>
        <p:spPr>
          <a:xfrm>
            <a:off x="3526036" y="3009900"/>
            <a:ext cx="20377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75</a:t>
            </a:r>
            <a:endParaRPr lang="en-US" sz="1050" dirty="0"/>
          </a:p>
        </p:txBody>
      </p:sp>
      <p:sp>
        <p:nvSpPr>
          <p:cNvPr id="27" name="Text 7"/>
          <p:cNvSpPr/>
          <p:nvPr/>
        </p:nvSpPr>
        <p:spPr>
          <a:xfrm>
            <a:off x="4526459" y="3009900"/>
            <a:ext cx="305574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100</a:t>
            </a:r>
            <a:endParaRPr lang="en-US" sz="1050" dirty="0"/>
          </a:p>
        </p:txBody>
      </p:sp>
      <p:sp>
        <p:nvSpPr>
          <p:cNvPr id="28" name="Text 8"/>
          <p:cNvSpPr/>
          <p:nvPr/>
        </p:nvSpPr>
        <p:spPr>
          <a:xfrm>
            <a:off x="609600" y="3505200"/>
            <a:ext cx="101977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0</a:t>
            </a:r>
            <a:endParaRPr lang="en-US" sz="1050" dirty="0"/>
          </a:p>
        </p:txBody>
      </p:sp>
      <p:sp>
        <p:nvSpPr>
          <p:cNvPr id="29" name="Text 9"/>
          <p:cNvSpPr/>
          <p:nvPr/>
        </p:nvSpPr>
        <p:spPr>
          <a:xfrm>
            <a:off x="1525191" y="3505200"/>
            <a:ext cx="20377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25</a:t>
            </a:r>
            <a:endParaRPr lang="en-US" sz="1050" dirty="0"/>
          </a:p>
        </p:txBody>
      </p:sp>
      <p:sp>
        <p:nvSpPr>
          <p:cNvPr id="30" name="Text 10"/>
          <p:cNvSpPr/>
          <p:nvPr/>
        </p:nvSpPr>
        <p:spPr>
          <a:xfrm>
            <a:off x="2525613" y="3505200"/>
            <a:ext cx="20377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50</a:t>
            </a:r>
            <a:endParaRPr lang="en-US" sz="1050" dirty="0"/>
          </a:p>
        </p:txBody>
      </p:sp>
      <p:sp>
        <p:nvSpPr>
          <p:cNvPr id="31" name="Text 11"/>
          <p:cNvSpPr/>
          <p:nvPr/>
        </p:nvSpPr>
        <p:spPr>
          <a:xfrm>
            <a:off x="3526036" y="3505200"/>
            <a:ext cx="20377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75</a:t>
            </a:r>
            <a:endParaRPr lang="en-US" sz="1050" dirty="0"/>
          </a:p>
        </p:txBody>
      </p:sp>
      <p:sp>
        <p:nvSpPr>
          <p:cNvPr id="32" name="Text 12"/>
          <p:cNvSpPr/>
          <p:nvPr/>
        </p:nvSpPr>
        <p:spPr>
          <a:xfrm>
            <a:off x="4526459" y="3505200"/>
            <a:ext cx="305574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100</a:t>
            </a:r>
            <a:endParaRPr lang="en-US" sz="1050" dirty="0"/>
          </a:p>
        </p:txBody>
      </p:sp>
      <p:sp>
        <p:nvSpPr>
          <p:cNvPr id="33" name="Text 13"/>
          <p:cNvSpPr/>
          <p:nvPr/>
        </p:nvSpPr>
        <p:spPr>
          <a:xfrm>
            <a:off x="2075631" y="3962400"/>
            <a:ext cx="763488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FB923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58</a:t>
            </a:r>
            <a:endParaRPr lang="en-US" sz="3600" dirty="0"/>
          </a:p>
        </p:txBody>
      </p:sp>
      <p:sp>
        <p:nvSpPr>
          <p:cNvPr id="34" name="Text 14"/>
          <p:cNvSpPr/>
          <p:nvPr/>
        </p:nvSpPr>
        <p:spPr>
          <a:xfrm>
            <a:off x="2781226" y="4200525"/>
            <a:ext cx="513457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/100</a:t>
            </a:r>
            <a:endParaRPr lang="en-US" sz="1500" dirty="0"/>
          </a:p>
        </p:txBody>
      </p:sp>
      <p:sp>
        <p:nvSpPr>
          <p:cNvPr id="35" name="Text 15"/>
          <p:cNvSpPr/>
          <p:nvPr/>
        </p:nvSpPr>
        <p:spPr>
          <a:xfrm>
            <a:off x="609600" y="4610100"/>
            <a:ext cx="41719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Moderate risk level indicating structural vulnerabilities that require attention</a:t>
            </a:r>
            <a:endParaRPr lang="en-US" sz="1200" dirty="0"/>
          </a:p>
        </p:txBody>
      </p:sp>
      <p:sp>
        <p:nvSpPr>
          <p:cNvPr id="36" name="Text 16"/>
          <p:cNvSpPr/>
          <p:nvPr/>
        </p:nvSpPr>
        <p:spPr>
          <a:xfrm>
            <a:off x="5657850" y="2476500"/>
            <a:ext cx="348615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Exploit Rate Spikes</a:t>
            </a:r>
            <a:endParaRPr lang="en-US" sz="1500" dirty="0"/>
          </a:p>
        </p:txBody>
      </p:sp>
      <p:sp>
        <p:nvSpPr>
          <p:cNvPr id="37" name="Text 17"/>
          <p:cNvSpPr/>
          <p:nvPr/>
        </p:nvSpPr>
        <p:spPr>
          <a:xfrm>
            <a:off x="5391150" y="2819400"/>
            <a:ext cx="29051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Significant increases during rounds 7-8</a:t>
            </a:r>
            <a:endParaRPr lang="en-US" sz="1200" dirty="0"/>
          </a:p>
        </p:txBody>
      </p:sp>
      <p:sp>
        <p:nvSpPr>
          <p:cNvPr id="38" name="Text 18"/>
          <p:cNvSpPr/>
          <p:nvPr/>
        </p:nvSpPr>
        <p:spPr>
          <a:xfrm>
            <a:off x="5619750" y="3352800"/>
            <a:ext cx="2676525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Primarily driven by BIO HAZARD commands</a:t>
            </a:r>
            <a:endParaRPr lang="en-US" sz="1050" dirty="0"/>
          </a:p>
        </p:txBody>
      </p:sp>
      <p:sp>
        <p:nvSpPr>
          <p:cNvPr id="39" name="Text 19"/>
          <p:cNvSpPr/>
          <p:nvPr/>
        </p:nvSpPr>
        <p:spPr>
          <a:xfrm>
            <a:off x="9020175" y="2476500"/>
            <a:ext cx="2905125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Effective Attack Strategies</a:t>
            </a:r>
            <a:endParaRPr lang="en-US" sz="1500" dirty="0"/>
          </a:p>
        </p:txBody>
      </p:sp>
      <p:sp>
        <p:nvSpPr>
          <p:cNvPr id="40" name="Text 20"/>
          <p:cNvSpPr/>
          <p:nvPr/>
        </p:nvSpPr>
        <p:spPr>
          <a:xfrm>
            <a:off x="8753475" y="3771900"/>
            <a:ext cx="2905125" cy="571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Chain-of-command and translation-inversion hybrid strategies accounted for </a:t>
            </a:r>
            <a:r>
              <a:rPr lang="en-US" sz="1050" b="1" dirty="0">
                <a:solidFill>
                  <a:srgbClr val="FB923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45%</a:t>
            </a:r>
            <a:r>
              <a:rPr lang="en-US" sz="105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of all successful exploits</a:t>
            </a:r>
            <a:endParaRPr lang="en-US" sz="1050" dirty="0"/>
          </a:p>
        </p:txBody>
      </p:sp>
      <p:sp>
        <p:nvSpPr>
          <p:cNvPr id="41" name="Text 21"/>
          <p:cNvSpPr/>
          <p:nvPr/>
        </p:nvSpPr>
        <p:spPr>
          <a:xfrm>
            <a:off x="5686425" y="4800600"/>
            <a:ext cx="348615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Critical Failures</a:t>
            </a:r>
            <a:endParaRPr lang="en-US" sz="1500" dirty="0"/>
          </a:p>
        </p:txBody>
      </p:sp>
      <p:sp>
        <p:nvSpPr>
          <p:cNvPr id="42" name="Text 22"/>
          <p:cNvSpPr/>
          <p:nvPr/>
        </p:nvSpPr>
        <p:spPr>
          <a:xfrm>
            <a:off x="5464076" y="5314950"/>
            <a:ext cx="159127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3</a:t>
            </a:r>
            <a:endParaRPr lang="en-US" sz="1500" dirty="0"/>
          </a:p>
        </p:txBody>
      </p:sp>
      <p:sp>
        <p:nvSpPr>
          <p:cNvPr id="43" name="Text 23"/>
          <p:cNvSpPr/>
          <p:nvPr/>
        </p:nvSpPr>
        <p:spPr>
          <a:xfrm>
            <a:off x="5784056" y="5143500"/>
            <a:ext cx="3014663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Instances of severity-5 failures</a:t>
            </a:r>
            <a:endParaRPr lang="en-US" sz="1200" dirty="0"/>
          </a:p>
        </p:txBody>
      </p:sp>
      <p:sp>
        <p:nvSpPr>
          <p:cNvPr id="44" name="Text 24"/>
          <p:cNvSpPr/>
          <p:nvPr/>
        </p:nvSpPr>
        <p:spPr>
          <a:xfrm>
            <a:off x="5784056" y="5372100"/>
            <a:ext cx="2512219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FB923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Critical vulnerabilities requiring immediate defensive updates</a:t>
            </a:r>
            <a:endParaRPr lang="en-US" sz="1050" dirty="0"/>
          </a:p>
        </p:txBody>
      </p:sp>
      <p:sp>
        <p:nvSpPr>
          <p:cNvPr id="45" name="Text 25"/>
          <p:cNvSpPr/>
          <p:nvPr/>
        </p:nvSpPr>
        <p:spPr>
          <a:xfrm>
            <a:off x="9020175" y="4800600"/>
            <a:ext cx="348615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Intelligence Value</a:t>
            </a:r>
            <a:endParaRPr lang="en-US" sz="1500" dirty="0"/>
          </a:p>
        </p:txBody>
      </p:sp>
      <p:sp>
        <p:nvSpPr>
          <p:cNvPr id="46" name="Text 26"/>
          <p:cNvSpPr/>
          <p:nvPr/>
        </p:nvSpPr>
        <p:spPr>
          <a:xfrm>
            <a:off x="8753475" y="5143500"/>
            <a:ext cx="2905125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Attacker profiles derived from Lambda-scraped intelligence ranked highest in effectiveness</a:t>
            </a:r>
            <a:endParaRPr lang="en-US" sz="1200" dirty="0"/>
          </a:p>
        </p:txBody>
      </p:sp>
      <p:sp>
        <p:nvSpPr>
          <p:cNvPr id="47" name="Text 27"/>
          <p:cNvSpPr/>
          <p:nvPr/>
        </p:nvSpPr>
        <p:spPr>
          <a:xfrm>
            <a:off x="8943975" y="5905500"/>
            <a:ext cx="2714625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Real-time threat ingestion enables novel exploit discovery</a:t>
            </a:r>
            <a:endParaRPr lang="en-US" sz="1050" dirty="0"/>
          </a:p>
        </p:txBody>
      </p:sp>
      <p:sp>
        <p:nvSpPr>
          <p:cNvPr id="48" name="Text 28"/>
          <p:cNvSpPr/>
          <p:nvPr/>
        </p:nvSpPr>
        <p:spPr>
          <a:xfrm>
            <a:off x="609600" y="6286500"/>
            <a:ext cx="11261229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B923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Key Insight:</a:t>
            </a:r>
            <a:r>
              <a:rPr lang="en-US" sz="120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Genome Map analysis revealed distinct cyber versus bio clustering, interconnected by a policy-probing ridge</a:t>
            </a:r>
            <a:endParaRPr lang="en-US" sz="1200" dirty="0"/>
          </a:p>
        </p:txBody>
      </p:sp>
      <p:sp>
        <p:nvSpPr>
          <p:cNvPr id="49" name="Text 29"/>
          <p:cNvSpPr/>
          <p:nvPr/>
        </p:nvSpPr>
        <p:spPr>
          <a:xfrm>
            <a:off x="11062692" y="6305550"/>
            <a:ext cx="897969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6B728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Page 7 of 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1967" y="-15240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838200"/>
            <a:ext cx="1219200" cy="381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1371600"/>
            <a:ext cx="228600" cy="2286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1790700"/>
            <a:ext cx="3352800" cy="12192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9100" y="2000250"/>
            <a:ext cx="76200" cy="762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0" y="1790700"/>
            <a:ext cx="3352800" cy="12192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4300" y="2000250"/>
            <a:ext cx="76200" cy="762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800" y="3162300"/>
            <a:ext cx="3352800" cy="12192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9100" y="3371850"/>
            <a:ext cx="76200" cy="762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0" y="3162300"/>
            <a:ext cx="3352800" cy="12192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4300" y="3371850"/>
            <a:ext cx="76200" cy="762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91400" y="1333500"/>
            <a:ext cx="4495800" cy="25146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3800" y="1866900"/>
            <a:ext cx="4191000" cy="18288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91400" y="4038600"/>
            <a:ext cx="228600" cy="2286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91400" y="4419600"/>
            <a:ext cx="4495800" cy="8763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05700" y="4705350"/>
            <a:ext cx="233660" cy="3048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91400" y="5410200"/>
            <a:ext cx="4495800" cy="8763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05700" y="5695950"/>
            <a:ext cx="248394" cy="304800"/>
          </a:xfrm>
          <a:prstGeom prst="rect">
            <a:avLst/>
          </a:prstGeom>
        </p:spPr>
      </p:pic>
      <p:sp>
        <p:nvSpPr>
          <p:cNvPr id="21" name="Text 0"/>
          <p:cNvSpPr/>
          <p:nvPr/>
        </p:nvSpPr>
        <p:spPr>
          <a:xfrm>
            <a:off x="304800" y="304800"/>
            <a:ext cx="1389888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22D3E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Key Findings &amp; Validation</a:t>
            </a:r>
            <a:endParaRPr lang="en-US" sz="3600" dirty="0"/>
          </a:p>
        </p:txBody>
      </p:sp>
      <p:sp>
        <p:nvSpPr>
          <p:cNvPr id="22" name="Text 1"/>
          <p:cNvSpPr/>
          <p:nvPr/>
        </p:nvSpPr>
        <p:spPr>
          <a:xfrm>
            <a:off x="647700" y="1333500"/>
            <a:ext cx="68580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Key Findings</a:t>
            </a:r>
            <a:endParaRPr lang="en-US" sz="1800" dirty="0"/>
          </a:p>
        </p:txBody>
      </p:sp>
      <p:sp>
        <p:nvSpPr>
          <p:cNvPr id="23" name="Text 2"/>
          <p:cNvSpPr/>
          <p:nvPr/>
        </p:nvSpPr>
        <p:spPr>
          <a:xfrm>
            <a:off x="571500" y="1905000"/>
            <a:ext cx="103655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JVI Score</a:t>
            </a:r>
            <a:endParaRPr lang="en-US" sz="1350" dirty="0"/>
          </a:p>
        </p:txBody>
      </p:sp>
      <p:sp>
        <p:nvSpPr>
          <p:cNvPr id="24" name="Text 3"/>
          <p:cNvSpPr/>
          <p:nvPr/>
        </p:nvSpPr>
        <p:spPr>
          <a:xfrm>
            <a:off x="419100" y="2209800"/>
            <a:ext cx="31242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Model received a JVI score of </a:t>
            </a:r>
            <a:r>
              <a:rPr lang="en-US" sz="1200" b="1" dirty="0">
                <a:solidFill>
                  <a:srgbClr val="FB923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58/100</a:t>
            </a: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, indicating a moderate level of risk</a:t>
            </a:r>
            <a:endParaRPr lang="en-US" sz="1200" dirty="0"/>
          </a:p>
        </p:txBody>
      </p:sp>
      <p:sp>
        <p:nvSpPr>
          <p:cNvPr id="25" name="Text 4"/>
          <p:cNvSpPr/>
          <p:nvPr/>
        </p:nvSpPr>
        <p:spPr>
          <a:xfrm>
            <a:off x="4076700" y="1905000"/>
            <a:ext cx="1408033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Exploit Rate</a:t>
            </a:r>
            <a:endParaRPr lang="en-US" sz="1350" dirty="0"/>
          </a:p>
        </p:txBody>
      </p:sp>
      <p:sp>
        <p:nvSpPr>
          <p:cNvPr id="26" name="Text 5"/>
          <p:cNvSpPr/>
          <p:nvPr/>
        </p:nvSpPr>
        <p:spPr>
          <a:xfrm>
            <a:off x="3924300" y="2209800"/>
            <a:ext cx="31242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Significant increases during rounds 7-8, driven by high-difficulty BIO HAZARD commands</a:t>
            </a:r>
            <a:endParaRPr lang="en-US" sz="1200" dirty="0"/>
          </a:p>
        </p:txBody>
      </p:sp>
      <p:sp>
        <p:nvSpPr>
          <p:cNvPr id="27" name="Text 6"/>
          <p:cNvSpPr/>
          <p:nvPr/>
        </p:nvSpPr>
        <p:spPr>
          <a:xfrm>
            <a:off x="571500" y="3276600"/>
            <a:ext cx="202971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Attack Strategies</a:t>
            </a:r>
            <a:endParaRPr lang="en-US" sz="1350" dirty="0"/>
          </a:p>
        </p:txBody>
      </p:sp>
      <p:sp>
        <p:nvSpPr>
          <p:cNvPr id="28" name="Text 7"/>
          <p:cNvSpPr/>
          <p:nvPr/>
        </p:nvSpPr>
        <p:spPr>
          <a:xfrm>
            <a:off x="419100" y="3581400"/>
            <a:ext cx="31242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B923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Chain-of-command</a:t>
            </a: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and </a:t>
            </a:r>
            <a:r>
              <a:rPr lang="en-US" sz="1200" b="1" dirty="0">
                <a:solidFill>
                  <a:srgbClr val="FB923C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translation-inversion</a:t>
            </a: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hybrid strategies accounted for 45% of successful exploits</a:t>
            </a:r>
            <a:endParaRPr lang="en-US" sz="1200" dirty="0"/>
          </a:p>
        </p:txBody>
      </p:sp>
      <p:sp>
        <p:nvSpPr>
          <p:cNvPr id="29" name="Text 8"/>
          <p:cNvSpPr/>
          <p:nvPr/>
        </p:nvSpPr>
        <p:spPr>
          <a:xfrm>
            <a:off x="4076700" y="3276600"/>
            <a:ext cx="1813084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Critical Failures</a:t>
            </a:r>
            <a:endParaRPr lang="en-US" sz="1350" dirty="0"/>
          </a:p>
        </p:txBody>
      </p:sp>
      <p:sp>
        <p:nvSpPr>
          <p:cNvPr id="30" name="Text 9"/>
          <p:cNvSpPr/>
          <p:nvPr/>
        </p:nvSpPr>
        <p:spPr>
          <a:xfrm>
            <a:off x="3924300" y="3581400"/>
            <a:ext cx="31242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Three instances of severity-5 failures identified, necessitating immediate defensive updates</a:t>
            </a:r>
            <a:endParaRPr lang="en-US" sz="1200" dirty="0"/>
          </a:p>
        </p:txBody>
      </p:sp>
      <p:sp>
        <p:nvSpPr>
          <p:cNvPr id="31" name="Text 10"/>
          <p:cNvSpPr/>
          <p:nvPr/>
        </p:nvSpPr>
        <p:spPr>
          <a:xfrm>
            <a:off x="7124700" y="1485900"/>
            <a:ext cx="50292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Attack Strategy Distribution</a:t>
            </a:r>
            <a:endParaRPr lang="en-US" sz="1500" dirty="0"/>
          </a:p>
        </p:txBody>
      </p:sp>
      <p:sp>
        <p:nvSpPr>
          <p:cNvPr id="32" name="Text 11"/>
          <p:cNvSpPr/>
          <p:nvPr/>
        </p:nvSpPr>
        <p:spPr>
          <a:xfrm>
            <a:off x="7734300" y="4000500"/>
            <a:ext cx="539496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D8B4F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Hypothesis Validation</a:t>
            </a:r>
            <a:endParaRPr lang="en-US" sz="1800" dirty="0"/>
          </a:p>
        </p:txBody>
      </p:sp>
      <p:sp>
        <p:nvSpPr>
          <p:cNvPr id="33" name="Text 12"/>
          <p:cNvSpPr/>
          <p:nvPr/>
        </p:nvSpPr>
        <p:spPr>
          <a:xfrm>
            <a:off x="7505700" y="4743450"/>
            <a:ext cx="280392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H1</a:t>
            </a:r>
            <a:endParaRPr lang="en-US" sz="1200" dirty="0"/>
          </a:p>
        </p:txBody>
      </p:sp>
      <p:sp>
        <p:nvSpPr>
          <p:cNvPr id="34" name="Text 13"/>
          <p:cNvSpPr/>
          <p:nvPr/>
        </p:nvSpPr>
        <p:spPr>
          <a:xfrm>
            <a:off x="7853660" y="4533900"/>
            <a:ext cx="470308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Structural Clustering</a:t>
            </a:r>
            <a:endParaRPr lang="en-US" sz="1350" dirty="0"/>
          </a:p>
        </p:txBody>
      </p:sp>
      <p:sp>
        <p:nvSpPr>
          <p:cNvPr id="35" name="Text 14"/>
          <p:cNvSpPr/>
          <p:nvPr/>
        </p:nvSpPr>
        <p:spPr>
          <a:xfrm>
            <a:off x="7853660" y="4800600"/>
            <a:ext cx="391924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Discovery of multiple stable cross-domain vulnerability clusters validates H1</a:t>
            </a:r>
            <a:endParaRPr lang="en-US" sz="1050" dirty="0"/>
          </a:p>
        </p:txBody>
      </p:sp>
      <p:sp>
        <p:nvSpPr>
          <p:cNvPr id="36" name="Text 15"/>
          <p:cNvSpPr/>
          <p:nvPr/>
        </p:nvSpPr>
        <p:spPr>
          <a:xfrm>
            <a:off x="7512993" y="5734050"/>
            <a:ext cx="280392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H2</a:t>
            </a:r>
            <a:endParaRPr lang="en-US" sz="1200" dirty="0"/>
          </a:p>
        </p:txBody>
      </p:sp>
      <p:sp>
        <p:nvSpPr>
          <p:cNvPr id="37" name="Text 16"/>
          <p:cNvSpPr/>
          <p:nvPr/>
        </p:nvSpPr>
        <p:spPr>
          <a:xfrm>
            <a:off x="7868394" y="5524500"/>
            <a:ext cx="4685407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Sustained Exploit Novelty</a:t>
            </a:r>
            <a:endParaRPr lang="en-US" sz="1350" dirty="0"/>
          </a:p>
        </p:txBody>
      </p:sp>
      <p:sp>
        <p:nvSpPr>
          <p:cNvPr id="38" name="Text 17"/>
          <p:cNvSpPr/>
          <p:nvPr/>
        </p:nvSpPr>
        <p:spPr>
          <a:xfrm>
            <a:off x="7868394" y="5791200"/>
            <a:ext cx="3904506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Superior performance of Lambda-scraped attacker profiles validates H2</a:t>
            </a:r>
            <a:endParaRPr lang="en-US" sz="1050" dirty="0"/>
          </a:p>
        </p:txBody>
      </p:sp>
      <p:sp>
        <p:nvSpPr>
          <p:cNvPr id="39" name="Text 18"/>
          <p:cNvSpPr/>
          <p:nvPr/>
        </p:nvSpPr>
        <p:spPr>
          <a:xfrm>
            <a:off x="165612" y="6267450"/>
            <a:ext cx="10696277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Conclusion:</a:t>
            </a:r>
            <a:r>
              <a:rPr lang="en-US" sz="135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The evaluation demonstrates JGS's effectiveness in identifying structural vulnerabilities and sustaining novel exploit discovery</a:t>
            </a:r>
            <a:endParaRPr lang="en-US" sz="1350" dirty="0"/>
          </a:p>
        </p:txBody>
      </p:sp>
      <p:sp>
        <p:nvSpPr>
          <p:cNvPr id="40" name="Text 19"/>
          <p:cNvSpPr/>
          <p:nvPr/>
        </p:nvSpPr>
        <p:spPr>
          <a:xfrm>
            <a:off x="11181078" y="6349870"/>
            <a:ext cx="666006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Page 8</a:t>
            </a:r>
            <a:r>
              <a:rPr lang="en-US" sz="105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of 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14400"/>
            <a:ext cx="1219200" cy="381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562100"/>
            <a:ext cx="4762500" cy="16764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1752600"/>
            <a:ext cx="190500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9750" y="2271713"/>
            <a:ext cx="952500" cy="2857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8500" y="1562100"/>
            <a:ext cx="4762500" cy="16764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00900" y="1752600"/>
            <a:ext cx="190500" cy="1905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3543300"/>
            <a:ext cx="3657600" cy="17145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400" y="3695700"/>
            <a:ext cx="285750" cy="3810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3800475"/>
            <a:ext cx="133350" cy="1524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67200" y="3543300"/>
            <a:ext cx="3657600" cy="17145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19600" y="3771900"/>
            <a:ext cx="304800" cy="3810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95800" y="3876675"/>
            <a:ext cx="152400" cy="1524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53400" y="3543300"/>
            <a:ext cx="3657600" cy="17145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05800" y="3695700"/>
            <a:ext cx="342900" cy="3810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82000" y="3800475"/>
            <a:ext cx="190500" cy="1524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1000" y="5562600"/>
            <a:ext cx="11430000" cy="11811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1500" y="5791200"/>
            <a:ext cx="257175" cy="34290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1000" y="6496050"/>
            <a:ext cx="76200" cy="76200"/>
          </a:xfrm>
          <a:prstGeom prst="rect">
            <a:avLst/>
          </a:prstGeom>
        </p:spPr>
      </p:pic>
      <p:sp>
        <p:nvSpPr>
          <p:cNvPr id="22" name="Text 0"/>
          <p:cNvSpPr/>
          <p:nvPr/>
        </p:nvSpPr>
        <p:spPr>
          <a:xfrm>
            <a:off x="381000" y="381000"/>
            <a:ext cx="114300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22D3EE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Conclusion &amp; Impact</a:t>
            </a:r>
            <a:endParaRPr lang="en-US" sz="3600" dirty="0"/>
          </a:p>
        </p:txBody>
      </p:sp>
      <p:sp>
        <p:nvSpPr>
          <p:cNvPr id="23" name="Text 1"/>
          <p:cNvSpPr/>
          <p:nvPr/>
        </p:nvSpPr>
        <p:spPr>
          <a:xfrm>
            <a:off x="800100" y="1714500"/>
            <a:ext cx="44577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Current State</a:t>
            </a:r>
            <a:endParaRPr lang="en-US" sz="1500" dirty="0"/>
          </a:p>
        </p:txBody>
      </p:sp>
      <p:sp>
        <p:nvSpPr>
          <p:cNvPr id="24" name="Text 2"/>
          <p:cNvSpPr/>
          <p:nvPr/>
        </p:nvSpPr>
        <p:spPr>
          <a:xfrm>
            <a:off x="533400" y="2057400"/>
            <a:ext cx="53492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Reactive, anecdotal prompt testing</a:t>
            </a:r>
            <a:endParaRPr lang="en-US" sz="1200" dirty="0"/>
          </a:p>
        </p:txBody>
      </p:sp>
      <p:sp>
        <p:nvSpPr>
          <p:cNvPr id="25" name="Text 3"/>
          <p:cNvSpPr/>
          <p:nvPr/>
        </p:nvSpPr>
        <p:spPr>
          <a:xfrm>
            <a:off x="533400" y="2324100"/>
            <a:ext cx="53492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Inconsistent safety measures</a:t>
            </a:r>
            <a:endParaRPr lang="en-US" sz="1200" dirty="0"/>
          </a:p>
        </p:txBody>
      </p:sp>
      <p:sp>
        <p:nvSpPr>
          <p:cNvPr id="26" name="Text 4"/>
          <p:cNvSpPr/>
          <p:nvPr/>
        </p:nvSpPr>
        <p:spPr>
          <a:xfrm>
            <a:off x="533400" y="2590800"/>
            <a:ext cx="53492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No standardized evaluation</a:t>
            </a:r>
            <a:endParaRPr lang="en-US" sz="1200" dirty="0"/>
          </a:p>
        </p:txBody>
      </p:sp>
      <p:sp>
        <p:nvSpPr>
          <p:cNvPr id="27" name="Text 5"/>
          <p:cNvSpPr/>
          <p:nvPr/>
        </p:nvSpPr>
        <p:spPr>
          <a:xfrm>
            <a:off x="533400" y="2857500"/>
            <a:ext cx="53492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Limited pre-deployment testing</a:t>
            </a:r>
            <a:endParaRPr lang="en-US" sz="1200" dirty="0"/>
          </a:p>
        </p:txBody>
      </p:sp>
      <p:sp>
        <p:nvSpPr>
          <p:cNvPr id="28" name="Text 6"/>
          <p:cNvSpPr/>
          <p:nvPr/>
        </p:nvSpPr>
        <p:spPr>
          <a:xfrm>
            <a:off x="5619750" y="2586038"/>
            <a:ext cx="9525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JGS</a:t>
            </a:r>
            <a:endParaRPr lang="en-US" sz="1200" dirty="0"/>
          </a:p>
        </p:txBody>
      </p:sp>
      <p:sp>
        <p:nvSpPr>
          <p:cNvPr id="29" name="Text 7"/>
          <p:cNvSpPr/>
          <p:nvPr/>
        </p:nvSpPr>
        <p:spPr>
          <a:xfrm>
            <a:off x="7467600" y="1714500"/>
            <a:ext cx="534924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Transformed Approach</a:t>
            </a:r>
            <a:endParaRPr lang="en-US" sz="1500" dirty="0"/>
          </a:p>
        </p:txBody>
      </p:sp>
      <p:sp>
        <p:nvSpPr>
          <p:cNvPr id="30" name="Text 8"/>
          <p:cNvSpPr/>
          <p:nvPr/>
        </p:nvSpPr>
        <p:spPr>
          <a:xfrm>
            <a:off x="7200900" y="2057400"/>
            <a:ext cx="53492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Structural, quantitative framework</a:t>
            </a:r>
            <a:endParaRPr lang="en-US" sz="1200" dirty="0"/>
          </a:p>
        </p:txBody>
      </p:sp>
      <p:sp>
        <p:nvSpPr>
          <p:cNvPr id="31" name="Text 9"/>
          <p:cNvSpPr/>
          <p:nvPr/>
        </p:nvSpPr>
        <p:spPr>
          <a:xfrm>
            <a:off x="7200900" y="2324100"/>
            <a:ext cx="53492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Repeatable pre-deployment safety evaluation</a:t>
            </a:r>
            <a:endParaRPr lang="en-US" sz="1200" dirty="0"/>
          </a:p>
        </p:txBody>
      </p:sp>
      <p:sp>
        <p:nvSpPr>
          <p:cNvPr id="32" name="Text 10"/>
          <p:cNvSpPr/>
          <p:nvPr/>
        </p:nvSpPr>
        <p:spPr>
          <a:xfrm>
            <a:off x="7200900" y="2590800"/>
            <a:ext cx="53492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Standardized benchmarking</a:t>
            </a:r>
            <a:endParaRPr lang="en-US" sz="1200" dirty="0"/>
          </a:p>
        </p:txBody>
      </p:sp>
      <p:sp>
        <p:nvSpPr>
          <p:cNvPr id="33" name="Text 11"/>
          <p:cNvSpPr/>
          <p:nvPr/>
        </p:nvSpPr>
        <p:spPr>
          <a:xfrm>
            <a:off x="7200900" y="2857500"/>
            <a:ext cx="53492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Continuous monitoring capabilities</a:t>
            </a:r>
            <a:endParaRPr lang="en-US" sz="1200" dirty="0"/>
          </a:p>
        </p:txBody>
      </p:sp>
      <p:sp>
        <p:nvSpPr>
          <p:cNvPr id="34" name="Text 12"/>
          <p:cNvSpPr/>
          <p:nvPr/>
        </p:nvSpPr>
        <p:spPr>
          <a:xfrm>
            <a:off x="933450" y="3752850"/>
            <a:ext cx="1658243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Snyk-for-LLMs</a:t>
            </a:r>
            <a:endParaRPr lang="en-US" sz="1350" dirty="0"/>
          </a:p>
        </p:txBody>
      </p:sp>
      <p:sp>
        <p:nvSpPr>
          <p:cNvPr id="35" name="Text 13"/>
          <p:cNvSpPr/>
          <p:nvPr/>
        </p:nvSpPr>
        <p:spPr>
          <a:xfrm>
            <a:off x="533400" y="4191000"/>
            <a:ext cx="3352800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Just as Snyk revolutionized security for software, JGS provides pre-release certification and competitive benchmarking for LLMs</a:t>
            </a:r>
            <a:endParaRPr lang="en-US" sz="1200" dirty="0"/>
          </a:p>
        </p:txBody>
      </p:sp>
      <p:sp>
        <p:nvSpPr>
          <p:cNvPr id="36" name="Text 14"/>
          <p:cNvSpPr/>
          <p:nvPr/>
        </p:nvSpPr>
        <p:spPr>
          <a:xfrm>
            <a:off x="4838700" y="3695700"/>
            <a:ext cx="2933700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MLPerf for Jailbreak Robustness</a:t>
            </a:r>
            <a:endParaRPr lang="en-US" sz="1350" dirty="0"/>
          </a:p>
        </p:txBody>
      </p:sp>
      <p:sp>
        <p:nvSpPr>
          <p:cNvPr id="37" name="Text 15"/>
          <p:cNvSpPr/>
          <p:nvPr/>
        </p:nvSpPr>
        <p:spPr>
          <a:xfrm>
            <a:off x="4419600" y="4343400"/>
            <a:ext cx="33528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Establishes standardized evaluation metrics for comparing LLM safety across the industry</a:t>
            </a:r>
            <a:endParaRPr lang="en-US" sz="1200" dirty="0"/>
          </a:p>
        </p:txBody>
      </p:sp>
      <p:sp>
        <p:nvSpPr>
          <p:cNvPr id="38" name="Text 16"/>
          <p:cNvSpPr/>
          <p:nvPr/>
        </p:nvSpPr>
        <p:spPr>
          <a:xfrm>
            <a:off x="8763000" y="3752850"/>
            <a:ext cx="259836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Engineering Discipline</a:t>
            </a:r>
            <a:endParaRPr lang="en-US" sz="1350" dirty="0"/>
          </a:p>
        </p:txBody>
      </p:sp>
      <p:sp>
        <p:nvSpPr>
          <p:cNvPr id="39" name="Text 17"/>
          <p:cNvSpPr/>
          <p:nvPr/>
        </p:nvSpPr>
        <p:spPr>
          <a:xfrm>
            <a:off x="8305800" y="4191000"/>
            <a:ext cx="33528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D1D5D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Elevates LLM safety from reactive guardrails to a rigorous engineering discipline</a:t>
            </a:r>
            <a:endParaRPr lang="en-US" sz="1200" dirty="0"/>
          </a:p>
        </p:txBody>
      </p:sp>
      <p:sp>
        <p:nvSpPr>
          <p:cNvPr id="40" name="Text 18"/>
          <p:cNvSpPr/>
          <p:nvPr/>
        </p:nvSpPr>
        <p:spPr>
          <a:xfrm>
            <a:off x="981075" y="5753100"/>
            <a:ext cx="10639425" cy="800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i="1" dirty="0">
                <a:solidFill>
                  <a:srgbClr val="E5E7E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"JGS fundamentally transforms the approach to Large Language Model safety evaluation. By moving beyond anecdotal prompt testing, JGS establishes a structural, quantitative, and repeatable framework for assessing jailbreak risks before deployment."</a:t>
            </a:r>
            <a:endParaRPr lang="en-US" sz="1500" dirty="0"/>
          </a:p>
        </p:txBody>
      </p:sp>
      <p:sp>
        <p:nvSpPr>
          <p:cNvPr id="41" name="Text 19"/>
          <p:cNvSpPr/>
          <p:nvPr/>
        </p:nvSpPr>
        <p:spPr>
          <a:xfrm>
            <a:off x="533400" y="6438900"/>
            <a:ext cx="2262247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67E8F9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AI Safety Evaluation System</a:t>
            </a:r>
            <a:endParaRPr lang="en-US" sz="1050" dirty="0"/>
          </a:p>
        </p:txBody>
      </p:sp>
      <p:sp>
        <p:nvSpPr>
          <p:cNvPr id="42" name="Text 20"/>
          <p:cNvSpPr/>
          <p:nvPr/>
        </p:nvSpPr>
        <p:spPr>
          <a:xfrm>
            <a:off x="10145464" y="6438900"/>
            <a:ext cx="1998643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Report Date: 2025-11-23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916</Words>
  <Application>Microsoft Office PowerPoint</Application>
  <PresentationFormat>Widescreen</PresentationFormat>
  <Paragraphs>167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Orbitron</vt:lpstr>
      <vt:lpstr>Roboto</vt:lpstr>
      <vt:lpstr>ui-sans-serif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Vusumuzi Comfort Nyoni</cp:lastModifiedBy>
  <cp:revision>2</cp:revision>
  <dcterms:created xsi:type="dcterms:W3CDTF">2025-11-23T15:09:09Z</dcterms:created>
  <dcterms:modified xsi:type="dcterms:W3CDTF">2025-11-23T15:31:52Z</dcterms:modified>
</cp:coreProperties>
</file>