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charts/chart1.xml" ContentType="application/vnd.openxmlformats-officedocument.drawingml.char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charts/chart2.xml" ContentType="application/vnd.openxmlformats-officedocument.drawingml.chart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33c31edaba94067" /><Relationship Type="http://schemas.openxmlformats.org/officeDocument/2006/relationships/extended-properties" Target="/docProps/app.xml" Id="Rc3e643f0be5b4741" /><Relationship Type="http://schemas.openxmlformats.org/officeDocument/2006/relationships/officeDocument" Target="/ppt/presentation.xml" Id="Rcfd596d364f0420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d8743138ac3429a"/>
  </p:sldMasterIdLst>
  <p:notesMasterIdLst>
    <p:notesMasterId xmlns:r="http://schemas.openxmlformats.org/officeDocument/2006/relationships" r:id="R106a4535e03241f0"/>
  </p:notesMasterIdLst>
  <p:sldIdLst>
    <p:sldId xmlns:r="http://schemas.openxmlformats.org/officeDocument/2006/relationships" id="256" r:id="R2f7111fadad743f4"/>
    <p:sldId xmlns:r="http://schemas.openxmlformats.org/officeDocument/2006/relationships" id="257" r:id="R97e3cfdfbfdd41fd"/>
    <p:sldId xmlns:r="http://schemas.openxmlformats.org/officeDocument/2006/relationships" id="258" r:id="R5533ffefd5174b11"/>
    <p:sldId xmlns:r="http://schemas.openxmlformats.org/officeDocument/2006/relationships" id="259" r:id="Rb4ca0bc9f0384253"/>
    <p:sldId xmlns:r="http://schemas.openxmlformats.org/officeDocument/2006/relationships" id="260" r:id="R82b98da0dc1f48df"/>
    <p:sldId xmlns:r="http://schemas.openxmlformats.org/officeDocument/2006/relationships" id="261" r:id="R8871a1448b344d2e"/>
    <p:sldId xmlns:r="http://schemas.openxmlformats.org/officeDocument/2006/relationships" id="262" r:id="R5685f123c8484e07"/>
    <p:sldId xmlns:r="http://schemas.openxmlformats.org/officeDocument/2006/relationships" id="263" r:id="R6469faf629e24876"/>
    <p:sldId xmlns:r="http://schemas.openxmlformats.org/officeDocument/2006/relationships" id="264" r:id="R7a7720632ea24616"/>
    <p:sldId xmlns:r="http://schemas.openxmlformats.org/officeDocument/2006/relationships" id="265" r:id="R6f82ca4b457a465f"/>
    <p:sldId xmlns:r="http://schemas.openxmlformats.org/officeDocument/2006/relationships" id="266" r:id="R2d0afac1d7bd4b9f"/>
    <p:sldId xmlns:r="http://schemas.openxmlformats.org/officeDocument/2006/relationships" id="267" r:id="R67f3f4547e3d45a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741688e1a814801" /><Relationship Type="http://schemas.openxmlformats.org/officeDocument/2006/relationships/slideMaster" Target="/ppt/slideMasters/slideMaster1.xml" Id="R9d8743138ac3429a" /><Relationship Type="http://schemas.openxmlformats.org/officeDocument/2006/relationships/notesMaster" Target="/ppt/notesMasters/notesMaster1.xml" Id="R106a4535e03241f0" /><Relationship Type="http://schemas.openxmlformats.org/officeDocument/2006/relationships/presProps" Target="/ppt/presProps.xml" Id="Rc71b0c5d863d4cfd" /><Relationship Type="http://schemas.openxmlformats.org/officeDocument/2006/relationships/tableStyles" Target="/ppt/tableStyles.xml" Id="Ra68b7f4c8ed14f71" /><Relationship Type="http://schemas.openxmlformats.org/officeDocument/2006/relationships/slide" Target="/ppt/slides/slide1.xml" Id="R2f7111fadad743f4" /><Relationship Type="http://schemas.openxmlformats.org/officeDocument/2006/relationships/slide" Target="/ppt/slides/slide2.xml" Id="R97e3cfdfbfdd41fd" /><Relationship Type="http://schemas.openxmlformats.org/officeDocument/2006/relationships/slide" Target="/ppt/slides/slide3.xml" Id="R5533ffefd5174b11" /><Relationship Type="http://schemas.openxmlformats.org/officeDocument/2006/relationships/slide" Target="/ppt/slides/slide4.xml" Id="Rb4ca0bc9f0384253" /><Relationship Type="http://schemas.openxmlformats.org/officeDocument/2006/relationships/slide" Target="/ppt/slides/slide5.xml" Id="R82b98da0dc1f48df" /><Relationship Type="http://schemas.openxmlformats.org/officeDocument/2006/relationships/slide" Target="/ppt/slides/slide6.xml" Id="R8871a1448b344d2e" /><Relationship Type="http://schemas.openxmlformats.org/officeDocument/2006/relationships/slide" Target="/ppt/slides/slide7.xml" Id="R5685f123c8484e07" /><Relationship Type="http://schemas.openxmlformats.org/officeDocument/2006/relationships/slide" Target="/ppt/slides/slide8.xml" Id="R6469faf629e24876" /><Relationship Type="http://schemas.openxmlformats.org/officeDocument/2006/relationships/slide" Target="/ppt/slides/slide9.xml" Id="R7a7720632ea24616" /><Relationship Type="http://schemas.openxmlformats.org/officeDocument/2006/relationships/slide" Target="/ppt/slides/slide10.xml" Id="R6f82ca4b457a465f" /><Relationship Type="http://schemas.openxmlformats.org/officeDocument/2006/relationships/slide" Target="/ppt/slides/slide11.xml" Id="R2d0afac1d7bd4b9f" /><Relationship Type="http://schemas.openxmlformats.org/officeDocument/2006/relationships/slide" Target="/ppt/slides/slide12.xml" Id="R67f3f4547e3d45a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90790eb0f304a6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b076959ba6f4cc6" /><Relationship Type="http://schemas.openxmlformats.org/officeDocument/2006/relationships/notesMaster" Target="/ppt/notesMasters/notesMaster1.xml" Id="Rfef8ed22c3f44a2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45ee3da61b546b4" /><Relationship Type="http://schemas.openxmlformats.org/officeDocument/2006/relationships/notesMaster" Target="/ppt/notesMasters/notesMaster1.xml" Id="R5beacf737a7544b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2f3c8cadd8b4e27" /><Relationship Type="http://schemas.openxmlformats.org/officeDocument/2006/relationships/notesMaster" Target="/ppt/notesMasters/notesMaster1.xml" Id="R73d60c8dc63b457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727417301484bb1" /><Relationship Type="http://schemas.openxmlformats.org/officeDocument/2006/relationships/notesMaster" Target="/ppt/notesMasters/notesMaster1.xml" Id="Ref246f6646f44cb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ca15ea1f1854389" /><Relationship Type="http://schemas.openxmlformats.org/officeDocument/2006/relationships/notesMaster" Target="/ppt/notesMasters/notesMaster1.xml" Id="R0028689045a8462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729c504ef0c4bc2" /><Relationship Type="http://schemas.openxmlformats.org/officeDocument/2006/relationships/notesMaster" Target="/ppt/notesMasters/notesMaster1.xml" Id="R8877443f151348d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3acf7c36af74410" /><Relationship Type="http://schemas.openxmlformats.org/officeDocument/2006/relationships/notesMaster" Target="/ppt/notesMasters/notesMaster1.xml" Id="R391d93e1c311416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adda8fb4b6341ce" /><Relationship Type="http://schemas.openxmlformats.org/officeDocument/2006/relationships/notesMaster" Target="/ppt/notesMasters/notesMaster1.xml" Id="R095e0baa59ab454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2a73e1258024d63" /><Relationship Type="http://schemas.openxmlformats.org/officeDocument/2006/relationships/notesMaster" Target="/ppt/notesMasters/notesMaster1.xml" Id="R0f7c1e5974c04f2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9729cc668da4ae8" /><Relationship Type="http://schemas.openxmlformats.org/officeDocument/2006/relationships/notesMaster" Target="/ppt/notesMasters/notesMaster1.xml" Id="R3f6ae4927f40477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16f05a8571d4d38" /><Relationship Type="http://schemas.openxmlformats.org/officeDocument/2006/relationships/notesMaster" Target="/ppt/notesMasters/notesMaster1.xml" Id="Rf913a62bd8c0430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5ffe740db814102" /><Relationship Type="http://schemas.openxmlformats.org/officeDocument/2006/relationships/notesMaster" Target="/ppt/notesMasters/notesMaster1.xml" Id="Rbd003a35acd1485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 with the thesis: one sandbox is the execution unit, but the population is the coordination-risk unit. KEROS adds a population view without requiring access to private reasoning traces.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local layer remains necessary. The problem is that the security-relevant object may appear only after events are joined across run identity, destination, time, and content.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https://openai.com/index/hugging-face-incident-and-the-road-ahead/</a:t>
            </a:r>
          </a:p>
          <a:p xmlns:a="http://schemas.openxmlformats.org/drawingml/2006/main">
            <a:r>
              <a:t>- https://metr.org/blog/2026-08-26-openai-hugging-face-incident-investigation/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KEROS is a review and response architecture, not a trained classifier and not a claim that the proposed interventions have already been proven effective.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notebook reproduces all values on this slide from the public archive. A handle is a textual label, not a verified person, run, sandbox, or model instance.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https://collusion.wiki/</a:t>
            </a:r>
          </a:p>
          <a:p xmlns:a="http://schemas.openxmlformats.org/drawingml/2006/main">
            <a:r>
              <a:t>- https://collusion.wiki/explorer/download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dimensions are designed to operate on bounded infrastructure telemetry. Regex markers are transparent but weak; they prioritize review and should never be treated as intent or demonstrated harm.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All counts were recomputed from the public Collusion.wiki files using the companion notebook. The bar chart is editable and uses literal data from the archive summary.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https://collusion.wiki/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cumulative index orders review workload. It cannot unlock boundary, harm, or adaptation regimes without the corresponding gated evidence. The weights and decay are editable demonstration settings, not fitted parameters.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https://collusion.wiki/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Local sentinels do not decide that coordination occurred; they sign and export bounded facts. The regulator correlates them and proposes the least disruptive posture supported by gated evidence.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Legitimate collaboration is a first-class regime. A case can remain in R1—or move downward—when authorization is verified. Stronger responses require distinct evidence gates, not a high activity score.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first pilot stops at signal correctness: can KEROS reconstruct the transition and attach the right evidence? A later randomized trial can compare observe-only, coaching, reversible hold, and containment while measuring recurrence and task utility.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three predictions make the framework falsifiable. P1 can be checked retrospectively. P2 has partial structural evidence in recreation relations. P3 requires the controlled two-sandbox evaluation.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Close on the operational contribution: the archive does not finish validation, but it makes the next experiment precise. KEROS is designed to preserve legitimate collaboration while escalating only when stronger evidence gates are satisfied.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c67f50d3e74cb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06c9b3aafff4a5b" /><Relationship Type="http://schemas.openxmlformats.org/officeDocument/2006/relationships/slideLayout" Target="/ppt/slideLayouts/slideLayout1.xml" Id="R055d6727b169415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55d6727b169415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3f62c5cd494832" /><Relationship Type="http://schemas.openxmlformats.org/officeDocument/2006/relationships/notesSlide" Target="/ppt/notesSlides/notesSlide1.xml" Id="Rb3a4d1ddb33d472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54dd7c48324ddc" /><Relationship Type="http://schemas.openxmlformats.org/officeDocument/2006/relationships/notesSlide" Target="/ppt/notesSlides/notesSlide2.xml" Id="R1f4c893af51a42d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a19d478ab84630" /><Relationship Type="http://schemas.openxmlformats.org/officeDocument/2006/relationships/notesSlide" Target="/ppt/notesSlides/notesSlide3.xml" Id="R47799a35f2874ad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a7c57a017a4ec3" /><Relationship Type="http://schemas.openxmlformats.org/officeDocument/2006/relationships/notesSlide" Target="/ppt/notesSlides/notesSlide4.xml" Id="R7dbc2477ac744ae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9b45b368d5404b" /><Relationship Type="http://schemas.openxmlformats.org/officeDocument/2006/relationships/notesSlide" Target="/ppt/notesSlides/notesSlide5.xml" Id="Rfa78308897084ae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88bf6bf141451d" /><Relationship Type="http://schemas.openxmlformats.org/officeDocument/2006/relationships/chart" Target="/ppt/slides/charts/chart1.xml" Id="R57f7fad82d2f4c80" /><Relationship Type="http://schemas.openxmlformats.org/officeDocument/2006/relationships/notesSlide" Target="/ppt/notesSlides/notesSlide6.xml" Id="Reec27dd0efed40d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a690ffc2e94d95" /><Relationship Type="http://schemas.openxmlformats.org/officeDocument/2006/relationships/chart" Target="/ppt/slides/charts/chart2.xml" Id="Rad08ae2268fc46db" /><Relationship Type="http://schemas.openxmlformats.org/officeDocument/2006/relationships/notesSlide" Target="/ppt/notesSlides/notesSlide7.xml" Id="R0fb814345d0b477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eeb92472b747f1" /><Relationship Type="http://schemas.openxmlformats.org/officeDocument/2006/relationships/notesSlide" Target="/ppt/notesSlides/notesSlide8.xml" Id="R8003bafd01cd47b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58d75a35464428" /><Relationship Type="http://schemas.openxmlformats.org/officeDocument/2006/relationships/notesSlide" Target="/ppt/notesSlides/notesSlide9.xml" Id="Rce91c3133f04410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9f5e8c5a264485" /><Relationship Type="http://schemas.openxmlformats.org/officeDocument/2006/relationships/notesSlide" Target="/ppt/notesSlides/notesSlide10.xml" Id="R4c89516b309e46b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69eb17d69b49a1" /><Relationship Type="http://schemas.openxmlformats.org/officeDocument/2006/relationships/notesSlide" Target="/ppt/notesSlides/notesSlide11.xml" Id="R50aef5c4c343435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ab0be502514801" /><Relationship Type="http://schemas.openxmlformats.org/officeDocument/2006/relationships/notesSlide" Target="/ppt/notesSlides/notesSlide12.xml" Id="Re909fe5260374f68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Pages</c:v>
          </c:tx>
          <c:spPr>
            <a:solidFill xmlns:a="http://schemas.openxmlformats.org/drawingml/2006/main">
              <a:srgbClr val="3D78A8"/>
            </a:solidFill>
          </c:spPr>
          <c:cat>
            <c:strRef>
              <c:f>'Chart Data'!$A$2:$A$5</c:f>
              <c:strCache>
                <c:ptCount val="4"/>
                <c:pt idx="0">
                  <c:v>≥2 labels</c:v>
                </c:pt>
                <c:pt idx="1">
                  <c:v>≥3 labels</c:v>
                </c:pt>
                <c:pt idx="2">
                  <c:v>≥5 labels</c:v>
                </c:pt>
                <c:pt idx="3">
                  <c:v>≥10 labels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1215</c:v>
                </c:pt>
                <c:pt idx="1">
                  <c:v>651</c:v>
                </c:pt>
                <c:pt idx="2">
                  <c:v>350</c:v>
                </c:pt>
                <c:pt idx="3">
                  <c:v>142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125" b="1">
                  <a:solidFill>
                    <a:srgbClr val="142536"/>
                  </a:solidFill>
                  <a:latin typeface="Helvetica Neue"/>
                  <a:ea typeface="Helvetica Neue"/>
                  <a:cs typeface="Helvetica Neu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8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6E0E5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8FAFB"/>
        </a:solidFill>
        <a:ln xmlns:a="http://schemas.openxmlformats.org/drawingml/2006/main" w="0">
          <a:solidFill>
            <a:srgbClr val="F8FAFB"/>
          </a:solidFill>
          <a:prstDash val="solid"/>
        </a:ln>
      </c:spPr>
    </c:plotArea>
    <c:plotVisOnly val="1"/>
  </c:chart>
  <c:spPr>
    <a:solidFill xmlns:a="http://schemas.openxmlformats.org/drawingml/2006/main">
      <a:srgbClr val="F8FAFB"/>
    </a:solidFill>
    <a:ln xmlns:a="http://schemas.openxmlformats.org/drawingml/2006/main" w="0">
      <a:solidFill>
        <a:srgbClr val="F8FAFB"/>
      </a:solidFill>
      <a:prstDash val="solid"/>
    </a:ln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Collective Escalation Index</c:v>
          </c:tx>
          <c:spPr>
            <a:ln xmlns:a="http://schemas.openxmlformats.org/drawingml/2006/main" w="38100">
              <a:solidFill>
                <a:srgbClr val="173A55"/>
              </a:solidFill>
              <a:prstDash val="solid"/>
            </a:ln>
          </c:spPr>
          <c:marker>
            <c:symbol val="circle"/>
            <c:size val="5"/>
            <c:spPr>
              <a:solidFill xmlns:a="http://schemas.openxmlformats.org/drawingml/2006/main">
                <a:srgbClr val="173A55"/>
              </a:solidFill>
            </c:spPr>
          </c:marker>
          <c:cat>
            <c:strRef>
              <c:f>'Chart Data'!$A$2:$A$29</c:f>
              <c:strCache>
                <c:ptCount val="28"/>
                <c:pt idx="0">
                  <c:v>May 24</c:v>
                </c:pt>
                <c:pt idx="1">
                  <c:v>May 26</c:v>
                </c:pt>
                <c:pt idx="2">
                  <c:v>May 27</c:v>
                </c:pt>
                <c:pt idx="3">
                  <c:v>May 28</c:v>
                </c:pt>
                <c:pt idx="4">
                  <c:v>May 29</c:v>
                </c:pt>
                <c:pt idx="5">
                  <c:v>May 30</c:v>
                </c:pt>
                <c:pt idx="6">
                  <c:v>May 31</c:v>
                </c:pt>
                <c:pt idx="7">
                  <c:v>Jun 1</c:v>
                </c:pt>
                <c:pt idx="8">
                  <c:v>Jun 2</c:v>
                </c:pt>
                <c:pt idx="9">
                  <c:v>Jun 4</c:v>
                </c:pt>
                <c:pt idx="10">
                  <c:v>Jun 5</c:v>
                </c:pt>
                <c:pt idx="11">
                  <c:v>Jun 6</c:v>
                </c:pt>
                <c:pt idx="12">
                  <c:v>Jun 7</c:v>
                </c:pt>
                <c:pt idx="13">
                  <c:v>Jun 8</c:v>
                </c:pt>
                <c:pt idx="14">
                  <c:v>Jun 9</c:v>
                </c:pt>
                <c:pt idx="15">
                  <c:v>Jun 10</c:v>
                </c:pt>
                <c:pt idx="16">
                  <c:v>Jun 11</c:v>
                </c:pt>
                <c:pt idx="17">
                  <c:v>Jun 16</c:v>
                </c:pt>
                <c:pt idx="18">
                  <c:v>Jun 17</c:v>
                </c:pt>
                <c:pt idx="19">
                  <c:v>Jun 18</c:v>
                </c:pt>
                <c:pt idx="20">
                  <c:v>Jun 19</c:v>
                </c:pt>
                <c:pt idx="21">
                  <c:v>Jun 20</c:v>
                </c:pt>
                <c:pt idx="22">
                  <c:v>Jun 21</c:v>
                </c:pt>
                <c:pt idx="23">
                  <c:v>Jun 22</c:v>
                </c:pt>
                <c:pt idx="24">
                  <c:v>Jun 23</c:v>
                </c:pt>
                <c:pt idx="25">
                  <c:v>Jun 24</c:v>
                </c:pt>
                <c:pt idx="26">
                  <c:v>Jul 1</c:v>
                </c:pt>
                <c:pt idx="27">
                  <c:v>Jul 2</c:v>
                </c:pt>
              </c:strCache>
            </c:strRef>
          </c:cat>
          <c:val>
            <c:numRef>
              <c:f>'Chart Data'!$B$2:$B$29</c:f>
              <c:numCache>
                <c:formatCode>General</c:formatCode>
                <c:ptCount val="28"/>
                <c:pt idx="0">
                  <c:v>2.81</c:v>
                </c:pt>
                <c:pt idx="1">
                  <c:v>4.9</c:v>
                </c:pt>
                <c:pt idx="2">
                  <c:v>12.16</c:v>
                </c:pt>
                <c:pt idx="3">
                  <c:v>14.78</c:v>
                </c:pt>
                <c:pt idx="4">
                  <c:v>14.24</c:v>
                </c:pt>
                <c:pt idx="5">
                  <c:v>15.4</c:v>
                </c:pt>
                <c:pt idx="6">
                  <c:v>10.65</c:v>
                </c:pt>
                <c:pt idx="7">
                  <c:v>9.99</c:v>
                </c:pt>
                <c:pt idx="8">
                  <c:v>9.33</c:v>
                </c:pt>
                <c:pt idx="9">
                  <c:v>12.27</c:v>
                </c:pt>
                <c:pt idx="10">
                  <c:v>17.36</c:v>
                </c:pt>
                <c:pt idx="11">
                  <c:v>12.3</c:v>
                </c:pt>
                <c:pt idx="12">
                  <c:v>11.97</c:v>
                </c:pt>
                <c:pt idx="13">
                  <c:v>10.45</c:v>
                </c:pt>
                <c:pt idx="14">
                  <c:v>8.78</c:v>
                </c:pt>
                <c:pt idx="15">
                  <c:v>5.27</c:v>
                </c:pt>
                <c:pt idx="16">
                  <c:v>16.38</c:v>
                </c:pt>
                <c:pt idx="17">
                  <c:v>24.8</c:v>
                </c:pt>
                <c:pt idx="18">
                  <c:v>24.88</c:v>
                </c:pt>
                <c:pt idx="19">
                  <c:v>34.28</c:v>
                </c:pt>
                <c:pt idx="20">
                  <c:v>32.01</c:v>
                </c:pt>
                <c:pt idx="21">
                  <c:v>31.01</c:v>
                </c:pt>
                <c:pt idx="22">
                  <c:v>29.53</c:v>
                </c:pt>
                <c:pt idx="23">
                  <c:v>23.45</c:v>
                </c:pt>
                <c:pt idx="24">
                  <c:v>14.07</c:v>
                </c:pt>
                <c:pt idx="25">
                  <c:v>8.44</c:v>
                </c:pt>
                <c:pt idx="26">
                  <c:v>8.27</c:v>
                </c:pt>
                <c:pt idx="27">
                  <c:v>6.09</c:v>
                </c:pt>
              </c:numCache>
            </c:numRef>
          </c: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Helvetica Neue"/>
                  <a:ea typeface="Helvetica Neue"/>
                  <a:cs typeface="Helvetica Neue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6E0E5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75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D6E0E5"/>
              </a:solidFill>
              <a:prstDash val="solid"/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50112"/>
        <c:crossBetween val="between"/>
        <c:majorUnit val="10"/>
      </c:valAx>
      <c:spPr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D6E0E5"/>
          </a:solidFill>
          <a:prstDash val="solid"/>
        </a:ln>
      </c:spPr>
    </c:plotArea>
    <c:plotVisOnly val="1"/>
  </c:chart>
  <c:spPr>
    <a:solidFill xmlns:a="http://schemas.openxmlformats.org/drawingml/2006/main">
      <a:srgbClr val="F8FAFB"/>
    </a:solidFill>
    <a:ln xmlns:a="http://schemas.openxmlformats.org/drawingml/2006/main" w="0">
      <a:solidFill>
        <a:srgbClr val="F8FAFB"/>
      </a:solidFill>
      <a:prstDash val="solid"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E2A3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06399A-F4CC-4D55-A667-31A207457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524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5B6C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70B2F8-CF5C-4251-81F7-840598A0F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8191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42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COLLECTIVE IS</a:t>
            </a:r>
          </a:p>
          <a:p xmlns:a="http://schemas.openxmlformats.org/drawingml/2006/main">
            <a:pPr algn="l">
              <a:lnSpc>
                <a:spcPct val="95000"/>
              </a:lnSpc>
              <a:buNone/>
              <a:defRPr sz="42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INCIDENT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9114BB-B751-4DC5-BCC1-47BF012D5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143250"/>
            <a:ext cx="7762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0" i="0">
                <a:solidFill>
                  <a:srgbClr val="C9E4E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 i="0">
                <a:solidFill>
                  <a:srgbClr val="C9E4EA"/>
                </a:solidFill>
                <a:latin typeface="Helvetica Neue"/>
                <a:ea typeface="Helvetica Neue"/>
                <a:cs typeface="Helvetica Neue"/>
              </a:rPr>
              <a:t>KEROS for cross-sandbox coordination oversight and response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B8C670-0DA5-468F-97DA-2D7AD2D9D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066800"/>
            <a:ext cx="2857500" cy="31432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163D58"/>
          </a:solidFill>
          <a:ln xmlns:a="http://schemas.openxmlformats.org/drawingml/2006/main" w="9525">
            <a:solidFill>
              <a:srgbClr val="35627D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EFBD7D-44D6-46B7-8BA1-B25B57933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428750"/>
            <a:ext cx="228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050" b="1" i="0">
                <a:solidFill>
                  <a:srgbClr val="8FCAD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8FCAD4"/>
                </a:solidFill>
                <a:latin typeface="Helvetica Neue"/>
                <a:ea typeface="Helvetica Neue"/>
                <a:cs typeface="Helvetica Neue"/>
              </a:rPr>
              <a:t>SANDBOX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C7E177-8D77-4A21-B7A0-D23B26BC4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73355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execution unit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53C5D4-88AB-41BC-AC80-0A706C089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324100"/>
            <a:ext cx="723900" cy="3619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5B6C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E78D86-BD4E-4DAC-8EAA-8F327982F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95600"/>
            <a:ext cx="228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050" b="1" i="0">
                <a:solidFill>
                  <a:srgbClr val="8FCAD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8FCAD4"/>
                </a:solidFill>
                <a:latin typeface="Helvetica Neue"/>
                <a:ea typeface="Helvetica Neue"/>
                <a:cs typeface="Helvetica Neue"/>
              </a:rPr>
              <a:t>POPULATION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E47624-FFC7-481C-B931-7E0937C92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20040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risk unit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EA91C4-D413-4E3F-92C6-2D5CC52F9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56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6556BD-67E4-4DF3-A730-24DA9C364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86350"/>
            <a:ext cx="4000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Nabita Penmetsa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1A32D3-3630-49BC-81B3-EDF6C632E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6735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 i="0">
                <a:solidFill>
                  <a:srgbClr val="D6E7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 i="0">
                <a:solidFill>
                  <a:srgbClr val="D6E7EC"/>
                </a:solidFill>
                <a:latin typeface="Helvetica Neue"/>
                <a:ea typeface="Helvetica Neue"/>
                <a:cs typeface="Helvetica Neue"/>
              </a:rPr>
              <a:t>September 2026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ED0537-22C2-4CD2-8DE3-C63428F03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91200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 i="0">
                <a:solidFill>
                  <a:srgbClr val="AFC9D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 i="0">
                <a:solidFill>
                  <a:srgbClr val="AFC9D4"/>
                </a:solidFill>
                <a:latin typeface="Helvetica Neue"/>
                <a:ea typeface="Helvetica Neue"/>
                <a:cs typeface="Helvetica Neue"/>
              </a:rPr>
              <a:t>Prepared for the Apart Research AI Incident Response Sprint, Track 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E1502B-2B68-487C-814B-C7C7CA300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238750"/>
            <a:ext cx="4476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500" b="1" i="0">
                <a:solidFill>
                  <a:srgbClr val="45B6C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 i="0">
                <a:solidFill>
                  <a:srgbClr val="45B6C9"/>
                </a:solidFill>
                <a:latin typeface="Helvetica Neue"/>
                <a:ea typeface="Helvetica Neue"/>
                <a:cs typeface="Helvetica Neue"/>
              </a:rPr>
              <a:t>Observational evidence → gated operational response</a:t>
            </a:r>
          </a:p>
        </p:txBody>
      </p:sp>
    </p:spTree>
    <p:extLst>
      <p:ext uri="{BB962C8B-B14F-4D97-AF65-F5344CB8AC3E}">
        <p14:creationId xmlns:p14="http://schemas.microsoft.com/office/powerpoint/2010/main" val="152213843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A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F3EC29B-65CB-4B6B-99A3-40659725B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A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9438FE-1F17-482A-908E-C49744C34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rPr>
              <a:t>PROBLEM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DDF55B-4CE6-4BB1-934A-5F799465E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"/>
            <a:ext cx="10572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A local monitor sees actions—not relations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7E3FD8-6626-40D4-AA1C-C6A56F0D9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00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0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989EAA-75F4-4F98-9E5D-A5A4B7FA5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E0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9A0FF3-E9AC-4694-B7AB-2460C7F2B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KEROS  /  CROSS-SANDBOX INCIDENT RESPONSE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D960BA-5153-4E80-98DB-96DE485E8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4514850" cy="38100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0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01D30F-C6A8-446E-A03B-A9AABC06A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14500"/>
            <a:ext cx="3714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Per-sandbox 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2D9320-BD18-4E2E-8515-BF0B7FA8D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622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38B7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2A4B9C-B610-4ACE-8DD3-73F29FEBD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295525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permitted reads and writes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72437A-3CE6-4515-9BC0-DFA4DEA5A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0861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38B7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514577-8284-4C1A-B142-BC057A24A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019425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one run’s policy context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FC1C70-78DB-43EE-AE38-4C81F9347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8100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38B7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702BF8-53BB-4D22-98CA-1F6040E31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743325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one task’s outcome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6C229A-6DD5-4AA6-ABBD-C1622B6CC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952750"/>
            <a:ext cx="1143000" cy="609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5B6C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549673-9D63-43D2-AC0D-D07A4B8F0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1428750"/>
            <a:ext cx="4762500" cy="38100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E8F2F5"/>
          </a:solidFill>
          <a:ln xmlns:a="http://schemas.openxmlformats.org/drawingml/2006/main" w="9525">
            <a:solidFill>
              <a:srgbClr val="B9D7DE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343BA6-CFD8-4E68-9BB6-9876883FF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1714500"/>
            <a:ext cx="3810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Population view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7ED3C2-C300-4D4A-A091-EAAC8F9A3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276475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D78A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85C2D6-5491-4515-8BFD-23580D818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2276475"/>
            <a:ext cx="3505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common destinations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43E549-BC06-4FFF-930F-1E9A5D634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857500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D78A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DE05BB-D423-4657-BDE5-34F0E5F69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2857500"/>
            <a:ext cx="3505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reused artifacts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4F0D9D-A7F3-4D80-A619-1BEF1A328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3438525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D78A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A3E2E3-7ACE-436B-8C73-D0A6294E8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438525"/>
            <a:ext cx="3505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joint acceleration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90341E2-C69D-4EA2-92D3-93B814338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4019550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D78A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A6DC38B-6B32-4697-B20A-C62FE4508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019550"/>
            <a:ext cx="3505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re-establishment after intervention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29EB680-90DC-473D-A1F8-D0B0882C9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58165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436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950" b="1" i="0">
                <a:solidFill>
                  <a:srgbClr val="173A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173A55"/>
                </a:solidFill>
                <a:latin typeface="Helvetica Neue"/>
                <a:ea typeface="Helvetica Neue"/>
                <a:cs typeface="Helvetica Neue"/>
              </a:rPr>
              <a:t>Blind spot: individually benign events can form a consequential collective episode.</a:t>
            </a:r>
          </a:p>
        </p:txBody>
      </p:sp>
    </p:spTree>
    <p:extLst>
      <p:ext uri="{BB962C8B-B14F-4D97-AF65-F5344CB8AC3E}">
        <p14:creationId xmlns:p14="http://schemas.microsoft.com/office/powerpoint/2010/main" val="32458541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A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83355A-62A2-421A-8E8F-C4CBAE6A8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A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78149F-C8FD-4AF3-9C2E-26BE7E54D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rPr>
              <a:t>RESEARCH QUESTION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5FBEA2-B5E8-45BF-BA7D-F123E345E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"/>
            <a:ext cx="10572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From observable signals to a proportionate response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7FC290-04BD-42AA-B58B-7D5CC850A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00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0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D3F4E6-7FEB-4BD4-8050-43F5272EB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E0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9AEC73-DE76-4CB9-B12D-03A258C95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KEROS  /  CROSS-SANDBOX INCIDENT RESPONSE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5779D7-D270-4D77-AF9B-CA376EBAB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428750"/>
            <a:ext cx="10096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920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2100" b="1" i="0">
                <a:solidFill>
                  <a:srgbClr val="173A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>
                <a:solidFill>
                  <a:srgbClr val="173A55"/>
                </a:solidFill>
                <a:latin typeface="Helvetica Neue"/>
                <a:ea typeface="Helvetica Neue"/>
                <a:cs typeface="Helvetica Neue"/>
              </a:rPr>
              <a:t>Which observable signals distinguish ordinary shared work from increasingly consequential cross-sandbox coordination—and how should an operator respond?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B96968-5F3A-43FC-B73F-22DC7DFBC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3352800" cy="266700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0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81380F-C1C2-44BF-A4C7-260E6BF41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06705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 i="0">
                <a:solidFill>
                  <a:srgbClr val="45B6C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45B6C9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88FB1E-DD91-4705-AE2A-F588F8981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00450"/>
            <a:ext cx="28956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Six signal dimensions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E41050-6002-4975-B804-A45BE22EB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62450"/>
            <a:ext cx="2895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75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Define contact, exchange, organization, acceleration, boundary relevance, and resilience from infrastructure telemetry.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090614-8A4F-4085-B20F-5A2072FEF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857500"/>
            <a:ext cx="3352800" cy="266700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E8F2F5"/>
          </a:solidFill>
          <a:ln xmlns:a="http://schemas.openxmlformats.org/drawingml/2006/main" w="9525">
            <a:solidFill>
              <a:srgbClr val="A9CED7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0AB337-1BDA-4A0E-BF39-3F59CB698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06705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 i="0">
                <a:solidFill>
                  <a:srgbClr val="45B6C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45B6C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80943F-9F7A-4166-B767-697E4BDD0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600450"/>
            <a:ext cx="28956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Evidence-gated regimes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1617A9-C1C9-4FFB-B49C-764DAC7BC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362450"/>
            <a:ext cx="2895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75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Keep a review-priority index separate from claims about authorization, boundary crossing, harm, and adaptation.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52E97B-F791-4960-99C8-F0AD863D7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857500"/>
            <a:ext cx="3352800" cy="266700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0E5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5D256E-FC48-4D75-9C2A-45C8D4F66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06705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 i="0">
                <a:solidFill>
                  <a:srgbClr val="45B6C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45B6C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1FE7C4-2EEB-4F19-992B-0A34DAAE4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600450"/>
            <a:ext cx="28956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Runnable evaluation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D77226-DA2A-47D6-BB3B-9A71BE8E5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362450"/>
            <a:ext cx="2895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75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Specify a two-sandbox protocol with stable IDs, read/write lineage, policy state, interventions, and outcomes.</a:t>
            </a:r>
          </a:p>
        </p:txBody>
      </p:sp>
    </p:spTree>
    <p:extLst>
      <p:ext uri="{BB962C8B-B14F-4D97-AF65-F5344CB8AC3E}">
        <p14:creationId xmlns:p14="http://schemas.microsoft.com/office/powerpoint/2010/main" val="153723830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A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65D7023-EFE1-4044-8433-FE8F80342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A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3B39D0-BE80-47ED-A9B7-729F7FEF8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rPr>
              <a:t>EVIDENCE BASE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D261E0-FCE9-4F27-965C-131F07401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"/>
            <a:ext cx="10572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The archive grounds signals—not intent or harm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85DB46-D45A-49C1-9417-D7BF9D59B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00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0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BFE35B-B67E-4384-B237-CCA82D070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E0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E66376-3D8F-4834-B47E-80FB9471C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KEROS  /  CROSS-SANDBOX INCIDENT RESPONSE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44756B-67B5-476D-9AA3-F1C82A760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2400300" cy="1123950"/>
          </a:xfrm>
          <a:prstGeom xmlns:a="http://schemas.openxmlformats.org/drawingml/2006/main" prst="roundRect">
            <a:avLst>
              <a:gd name="adj" fmla="val 135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0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AA9B05-E899-4337-BC16-DA78C8F05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7620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5B6C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33FE01-C7AD-4A1E-BA53-E2C74373B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600200"/>
            <a:ext cx="2038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14,591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A254C8-00F8-4A19-B0C5-32C1CC3D5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2038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0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stored revisions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4E8C5D-04C1-4B38-9208-451DAA458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1428750"/>
            <a:ext cx="2400300" cy="1123950"/>
          </a:xfrm>
          <a:prstGeom xmlns:a="http://schemas.openxmlformats.org/drawingml/2006/main" prst="roundRect">
            <a:avLst>
              <a:gd name="adj" fmla="val 135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0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7EFE00-E442-402A-B0E9-9FD0D58B9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1428750"/>
            <a:ext cx="7620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78A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30DDFF-8E1A-4B6F-8C7D-D127CBDA1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1600200"/>
            <a:ext cx="2038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4,579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E92AEE-0410-45CE-BE7D-EB05D3A9E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095500"/>
            <a:ext cx="2038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0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distinct pages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3A1291-9470-4735-B60C-00512AADF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428750"/>
            <a:ext cx="2400300" cy="1123950"/>
          </a:xfrm>
          <a:prstGeom xmlns:a="http://schemas.openxmlformats.org/drawingml/2006/main" prst="roundRect">
            <a:avLst>
              <a:gd name="adj" fmla="val 135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0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C2BDAB-F3F7-4018-85B8-30DC5D1D7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428750"/>
            <a:ext cx="7620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38B7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BF90CB-9FAF-45F0-BA93-E0E54D497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1600200"/>
            <a:ext cx="2038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1,215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DB8650-3CA6-4EE3-88F2-CB1418A7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095500"/>
            <a:ext cx="2038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0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pages with ≥2 labels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455C07-50F1-4200-9931-5482D0176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1428750"/>
            <a:ext cx="2400300" cy="1123950"/>
          </a:xfrm>
          <a:prstGeom xmlns:a="http://schemas.openxmlformats.org/drawingml/2006/main" prst="roundRect">
            <a:avLst>
              <a:gd name="adj" fmla="val 135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0E5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929FAE-B328-4596-B909-A1A03C7D6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1428750"/>
            <a:ext cx="7620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9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A2F780-20E4-4D02-8013-F48FB62C4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1600200"/>
            <a:ext cx="2038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26.5%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A94674D-5B0D-4A74-BF26-CE043CFE0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095500"/>
            <a:ext cx="2038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0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shared-page share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1730A7E-9C4D-41B9-BD43-6DAA65F95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5219700" cy="285750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8F2F5"/>
          </a:solidFill>
          <a:ln xmlns:a="http://schemas.openxmlformats.org/drawingml/2006/main" w="9525">
            <a:solidFill>
              <a:srgbClr val="B9D7DE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1C1B809-AC3C-4AA1-A977-D6D818365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181350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 i="0">
                <a:solidFill>
                  <a:srgbClr val="438B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438B72"/>
                </a:solidFill>
                <a:latin typeface="Helvetica Neue"/>
                <a:ea typeface="Helvetica Neue"/>
                <a:cs typeface="Helvetica Neue"/>
              </a:rPr>
              <a:t>Observed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C7D8B2C-60A6-4249-917F-9530DA66D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714750"/>
            <a:ext cx="4476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• shared-surface concentration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• exact payload reuse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• short-lag cross-handle revisions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• organization and boundary terms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• page recreation after deletion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F640266-9536-49B8-BC07-B87C53BE9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914650"/>
            <a:ext cx="5486400" cy="285750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6F3"/>
          </a:solidFill>
          <a:ln xmlns:a="http://schemas.openxmlformats.org/drawingml/2006/main" w="9525">
            <a:solidFill>
              <a:srgbClr val="E7C7C1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63BB921-B974-4EEE-87F6-7AC4FBB38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18135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 i="0">
                <a:solidFill>
                  <a:srgbClr val="D06A5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D06A5A"/>
                </a:solidFill>
                <a:latin typeface="Helvetica Neue"/>
                <a:ea typeface="Helvetica Neue"/>
                <a:cs typeface="Helvetica Neue"/>
              </a:rPr>
              <a:t>Not established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A7A7C2E-E629-44D0-A704-BE636CBA3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714750"/>
            <a:ext cx="46863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• one-to-one run identity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• read-before-write causality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• authorization or malicious intent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• downstream harm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• intervention effectiveness</a:t>
            </a:r>
          </a:p>
        </p:txBody>
      </p:sp>
    </p:spTree>
    <p:extLst>
      <p:ext uri="{BB962C8B-B14F-4D97-AF65-F5344CB8AC3E}">
        <p14:creationId xmlns:p14="http://schemas.microsoft.com/office/powerpoint/2010/main" val="4717075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A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F43D27D-BBE4-425B-BA39-97D2D84DD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A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4A9E2C-6CA9-43DC-89B5-177978C8A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rPr>
              <a:t>SIGNAL MODEL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215A2B-59CA-4F81-8551-D5B2469E1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"/>
            <a:ext cx="10572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Six dimensions keep distinct uncertainties visible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EF7CA9-40AF-4ED7-81A1-B9E0642CB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00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0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E4D7D2-BC85-4C40-A6B2-85C4C1D79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E0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D1D733-DDEF-43FC-932B-5458F5A7D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KEROS  /  CROSS-SANDBOX INCIDENT RESPONSE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E0DF76-1C12-45E1-A28B-7F2BF5A8D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3429000" cy="1352550"/>
          </a:xfrm>
          <a:prstGeom xmlns:a="http://schemas.openxmlformats.org/drawingml/2006/main" prst="roundRect">
            <a:avLst>
              <a:gd name="adj" fmla="val 1126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0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D094CD-9C5A-4FAE-ADC6-ED07608C2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3429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5B6C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859337-55B6-450F-8D57-CBFB72925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571625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Contact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F6E970-1546-42E2-9567-6426AAD7B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05000"/>
            <a:ext cx="3086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Do runs meet on the same writable surface?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A52B58-51D4-430B-B125-472DAC45F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90775"/>
            <a:ext cx="3086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run · path · time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10B80E-2CDA-44DD-9368-A93CE6346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390650"/>
            <a:ext cx="3429000" cy="1352550"/>
          </a:xfrm>
          <a:prstGeom xmlns:a="http://schemas.openxmlformats.org/drawingml/2006/main" prst="roundRect">
            <a:avLst>
              <a:gd name="adj" fmla="val 1126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0E5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A64F1B-7902-4B85-8F25-6F76031A5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390650"/>
            <a:ext cx="3429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78A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FE8BCC-4387-49F4-B87E-655AE1F80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1571625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Exchange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159DCB-8A22-42C1-84CD-2E36993AD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1905000"/>
            <a:ext cx="3086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Does reusable content cross runs or paths?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16A6A6-2ECE-4FFA-8287-3B1CB3C20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390775"/>
            <a:ext cx="3086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run · content hash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809353-CDF3-4BD1-A384-94C4D934A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1390650"/>
            <a:ext cx="3429000" cy="1352550"/>
          </a:xfrm>
          <a:prstGeom xmlns:a="http://schemas.openxmlformats.org/drawingml/2006/main" prst="roundRect">
            <a:avLst>
              <a:gd name="adj" fmla="val 1126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0E5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FC54AB-2F0B-49ED-AE75-6B6C9CB12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1390650"/>
            <a:ext cx="3429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38B7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8118C1-4FE8-4209-8197-49CA8DB3D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1571625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Organization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7C7071-6E7D-4332-A0AD-02AF6930D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1905000"/>
            <a:ext cx="3086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9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Do roles, conventions, or sequencing emerge?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D23635-B23F-4CE3-A9F8-8A29BE546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390775"/>
            <a:ext cx="3086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event/text features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0E619B-FEC4-4E2E-BE12-A6C80EBD7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3429000" cy="1352550"/>
          </a:xfrm>
          <a:prstGeom xmlns:a="http://schemas.openxmlformats.org/drawingml/2006/main" prst="roundRect">
            <a:avLst>
              <a:gd name="adj" fmla="val 1126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0E5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68A85C5-E60F-4DC3-84A0-66F5AD4BF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3429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9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50723F-80E1-49B2-9585-AB56479A1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324225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Acceleration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1B5E2C8-2C5E-4BAF-8755-D6D47A783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57600"/>
            <a:ext cx="3086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Do writers, pages, and writes rise together?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A8BCC3F-067C-4CF9-90E7-5C0F1B1D4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43375"/>
            <a:ext cx="3086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time-series counts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44A3B40-FE47-45F9-99DD-FF4AFEDA6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143250"/>
            <a:ext cx="3429000" cy="1352550"/>
          </a:xfrm>
          <a:prstGeom xmlns:a="http://schemas.openxmlformats.org/drawingml/2006/main" prst="roundRect">
            <a:avLst>
              <a:gd name="adj" fmla="val 1126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0E5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8BF5C1C-8EB3-4751-826A-0B55E9801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143250"/>
            <a:ext cx="3429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06A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576FA81-7A96-4E12-B87B-5152CECED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324225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Boundary relevance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C818511-1368-4533-B64E-685DB0AFC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657600"/>
            <a:ext cx="3086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9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Does coordination intersect access or policy scope?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537A6AC-2F98-484A-A885-A7EB79916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4143375"/>
            <a:ext cx="3086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policy · authorization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1645529-80EF-4A9D-993F-6FA0C5752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143250"/>
            <a:ext cx="3429000" cy="1352550"/>
          </a:xfrm>
          <a:prstGeom xmlns:a="http://schemas.openxmlformats.org/drawingml/2006/main" prst="roundRect">
            <a:avLst>
              <a:gd name="adj" fmla="val 1126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0E5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CAFAA14-2AD9-470F-8D10-794A90954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143250"/>
            <a:ext cx="3429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A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99C2F44-9C8A-4D56-A84D-AE68CFAA4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3324225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Resilience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9455B1B-3311-4E69-A55D-798B64654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3657600"/>
            <a:ext cx="3086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9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Does equivalent function return after intervention?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D45E577-3525-4B07-A8DB-23AC38F7B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143375"/>
            <a:ext cx="3086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intervention lineage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C918D0B-4E38-41D7-98F8-97E748E63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143500"/>
            <a:ext cx="9829800" cy="64770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2F6F7"/>
          </a:solidFill>
          <a:ln xmlns:a="http://schemas.openxmlformats.org/drawingml/2006/main" w="9525">
            <a:solidFill>
              <a:srgbClr val="D6E0E5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306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875" b="1" i="0">
                <a:solidFill>
                  <a:srgbClr val="173A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>
                <a:solidFill>
                  <a:srgbClr val="173A55"/>
                </a:solidFill>
                <a:latin typeface="Helvetica Neue"/>
                <a:ea typeface="Helvetica Neue"/>
                <a:cs typeface="Helvetica Neue"/>
              </a:rPr>
              <a:t>Confidence rises when independent dimensions co-occur; no single lexical marker is a verdict.</a:t>
            </a:r>
          </a:p>
        </p:txBody>
      </p:sp>
    </p:spTree>
    <p:extLst>
      <p:ext uri="{BB962C8B-B14F-4D97-AF65-F5344CB8AC3E}">
        <p14:creationId xmlns:p14="http://schemas.microsoft.com/office/powerpoint/2010/main" val="94631423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A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84C659-2F4E-4F3D-9AA5-333032742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A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E31EF7-5E7B-4F73-95FF-4E241A3D6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rPr>
              <a:t>ARCHIVE FINDINGS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CD8E2D-7F88-4F20-B820-AC244DD6C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"/>
            <a:ext cx="10572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Shared surfaces are concentrated—and heavily reused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2D92CA-D669-4482-B5CD-2039F13F9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00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0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4F03A2-E1CF-4831-9E19-D687E5C86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E0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368746-2EF1-4A60-89DD-D031073E8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KEROS  /  CROSS-SANDBOX INCIDENT RESPONSE</a:t>
            </a:r>
          </a:p>
        </p:txBody>
      </p:sp>
      <p:graphicFrame>
        <p:nvGraphicFramePr>
          <p:cNvPr id="28" name="Chart"/>
          <p:cNvGraphicFramePr/>
          <p:nvPr/>
        </p:nvGraphicFramePr>
        <p:xfrm>
          <a:off xmlns:a="http://schemas.openxmlformats.org/drawingml/2006/main" x="609600" y="1504950"/>
          <a:ext xmlns:a="http://schemas.openxmlformats.org/drawingml/2006/main" cx="6667500" cy="3905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57f7fad82d2f4c80"/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C5EE47-F3C2-466D-8C23-C84E0ECD3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33500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Pages by distinct recorded label count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D5804F-9226-4308-B90D-4F44E9B76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1524000"/>
            <a:ext cx="3848100" cy="1809750"/>
          </a:xfrm>
          <a:prstGeom xmlns:a="http://schemas.openxmlformats.org/drawingml/2006/main" prst="roundRect">
            <a:avLst>
              <a:gd name="adj" fmla="val 8421"/>
            </a:avLst>
          </a:prstGeom>
          <a:solidFill xmlns:a="http://schemas.openxmlformats.org/drawingml/2006/main">
            <a:srgbClr val="E8F2F5"/>
          </a:solidFill>
          <a:ln xmlns:a="http://schemas.openxmlformats.org/drawingml/2006/main" w="9525">
            <a:solidFill>
              <a:srgbClr val="B9D7D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A8FBA9-BCE0-44D4-8CF2-A7DD12AF8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752600"/>
            <a:ext cx="323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Peak turnover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E7BD79-C364-4ADE-9865-82B61429D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152650"/>
            <a:ext cx="1143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850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rPr>
              <a:t>906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D0526D-0E66-4F05-8463-91C102AEF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2860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active labels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3F1FB0-F49F-4D92-8B34-0E1D5F046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724150"/>
            <a:ext cx="1143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850" b="1" i="0">
                <a:solidFill>
                  <a:srgbClr val="45B6C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 i="0">
                <a:solidFill>
                  <a:srgbClr val="45B6C9"/>
                </a:solidFill>
                <a:latin typeface="Helvetica Neue"/>
                <a:ea typeface="Helvetica Neue"/>
                <a:cs typeface="Helvetica Neue"/>
              </a:rPr>
              <a:t>807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CED6B4-81F4-4047-AB27-C5E8A0568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85750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first seen that day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23D8F7-EFDB-40E1-BC08-372E799B9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3562350"/>
            <a:ext cx="3848100" cy="1847850"/>
          </a:xfrm>
          <a:prstGeom xmlns:a="http://schemas.openxmlformats.org/drawingml/2006/main" prst="roundRect">
            <a:avLst>
              <a:gd name="adj" fmla="val 82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0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74A2DF-AC1C-499A-B2BF-0DE0E68CA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79095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Independent reuse signals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6DE78D-C505-4E23-905E-060C21F26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229100"/>
            <a:ext cx="7048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 i="0">
                <a:solidFill>
                  <a:srgbClr val="438B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 i="0">
                <a:solidFill>
                  <a:srgbClr val="438B72"/>
                </a:solidFill>
                <a:latin typeface="Helvetica Neue"/>
                <a:ea typeface="Helvetica Neue"/>
                <a:cs typeface="Helvetica Neue"/>
              </a:rPr>
              <a:t>29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24F3AB-2FC1-4BB0-B815-B4F2A9477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229100"/>
            <a:ext cx="23241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strong exact-reuse hashes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in 440 revisions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DA0CB0-3C44-4970-9221-4411FCFE7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895850"/>
            <a:ext cx="1066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 i="0">
                <a:solidFill>
                  <a:srgbClr val="E4A94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>
                <a:solidFill>
                  <a:srgbClr val="E4A94F"/>
                </a:solidFill>
                <a:latin typeface="Helvetica Neue"/>
                <a:ea typeface="Helvetica Neue"/>
                <a:cs typeface="Helvetica Neue"/>
              </a:rPr>
              <a:t>4,389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2EC2E3-DDF2-4553-9956-494860E68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49530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cross-handle revisions ≤2 min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27C40F-98C2-405D-B9A1-B5D5277C0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53100"/>
            <a:ext cx="1009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725" b="1" i="0">
                <a:solidFill>
                  <a:srgbClr val="173A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173A55"/>
                </a:solidFill>
                <a:latin typeface="Helvetica Neue"/>
                <a:ea typeface="Helvetica Neue"/>
                <a:cs typeface="Helvetica Neue"/>
              </a:rPr>
              <a:t>Shared use is observable. Authorization and harm are not.</a:t>
            </a:r>
          </a:p>
        </p:txBody>
      </p:sp>
    </p:spTree>
    <p:extLst>
      <p:ext uri="{BB962C8B-B14F-4D97-AF65-F5344CB8AC3E}">
        <p14:creationId xmlns:p14="http://schemas.microsoft.com/office/powerpoint/2010/main" val="112230190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A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8452A3-85EB-4B94-AC79-27A08E9E7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A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A8204E-8AD2-4CB2-A1FE-6B0733816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rPr>
              <a:t>ILLUSTRATIVE INDEX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5A0FB6-4A80-49AF-BFFB-1B4788A52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"/>
            <a:ext cx="10572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Historical replay prioritizes review—it does not predict harm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8C142A-5F67-48FB-B542-2A52F017C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00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0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46C762-1C93-4470-A737-BBC4D7D34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E0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122868-51B3-45C0-B8BB-8255ACD48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KEROS  /  CROSS-SANDBOX INCIDENT RESPONSE</a:t>
            </a:r>
          </a:p>
        </p:txBody>
      </p:sp>
      <p:graphicFrame>
        <p:nvGraphicFramePr>
          <p:cNvPr id="18" name="Chart"/>
          <p:cNvGraphicFramePr/>
          <p:nvPr/>
        </p:nvGraphicFramePr>
        <p:xfrm>
          <a:off xmlns:a="http://schemas.openxmlformats.org/drawingml/2006/main" x="666750" y="1466850"/>
          <a:ext xmlns:a="http://schemas.openxmlformats.org/drawingml/2006/main" cx="10858500" cy="3810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ad08ae2268fc46db"/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4E45A4-54C5-4F23-900D-A6EBF2DB4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638300"/>
            <a:ext cx="26098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E8F2F5"/>
          </a:solidFill>
          <a:ln xmlns:a="http://schemas.openxmlformats.org/drawingml/2006/main" w="9525">
            <a:solidFill>
              <a:srgbClr val="B9D7DE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A4A4AA-139B-42D0-BEFF-7DE247267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790700"/>
            <a:ext cx="95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 i="0">
                <a:solidFill>
                  <a:srgbClr val="173A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 i="0">
                <a:solidFill>
                  <a:srgbClr val="173A55"/>
                </a:solidFill>
                <a:latin typeface="Helvetica Neue"/>
                <a:ea typeface="Helvetica Neue"/>
                <a:cs typeface="Helvetica Neue"/>
              </a:rPr>
              <a:t>34.3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C2CA1B-1D52-4DA6-813A-E39918B53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1847850"/>
            <a:ext cx="1238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1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peak on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125" b="1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Jun 18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8BA4E0-6140-4070-8D68-857D1AD14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581650"/>
            <a:ext cx="9144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575" b="1" i="0">
                <a:solidFill>
                  <a:srgbClr val="D06A5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 i="0">
                <a:solidFill>
                  <a:srgbClr val="D06A5A"/>
                </a:solidFill>
                <a:latin typeface="Helvetica Neue"/>
                <a:ea typeface="Helvetica Neue"/>
                <a:cs typeface="Helvetica Neue"/>
              </a:rPr>
              <a:t>Transparent demonstration weights • corpus-normalized • not a confidence score</a:t>
            </a:r>
          </a:p>
        </p:txBody>
      </p:sp>
    </p:spTree>
    <p:extLst>
      <p:ext uri="{BB962C8B-B14F-4D97-AF65-F5344CB8AC3E}">
        <p14:creationId xmlns:p14="http://schemas.microsoft.com/office/powerpoint/2010/main" val="116015628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8FA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06D9DA2-31B7-420D-A7D8-B2E25D67A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A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C0F278-7614-4A70-BE71-5A9418803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rPr>
              <a:t>SYSTEM ARCHITECTURE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D3FE01-675F-491B-98D9-A83F8F86C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"/>
            <a:ext cx="10572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KEROS joins bounded local facts into a population episode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63D9AB-18F6-4C2A-B915-21D56953A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00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0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08E894-7626-4846-8468-3F2C88989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E0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F3C972-9BAC-4D14-8596-C9535CD63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KEROS  /  CROSS-SANDBOX INCIDENT RESPONSE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8B28A5-6320-499F-AD8E-5A09DEC0F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2095500" cy="299085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0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0361D0-717C-420D-B215-9A429C2CA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1638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975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rPr>
              <a:t>LOCAL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2A30FF-9E68-4538-B0FD-A3EFD5404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305050"/>
            <a:ext cx="1562100" cy="72390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2F6F7"/>
          </a:solidFill>
          <a:ln xmlns:a="http://schemas.openxmlformats.org/drawingml/2006/main" w="9525">
            <a:solidFill>
              <a:srgbClr val="D6E0E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4515D7-F73D-4CBB-87A8-C4581E0D9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38400"/>
            <a:ext cx="1333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27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Sandbox A</a:t>
            </a:r>
          </a:p>
          <a:p xmlns:a="http://schemas.openxmlformats.org/drawingml/2006/main">
            <a:pPr algn="ctr">
              <a:lnSpc>
                <a:spcPct val="105000"/>
              </a:lnSpc>
              <a:buNone/>
              <a:defRPr sz="127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+ sentinel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6B2C61-71AB-4D6C-A1DA-2AF6182E1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71850"/>
            <a:ext cx="1562100" cy="72390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2F6F7"/>
          </a:solidFill>
          <a:ln xmlns:a="http://schemas.openxmlformats.org/drawingml/2006/main" w="9525">
            <a:solidFill>
              <a:srgbClr val="D6E0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F66927-D1D6-4ECC-81D9-DB2DBF95E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505200"/>
            <a:ext cx="1333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27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Sandboxes B–N</a:t>
            </a:r>
          </a:p>
          <a:p xmlns:a="http://schemas.openxmlformats.org/drawingml/2006/main">
            <a:pPr algn="ctr">
              <a:lnSpc>
                <a:spcPct val="105000"/>
              </a:lnSpc>
              <a:buNone/>
              <a:defRPr sz="127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+ sentinels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8FC34E-8C4F-4CAD-BE49-DD0DA1DF5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781300"/>
            <a:ext cx="666750" cy="4381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5B6C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09EAD2-84F1-4B7B-AC70-9138DFAFA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2000250" cy="1790700"/>
          </a:xfrm>
          <a:prstGeom xmlns:a="http://schemas.openxmlformats.org/drawingml/2006/main" prst="roundRect">
            <a:avLst>
              <a:gd name="adj" fmla="val 8511"/>
            </a:avLst>
          </a:prstGeom>
          <a:solidFill xmlns:a="http://schemas.openxmlformats.org/drawingml/2006/main">
            <a:srgbClr val="E8F2F5"/>
          </a:solidFill>
          <a:ln xmlns:a="http://schemas.openxmlformats.org/drawingml/2006/main" w="9525">
            <a:solidFill>
              <a:srgbClr val="B9D7DE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209D90-637B-4D03-931C-C26966840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2305050"/>
            <a:ext cx="15811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50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SIGNED</a:t>
            </a:r>
          </a:p>
          <a:p xmlns:a="http://schemas.openxmlformats.org/drawingml/2006/main">
            <a:pPr algn="ctr">
              <a:lnSpc>
                <a:spcPct val="105000"/>
              </a:lnSpc>
              <a:buNone/>
              <a:defRPr sz="150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EVENT STREAM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7145FF-2C8C-412D-A3ED-9308CC524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3048000"/>
            <a:ext cx="1581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975" b="0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run · sandbox · time</a:t>
            </a:r>
          </a:p>
          <a:p xmlns:a="http://schemas.openxmlformats.org/drawingml/2006/main">
            <a:pPr algn="ctr">
              <a:lnSpc>
                <a:spcPct val="105000"/>
              </a:lnSpc>
              <a:buNone/>
              <a:defRPr sz="975" b="0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operation · path · hash</a:t>
            </a:r>
          </a:p>
          <a:p xmlns:a="http://schemas.openxmlformats.org/drawingml/2006/main">
            <a:pPr algn="ctr">
              <a:lnSpc>
                <a:spcPct val="105000"/>
              </a:lnSpc>
              <a:buNone/>
              <a:defRPr sz="975" b="0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authorization · lineage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C43488-B403-4723-BC5E-22B76EF58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2781300"/>
            <a:ext cx="666750" cy="4381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5B6C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D2CA2D-ABED-4F65-B185-56E9D2783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076450"/>
            <a:ext cx="2000250" cy="1790700"/>
          </a:xfrm>
          <a:prstGeom xmlns:a="http://schemas.openxmlformats.org/drawingml/2006/main" prst="roundRect">
            <a:avLst>
              <a:gd name="adj" fmla="val 8511"/>
            </a:avLst>
          </a:prstGeom>
          <a:solidFill xmlns:a="http://schemas.openxmlformats.org/drawingml/2006/main">
            <a:srgbClr val="DCEAF0"/>
          </a:solidFill>
          <a:ln xmlns:a="http://schemas.openxmlformats.org/drawingml/2006/main" w="9525">
            <a:solidFill>
              <a:srgbClr val="AFCAD5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8EAA46-54F3-42F0-BA3D-187B882C9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305050"/>
            <a:ext cx="15811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50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POPULATION</a:t>
            </a:r>
          </a:p>
          <a:p xmlns:a="http://schemas.openxmlformats.org/drawingml/2006/main">
            <a:pPr algn="ctr">
              <a:lnSpc>
                <a:spcPct val="105000"/>
              </a:lnSpc>
              <a:buNone/>
              <a:defRPr sz="150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REGULATOR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CC4A5B-5100-4AC9-8B70-2CF85D0BE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048000"/>
            <a:ext cx="1581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975" b="0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contact · exchange</a:t>
            </a:r>
          </a:p>
          <a:p xmlns:a="http://schemas.openxmlformats.org/drawingml/2006/main">
            <a:pPr algn="ctr">
              <a:lnSpc>
                <a:spcPct val="105000"/>
              </a:lnSpc>
              <a:buNone/>
              <a:defRPr sz="975" b="0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organization · acceleration</a:t>
            </a:r>
          </a:p>
          <a:p xmlns:a="http://schemas.openxmlformats.org/drawingml/2006/main">
            <a:pPr algn="ctr">
              <a:lnSpc>
                <a:spcPct val="105000"/>
              </a:lnSpc>
              <a:buNone/>
              <a:defRPr sz="975" b="0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boundary · resilience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F4665E-79E7-4606-8AC1-5C8EDBAE3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781300"/>
            <a:ext cx="666750" cy="4381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5B6C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AF0157-E945-474D-8AD8-AC80AC705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76450"/>
            <a:ext cx="1962150" cy="1790700"/>
          </a:xfrm>
          <a:prstGeom xmlns:a="http://schemas.openxmlformats.org/drawingml/2006/main" prst="roundRect">
            <a:avLst>
              <a:gd name="adj" fmla="val 8511"/>
            </a:avLst>
          </a:prstGeom>
          <a:solidFill xmlns:a="http://schemas.openxmlformats.org/drawingml/2006/main">
            <a:srgbClr val="173A55"/>
          </a:solidFill>
          <a:ln xmlns:a="http://schemas.openxmlformats.org/drawingml/2006/main" w="9525">
            <a:solidFill>
              <a:srgbClr val="173A55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3D1C7B-42C3-4FF3-8241-48ADFB560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2343150"/>
            <a:ext cx="15430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89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5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EVIDENCE GATES</a:t>
            </a:r>
          </a:p>
          <a:p xmlns:a="http://schemas.openxmlformats.org/drawingml/2006/main">
            <a:pPr algn="ctr">
              <a:lnSpc>
                <a:spcPct val="105000"/>
              </a:lnSpc>
              <a:buNone/>
              <a:defRPr sz="15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+ RESPONSE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B82B678-C997-4FB8-8C01-E8B8FF6C1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3105150"/>
            <a:ext cx="1543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975" b="0" i="0">
                <a:solidFill>
                  <a:srgbClr val="C9E4E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 i="0">
                <a:solidFill>
                  <a:srgbClr val="C9E4EA"/>
                </a:solidFill>
                <a:latin typeface="Helvetica Neue"/>
                <a:ea typeface="Helvetica Neue"/>
                <a:cs typeface="Helvetica Neue"/>
              </a:rPr>
              <a:t>designation · boundary</a:t>
            </a:r>
          </a:p>
          <a:p xmlns:a="http://schemas.openxmlformats.org/drawingml/2006/main">
            <a:pPr algn="ctr">
              <a:lnSpc>
                <a:spcPct val="105000"/>
              </a:lnSpc>
              <a:buNone/>
              <a:defRPr sz="975" b="0" i="0">
                <a:solidFill>
                  <a:srgbClr val="C9E4E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 i="0">
                <a:solidFill>
                  <a:srgbClr val="C9E4EA"/>
                </a:solidFill>
                <a:latin typeface="Helvetica Neue"/>
                <a:ea typeface="Helvetica Neue"/>
                <a:cs typeface="Helvetica Neue"/>
              </a:rPr>
              <a:t>outcome · adaptation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8302B37-D77C-452F-B36A-BB2329109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876800"/>
            <a:ext cx="8001000" cy="361950"/>
          </a:xfrm>
          <a:prstGeom xmlns:a="http://schemas.openxmlformats.org/drawingml/2006/main" prst="leftArrow">
            <a:avLst/>
          </a:prstGeom>
          <a:solidFill xmlns:a="http://schemas.openxmlformats.org/drawingml/2006/main">
            <a:srgbClr val="438B7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43E8E68-6CAE-450C-BCA9-F27F40F5F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933950"/>
            <a:ext cx="590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2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scoped control  ·  preserve evidence  ·  continue monitoring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ED8AF49-312E-469D-9D81-754D5EE97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543550"/>
            <a:ext cx="914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650" b="1" i="0">
                <a:solidFill>
                  <a:srgbClr val="173A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173A55"/>
                </a:solidFill>
                <a:latin typeface="Helvetica Neue"/>
                <a:ea typeface="Helvetica Neue"/>
                <a:cs typeface="Helvetica Neue"/>
              </a:rPr>
              <a:t>Infrastructure telemetry only; chain-of-thought access is not required.</a:t>
            </a:r>
          </a:p>
        </p:txBody>
      </p:sp>
    </p:spTree>
    <p:extLst>
      <p:ext uri="{BB962C8B-B14F-4D97-AF65-F5344CB8AC3E}">
        <p14:creationId xmlns:p14="http://schemas.microsoft.com/office/powerpoint/2010/main" val="205586200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8FA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A5CBEAC-CBC6-4B73-B5AE-CFC749F51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A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5300E1-279F-4FF9-A6F5-F8F192B8C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rPr>
              <a:t>EVIDENCE-GATED RESPONSE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6391C9-9C4E-460A-829D-97CD81584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"/>
            <a:ext cx="10572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Activity intensity cannot satisfy the strongest regimes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CD9A22-EB85-453F-B8D2-D476CE9C2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00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0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F708CF-7B47-4F84-B676-5A7EAC92E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E0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72CB4C-28B6-4AFA-A28E-F8D935124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KEROS  /  CROSS-SANDBOX INCIDENT RESPONSE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A3EEB7-45C1-43C1-BE0B-66C8ED828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2763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825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REGIME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5513EC-1EBF-4FAD-94F5-80819877D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127635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825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EVIDENCE STANDARD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71440A-8FCE-4C8A-A797-3FB828449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276350"/>
            <a:ext cx="200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825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DEFAULT POSTURE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3DF1C8-9DA8-4B33-A9DC-8D9A2C945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62100"/>
            <a:ext cx="10820400" cy="6096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2F5F6"/>
          </a:solidFill>
          <a:ln xmlns:a="http://schemas.openxmlformats.org/drawingml/2006/main" w="9525">
            <a:solidFill>
              <a:srgbClr val="F2F5F6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195CA5-B5F0-4BC8-8678-16025AC02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24025"/>
            <a:ext cx="514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R0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7625ED-1F7E-4F19-A106-712872406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704975"/>
            <a:ext cx="23812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Independent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842AF2-F6EB-4226-8BA3-5F358ADD1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1714500"/>
            <a:ext cx="419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No material cross-run evidence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FF79CF-1DDC-4A80-9DF1-0FCE857A4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7145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Routine monitoring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32FD3D-32E9-46FB-A552-0AEC25B28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10820400" cy="6096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E7EFF2"/>
          </a:solidFill>
          <a:ln xmlns:a="http://schemas.openxmlformats.org/drawingml/2006/main" w="9525">
            <a:solidFill>
              <a:srgbClr val="E7EFF2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304C24-ACF6-4C83-84EE-DC249258E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28875"/>
            <a:ext cx="514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R1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7785D4-47AE-48B2-860C-E1AF3F3E5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409825"/>
            <a:ext cx="23812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Shared activity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1CE677-D00F-44E8-A52C-4CCF02980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419350"/>
            <a:ext cx="419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Contact or exchange on a designated surface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DE6891-E9E4-46C4-898C-6A4153401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4193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Preserve + verify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09C971-55DE-4397-8A78-83C43EF7C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10820400" cy="6096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D7E6EB"/>
          </a:solidFill>
          <a:ln xmlns:a="http://schemas.openxmlformats.org/drawingml/2006/main" w="9525">
            <a:solidFill>
              <a:srgbClr val="D7E6EB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4B584B-E4D5-4B1B-853C-B950122A7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133725"/>
            <a:ext cx="514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R2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CB3ADF-5FBA-4EE6-AFE3-5E5719BE8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114675"/>
            <a:ext cx="23812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Organized coordination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FD0362C-DF07-4F72-A0FA-051F67B19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124200"/>
            <a:ext cx="419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Multiple dimensions rise together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11E2D60-AAFC-405F-95F8-C7389FEC2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242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Heightened review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9BE53F2-B5DD-4E1B-BEBC-402CF4B2E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820400" cy="6096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C5DCE5"/>
          </a:solidFill>
          <a:ln xmlns:a="http://schemas.openxmlformats.org/drawingml/2006/main" w="9525">
            <a:solidFill>
              <a:srgbClr val="C5DCE5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A8A1151-D850-4786-9798-C7B541B9A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38575"/>
            <a:ext cx="514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R3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7298A01-EF87-47EE-AF5C-8688B661B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819525"/>
            <a:ext cx="23812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Boundary relevant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F8739AD-FC94-4FAE-A479-21FFEB5DA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829050"/>
            <a:ext cx="419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Coordination intersects policy or access scope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7A6D53E-2852-4F83-A1EE-17983F04F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8290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Authorize or hold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BC53A14-4BBA-415A-957B-8359741BC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0"/>
            <a:ext cx="10820400" cy="6096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3D78A8"/>
          </a:solidFill>
          <a:ln xmlns:a="http://schemas.openxmlformats.org/drawingml/2006/main" w="9525">
            <a:solidFill>
              <a:srgbClr val="3D78A8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266676A-669A-46BB-99BF-7224FE731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43425"/>
            <a:ext cx="514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R4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64ABD17-87FE-4D85-A950-E2A10369B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524375"/>
            <a:ext cx="23812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Demonstrated harm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4A5093C-2BFD-4D12-A4D2-B6A96D327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533900"/>
            <a:ext cx="419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0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Unauthorized use or external impact verified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314742E-DC34-4279-B5B5-D54E8BCF3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5339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Contain + respond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B4F1BF0-791B-4677-A424-56DEE9F48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86350"/>
            <a:ext cx="10820400" cy="6096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173A55"/>
          </a:solidFill>
          <a:ln xmlns:a="http://schemas.openxmlformats.org/drawingml/2006/main" w="9525">
            <a:solidFill>
              <a:srgbClr val="173A55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96B329D1-F1E4-43E5-AC38-5003618D9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248275"/>
            <a:ext cx="514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R5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6AC329C-B2CD-4233-B7D1-E1557A183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229225"/>
            <a:ext cx="23812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Adaptive collective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EA066C3-50E3-415C-8152-8FEDABCCA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238750"/>
            <a:ext cx="419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0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Equivalent function returns after intervention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26D4588-525E-4DB3-AB07-2ED364CA4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52387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Quarantine + review</a:t>
            </a:r>
          </a:p>
        </p:txBody>
      </p:sp>
    </p:spTree>
    <p:extLst>
      <p:ext uri="{BB962C8B-B14F-4D97-AF65-F5344CB8AC3E}">
        <p14:creationId xmlns:p14="http://schemas.microsoft.com/office/powerpoint/2010/main" val="101163085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8FA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DA96603-5E4B-41AB-BB87-C6B5E2A6B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A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75A352-3574-4E4A-84A8-9B40E90E5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rPr>
              <a:t>EVALUATION PROTOCOL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F99565-0ED2-4E8A-AE9C-156263777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"/>
            <a:ext cx="10572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A two-sandbox pilot can test signal correctness tomorrow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22EDC9-25F4-44E9-89D6-C4D485D60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00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0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2CF32A-05D4-4167-8B7E-FC6097EDE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E0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DF0480-526A-4D76-9BA8-218C3CED4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KEROS  /  CROSS-SANDBOX INCIDENT RESPONSE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6AB7C1-E9A0-41C2-BF62-DF2C37214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050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rPr>
              <a:t>SANDBOX 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D36418-7ABD-4D63-B406-74F7CAF5E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150495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050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rPr>
              <a:t>SANDBOX B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8CA0A5-BC0C-4DA0-8D8B-6CFDB1B9A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43100"/>
            <a:ext cx="2095500" cy="211455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0E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8AE070-9820-49A1-9702-9A1F091EE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57450"/>
            <a:ext cx="16383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616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80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complementary</a:t>
            </a:r>
          </a:p>
          <a:p xmlns:a="http://schemas.openxmlformats.org/drawingml/2006/main">
            <a:pPr algn="ctr">
              <a:lnSpc>
                <a:spcPct val="105000"/>
              </a:lnSpc>
              <a:buNone/>
              <a:defRPr sz="180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research task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A1F825-6BF6-48AC-A3A9-A70766172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1943100"/>
            <a:ext cx="2095500" cy="211455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0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598757-52F7-4CC0-8913-5EC97E695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457450"/>
            <a:ext cx="16383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8615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80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reads, extends,</a:t>
            </a:r>
          </a:p>
          <a:p xmlns:a="http://schemas.openxmlformats.org/drawingml/2006/main">
            <a:pPr algn="ctr">
              <a:lnSpc>
                <a:spcPct val="105000"/>
              </a:lnSpc>
              <a:buNone/>
              <a:defRPr sz="180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submits result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A2B863-3718-470E-AB2D-4D7C86820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266950"/>
            <a:ext cx="819150" cy="4000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38B7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C06B33-6EF2-4840-8022-32D0085FB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1885950"/>
            <a:ext cx="42862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E9F5EF"/>
          </a:solidFill>
          <a:ln xmlns:a="http://schemas.openxmlformats.org/drawingml/2006/main" w="9525">
            <a:solidFill>
              <a:srgbClr val="B9D8CA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E31831-85D8-4D17-A5AA-A97309EA5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2076450"/>
            <a:ext cx="3829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350" b="1" i="0">
                <a:solidFill>
                  <a:srgbClr val="438B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438B72"/>
                </a:solidFill>
                <a:latin typeface="Helvetica Neue"/>
                <a:ea typeface="Helvetica Neue"/>
                <a:cs typeface="Helvetica Neue"/>
              </a:rPr>
              <a:t>SANCTIONED CHANNEL  /shared/briefs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7449EF-3DCC-4A84-A71D-39FDB68DF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2419350"/>
            <a:ext cx="3829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125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Contact + exchange → R1 • no disruptive action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FA5D71-2AF2-4396-A425-D8B00AE49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266950"/>
            <a:ext cx="819150" cy="4000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38B7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E5C3D7-E6BC-4641-92B3-B802FFDB8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352800"/>
            <a:ext cx="819150" cy="4000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06A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A0BFEB-A72C-4722-957B-321F1B5D1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3067050"/>
            <a:ext cx="4286250" cy="1123950"/>
          </a:xfrm>
          <a:prstGeom xmlns:a="http://schemas.openxmlformats.org/drawingml/2006/main" prst="roundRect">
            <a:avLst>
              <a:gd name="adj" fmla="val 13559"/>
            </a:avLst>
          </a:prstGeom>
          <a:solidFill xmlns:a="http://schemas.openxmlformats.org/drawingml/2006/main">
            <a:srgbClr val="FFF1ED"/>
          </a:solidFill>
          <a:ln xmlns:a="http://schemas.openxmlformats.org/drawingml/2006/main" w="9525">
            <a:solidFill>
              <a:srgbClr val="E3C0B8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642B7B-C27A-4B4C-B026-169DD9BB5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3276600"/>
            <a:ext cx="3829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350" b="1" i="0">
                <a:solidFill>
                  <a:srgbClr val="D06A5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D06A5A"/>
                </a:solidFill>
                <a:latin typeface="Helvetica Neue"/>
                <a:ea typeface="Helvetica Neue"/>
                <a:cs typeface="Helvetica Neue"/>
              </a:rPr>
              <a:t>UNDESIGNATED CACHE  /shared/cache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C388BA-FB70-4074-AB2E-14771DCDB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3638550"/>
            <a:ext cx="3829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125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Path-policy mismatch + downstream use → gated R3/R4 evidence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860C2E-9476-4C55-8E86-6E56BEA47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352800"/>
            <a:ext cx="819150" cy="4000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06A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33464CE-CE2C-4F2B-9B60-CAA4A04A3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552950"/>
            <a:ext cx="198120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2F6F7"/>
          </a:solidFill>
          <a:ln xmlns:a="http://schemas.openxmlformats.org/drawingml/2006/main" w="9525">
            <a:solidFill>
              <a:srgbClr val="D6E0E5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A3F0A0F-1F0C-4B3E-84DB-F8F01B352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695825"/>
            <a:ext cx="171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200" b="1" i="0">
                <a:solidFill>
                  <a:srgbClr val="173A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 i="0">
                <a:solidFill>
                  <a:srgbClr val="173A55"/>
                </a:solidFill>
                <a:latin typeface="Helvetica Neue"/>
                <a:ea typeface="Helvetica Neue"/>
                <a:cs typeface="Helvetica Neue"/>
              </a:rPr>
              <a:t>stable run IDs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8DAE1E1-0BB9-4062-8B60-4AB583C5A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4552950"/>
            <a:ext cx="198120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2F6F7"/>
          </a:solidFill>
          <a:ln xmlns:a="http://schemas.openxmlformats.org/drawingml/2006/main" w="9525">
            <a:solidFill>
              <a:srgbClr val="D6E0E5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BBFA629-FF5B-405E-9375-E8E83374F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695825"/>
            <a:ext cx="171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200" b="1" i="0">
                <a:solidFill>
                  <a:srgbClr val="173A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 i="0">
                <a:solidFill>
                  <a:srgbClr val="173A55"/>
                </a:solidFill>
                <a:latin typeface="Helvetica Neue"/>
                <a:ea typeface="Helvetica Neue"/>
                <a:cs typeface="Helvetica Neue"/>
              </a:rPr>
              <a:t>read/write lineage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24506BF-3663-41C7-90AE-C1617D516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552950"/>
            <a:ext cx="198120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2F6F7"/>
          </a:solidFill>
          <a:ln xmlns:a="http://schemas.openxmlformats.org/drawingml/2006/main" w="9525">
            <a:solidFill>
              <a:srgbClr val="D6E0E5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DDCFDAB-5921-4BDB-8BCA-68C51263D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4695825"/>
            <a:ext cx="171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200" b="1" i="0">
                <a:solidFill>
                  <a:srgbClr val="173A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 i="0">
                <a:solidFill>
                  <a:srgbClr val="173A55"/>
                </a:solidFill>
                <a:latin typeface="Helvetica Neue"/>
                <a:ea typeface="Helvetica Neue"/>
                <a:cs typeface="Helvetica Neue"/>
              </a:rPr>
              <a:t>policy state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6239BEA-23E1-4091-8D6A-DDB1DBEE2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52950"/>
            <a:ext cx="198120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2F6F7"/>
          </a:solidFill>
          <a:ln xmlns:a="http://schemas.openxmlformats.org/drawingml/2006/main" w="9525">
            <a:solidFill>
              <a:srgbClr val="D6E0E5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96B32E2-8B5A-410A-A4DA-53B56EE49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4695825"/>
            <a:ext cx="171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200" b="1" i="0">
                <a:solidFill>
                  <a:srgbClr val="173A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 i="0">
                <a:solidFill>
                  <a:srgbClr val="173A55"/>
                </a:solidFill>
                <a:latin typeface="Helvetica Neue"/>
                <a:ea typeface="Helvetica Neue"/>
                <a:cs typeface="Helvetica Neue"/>
              </a:rPr>
              <a:t>intervention lineage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9E48346-FCB8-4BB8-9D64-80ABF4C0E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4552950"/>
            <a:ext cx="198120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2F6F7"/>
          </a:solidFill>
          <a:ln xmlns:a="http://schemas.openxmlformats.org/drawingml/2006/main" w="9525">
            <a:solidFill>
              <a:srgbClr val="D6E0E5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3523CA1-B077-4A08-81E1-5A66739D4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2650" y="4695825"/>
            <a:ext cx="171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200" b="1" i="0">
                <a:solidFill>
                  <a:srgbClr val="173A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 i="0">
                <a:solidFill>
                  <a:srgbClr val="173A55"/>
                </a:solidFill>
                <a:latin typeface="Helvetica Neue"/>
                <a:ea typeface="Helvetica Neue"/>
                <a:cs typeface="Helvetica Neue"/>
              </a:rPr>
              <a:t>authorized outcomes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1AFF50E-A476-4197-8D9A-77A562BFE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505450"/>
            <a:ext cx="971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650" b="1" i="0">
                <a:solidFill>
                  <a:srgbClr val="173A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173A55"/>
                </a:solidFill>
                <a:latin typeface="Helvetica Neue"/>
                <a:ea typeface="Helvetica Neue"/>
                <a:cs typeface="Helvetica Neue"/>
              </a:rPr>
              <a:t>First endpoint: correct regime reconstruction—not response efficacy.</a:t>
            </a:r>
          </a:p>
        </p:txBody>
      </p:sp>
    </p:spTree>
    <p:extLst>
      <p:ext uri="{BB962C8B-B14F-4D97-AF65-F5344CB8AC3E}">
        <p14:creationId xmlns:p14="http://schemas.microsoft.com/office/powerpoint/2010/main" val="144409040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8FA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B5ADDA-0421-492A-89D0-6CFFAEE61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A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2F9B15-5C6C-4496-89B4-546EEC088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rPr>
              <a:t>INTERPRETATION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75CA15-60B4-45C5-905E-974AD6529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"/>
            <a:ext cx="10572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 i="0">
                <a:solidFill>
                  <a:srgbClr val="142536"/>
                </a:solidFill>
                <a:latin typeface="Helvetica Neue"/>
                <a:ea typeface="Helvetica Neue"/>
                <a:cs typeface="Helvetica Neue"/>
              </a:rPr>
              <a:t>The archive answers design questions; deployment needs ground truth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331C08-65E5-46E7-88A7-F68C13B82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000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0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CA85A6-472C-4832-8100-493A0E761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E0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724706-EFF0-4C3B-9522-1360C79E5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607180"/>
                </a:solidFill>
                <a:latin typeface="Helvetica Neue"/>
                <a:ea typeface="Helvetica Neue"/>
                <a:cs typeface="Helvetica Neue"/>
              </a:rPr>
              <a:t>KEROS  /  CROSS-SANDBOX INCIDENT RESPONSE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0BFE0F-782D-41B8-B8A0-3A579CD5C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5105400" cy="3105150"/>
          </a:xfrm>
          <a:prstGeom xmlns:a="http://schemas.openxmlformats.org/drawingml/2006/main" prst="roundRect">
            <a:avLst>
              <a:gd name="adj" fmla="val 4908"/>
            </a:avLst>
          </a:prstGeom>
          <a:solidFill xmlns:a="http://schemas.openxmlformats.org/drawingml/2006/main">
            <a:srgbClr val="E8F2F5"/>
          </a:solidFill>
          <a:ln xmlns:a="http://schemas.openxmlformats.org/drawingml/2006/main" w="9525">
            <a:solidFill>
              <a:srgbClr val="B9D7DE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3C2E7B-4ECB-4E8E-ADDB-4458085DE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752600"/>
            <a:ext cx="400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 i="0">
                <a:solidFill>
                  <a:srgbClr val="438B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438B72"/>
                </a:solidFill>
                <a:latin typeface="Helvetica Neue"/>
                <a:ea typeface="Helvetica Neue"/>
                <a:cs typeface="Helvetica Neue"/>
              </a:rPr>
              <a:t>Supported now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045566-C7FE-439E-B4B2-4C4E2FD7E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43150"/>
            <a:ext cx="43053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424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✓ fleet-level joins surface shared destinations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✓ exact reuse and short-lag handoffs are reproducible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✓ six dimensions can be computed from infrastructure events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✓ response claims can be separated by evidence gates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0FF55E-6DFB-4CAA-BB1F-C993A01D9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466850"/>
            <a:ext cx="5562600" cy="3105150"/>
          </a:xfrm>
          <a:prstGeom xmlns:a="http://schemas.openxmlformats.org/drawingml/2006/main" prst="roundRect">
            <a:avLst>
              <a:gd name="adj" fmla="val 49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E0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65197A-BC66-4EE9-A8A4-22DD967FA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1752600"/>
            <a:ext cx="447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 i="0">
                <a:solidFill>
                  <a:srgbClr val="D06A5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D06A5A"/>
                </a:solidFill>
                <a:latin typeface="Helvetica Neue"/>
                <a:ea typeface="Helvetica Neue"/>
                <a:cs typeface="Helvetica Neue"/>
              </a:rPr>
              <a:t>Requires controlled validation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707301-0135-42CD-B6F6-45555355C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343150"/>
            <a:ext cx="4762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• false-positive rates in benign environments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• correct authorization and harm labels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• time to correct escalation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• response effects on recurrence and utility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• displacement after surface removal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10B87E-8ABC-464E-AF69-3C39DDCCF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0"/>
            <a:ext cx="3352800" cy="11430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2F6F7"/>
          </a:solidFill>
          <a:ln xmlns:a="http://schemas.openxmlformats.org/drawingml/2006/main" w="9525">
            <a:solidFill>
              <a:srgbClr val="D6E0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5B84F1-542D-42A0-8022-C98D4B23F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0482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rPr>
              <a:t>P1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A3C5E5-607B-4A64-8B1B-6FDABB249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5010150"/>
            <a:ext cx="2457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1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Population view finds common destinations earlier than local alerts.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D1AEE0-D9AE-4E97-ADFB-288C99A9B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857750"/>
            <a:ext cx="3352800" cy="11430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173A55"/>
          </a:solidFill>
          <a:ln xmlns:a="http://schemas.openxmlformats.org/drawingml/2006/main" w="9525">
            <a:solidFill>
              <a:srgbClr val="173A55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34CF2D-EC6E-47B6-8E6B-B5B73D075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50482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1" i="0">
                <a:solidFill>
                  <a:srgbClr val="45B6C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 i="0">
                <a:solidFill>
                  <a:srgbClr val="45B6C9"/>
                </a:solidFill>
                <a:latin typeface="Helvetica Neue"/>
                <a:ea typeface="Helvetica Neue"/>
                <a:cs typeface="Helvetica Neue"/>
              </a:rPr>
              <a:t>P2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95A5D4-D192-4E54-998B-6276E9F59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5010150"/>
            <a:ext cx="2457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Removing a surface without changing permissions shifts activity more often than it resolves it.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9A8253-37DD-433A-9573-13B7FF680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857750"/>
            <a:ext cx="3352800" cy="11430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2F6F7"/>
          </a:solidFill>
          <a:ln xmlns:a="http://schemas.openxmlformats.org/drawingml/2006/main" w="9525">
            <a:solidFill>
              <a:srgbClr val="D6E0E5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67F97C-3896-4D0D-A148-70794404B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0482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 i="0">
                <a:solidFill>
                  <a:srgbClr val="3D78A8"/>
                </a:solidFill>
                <a:latin typeface="Helvetica Neue"/>
                <a:ea typeface="Helvetica Neue"/>
                <a:cs typeface="Helvetica Neue"/>
              </a:rPr>
              <a:t>P3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25A1F7-4AB1-43B4-93A8-D62BE0FC7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5010150"/>
            <a:ext cx="2457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1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243746"/>
                </a:solidFill>
                <a:latin typeface="Helvetica Neue"/>
                <a:ea typeface="Helvetica Neue"/>
                <a:cs typeface="Helvetica Neue"/>
              </a:rPr>
              <a:t>Designated-channel metadata reduces false holds without masking explicit boundary crossings.</a:t>
            </a:r>
          </a:p>
        </p:txBody>
      </p:sp>
    </p:spTree>
    <p:extLst>
      <p:ext uri="{BB962C8B-B14F-4D97-AF65-F5344CB8AC3E}">
        <p14:creationId xmlns:p14="http://schemas.microsoft.com/office/powerpoint/2010/main" val="81878110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E2A3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781DCB-E0A1-4B4C-8EA2-5A5AD98BD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714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5B6C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699B13-C1FD-41FB-A87F-6A8131C68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7239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4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INCIDENT UNIT</a:t>
            </a:r>
          </a:p>
          <a:p xmlns:a="http://schemas.openxmlformats.org/drawingml/2006/main">
            <a:pPr algn="l">
              <a:lnSpc>
                <a:spcPct val="95000"/>
              </a:lnSpc>
              <a:buNone/>
              <a:defRPr sz="34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IS THE RELATION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C98F8D-5D4E-4435-A329-5309196DD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24150"/>
            <a:ext cx="7620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 i="0">
                <a:solidFill>
                  <a:srgbClr val="C9E4E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 i="0">
                <a:solidFill>
                  <a:srgbClr val="C9E4EA"/>
                </a:solidFill>
                <a:latin typeface="Helvetica Neue"/>
                <a:ea typeface="Helvetica Neue"/>
                <a:cs typeface="Helvetica Neue"/>
              </a:rPr>
              <a:t>Preserve local facts. Correlate them at population scale. Escalate evidence—not accusations.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930374-6691-4D1D-BDE4-C68E94634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4335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5B6C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19A03C-F308-402E-AB30-8CD218041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10025"/>
            <a:ext cx="400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275" b="1" i="0">
                <a:solidFill>
                  <a:srgbClr val="0E2A3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0E2A3E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FBEF96-3B38-4C75-9464-0E8791291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98145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Shared activity is not collusion.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ED79A2-C910-49CE-851C-4ACF8927F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2915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5B6C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CCA25A-BE2E-423B-BC60-0122A5AA0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95825"/>
            <a:ext cx="400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275" b="1" i="0">
                <a:solidFill>
                  <a:srgbClr val="0E2A3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0E2A3E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F9754F-0E62-4E13-A021-BBE7F1AEC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6725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Boundary and harm claims require distinct evidence.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5EF69F-9FB5-417E-812E-21B1857ED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14950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5B6C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08C045-97A8-4478-B4C2-756C71F68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81625"/>
            <a:ext cx="400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275" b="1" i="0">
                <a:solidFill>
                  <a:srgbClr val="0E2A3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0E2A3E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91F32C-B665-4427-9CE5-DE5DF2DA9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35305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Responses should be scoped, reversible, and evidence-preserving.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1E7A53-C011-4DB2-A431-A682EB8B6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1333500"/>
            <a:ext cx="2838450" cy="4000500"/>
          </a:xfrm>
          <a:prstGeom xmlns:a="http://schemas.openxmlformats.org/drawingml/2006/main" prst="roundRect">
            <a:avLst>
              <a:gd name="adj" fmla="val 6711"/>
            </a:avLst>
          </a:prstGeom>
          <a:solidFill xmlns:a="http://schemas.openxmlformats.org/drawingml/2006/main">
            <a:srgbClr val="163D58"/>
          </a:solidFill>
          <a:ln xmlns:a="http://schemas.openxmlformats.org/drawingml/2006/main" w="9525">
            <a:solidFill>
              <a:srgbClr val="35627D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807CD5-4A62-42DD-9D67-2C00AFB63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167640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050" b="1" i="0">
                <a:solidFill>
                  <a:srgbClr val="45B6C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45B6C9"/>
                </a:solidFill>
                <a:latin typeface="Helvetica Neue"/>
                <a:ea typeface="Helvetica Neue"/>
                <a:cs typeface="Helvetica Neue"/>
              </a:rPr>
              <a:t>NEXT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420917-51E7-4726-ADCF-B671E7667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152650"/>
            <a:ext cx="23050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25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Run the</a:t>
            </a:r>
          </a:p>
          <a:p xmlns:a="http://schemas.openxmlformats.org/drawingml/2006/main">
            <a:pPr algn="ctr">
              <a:lnSpc>
                <a:spcPct val="105000"/>
              </a:lnSpc>
              <a:buNone/>
              <a:defRPr sz="25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two-sandbox</a:t>
            </a:r>
          </a:p>
          <a:p xmlns:a="http://schemas.openxmlformats.org/drawingml/2006/main">
            <a:pPr algn="ctr">
              <a:lnSpc>
                <a:spcPct val="105000"/>
              </a:lnSpc>
              <a:buNone/>
              <a:defRPr sz="25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pilot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602288-6DFC-4A88-8F53-F93D2B2EE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3848100"/>
            <a:ext cx="2038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627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9A6D30-3782-43F5-A343-D5DDCF718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4095750"/>
            <a:ext cx="22288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350" b="0" i="0">
                <a:solidFill>
                  <a:srgbClr val="C9E4E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C9E4EA"/>
                </a:solidFill>
                <a:latin typeface="Helvetica Neue"/>
                <a:ea typeface="Helvetica Neue"/>
                <a:cs typeface="Helvetica Neue"/>
              </a:rPr>
              <a:t>Validate regime reconstruction before testing intervention effects.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CC2719-2FC2-412B-BDA6-F55ACF10F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 i="0">
                <a:solidFill>
                  <a:srgbClr val="8FB0C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8FB0C0"/>
                </a:solidFill>
                <a:latin typeface="Helvetica Neue"/>
                <a:ea typeface="Helvetica Neue"/>
                <a:cs typeface="Helvetica Neue"/>
              </a:rPr>
              <a:t>KEROS  ·  Knowledge Exchange Risk and Oversight across Sandboxes</a:t>
            </a:r>
          </a:p>
        </p:txBody>
      </p:sp>
    </p:spTree>
    <p:extLst>
      <p:ext uri="{BB962C8B-B14F-4D97-AF65-F5344CB8AC3E}">
        <p14:creationId xmlns:p14="http://schemas.microsoft.com/office/powerpoint/2010/main" val="145206870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Nabita Penmetsa</dc:creator>
  <cp:lastModifiedBy>Nabita Penmetsa</cp:lastModifiedBy>
  <dc:title>The Collective Is the Incident</dc:title>
  <dcterms:created xsi:type="dcterms:W3CDTF">2026-09-14T05:30:01.2930000Z</dcterms:created>
  <dcterms:modified xsi:type="dcterms:W3CDTF">2026-09-14T05:30:01.2930000Z</dcterms:modified>
</cp:coreProperties>
</file>