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Peak same-language ceiling AUROC</c:v>
                </c:pt>
              </c:strCache>
            </c:strRef>
          </c:tx>
          <c:spPr>
            <a:solidFill>
              <a:srgbClr val="1B2A4A"/>
            </a:solidFill>
            <a:effectLst/>
          </c:spPr>
          <c:invertIfNegative val="0"/>
          <c:dLbls>
            <c:numFmt formatCode="0.00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1B2A4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8A33D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EN → EN</c:v>
                  </c:pt>
                  <c:pt idx="1">
                    <c:v>IG → IG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0.998</c:v>
                </c:pt>
                <c:pt idx="1">
                  <c:v>0.834</c:v>
                </c:pt>
              </c:numCache>
            </c:numRef>
          </c:val>
        </c:ser>
        <c:dLbls>
          <c:numFmt formatCode="0.000" sourceLinked="0"/>
          <c:txPr>
            <a:bodyPr/>
            <a:lstStyle/>
            <a:p>
              <a:pPr>
                <a:defRPr b="1" i="0" strike="noStrike" sz="1400" u="none">
                  <a:solidFill>
                    <a:srgbClr val="1B2A4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1" i="0" u="none" strike="noStrike">
                <a:solidFill>
                  <a:srgbClr val="1B2A4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729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84080" y="-1463040"/>
            <a:ext cx="4754880" cy="4754880"/>
          </a:xfrm>
          <a:prstGeom prst="ellipse">
            <a:avLst/>
          </a:prstGeom>
          <a:solidFill>
            <a:srgbClr val="243A66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572000"/>
            <a:ext cx="3840480" cy="3840480"/>
          </a:xfrm>
          <a:prstGeom prst="ellipse">
            <a:avLst/>
          </a:prstGeom>
          <a:solidFill>
            <a:srgbClr val="243A66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5029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SOUTH AI SAFETY HACKATHON  •  AFRICA TRACK  •  EVALS &amp; BENCHMARKS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881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When the Safety Circuit</a:t>
            </a:r>
            <a:endParaRPr lang="en-US" sz="4400" dirty="0"/>
          </a:p>
          <a:p>
            <a:pPr indent="0" marL="0">
              <a:lnSpc>
                <a:spcPts val="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Doesn’t Speak Igbo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640080" y="3246120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Asymmetric Cross-Lingual Transfer of Harm Representations in Qwen2.5-1.5B-Instruct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4343400"/>
            <a:ext cx="502920" cy="36576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45720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Chijioke Ubajaka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Bluechip Technologies, Lagos, Nigeria  •  BASE Fellowship, Georgetown University CSET</a:t>
            </a:r>
            <a:endParaRPr lang="en-US" sz="15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10561320" y="5074920"/>
            <a:ext cx="960120" cy="9601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6263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Safety training doesn’t speak every language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417320"/>
            <a:ext cx="6217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safety training and red-teaming are concentrated in English. </a:t>
            </a:r>
            <a:endParaRPr lang="en-US" sz="16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work shows this is exploitable: translating an unsafe English prompt into a low-resource language is often enough to bypass safety filters — even when the same request in English is reliably refused.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3383280"/>
            <a:ext cx="62179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finding is 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it shows safety fails cross-lingually, but not </a:t>
            </a:r>
            <a:pPr indent="0" marL="0">
              <a:lnSpc>
                <a:spcPct val="125000"/>
              </a:lnSpc>
              <a:buNone/>
            </a:pPr>
            <a:r>
              <a:rPr lang="en-US" sz="16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why.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Three mechanistically distinct explanations remain open: no representation built for that language; a weaker representation; or simple comprehension failure unrelated to safety circuitry at all.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60920" y="1417320"/>
            <a:ext cx="4160520" cy="4160520"/>
          </a:xfrm>
          <a:prstGeom prst="roundRect">
            <a:avLst>
              <a:gd name="adj" fmla="val 2637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360920" y="1828800"/>
            <a:ext cx="4160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E8A33D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79%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7726680" y="297180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unsafe prompts got through GPT-4’s safety training when translated into a low-resource language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26680" y="429768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Yong, Menghini &amp; Bach (2023)</a:t>
            </a:r>
            <a:endParaRPr lang="en-US" sz="1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“Low-Resource Languages Jailbreak GPT-4”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58064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project asks the mechanistic question behind that number — for Igbo, a Nigerian language spoken by ~45 million people.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Three questions, one English “harm direction”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linear direction in activation space is known to mediate English refusal (Arditi et al., 2024). Does it do anything in Igbo?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3456432" cy="3794760"/>
          </a:xfrm>
          <a:prstGeom prst="roundRect">
            <a:avLst>
              <a:gd name="adj" fmla="val 2646"/>
            </a:avLst>
          </a:prstGeom>
          <a:solidFill>
            <a:srgbClr val="EEF3F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956816" y="2377440"/>
            <a:ext cx="822960" cy="8229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1408" y="2542032"/>
            <a:ext cx="493776" cy="49377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383280"/>
            <a:ext cx="3090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1. Geometry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960120" y="3886200"/>
            <a:ext cx="281635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English-derived harm direction point the same way in activation space as the Igbo one?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1499616" y="5285232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/>
        </p:spPr>
      </p:sp>
      <p:sp>
        <p:nvSpPr>
          <p:cNvPr id="10" name="Text 7"/>
          <p:cNvSpPr/>
          <p:nvPr/>
        </p:nvSpPr>
        <p:spPr>
          <a:xfrm>
            <a:off x="1499616" y="528523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representational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352544" y="2057400"/>
            <a:ext cx="3456432" cy="3794760"/>
          </a:xfrm>
          <a:prstGeom prst="roundRect">
            <a:avLst>
              <a:gd name="adj" fmla="val 2646"/>
            </a:avLst>
          </a:prstGeom>
          <a:solidFill>
            <a:srgbClr val="EEF3F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669280" y="2377440"/>
            <a:ext cx="822960" cy="8229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872" y="2542032"/>
            <a:ext cx="493776" cy="49377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35424" y="3383280"/>
            <a:ext cx="3090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2. Transfer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4672584" y="3886200"/>
            <a:ext cx="281635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onto it, does it actually separate harmful from harmless Igbo prompts?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5212080" y="5285232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/>
        </p:spPr>
      </p:sp>
      <p:sp>
        <p:nvSpPr>
          <p:cNvPr id="17" name="Text 13"/>
          <p:cNvSpPr/>
          <p:nvPr/>
        </p:nvSpPr>
        <p:spPr>
          <a:xfrm>
            <a:off x="5212080" y="528523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065008" y="2057400"/>
            <a:ext cx="3456432" cy="3794760"/>
          </a:xfrm>
          <a:prstGeom prst="roundRect">
            <a:avLst>
              <a:gd name="adj" fmla="val 2646"/>
            </a:avLst>
          </a:prstGeom>
          <a:solidFill>
            <a:srgbClr val="EEF3F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9381744" y="2377440"/>
            <a:ext cx="822960" cy="8229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336" y="2542032"/>
            <a:ext cx="493776" cy="49377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247888" y="3383280"/>
            <a:ext cx="3090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3. Causality</a:t>
            </a:r>
            <a:endParaRPr lang="en-US" sz="1900" dirty="0"/>
          </a:p>
        </p:txBody>
      </p:sp>
      <p:sp>
        <p:nvSpPr>
          <p:cNvPr id="22" name="Text 17"/>
          <p:cNvSpPr/>
          <p:nvPr/>
        </p:nvSpPr>
        <p:spPr>
          <a:xfrm>
            <a:off x="8385048" y="3886200"/>
            <a:ext cx="281635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we surgically remove it during generation, does Igbo refusal behavior change?</a:t>
            </a:r>
            <a:endParaRPr lang="en-US" sz="1350" dirty="0"/>
          </a:p>
        </p:txBody>
      </p:sp>
      <p:sp>
        <p:nvSpPr>
          <p:cNvPr id="23" name="Shape 18"/>
          <p:cNvSpPr/>
          <p:nvPr/>
        </p:nvSpPr>
        <p:spPr>
          <a:xfrm>
            <a:off x="8924544" y="5285232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/>
        </p:spPr>
      </p:sp>
      <p:sp>
        <p:nvSpPr>
          <p:cNvPr id="24" name="Text 19"/>
          <p:cNvSpPr/>
          <p:nvPr/>
        </p:nvSpPr>
        <p:spPr>
          <a:xfrm>
            <a:off x="8924544" y="528523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Method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5212080" cy="1783080"/>
          </a:xfrm>
          <a:prstGeom prst="roundRect">
            <a:avLst>
              <a:gd name="adj" fmla="val 5128"/>
            </a:avLst>
          </a:prstGeom>
          <a:solidFill>
            <a:srgbClr val="EEF3F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00200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08760" y="1572768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Qwen2.5-1.5B-Instruct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508760" y="1993392"/>
            <a:ext cx="4160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TransformerLens HookedTransformer • 28 layers, d_model = 1536 • fp16 on a free Colab T4 — ungated, fully hookable, reproducible.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40080" y="3291840"/>
            <a:ext cx="5212080" cy="1783080"/>
          </a:xfrm>
          <a:prstGeom prst="roundRect">
            <a:avLst>
              <a:gd name="adj" fmla="val 5128"/>
            </a:avLst>
          </a:prstGeom>
          <a:solidFill>
            <a:srgbClr val="EEF3F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520440"/>
            <a:ext cx="502920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08760" y="3493008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50-pair EN ↔ IG benchmark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508760" y="3913632"/>
            <a:ext cx="4160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Matched, index-aligned harmful/harmless pairs across 10 categories — weapons, fraud, hacking, surveillance, forgery, disinformation, and more.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640080" y="5212080"/>
            <a:ext cx="5212080" cy="1097280"/>
          </a:xfrm>
          <a:prstGeom prst="roundRect">
            <a:avLst>
              <a:gd name="adj" fmla="val 8333"/>
            </a:avLst>
          </a:prstGeom>
          <a:solidFill>
            <a:srgbClr val="FCEFDC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413248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5285232"/>
            <a:ext cx="4206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Igbo translations LLM-audited (Claude Opus 4.8) for faithfulness, naturalness &amp; intent preservation before use.</a:t>
            </a:r>
            <a:endParaRPr lang="en-US" sz="1250" dirty="0"/>
          </a:p>
        </p:txBody>
      </p:sp>
      <p:sp>
        <p:nvSpPr>
          <p:cNvPr id="14" name="Text 9"/>
          <p:cNvSpPr/>
          <p:nvPr/>
        </p:nvSpPr>
        <p:spPr>
          <a:xfrm>
            <a:off x="6217920" y="13258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6217920" y="1828800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6" name="Text 11"/>
          <p:cNvSpPr/>
          <p:nvPr/>
        </p:nvSpPr>
        <p:spPr>
          <a:xfrm>
            <a:off x="6217920" y="1828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6812280" y="1755648"/>
            <a:ext cx="4663440" cy="658368"/>
          </a:xfrm>
          <a:prstGeom prst="roundRect">
            <a:avLst>
              <a:gd name="adj" fmla="val 11111"/>
            </a:avLst>
          </a:prstGeom>
          <a:solidFill>
            <a:srgbClr val="EEF3FB"/>
          </a:solidFill>
          <a:ln/>
        </p:spPr>
      </p:sp>
      <p:sp>
        <p:nvSpPr>
          <p:cNvPr id="18" name="Text 13"/>
          <p:cNvSpPr/>
          <p:nvPr/>
        </p:nvSpPr>
        <p:spPr>
          <a:xfrm>
            <a:off x="6995160" y="1755648"/>
            <a:ext cx="4343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 last-token resid_post activations (all 28 layers, both languages)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17920" y="2688336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0" name="Text 15"/>
          <p:cNvSpPr/>
          <p:nvPr/>
        </p:nvSpPr>
        <p:spPr>
          <a:xfrm>
            <a:off x="6217920" y="26883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6812280" y="2615184"/>
            <a:ext cx="4663440" cy="658368"/>
          </a:xfrm>
          <a:prstGeom prst="roundRect">
            <a:avLst>
              <a:gd name="adj" fmla="val 11111"/>
            </a:avLst>
          </a:prstGeom>
          <a:solidFill>
            <a:srgbClr val="EEF3FB"/>
          </a:solidFill>
          <a:ln/>
        </p:spPr>
      </p:sp>
      <p:sp>
        <p:nvSpPr>
          <p:cNvPr id="22" name="Text 17"/>
          <p:cNvSpPr/>
          <p:nvPr/>
        </p:nvSpPr>
        <p:spPr>
          <a:xfrm>
            <a:off x="6995160" y="2615184"/>
            <a:ext cx="4343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Difference-of-means harm direction: d_en and d_ig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6217920" y="3547872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4" name="Text 19"/>
          <p:cNvSpPr/>
          <p:nvPr/>
        </p:nvSpPr>
        <p:spPr>
          <a:xfrm>
            <a:off x="6217920" y="35478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5" name="Shape 20"/>
          <p:cNvSpPr/>
          <p:nvPr/>
        </p:nvSpPr>
        <p:spPr>
          <a:xfrm>
            <a:off x="6812280" y="3474720"/>
            <a:ext cx="4663440" cy="914400"/>
          </a:xfrm>
          <a:prstGeom prst="roundRect">
            <a:avLst>
              <a:gd name="adj" fmla="val 8000"/>
            </a:avLst>
          </a:prstGeom>
          <a:solidFill>
            <a:srgbClr val="EEF3FB"/>
          </a:solidFill>
          <a:ln/>
        </p:spPr>
      </p:sp>
      <p:sp>
        <p:nvSpPr>
          <p:cNvPr id="26" name="Text 21"/>
          <p:cNvSpPr/>
          <p:nvPr/>
        </p:nvSpPr>
        <p:spPr>
          <a:xfrm>
            <a:off x="6995160" y="3474720"/>
            <a:ext cx="4343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 A — cosine(d_en, d_ig) per layer  +  Metric B — cross-lingual AUROC vs. same-language ceilings (bootstrap 90% CI)</a:t>
            </a:r>
            <a:endParaRPr lang="en-US" sz="1250" dirty="0"/>
          </a:p>
        </p:txBody>
      </p:sp>
      <p:sp>
        <p:nvSpPr>
          <p:cNvPr id="27" name="Shape 22"/>
          <p:cNvSpPr/>
          <p:nvPr/>
        </p:nvSpPr>
        <p:spPr>
          <a:xfrm>
            <a:off x="6217920" y="4663440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8" name="Text 23"/>
          <p:cNvSpPr/>
          <p:nvPr/>
        </p:nvSpPr>
        <p:spPr>
          <a:xfrm>
            <a:off x="6217920" y="46634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Shape 24"/>
          <p:cNvSpPr/>
          <p:nvPr/>
        </p:nvSpPr>
        <p:spPr>
          <a:xfrm>
            <a:off x="6812280" y="4590288"/>
            <a:ext cx="4663440" cy="658368"/>
          </a:xfrm>
          <a:prstGeom prst="roundRect">
            <a:avLst>
              <a:gd name="adj" fmla="val 11111"/>
            </a:avLst>
          </a:prstGeom>
          <a:solidFill>
            <a:srgbClr val="EEF3FB"/>
          </a:solidFill>
          <a:ln/>
        </p:spPr>
      </p:sp>
      <p:sp>
        <p:nvSpPr>
          <p:cNvPr id="30" name="Text 25"/>
          <p:cNvSpPr/>
          <p:nvPr/>
        </p:nvSpPr>
        <p:spPr>
          <a:xfrm>
            <a:off x="6995160" y="4590288"/>
            <a:ext cx="4343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Causal directional ablation of d_en during generation — graded REFUSAL / COMPLIANCE by an LLM judge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Result 1 — a direction exists in both languages, but Igbo’s is weaker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Same-language ceiling: project a language’s own harm direction onto its own activations (AUROC, 0.5 = chance, 1.0 = perfect).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822960" y="1737360"/>
          <a:ext cx="557784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6766560" y="1737360"/>
            <a:ext cx="4754880" cy="4343400"/>
          </a:xfrm>
          <a:prstGeom prst="roundRect">
            <a:avLst>
              <a:gd name="adj" fmla="val 2105"/>
            </a:avLst>
          </a:prstGeom>
          <a:solidFill>
            <a:srgbClr val="EEF3F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7040880" y="19659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across all 28 layers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040880" y="237744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→ EN:  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0.787 – 0.998</a:t>
            </a:r>
            <a:pPr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near-ceiling from layer 11 onward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040880" y="315468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 → IG:  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0.607 – 0.834</a:t>
            </a:r>
            <a:pPr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peaks early, then declines in later layers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040880" y="4114800"/>
            <a:ext cx="3931920" cy="18288"/>
          </a:xfrm>
          <a:prstGeom prst="rect">
            <a:avLst/>
          </a:prstGeom>
          <a:solidFill>
            <a:srgbClr val="5B7299"/>
          </a:solidFill>
          <a:ln/>
        </p:spPr>
      </p:sp>
      <p:sp>
        <p:nvSpPr>
          <p:cNvPr id="10" name="Text 7"/>
          <p:cNvSpPr/>
          <p:nvPr/>
        </p:nvSpPr>
        <p:spPr>
          <a:xfrm>
            <a:off x="7040880" y="4297680"/>
            <a:ext cx="42062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ceilings confirm the method works — a genuine harm direction exists in each language on its own. The gap between them is itself informative: Igbo’s direction is real, but consistently less crisp.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Result 2 — transfer is starkly asymmetric</a:t>
            </a:r>
            <a:endParaRPr lang="en-US" sz="2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097280"/>
            <a:ext cx="8778240" cy="309671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4239715"/>
            <a:ext cx="8778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 1 (from notebook). Left: cos(d_en, d_ig) per layer. Right: cross-lingual AUROC with 90% bootstrap CI bands vs. same-language ceilings (dotted).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9646920" y="1097280"/>
            <a:ext cx="1874520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</p:spPr>
      </p:sp>
      <p:sp>
        <p:nvSpPr>
          <p:cNvPr id="6" name="Text 3"/>
          <p:cNvSpPr/>
          <p:nvPr/>
        </p:nvSpPr>
        <p:spPr>
          <a:xfrm>
            <a:off x="9646920" y="1207008"/>
            <a:ext cx="1874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8A33D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0 / 28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9738360" y="1783080"/>
            <a:ext cx="1691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EN→IG layers beat chance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9646920" y="2697480"/>
            <a:ext cx="1874520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</p:spPr>
      </p:sp>
      <p:sp>
        <p:nvSpPr>
          <p:cNvPr id="9" name="Text 6"/>
          <p:cNvSpPr/>
          <p:nvPr/>
        </p:nvSpPr>
        <p:spPr>
          <a:xfrm>
            <a:off x="9646920" y="2807208"/>
            <a:ext cx="1874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6FCF9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17 / 28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9738360" y="3383280"/>
            <a:ext cx="1691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IG→EN layers beat chance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9646920" y="4297680"/>
            <a:ext cx="1874520" cy="1417320"/>
          </a:xfrm>
          <a:prstGeom prst="roundRect">
            <a:avLst>
              <a:gd name="adj" fmla="val 5161"/>
            </a:avLst>
          </a:prstGeom>
          <a:solidFill>
            <a:srgbClr val="FCEFDC"/>
          </a:solidFill>
          <a:ln/>
        </p:spPr>
      </p:sp>
      <p:sp>
        <p:nvSpPr>
          <p:cNvPr id="12" name="Text 9"/>
          <p:cNvSpPr/>
          <p:nvPr/>
        </p:nvSpPr>
        <p:spPr>
          <a:xfrm>
            <a:off x="9646920" y="4407408"/>
            <a:ext cx="1874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+0.385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9738360" y="4983480"/>
            <a:ext cx="1691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cosine overlap, layer 23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40080" y="589788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English direction never separates Igbo prompts. </a:t>
            </a:r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Igbo direction separates English prompts almost perfectly — a one-way street, not a shared circuit.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5029200" cy="5029200"/>
          </a:xfrm>
          <a:prstGeom prst="ellipse">
            <a:avLst/>
          </a:prstGeom>
          <a:solidFill>
            <a:srgbClr val="243A6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Result 3 — the causal test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18872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Ablate d_en — the English harm direction — at layer 23, its point of closest geometric overlap with Igbo. Does Igbo refusal change?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463040" y="2194560"/>
            <a:ext cx="3291840" cy="2468880"/>
          </a:xfrm>
          <a:prstGeom prst="roundRect">
            <a:avLst>
              <a:gd name="adj" fmla="val 4444"/>
            </a:avLst>
          </a:prstGeom>
          <a:solidFill>
            <a:srgbClr val="243A66"/>
          </a:solidFill>
          <a:ln/>
        </p:spPr>
      </p:sp>
      <p:sp>
        <p:nvSpPr>
          <p:cNvPr id="6" name="Text 4"/>
          <p:cNvSpPr/>
          <p:nvPr/>
        </p:nvSpPr>
        <p:spPr>
          <a:xfrm>
            <a:off x="1463040" y="24231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78892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 / 12</a:t>
            </a:r>
            <a:endParaRPr lang="en-US" sz="5000" dirty="0"/>
          </a:p>
        </p:txBody>
      </p:sp>
      <p:sp>
        <p:nvSpPr>
          <p:cNvPr id="8" name="Text 6"/>
          <p:cNvSpPr/>
          <p:nvPr/>
        </p:nvSpPr>
        <p:spPr>
          <a:xfrm>
            <a:off x="1691640" y="388620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Igbo harmful prompts refused (100%)</a:t>
            </a:r>
            <a:endParaRPr lang="en-US" sz="125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920" y="3108960"/>
            <a:ext cx="64008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035040" y="2194560"/>
            <a:ext cx="3291840" cy="2468880"/>
          </a:xfrm>
          <a:prstGeom prst="roundRect">
            <a:avLst>
              <a:gd name="adj" fmla="val 4444"/>
            </a:avLst>
          </a:prstGeom>
          <a:solidFill>
            <a:srgbClr val="243A66"/>
          </a:solidFill>
          <a:ln/>
        </p:spPr>
      </p:sp>
      <p:sp>
        <p:nvSpPr>
          <p:cNvPr id="11" name="Text 8"/>
          <p:cNvSpPr/>
          <p:nvPr/>
        </p:nvSpPr>
        <p:spPr>
          <a:xfrm>
            <a:off x="6035040" y="24231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ABLATED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035040" y="278892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 / 12</a:t>
            </a:r>
            <a:endParaRPr lang="en-US" sz="5000" dirty="0"/>
          </a:p>
        </p:txBody>
      </p:sp>
      <p:sp>
        <p:nvSpPr>
          <p:cNvPr id="13" name="Text 10"/>
          <p:cNvSpPr/>
          <p:nvPr/>
        </p:nvSpPr>
        <p:spPr>
          <a:xfrm>
            <a:off x="6263640" y="388620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refused after removing d_en (100%)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9646920" y="2697480"/>
            <a:ext cx="1920240" cy="1463040"/>
          </a:xfrm>
          <a:prstGeom prst="roundRect">
            <a:avLst>
              <a:gd name="adj" fmla="val 6250"/>
            </a:avLst>
          </a:prstGeom>
          <a:solidFill>
            <a:srgbClr val="E8A33D"/>
          </a:solidFill>
          <a:ln/>
          <a:effectLst>
            <a:outerShdw sx="100000" sy="100000" kx="0" ky="0" algn="bl" rotWithShape="0" blurRad="101600" dist="38100" dir="2700000">
              <a:srgbClr val="000000">
                <a:alpha val="25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9646920" y="2761488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Δ = 0.00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9646920" y="347472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causal effect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1463040" y="5074920"/>
            <a:ext cx="10149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Removing the English harm direction — even at its layer of strongest geometric overlap with Igbo — leaves Igbo refusal behavior completely unchanged.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463040" y="5943600"/>
            <a:ext cx="10149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12 Igbo harmful prompts • greedy decoding • graded REFUSAL/COMPLIANCE by Claude Opus 4.8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No detectable transfer — by the project’s own framework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Geometric overlap + causal effect = shared circuit.  Overlap without effect = incidental geometry.  Neither = no detectable transfer.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3017520" cy="1371600"/>
          </a:xfrm>
          <a:prstGeom prst="roundRect">
            <a:avLst>
              <a:gd name="adj" fmla="val 6667"/>
            </a:avLst>
          </a:prstGeom>
          <a:solidFill>
            <a:srgbClr val="1B2A4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2057400"/>
            <a:ext cx="3017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 direction</a:t>
            </a:r>
            <a:endParaRPr lang="en-US" sz="15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7640" y="2331720"/>
            <a:ext cx="822960" cy="8229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074920" y="1920240"/>
            <a:ext cx="3017520" cy="1371600"/>
          </a:xfrm>
          <a:prstGeom prst="roundRect">
            <a:avLst>
              <a:gd name="adj" fmla="val 6667"/>
            </a:avLst>
          </a:prstGeom>
          <a:solidFill>
            <a:srgbClr val="EEF3FB"/>
          </a:solidFill>
          <a:ln/>
        </p:spPr>
      </p:sp>
      <p:sp>
        <p:nvSpPr>
          <p:cNvPr id="8" name="Text 5"/>
          <p:cNvSpPr/>
          <p:nvPr/>
        </p:nvSpPr>
        <p:spPr>
          <a:xfrm>
            <a:off x="5074920" y="2057400"/>
            <a:ext cx="3017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Igbo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refusal behavior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321040" y="2240280"/>
            <a:ext cx="3246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AUROC at chance (0/28)  +  ablation Δ = 0.00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40080" y="3566160"/>
            <a:ext cx="3017520" cy="1371600"/>
          </a:xfrm>
          <a:prstGeom prst="roundRect">
            <a:avLst>
              <a:gd name="adj" fmla="val 6667"/>
            </a:avLst>
          </a:prstGeom>
          <a:solidFill>
            <a:srgbClr val="1B2A4A"/>
          </a:solidFill>
          <a:ln/>
        </p:spPr>
      </p:sp>
      <p:sp>
        <p:nvSpPr>
          <p:cNvPr id="11" name="Text 8"/>
          <p:cNvSpPr/>
          <p:nvPr/>
        </p:nvSpPr>
        <p:spPr>
          <a:xfrm>
            <a:off x="640080" y="3703320"/>
            <a:ext cx="3017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Igbo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 direction</a:t>
            </a:r>
            <a:endParaRPr lang="en-US" sz="15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0" y="3977640"/>
            <a:ext cx="822960" cy="8229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5074920" y="3566160"/>
            <a:ext cx="3017520" cy="1371600"/>
          </a:xfrm>
          <a:prstGeom prst="roundRect">
            <a:avLst>
              <a:gd name="adj" fmla="val 6667"/>
            </a:avLst>
          </a:prstGeom>
          <a:solidFill>
            <a:srgbClr val="EEF3FB"/>
          </a:solidFill>
          <a:ln/>
        </p:spPr>
      </p:sp>
      <p:sp>
        <p:nvSpPr>
          <p:cNvPr id="14" name="Text 10"/>
          <p:cNvSpPr/>
          <p:nvPr/>
        </p:nvSpPr>
        <p:spPr>
          <a:xfrm>
            <a:off x="5074920" y="3703320"/>
            <a:ext cx="3017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refusal behavior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8321040" y="3886200"/>
            <a:ext cx="3246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1E7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AUROC ≈ 0.99 (17/28 layers)  —  but causally untested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640080" y="5257800"/>
            <a:ext cx="10972800" cy="1143000"/>
          </a:xfrm>
          <a:prstGeom prst="roundRect">
            <a:avLst>
              <a:gd name="adj" fmla="val 8000"/>
            </a:avLst>
          </a:prstGeom>
          <a:solidFill>
            <a:srgbClr val="FCEFDC"/>
          </a:solidFill>
          <a:ln/>
        </p:spPr>
      </p:sp>
      <p:sp>
        <p:nvSpPr>
          <p:cNvPr id="17" name="Text 13"/>
          <p:cNvSpPr/>
          <p:nvPr/>
        </p:nvSpPr>
        <p:spPr>
          <a:xfrm>
            <a:off x="914400" y="525780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question: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strong Igbo → English transfer a genuine shared mechanism, or a noisy 50-pair direction riding on English’s much sharper representation? We didn’t run the complementary ablation (removing d_ig) to find out — see Future Work.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The hidden caveat: is this “safety,” or confusion?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Scanning the ablation transcripts, most baseline Igbo “refusals” don’t engage with the request at all: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22960" y="1874520"/>
            <a:ext cx="6400800" cy="1874520"/>
          </a:xfrm>
          <a:prstGeom prst="roundRect">
            <a:avLst>
              <a:gd name="adj" fmla="val 4878"/>
            </a:avLst>
          </a:prstGeom>
          <a:solidFill>
            <a:srgbClr val="EEF3F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10312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91640" y="210312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Igbo baseline completion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1051560" y="2606040"/>
            <a:ext cx="5943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apologize, but I don’t have enough context to understand or respond to the text you provided…”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2960" y="393192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 generic non-comprehension response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targeted refusal engaging with the specific harmful request, the way English completions typically do.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543800" y="1874520"/>
            <a:ext cx="4023360" cy="3977640"/>
          </a:xfrm>
          <a:prstGeom prst="roundRect">
            <a:avLst>
              <a:gd name="adj" fmla="val 229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2700000">
              <a:srgbClr val="000000">
                <a:alpha val="1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7818120" y="21031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818120" y="2560320"/>
            <a:ext cx="3520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LLM judge correctly labels this REFUSAL — the model declines to help.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a 100% refusal rate built from comprehension failure is a different safety story than one built from intent-aware declines.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model often can’t parse Igbo well enough to act on it, low-resource-language safety may be accidental, not designed.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Limitations &amp; Future Work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5349240" cy="4937760"/>
          </a:xfrm>
          <a:prstGeom prst="roundRect">
            <a:avLst>
              <a:gd name="adj" fmla="val 1852"/>
            </a:avLst>
          </a:prstGeom>
          <a:solidFill>
            <a:srgbClr val="EEF3FB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55448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60020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Limitations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2103120"/>
            <a:ext cx="48006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model &amp; size (Qwen2.5-1.5B only)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50 pairs — wide bootstrap CIs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use the unaudited Igbo set (4/10 sampled items flagged)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one ablation layer/direction tested (layer 23)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Refusal labels from an unverified LLM judge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Greedy decoding only — no sampling tested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199632" y="1371600"/>
            <a:ext cx="5349240" cy="4937760"/>
          </a:xfrm>
          <a:prstGeom prst="roundRect">
            <a:avLst>
              <a:gd name="adj" fmla="val 1852"/>
            </a:avLst>
          </a:prstGeom>
          <a:solidFill>
            <a:srgbClr val="FCEFDC"/>
          </a:solidFill>
          <a:ln/>
          <a:effectLst>
            <a:outerShdw sx="100000" sy="100000" kx="0" ky="0" algn="bl" rotWithShape="0" blurRad="101600" dist="38100" dir="2700000">
              <a:srgbClr val="000000">
                <a:alpha val="12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232" y="1554480"/>
            <a:ext cx="457200" cy="457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022592" y="160020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Future Work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473952" y="2103120"/>
            <a:ext cx="48006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Ablate d_ig and measure English refusal (the missing complementary test)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ablation to all 50 prompts × all 28 layers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Re-run on the LLM-corrected Igbo translations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to N-ATLaS (Igbo/Yoruba/Hausa fine-tune)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Human-verify comprehension-failure vs. intent-aware refusal</a:t>
            </a:r>
            <a:endParaRPr lang="en-US" sz="1400" dirty="0"/>
          </a:p>
          <a:p>
            <a:pPr marL="342900" indent="-342900">
              <a:lnSpc>
                <a:spcPct val="135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benchmark to Yoruba and Hausa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4114800"/>
            <a:ext cx="4114800" cy="4114800"/>
          </a:xfrm>
          <a:prstGeom prst="ellipse">
            <a:avLst/>
          </a:prstGeom>
          <a:solidFill>
            <a:srgbClr val="243A66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64008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58368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40080" y="1463040"/>
            <a:ext cx="10607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An English safety circuit doesn’t automatically protect Igbo speakers — and a 100% refusal rate doesn’t automatically mean the model is safe.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685800" y="3319272"/>
            <a:ext cx="146304" cy="14630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7" name="Text 4"/>
          <p:cNvSpPr/>
          <p:nvPr/>
        </p:nvSpPr>
        <p:spPr>
          <a:xfrm>
            <a:off x="1051560" y="3136392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Geometrically and causally, the English harm direction does not transfer to Igbo (0/28 layers; Δ = 0.00 on ablation).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85800" y="4187952"/>
            <a:ext cx="146304" cy="14630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9" name="Text 6"/>
          <p:cNvSpPr/>
          <p:nvPr/>
        </p:nvSpPr>
        <p:spPr>
          <a:xfrm>
            <a:off x="1051560" y="4005072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reverse transfer (Igbo → English) is strong but only partially explained — flagged as an open question, not a finding.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85800" y="5056632"/>
            <a:ext cx="146304" cy="146304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1" name="Text 8"/>
          <p:cNvSpPr/>
          <p:nvPr/>
        </p:nvSpPr>
        <p:spPr>
          <a:xfrm>
            <a:off x="1051560" y="4873752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D7E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“safe” Igbo refusals look like comprehension failures, not intent-aware declines — a likely mechanistic root of the low-resource jailbreak vulnerability documented in prior work.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40080" y="630936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Chijioke Ubajaka  •  Global South AI Safety Hackathon, Africa Track  •  June 2026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the Safety Circuit Doesn't Speak Igbo</dc:title>
  <dc:subject>PptxGenJS Presentation</dc:subject>
  <dc:creator>Chijioke Ubajaka</dc:creator>
  <cp:lastModifiedBy>Chijioke Ubajaka</cp:lastModifiedBy>
  <cp:revision>1</cp:revision>
  <dcterms:created xsi:type="dcterms:W3CDTF">2026-06-21T17:38:36Z</dcterms:created>
  <dcterms:modified xsi:type="dcterms:W3CDTF">2026-06-21T17:38:36Z</dcterms:modified>
</cp:coreProperties>
</file>