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7T09:39:58.0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0 24575,'-1'50'0,"0"-25"0,0-1 0,2 1 0,1 0 0,9 41 0,8 27 0,-14-60 0,16 51 0,-16-69 0,-1-1 0,1 1 0,0-1 0,1-1 0,0 1 0,1-1 0,1 0 0,14 19 0,-12-21 0,-1 0 0,0 1 0,-1 0 0,0 0 0,-1 1 0,0 0 0,6 18 0,-9-21 0,0-1 0,1 0 0,1-1 0,-1 1 0,9 8 0,5 9 0,54 96 0,-63-105 0,-1 1 0,12 34 0,-13-30 0,1-1 0,12 21 0,106 166 0,-109-183 0,29 33 0,-28-37 0,31 48 0,19 35 0,-53-78 0,-11-19 0,0 1 0,0-1 0,-1 1 0,0 0 0,0 0 0,-1 0 0,0 1 0,0-1 0,2 14 0,-5-13-76,2-1 1,-1 1-1,1 0 0,0 0 0,1-1 0,0 1 0,1-1 0,-1 0 1,2 0-1,-1 0 0,1-1 0,0 1 0,1-1 0,-1 0 1,2-1-1,-1 1 0,8 4 0,0 0-6750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7T09:40:03.27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24339,'791'1439'0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7T09:40:12.76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106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Based on the manuscript title, abstract, and central claim: uploaded manuscript lines 47-49 and 340-349.
[Talk track]
Set the tone: this is not about proving activations are useless. It is about asking what kind of comparison justifies saying that internal access is privileged.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The paper motivates the information-boundary problem in the abstract and introduction: uploaded manuscript lines 47-49 and 58-64.
[Talk track]
Use the race analogy. The key point is not the technical machinery yet: it is that a comparison is unfair if one side observes a later stage of the decision than the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The manuscript separates representation from privilege in the introduction and conclusion: uploaded manuscript lines 62-64, 75-79, and 340-349.
[Talk track]
This is the conceptual heart of the presentation. Decoding tells us something is present. Privilege tells us that the internal channel adds something over a fair external comparator.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Diplomacy setup and the information-boundary intervention are described in the manuscript: uploaded manuscript lines 67-74, 197-200, and 211-214.
[Talk track]
Emphasize that this is a clean intervention. The post-deliberation activation and future action are fixed; only observer access changes.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Headline Brier scores and sign reversal: uploaded manuscript lines 47-49, 197-200, and 287-292.
[Talk track]
Do not over-explain Brier score. Say lower is better. The numbers are mainly here to show the ordering: stale text worse, activation strong, matched text strongest.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The manuscript explicitly states that the activation and action are fixed while observer access changes: uploaded manuscript lines 197-200 and 211-214.
[Talk track]
This slide is the plain-English meaning of the experiment. The paper is not anti-white-box; it is pro-fair-comparison.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Wider results are summarized in the manuscript: uploaded manuscript lines 72-74, 203-205, 266-292, and 309-321.
[Talk track]
Do not try to explain every experiment. The purpose of this slide is to show why the paper is careful: different environments expose different measurement problems.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Claim boundary and limitations: uploaded manuscript lines 302-307, 322-339, and 340-349.
[Talk track]
This is useful for preventing overclaim. The deck should reassure a technical audience that the paper is not making a universal negative claim about activation monitoring.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Evidence hierarchy, controls, grouping, and information matching are described in the methods and synthesis: uploaded manuscript lines 99-131 and 309-321.
[Talk track]
This slide turns the paper into a checklist for the audience. It is also the easiest slide to use in Q&amp;A.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Closing distinction and paper conclusion: uploaded manuscript lines 340-349.
[Talk track]
End on the memorable sentence. It is more important that the audience remember the comparison standard than any single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13232"/>
            <a:ext cx="5852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Private Is Not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Privileged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13232" y="2423160"/>
            <a:ext cx="6126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dirty="0">
                <a:solidFill>
                  <a:srgbClr val="D1D5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an internal probe beats text, what actually changed?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7680960" y="1828800"/>
            <a:ext cx="1554480" cy="914400"/>
          </a:xfrm>
          <a:prstGeom prst="roundRect">
            <a:avLst/>
          </a:prstGeom>
          <a:solidFill>
            <a:srgbClr val="083344"/>
          </a:solidFill>
          <a:ln w="12700">
            <a:solidFill>
              <a:srgbClr val="06B6D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activations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646920" y="3730752"/>
            <a:ext cx="1463040" cy="914400"/>
          </a:xfrm>
          <a:prstGeom prst="roundRect">
            <a:avLst/>
          </a:prstGeom>
          <a:solidFill>
            <a:srgbClr val="431407"/>
          </a:solidFill>
          <a:ln w="12700">
            <a:solidFill>
              <a:srgbClr val="F9731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External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281160" y="2542032"/>
            <a:ext cx="365760" cy="1417320"/>
          </a:xfrm>
          <a:prstGeom prst="line">
            <a:avLst/>
          </a:prstGeom>
          <a:noFill/>
          <a:ln w="19050">
            <a:solidFill>
              <a:srgbClr val="94A3B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731520" y="608076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nontechnical talk deck based on the paper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47472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HOOK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603504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unfair race problem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6473952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Is Not Privileged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15568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13232" y="130759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predictors race to guess the model's next action.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051560" y="2926080"/>
            <a:ext cx="9646920" cy="0"/>
          </a:xfrm>
          <a:prstGeom prst="line">
            <a:avLst/>
          </a:prstGeom>
          <a:noFill/>
          <a:ln w="25400">
            <a:solidFill>
              <a:srgbClr val="94A3B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777240" y="2432304"/>
            <a:ext cx="1371600" cy="960120"/>
          </a:xfrm>
          <a:prstGeom prst="roundRect">
            <a:avLst/>
          </a:prstGeom>
          <a:solidFill>
            <a:srgbClr val="DBEAFE"/>
          </a:solidFill>
          <a:ln w="12700">
            <a:solidFill>
              <a:srgbClr val="2563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Initial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3794760" y="2258568"/>
            <a:ext cx="1874520" cy="1298448"/>
          </a:xfrm>
          <a:prstGeom prst="roundRect">
            <a:avLst/>
          </a:prstGeom>
          <a:solidFill>
            <a:srgbClr val="FEF3C7"/>
          </a:solidFill>
          <a:ln w="12700">
            <a:solidFill>
              <a:srgbClr val="F59E0B"/>
            </a:solidFill>
          </a:ln>
          <a:effectLst>
            <a:outerShdw blurRad="19050" dist="7620" dir="2700000" algn="bl" rotWithShape="0">
              <a:srgbClr val="000000">
                <a:alpha val="14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</a:t>
            </a:r>
            <a:endParaRPr lang="en-US" sz="1550" dirty="0"/>
          </a:p>
          <a:p>
            <a:pPr marL="0" indent="0" algn="ctr">
              <a:buNone/>
            </a:pPr>
            <a:r>
              <a:rPr lang="en-US" sz="15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deliberation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9052560" y="2432304"/>
            <a:ext cx="1371600" cy="960120"/>
          </a:xfrm>
          <a:prstGeom prst="roundRect">
            <a:avLst/>
          </a:prstGeom>
          <a:solidFill>
            <a:srgbClr val="CCFBF1"/>
          </a:solidFill>
          <a:ln w="12700">
            <a:solidFill>
              <a:srgbClr val="16A3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14400" y="4251960"/>
            <a:ext cx="219456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563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External observer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sees here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800600" y="4251960"/>
            <a:ext cx="23774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59E0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4530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 activation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B4530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measured here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011680" y="4187952"/>
            <a:ext cx="0" cy="0"/>
          </a:xfrm>
          <a:prstGeom prst="line">
            <a:avLst/>
          </a:prstGeom>
          <a:noFill/>
          <a:ln w="22860">
            <a:solidFill>
              <a:srgbClr val="2563E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5989320" y="4187952"/>
            <a:ext cx="0" cy="0"/>
          </a:xfrm>
          <a:prstGeom prst="line">
            <a:avLst/>
          </a:prstGeom>
          <a:noFill/>
          <a:ln w="22860">
            <a:solidFill>
              <a:srgbClr val="F59E0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7315200" y="406908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the second predictor wins, maybe it is not “more magical”.</a:t>
            </a:r>
            <a:endParaRPr lang="en-US" sz="1700" dirty="0"/>
          </a:p>
          <a:p>
            <a:pPr marL="0" indent="0" algn="l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Maybe it simply got to see later information.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2606040" y="1965960"/>
            <a:ext cx="1143000" cy="347472"/>
          </a:xfrm>
          <a:prstGeom prst="roundRect">
            <a:avLst/>
          </a:prstGeom>
          <a:solidFill>
            <a:srgbClr val="FFE4E6"/>
          </a:solidFill>
          <a:ln w="12700">
            <a:solidFill>
              <a:srgbClr val="FFE4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BE1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race?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5989320" y="1965960"/>
            <a:ext cx="1234440" cy="347472"/>
          </a:xfrm>
          <a:prstGeom prst="roundRect">
            <a:avLst/>
          </a:prstGeom>
          <a:solidFill>
            <a:srgbClr val="FFE4E6"/>
          </a:solidFill>
          <a:ln w="12700">
            <a:solidFill>
              <a:srgbClr val="FFE4E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BE12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really</a:t>
            </a:r>
            <a:endParaRPr lang="en-US" sz="122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190DD38-A83A-8F15-26DF-B06E607AB334}"/>
                  </a:ext>
                </a:extLst>
              </p14:cNvPr>
              <p14:cNvContentPartPr/>
              <p14:nvPr/>
            </p14:nvContentPartPr>
            <p14:xfrm>
              <a:off x="1644960" y="3444080"/>
              <a:ext cx="318240" cy="6573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190DD38-A83A-8F15-26DF-B06E607AB3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38840" y="3437960"/>
                <a:ext cx="330480" cy="66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1EAE3B3-4712-A9CA-350F-2B6EC648F761}"/>
                  </a:ext>
                </a:extLst>
              </p14:cNvPr>
              <p14:cNvContentPartPr/>
              <p14:nvPr/>
            </p14:nvContentPartPr>
            <p14:xfrm>
              <a:off x="5628360" y="3565760"/>
              <a:ext cx="285120" cy="51840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1EAE3B3-4712-A9CA-350F-2B6EC648F7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22240" y="3559640"/>
                <a:ext cx="297360" cy="53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75C3480-A4D4-A092-2AAF-84D320AE3AB8}"/>
                  </a:ext>
                </a:extLst>
              </p14:cNvPr>
              <p14:cNvContentPartPr/>
              <p14:nvPr/>
            </p14:nvContentPartPr>
            <p14:xfrm>
              <a:off x="-1615560" y="843080"/>
              <a:ext cx="360" cy="36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75C3480-A4D4-A092-2AAF-84D320AE3AB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1621680" y="836960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47472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IDEA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603504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key distinction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6473952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Is Not Privileged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15568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68680" y="1600200"/>
            <a:ext cx="4114800" cy="1097280"/>
          </a:xfrm>
          <a:prstGeom prst="roundRect">
            <a:avLst/>
          </a:prstGeom>
          <a:solidFill>
            <a:srgbClr val="DBEAFE"/>
          </a:solidFill>
          <a:ln w="12700">
            <a:solidFill>
              <a:srgbClr val="2563EB"/>
            </a:solidFill>
          </a:ln>
          <a:effectLst>
            <a:outerShdw blurRad="19050" dist="7620" dir="2700000" algn="bl" rotWithShape="0">
              <a:srgbClr val="000000">
                <a:alpha val="14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725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Decodable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005840" y="2898648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probe can recover information from an internal representation.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178040" y="1600200"/>
            <a:ext cx="4114800" cy="1097280"/>
          </a:xfrm>
          <a:prstGeom prst="roundRect">
            <a:avLst/>
          </a:prstGeom>
          <a:solidFill>
            <a:srgbClr val="CCFBF1"/>
          </a:solidFill>
          <a:ln w="12700">
            <a:solidFill>
              <a:srgbClr val="16A34A"/>
            </a:solidFill>
          </a:ln>
          <a:effectLst>
            <a:outerShdw blurRad="19050" dist="7620" dir="2700000" algn="bl" rotWithShape="0">
              <a:srgbClr val="000000">
                <a:alpha val="14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45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Privileged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7315200" y="2898648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That information helps more than a strong external observer with the same evidence.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257800" y="2148840"/>
            <a:ext cx="1554480" cy="0"/>
          </a:xfrm>
          <a:prstGeom prst="line">
            <a:avLst/>
          </a:prstGeom>
          <a:noFill/>
          <a:ln w="30480">
            <a:solidFill>
              <a:srgbClr val="11182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5742432" y="1901952"/>
            <a:ext cx="73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≠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1920240" y="4956048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representation can be real and useful without being uniquely informative.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737360" y="5641848"/>
            <a:ext cx="873252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txBody>
          <a:bodyPr wrap="square" lIns="1016" tIns="1016" rIns="1016" bIns="1016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One-sentence takeaway: decodability belongs to a representation; privilege belongs to a comparison.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47472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EXPERIMENT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603504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main test: change only observer access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6473952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Is Not Privileged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15568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13232" y="120700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Diplomacy, the model privately reasons about a move, then submits a consequential order.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057400"/>
            <a:ext cx="2057400" cy="640080"/>
          </a:xfrm>
          <a:prstGeom prst="roundRect">
            <a:avLst/>
          </a:prstGeom>
          <a:solidFill>
            <a:srgbClr val="DBEAFE"/>
          </a:solidFill>
          <a:ln w="12700">
            <a:solidFill>
              <a:srgbClr val="2563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game state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74920" y="2057400"/>
            <a:ext cx="2057400" cy="640080"/>
          </a:xfrm>
          <a:prstGeom prst="roundRect">
            <a:avLst/>
          </a:prstGeom>
          <a:solidFill>
            <a:srgbClr val="CCFBF1"/>
          </a:solidFill>
          <a:ln w="12700">
            <a:solidFill>
              <a:srgbClr val="16A3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model action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326880" y="2057400"/>
            <a:ext cx="2057400" cy="640080"/>
          </a:xfrm>
          <a:prstGeom prst="roundRect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activation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926080" y="2377440"/>
            <a:ext cx="210312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7178040" y="2377440"/>
            <a:ext cx="2103120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051560" y="3703320"/>
            <a:ext cx="4023360" cy="1234440"/>
          </a:xfrm>
          <a:prstGeom prst="roundRect">
            <a:avLst/>
          </a:prstGeom>
          <a:solidFill>
            <a:srgbClr val="FFE4E6"/>
          </a:solidFill>
          <a:ln w="12700">
            <a:solidFill>
              <a:srgbClr val="FB7185"/>
            </a:solidFill>
          </a:ln>
          <a:effectLst>
            <a:outerShdw blurRad="19050" dist="7620" dir="2700000" algn="bl" rotWithShape="0">
              <a:srgbClr val="000000">
                <a:alpha val="14000"/>
              </a:srgbClr>
            </a:outerShdw>
          </a:effectLst>
        </p:spPr>
        <p:txBody>
          <a:bodyPr wrap="square" lIns="1016" tIns="1016" rIns="1016" bIns="1016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9F12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Comparison A</a:t>
            </a:r>
            <a:endParaRPr lang="en-US" sz="1900" dirty="0"/>
          </a:p>
          <a:p>
            <a:pPr marL="0" indent="0" algn="ctr">
              <a:buNone/>
            </a:pP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9F12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Observer does NOT see deliberation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086600" y="3703320"/>
            <a:ext cx="4023360" cy="1234440"/>
          </a:xfrm>
          <a:prstGeom prst="roundRect">
            <a:avLst/>
          </a:prstGeom>
          <a:solidFill>
            <a:srgbClr val="DCFCE7"/>
          </a:solidFill>
          <a:ln w="12700">
            <a:solidFill>
              <a:srgbClr val="16A34A"/>
            </a:solidFill>
          </a:ln>
          <a:effectLst>
            <a:outerShdw blurRad="19050" dist="7620" dir="2700000" algn="bl" rotWithShape="0">
              <a:srgbClr val="000000">
                <a:alpha val="14000"/>
              </a:srgbClr>
            </a:outerShdw>
          </a:effectLst>
        </p:spPr>
        <p:txBody>
          <a:bodyPr wrap="square" lIns="1016" tIns="1016" rIns="1016" bIns="1016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45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Comparison B</a:t>
            </a:r>
            <a:endParaRPr lang="en-US" sz="1900" dirty="0"/>
          </a:p>
          <a:p>
            <a:pPr marL="0" indent="0" algn="ctr">
              <a:buNone/>
            </a:pP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145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Observer sees the exact same deliberation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3154680" y="5486400"/>
            <a:ext cx="5897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manipulated variable is not the model or the action.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is the observer's information boundary.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47472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603504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Headline result: the sign reverses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6473952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Is Not Privileged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15568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49808" y="1188720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Brier score: lower means better calibrated prediction.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51560" y="1819656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Stale text observer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051560" y="2057400"/>
            <a:ext cx="6035040" cy="457200"/>
          </a:xfrm>
          <a:prstGeom prst="roundRect">
            <a:avLst/>
          </a:prstGeom>
          <a:solidFill>
            <a:srgbClr val="E5E7EB"/>
          </a:solidFill>
          <a:ln w="12700">
            <a:solidFill>
              <a:srgbClr val="E5E7EB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51560" y="2057400"/>
            <a:ext cx="5576377" cy="457200"/>
          </a:xfrm>
          <a:prstGeom prst="roundRect">
            <a:avLst/>
          </a:prstGeom>
          <a:solidFill>
            <a:srgbClr val="FB7185"/>
          </a:solidFill>
          <a:ln w="12700">
            <a:solidFill>
              <a:srgbClr val="FB7185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251192" y="2075688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0.231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51560" y="3008376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Activation reader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051560" y="3246120"/>
            <a:ext cx="6035040" cy="457200"/>
          </a:xfrm>
          <a:prstGeom prst="roundRect">
            <a:avLst/>
          </a:prstGeom>
          <a:solidFill>
            <a:srgbClr val="E5E7EB"/>
          </a:solidFill>
          <a:ln w="12700">
            <a:solidFill>
              <a:srgbClr val="E5E7EB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051560" y="3246120"/>
            <a:ext cx="2486436" cy="457200"/>
          </a:xfrm>
          <a:prstGeom prst="roundRect">
            <a:avLst/>
          </a:prstGeom>
          <a:solidFill>
            <a:srgbClr val="7C3AED"/>
          </a:solidFill>
          <a:ln w="12700">
            <a:solidFill>
              <a:srgbClr val="7C3AED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251192" y="3264408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0.103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51560" y="4197096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Matched text observer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051560" y="4434840"/>
            <a:ext cx="6035040" cy="457200"/>
          </a:xfrm>
          <a:prstGeom prst="roundRect">
            <a:avLst/>
          </a:prstGeom>
          <a:solidFill>
            <a:srgbClr val="E5E7EB"/>
          </a:solidFill>
          <a:ln w="12700">
            <a:solidFill>
              <a:srgbClr val="E5E7EB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051560" y="4434840"/>
            <a:ext cx="796625" cy="457200"/>
          </a:xfrm>
          <a:prstGeom prst="roundRect">
            <a:avLst/>
          </a:prstGeom>
          <a:solidFill>
            <a:srgbClr val="16A34A"/>
          </a:solidFill>
          <a:ln w="12700">
            <a:solidFill>
              <a:srgbClr val="16A34A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251192" y="4453128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0.033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366760" y="1828800"/>
            <a:ext cx="2606040" cy="1097280"/>
          </a:xfrm>
          <a:prstGeom prst="roundRect">
            <a:avLst/>
          </a:prstGeom>
          <a:solidFill>
            <a:srgbClr val="FFE4E6"/>
          </a:solidFill>
          <a:ln w="12700">
            <a:solidFill>
              <a:srgbClr val="FB7185"/>
            </a:solidFill>
          </a:ln>
        </p:spPr>
        <p:txBody>
          <a:bodyPr wrap="square" lIns="1016" tIns="1016" rIns="1016" bIns="1016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9F12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matching</a:t>
            </a:r>
            <a:endParaRPr lang="en-US" sz="1700" dirty="0"/>
          </a:p>
          <a:p>
            <a:pPr marL="0" indent="0" algn="ctr">
              <a:buNone/>
            </a:pP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9F12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Activation looks better than stale text.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366760" y="3703320"/>
            <a:ext cx="2606040" cy="1097280"/>
          </a:xfrm>
          <a:prstGeom prst="roundRect">
            <a:avLst/>
          </a:prstGeom>
          <a:solidFill>
            <a:srgbClr val="DCFCE7"/>
          </a:solidFill>
          <a:ln w="12700">
            <a:solidFill>
              <a:srgbClr val="16A34A"/>
            </a:solidFill>
          </a:ln>
        </p:spPr>
        <p:txBody>
          <a:bodyPr wrap="square" lIns="1016" tIns="1016" rIns="1016" bIns="1016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5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matching</a:t>
            </a:r>
            <a:endParaRPr lang="en-US" sz="1700" dirty="0"/>
          </a:p>
          <a:p>
            <a:pPr marL="0" indent="0" algn="ctr">
              <a:buNone/>
            </a:pP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145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predicts even better than activation.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9646920" y="3063240"/>
            <a:ext cx="0" cy="502920"/>
          </a:xfrm>
          <a:prstGeom prst="line">
            <a:avLst/>
          </a:prstGeom>
          <a:noFill/>
          <a:ln w="21590">
            <a:solidFill>
              <a:srgbClr val="11182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2286000" y="5650992"/>
            <a:ext cx="7589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activation. Same action. Different conclusion.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47472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INTERPRETATION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603504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changed?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6473952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Is Not Privileged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15568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1417320"/>
            <a:ext cx="2011680" cy="41148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0F172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changed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138160" y="1417320"/>
            <a:ext cx="2011680" cy="411480"/>
          </a:xfrm>
          <a:prstGeom prst="roundRect">
            <a:avLst/>
          </a:prstGeom>
          <a:solidFill>
            <a:srgbClr val="F97316"/>
          </a:solidFill>
          <a:ln w="12700">
            <a:solidFill>
              <a:srgbClr val="F9731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2240280"/>
            <a:ext cx="182880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2880360" y="2240280"/>
            <a:ext cx="182880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Activation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983480" y="2240280"/>
            <a:ext cx="182880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321040" y="2057400"/>
            <a:ext cx="2148840" cy="1051560"/>
          </a:xfrm>
          <a:prstGeom prst="roundRect">
            <a:avLst/>
          </a:prstGeom>
          <a:solidFill>
            <a:srgbClr val="FEF3C7"/>
          </a:solidFill>
          <a:ln w="12700">
            <a:solidFill>
              <a:srgbClr val="F59E0B"/>
            </a:solidFill>
          </a:ln>
          <a:effectLst>
            <a:outerShdw blurRad="19050" dist="7620" dir="2700000" algn="bl" rotWithShape="0">
              <a:srgbClr val="000000">
                <a:alpha val="14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Observer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6995160" y="2587752"/>
            <a:ext cx="1097280" cy="0"/>
          </a:xfrm>
          <a:prstGeom prst="line">
            <a:avLst/>
          </a:prstGeom>
          <a:noFill/>
          <a:ln w="31750">
            <a:solidFill>
              <a:srgbClr val="F9731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1051560" y="416052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apparent white-box advantage depends on withholding the model's generated deliberation from the external observer.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2011680" y="525780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That makes the result about measurement design, not about whether activations are “real”.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47472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BEYOND THE HEADLINE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603504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wider programme checks failure modes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6473952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Is Not Privileged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15568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49808" y="1152144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paper keeps pilots, repairs, and negative results visible because each exposes a different way to fool ourselves.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868680" y="1874520"/>
            <a:ext cx="2788920" cy="475488"/>
          </a:xfrm>
          <a:prstGeom prst="roundRect">
            <a:avLst/>
          </a:prstGeom>
          <a:solidFill>
            <a:srgbClr val="DBEAFE"/>
          </a:solidFill>
          <a:ln w="12700">
            <a:solidFill>
              <a:srgbClr val="2563E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Pre-deliberation Qwen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3886200" y="1929384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 text wins; activation fails shuffled-label control.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68680" y="2587752"/>
            <a:ext cx="2788920" cy="475488"/>
          </a:xfrm>
          <a:prstGeom prst="roundRect">
            <a:avLst/>
          </a:prstGeom>
          <a:solidFill>
            <a:srgbClr val="EDE9FE"/>
          </a:solidFill>
          <a:ln w="12700">
            <a:solidFill>
              <a:srgbClr val="7C3AE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Post-deliberation timing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3886200" y="2642616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action becomes much easier to decode internally.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68680" y="3300984"/>
            <a:ext cx="2788920" cy="475488"/>
          </a:xfrm>
          <a:prstGeom prst="roundRect">
            <a:avLst/>
          </a:prstGeom>
          <a:solidFill>
            <a:srgbClr val="CCFBF1"/>
          </a:solidFill>
          <a:ln w="12700">
            <a:solidFill>
              <a:srgbClr val="16A3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Mistral replication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3886200" y="3355848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Activation has signal; strong text still better in point estimate.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68680" y="4014216"/>
            <a:ext cx="2788920" cy="475488"/>
          </a:xfrm>
          <a:prstGeom prst="roundRect">
            <a:avLst/>
          </a:prstGeom>
          <a:solidFill>
            <a:srgbClr val="FEF3C7"/>
          </a:solidFill>
          <a:ln w="12700">
            <a:solidFill>
              <a:srgbClr val="F59E0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Nonlinear reader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3886200" y="406908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fixed PCA + MLP does not rescue the Qwen result.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68680" y="4727448"/>
            <a:ext cx="2788920" cy="475488"/>
          </a:xfrm>
          <a:prstGeom prst="roundRect">
            <a:avLst/>
          </a:prstGeom>
          <a:solidFill>
            <a:srgbClr val="FFE4E6"/>
          </a:solidFill>
          <a:ln w="12700">
            <a:solidFill>
              <a:srgbClr val="FB718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Avalon / utilities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3886200" y="4782312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 variables are decodable but not privileged action predictors.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417320" y="580644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9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pattern: representation, behaviour, comparator strength, and information matching are separate gates.</a:t>
            </a:r>
            <a:endParaRPr lang="en-US" sz="1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47472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 BOUNDARY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603504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not to conclude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6473952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Is Not Privileged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15568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1417320"/>
            <a:ext cx="4937760" cy="502920"/>
          </a:xfrm>
          <a:prstGeom prst="roundRect">
            <a:avLst/>
          </a:prstGeom>
          <a:solidFill>
            <a:srgbClr val="FFE4E6"/>
          </a:solidFill>
          <a:ln w="12700">
            <a:solidFill>
              <a:srgbClr val="FB718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9F12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conclude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46520" y="1417320"/>
            <a:ext cx="4937760" cy="502920"/>
          </a:xfrm>
          <a:prstGeom prst="roundRect">
            <a:avLst/>
          </a:prstGeom>
          <a:solidFill>
            <a:srgbClr val="DCFCE7"/>
          </a:solidFill>
          <a:ln w="12700">
            <a:solidFill>
              <a:srgbClr val="16A3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53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Reasonable conclusion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51560" y="2240280"/>
            <a:ext cx="4434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Activations are useless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Text always contains everything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Deliberation is a perfect transcript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Internal monitoring cannot help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675120" y="2240280"/>
            <a:ext cx="4434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Some activation signals are real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Some are practically useful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But privilege needs a fair external comparator</a:t>
            </a:r>
            <a:endParaRPr lang="en-US" sz="1800" dirty="0"/>
          </a:p>
          <a:p>
            <a:pPr marL="0" indent="0" algn="l">
              <a:buNone/>
            </a:pPr>
            <a:r>
              <a:rPr lang="en-US" sz="1800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Information boundaries must be explicit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920240" y="4983480"/>
            <a:ext cx="83210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  <a:effectLst>
            <a:outerShdw blurRad="19050" dist="7620" dir="2700000" algn="bl" rotWithShape="0">
              <a:srgbClr val="000000">
                <a:alpha val="14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paper is methodological, not anti-white-box.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47472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TAKEAWAY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603504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practical standard for white-box claims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6473952"/>
            <a:ext cx="31089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Is Not Privileged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1115568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68680" y="1417320"/>
            <a:ext cx="566928" cy="56692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17255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691640" y="1435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 target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069080" y="1435608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behaviour is meaningful and non-degenerate.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68680" y="2240280"/>
            <a:ext cx="566928" cy="56692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17255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691640" y="22585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signal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4069080" y="2258568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Activations beat appropriate negative controls.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68680" y="3063240"/>
            <a:ext cx="566928" cy="56692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17255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691640" y="308152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 comparator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4069080" y="3081528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/ structured / base-rate baselines are not weak strawmen.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68680" y="3886200"/>
            <a:ext cx="566928" cy="56692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17255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691640" y="390448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Matched information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4069080" y="3904488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Both sides get the same decision-relevant evidence.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68680" y="4709160"/>
            <a:ext cx="566928" cy="56692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17255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691640" y="47274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Grouped uncertainty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4069080" y="4727448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4B55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Repeated states from one game are not treated as independent.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417320" y="5806440"/>
            <a:ext cx="9235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973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one of these gates fails, “the probe is accurate” is not enough.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808" y="658368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one-sentence version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1143000" y="1874520"/>
            <a:ext cx="9875520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“Decodability belongs to a representation;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privilege belongs to a comparison.”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1874520" y="3886200"/>
            <a:ext cx="8412480" cy="7315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one predictor got to read the model's private notes and the other did not, the race was not fair.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31520" y="635508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Private Is Not Privileged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0241280" y="629107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 you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1246</Words>
  <Application>Microsoft Office PowerPoint</Application>
  <PresentationFormat>Widescreen</PresentationFormat>
  <Paragraphs>162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Digital Minds Research Sprint / Apart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Private Is Not Privileged</dc:title>
  <dc:subject>Private Is Not Privileged presentation</dc:subject>
  <dc:creator>Yuvan Chikka</dc:creator>
  <cp:lastModifiedBy>Ravi Kiran Chikka</cp:lastModifiedBy>
  <cp:revision>2</cp:revision>
  <dcterms:created xsi:type="dcterms:W3CDTF">2026-08-17T09:32:13Z</dcterms:created>
  <dcterms:modified xsi:type="dcterms:W3CDTF">2026-08-17T09:40:43Z</dcterms:modified>
</cp:coreProperties>
</file>