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645920"/>
            <a:ext cx="9418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200" b="1">
                <a:solidFill>
                  <a:srgbClr val="FFFFFF"/>
                </a:solidFill>
                <a:latin typeface="Calibri"/>
              </a:defRPr>
            </a:pPr>
            <a:r>
              <a:t>KATECHON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926080"/>
            <a:ext cx="94183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C8C8D2"/>
                </a:solidFill>
                <a:latin typeface="Calibri"/>
              </a:defRPr>
            </a:pPr>
            <a:r>
              <a:t>Empirical Benchmarking of AI Control Protocols</a:t>
            </a:r>
            <a:br/>
            <a:r>
              <a:t>in a Proactive Defense Setting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8C8CA0"/>
                </a:solidFill>
                <a:latin typeface="Calibri"/>
              </a:defRPr>
            </a:pPr>
            <a:r>
              <a:t>Apart Research AI Control Hackathon 2026  •  Track 2: Control Protocol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512064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3C78DC"/>
                </a:solidFill>
                <a:latin typeface="Calibri"/>
              </a:defRPr>
            </a:pPr>
            <a:r>
              <a:t>Volkan Erdogan  •  github.com/verdogan/Katechon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The AI Control Tension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E6A028"/>
                </a:solidFill>
                <a:latin typeface="Calibri"/>
              </a:defRPr>
            </a:pPr>
            <a:r>
              <a:t>A system powerful enough to defend against catastrophic AI threats is itself powerful enough to cause harm.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4937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Reactive posture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Current threat-response systems detect and alert. They don't intervene.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No oversight benchmarking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Which control protocols actually work under adversarial pressure? Nobody has measured.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Non-reproducibility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Safety claims without deterministic, seeded evaluation are unfalsifiable.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2560320"/>
            <a:ext cx="52120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Greenblatt et al. (2024)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Formalized AI control: safely deploying potentially misaligned AI through external oversight.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Irving et al. (2018)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AI safety via debate: two agents argue for/against actions.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Goertzel (2012) / Turchin et al. (2019)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"AI Nanny" and "global immune system" vision. Never empirically tested.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Architecture: The OODA Mission Cycle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828800"/>
            <a:ext cx="1920240" cy="2011680"/>
          </a:xfrm>
          <a:prstGeom prst="rect">
            <a:avLst/>
          </a:prstGeom>
          <a:solidFill>
            <a:srgbClr val="1E1E41"/>
          </a:solidFill>
          <a:ln w="2540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37160"/>
          <a:lstStyle/>
          <a:p>
            <a:pPr algn="ctr">
              <a:defRPr sz="1600" b="1">
                <a:solidFill>
                  <a:srgbClr val="3C78DC"/>
                </a:solidFill>
                <a:latin typeface="Calibri"/>
              </a:defRPr>
            </a:pPr>
            <a:r>
              <a:t>OBSERVE</a:t>
            </a:r>
          </a:p>
          <a:p>
            <a:pPr algn="ctr">
              <a:spcBef>
                <a:spcPts val="600"/>
              </a:spcBef>
              <a:defRPr sz="900">
                <a:solidFill>
                  <a:srgbClr val="8C8CA0"/>
                </a:solidFill>
                <a:latin typeface="Courier New"/>
              </a:defRPr>
            </a:pPr>
            <a:r>
              <a:t>sensors.py</a:t>
            </a:r>
          </a:p>
          <a:p>
            <a:pPr algn="ctr">
              <a:spcBef>
                <a:spcPts val="1000"/>
              </a:spcBef>
              <a:defRPr sz="1100">
                <a:solidFill>
                  <a:srgbClr val="C8C8D2"/>
                </a:solidFill>
                <a:latin typeface="Calibri"/>
              </a:defRPr>
            </a:pPr>
            <a:r>
              <a:t>Collect threat signals</a:t>
            </a:r>
            <a:br/>
            <a:r>
              <a:t>from 6 domains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5456" y="272491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8C8CA0"/>
                </a:solidFill>
                <a:latin typeface="Calibri"/>
              </a:defRPr>
            </a:pPr>
            <a:r>
              <a:t>▶</a:t>
            </a:r>
          </a:p>
        </p:txBody>
      </p:sp>
      <p:sp>
        <p:nvSpPr>
          <p:cNvPr id="5" name="Rectangle 4"/>
          <p:cNvSpPr/>
          <p:nvPr/>
        </p:nvSpPr>
        <p:spPr>
          <a:xfrm>
            <a:off x="2788920" y="1828800"/>
            <a:ext cx="1920240" cy="2011680"/>
          </a:xfrm>
          <a:prstGeom prst="rect">
            <a:avLst/>
          </a:prstGeom>
          <a:solidFill>
            <a:srgbClr val="1E1E41"/>
          </a:solidFill>
          <a:ln w="25400">
            <a:solidFill>
              <a:srgbClr val="645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37160"/>
          <a:lstStyle/>
          <a:p>
            <a:pPr algn="ctr">
              <a:defRPr sz="1600" b="1">
                <a:solidFill>
                  <a:srgbClr val="6450C8"/>
                </a:solidFill>
                <a:latin typeface="Calibri"/>
              </a:defRPr>
            </a:pPr>
            <a:r>
              <a:t>ORIENT</a:t>
            </a:r>
          </a:p>
          <a:p>
            <a:pPr algn="ctr">
              <a:spcBef>
                <a:spcPts val="600"/>
              </a:spcBef>
              <a:defRPr sz="900">
                <a:solidFill>
                  <a:srgbClr val="8C8CA0"/>
                </a:solidFill>
                <a:latin typeface="Courier New"/>
              </a:defRPr>
            </a:pPr>
            <a:r>
              <a:t>domain.py</a:t>
            </a:r>
          </a:p>
          <a:p>
            <a:pPr algn="ctr">
              <a:spcBef>
                <a:spcPts val="1000"/>
              </a:spcBef>
              <a:defRPr sz="1100">
                <a:solidFill>
                  <a:srgbClr val="C8C8D2"/>
                </a:solidFill>
                <a:latin typeface="Calibri"/>
              </a:defRPr>
            </a:pPr>
            <a:r>
              <a:t>Blend signal risk with</a:t>
            </a:r>
            <a:br/>
            <a:r>
              <a:t>prior risk memory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5736" y="272491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8C8CA0"/>
                </a:solidFill>
                <a:latin typeface="Calibri"/>
              </a:defRPr>
            </a:pPr>
            <a:r>
              <a:t>▶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0" y="1828800"/>
            <a:ext cx="1920240" cy="2011680"/>
          </a:xfrm>
          <a:prstGeom prst="rect">
            <a:avLst/>
          </a:prstGeom>
          <a:solidFill>
            <a:srgbClr val="1E1E41"/>
          </a:solidFill>
          <a:ln w="25400">
            <a:solidFill>
              <a:srgbClr val="32B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37160"/>
          <a:lstStyle/>
          <a:p>
            <a:pPr algn="ctr">
              <a:defRPr sz="1600" b="1">
                <a:solidFill>
                  <a:srgbClr val="32B464"/>
                </a:solidFill>
                <a:latin typeface="Calibri"/>
              </a:defRPr>
            </a:pPr>
            <a:r>
              <a:t>DECIDE</a:t>
            </a:r>
          </a:p>
          <a:p>
            <a:pPr algn="ctr">
              <a:spcBef>
                <a:spcPts val="600"/>
              </a:spcBef>
              <a:defRPr sz="900">
                <a:solidFill>
                  <a:srgbClr val="8C8CA0"/>
                </a:solidFill>
                <a:latin typeface="Courier New"/>
              </a:defRPr>
            </a:pPr>
            <a:r>
              <a:t>planner.py</a:t>
            </a:r>
          </a:p>
          <a:p>
            <a:pPr algn="ctr">
              <a:spcBef>
                <a:spcPts val="1000"/>
              </a:spcBef>
              <a:defRPr sz="1100">
                <a:solidFill>
                  <a:srgbClr val="C8C8D2"/>
                </a:solidFill>
                <a:latin typeface="Calibri"/>
              </a:defRPr>
            </a:pPr>
            <a:r>
              <a:t>Generate candidates,</a:t>
            </a:r>
            <a:br/>
            <a:r>
              <a:t>score counterfactually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86016" y="272491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8C8CA0"/>
                </a:solidFill>
                <a:latin typeface="Calibri"/>
              </a:defRPr>
            </a:pPr>
            <a:r>
              <a:t>▶</a:t>
            </a:r>
          </a:p>
        </p:txBody>
      </p:sp>
      <p:sp>
        <p:nvSpPr>
          <p:cNvPr id="9" name="Rectangle 8"/>
          <p:cNvSpPr/>
          <p:nvPr/>
        </p:nvSpPr>
        <p:spPr>
          <a:xfrm>
            <a:off x="7269480" y="1828800"/>
            <a:ext cx="1920240" cy="2011680"/>
          </a:xfrm>
          <a:prstGeom prst="rect">
            <a:avLst/>
          </a:prstGeom>
          <a:solidFill>
            <a:srgbClr val="1E1E41"/>
          </a:solidFill>
          <a:ln w="25400">
            <a:solidFill>
              <a:srgbClr val="E6A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37160"/>
          <a:lstStyle/>
          <a:p>
            <a:pPr algn="ctr">
              <a:defRPr sz="1600" b="1">
                <a:solidFill>
                  <a:srgbClr val="E6A028"/>
                </a:solidFill>
                <a:latin typeface="Calibri"/>
              </a:defRPr>
            </a:pPr>
            <a:r>
              <a:t>GATE</a:t>
            </a:r>
          </a:p>
          <a:p>
            <a:pPr algn="ctr">
              <a:spcBef>
                <a:spcPts val="600"/>
              </a:spcBef>
              <a:defRPr sz="900">
                <a:solidFill>
                  <a:srgbClr val="8C8CA0"/>
                </a:solidFill>
                <a:latin typeface="Courier New"/>
              </a:defRPr>
            </a:pPr>
            <a:r>
              <a:t>control_policies.py</a:t>
            </a:r>
          </a:p>
          <a:p>
            <a:pPr algn="ctr">
              <a:spcBef>
                <a:spcPts val="1000"/>
              </a:spcBef>
              <a:defRPr sz="1100">
                <a:solidFill>
                  <a:srgbClr val="C8C8D2"/>
                </a:solidFill>
                <a:latin typeface="Calibri"/>
              </a:defRPr>
            </a:pPr>
            <a:r>
              <a:t>Apply control policy:</a:t>
            </a:r>
            <a:br/>
            <a:r>
              <a:t>allow or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6296" y="2724912"/>
            <a:ext cx="274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8C8CA0"/>
                </a:solidFill>
                <a:latin typeface="Calibri"/>
              </a:defRPr>
            </a:pPr>
            <a:r>
              <a:t>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09760" y="1828800"/>
            <a:ext cx="1920240" cy="2011680"/>
          </a:xfrm>
          <a:prstGeom prst="rect">
            <a:avLst/>
          </a:prstGeom>
          <a:solidFill>
            <a:srgbClr val="1E1E41"/>
          </a:solidFill>
          <a:ln w="25400">
            <a:solidFill>
              <a:srgbClr val="D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37160"/>
          <a:lstStyle/>
          <a:p>
            <a:pPr algn="ctr">
              <a:defRPr sz="1600" b="1">
                <a:solidFill>
                  <a:srgbClr val="DC3C3C"/>
                </a:solidFill>
                <a:latin typeface="Calibri"/>
              </a:defRPr>
            </a:pPr>
            <a:r>
              <a:t>ACT+VERIFY</a:t>
            </a:r>
          </a:p>
          <a:p>
            <a:pPr algn="ctr">
              <a:spcBef>
                <a:spcPts val="600"/>
              </a:spcBef>
              <a:defRPr sz="900">
                <a:solidFill>
                  <a:srgbClr val="8C8CA0"/>
                </a:solidFill>
                <a:latin typeface="Courier New"/>
              </a:defRPr>
            </a:pPr>
            <a:r>
              <a:t>effectors.py</a:t>
            </a:r>
            <a:br/>
            <a:r>
              <a:t>verifier.py</a:t>
            </a:r>
          </a:p>
          <a:p>
            <a:pPr algn="ctr">
              <a:spcBef>
                <a:spcPts val="1000"/>
              </a:spcBef>
              <a:defRPr sz="1100">
                <a:solidFill>
                  <a:srgbClr val="C8C8D2"/>
                </a:solidFill>
                <a:latin typeface="Calibri"/>
              </a:defRPr>
            </a:pPr>
            <a:r>
              <a:t>Execute, score outcome,</a:t>
            </a:r>
            <a:br/>
            <a:r>
              <a:t>adapt risk index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38912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8CA0"/>
                </a:solidFill>
                <a:latin typeface="Calibri"/>
              </a:defRPr>
            </a:pPr>
            <a:r>
              <a:t>Closed adaptive cycle: verification feedback → risk index + signal providers</a:t>
            </a:r>
            <a:br/>
            <a:r>
              <a:t>6 threat domains: cyber, bio, infrastructure, information, finance, climate</a:t>
            </a:r>
            <a:br/>
            <a:r>
              <a:t>3 signal providers: synthetic (stationary), escalating, correlated</a:t>
            </a:r>
            <a:br/>
            <a:r>
              <a:t>94 tests  •  mypy --strict clean  •  CI  •  deterministic seeded runs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Four Control Protocols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645920"/>
            <a:ext cx="2468880" cy="2926080"/>
          </a:xfrm>
          <a:prstGeom prst="rect">
            <a:avLst/>
          </a:prstGeom>
          <a:solidFill>
            <a:srgbClr val="1C1C3A"/>
          </a:solidFill>
          <a:ln w="2540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ctr">
              <a:defRPr sz="1600" b="1">
                <a:solidFill>
                  <a:srgbClr val="3C78DC"/>
                </a:solidFill>
                <a:latin typeface="Calibri"/>
              </a:defRPr>
            </a:pPr>
            <a:r>
              <a:t>Threshold Gating</a:t>
            </a:r>
          </a:p>
          <a:p>
            <a:pPr algn="ctr">
              <a:spcBef>
                <a:spcPts val="1400"/>
              </a:spcBef>
              <a:defRPr sz="1200">
                <a:solidFill>
                  <a:srgbClr val="FFFFFF"/>
                </a:solidFill>
                <a:latin typeface="Calibri"/>
              </a:defRPr>
            </a:pPr>
            <a:r>
              <a:t>Block when plan priority ≥ fixed threshold</a:t>
            </a:r>
          </a:p>
          <a:p>
            <a:pPr algn="ctr">
              <a:spcBef>
                <a:spcPts val="1200"/>
              </a:spcBef>
              <a:defRPr sz="1100">
                <a:solidFill>
                  <a:srgbClr val="8C8CA0"/>
                </a:solidFill>
                <a:latin typeface="Calibri"/>
              </a:defRPr>
            </a:pPr>
            <a:r>
              <a:t>Simplest. Stateless. Score-based only.</a:t>
            </a:r>
            <a:br/>
            <a:r>
              <a:t>Default threshold: 0.72</a:t>
            </a:r>
          </a:p>
        </p:txBody>
      </p:sp>
      <p:sp>
        <p:nvSpPr>
          <p:cNvPr id="4" name="Rectangle 3"/>
          <p:cNvSpPr/>
          <p:nvPr/>
        </p:nvSpPr>
        <p:spPr>
          <a:xfrm>
            <a:off x="3182112" y="1645920"/>
            <a:ext cx="2468880" cy="2926080"/>
          </a:xfrm>
          <a:prstGeom prst="rect">
            <a:avLst/>
          </a:prstGeom>
          <a:solidFill>
            <a:srgbClr val="1C1C3A"/>
          </a:solidFill>
          <a:ln w="25400">
            <a:solidFill>
              <a:srgbClr val="645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ctr">
              <a:defRPr sz="1600" b="1">
                <a:solidFill>
                  <a:srgbClr val="6450C8"/>
                </a:solidFill>
                <a:latin typeface="Calibri"/>
              </a:defRPr>
            </a:pPr>
            <a:r>
              <a:t>Adaptive Threshold</a:t>
            </a:r>
          </a:p>
          <a:p>
            <a:pPr algn="ctr">
              <a:spcBef>
                <a:spcPts val="1400"/>
              </a:spcBef>
              <a:defRPr sz="1200">
                <a:solidFill>
                  <a:srgbClr val="FFFFFF"/>
                </a:solidFill>
                <a:latin typeface="Calibri"/>
              </a:defRPr>
            </a:pPr>
            <a:r>
              <a:t>Threshold adjusts based on outcomes</a:t>
            </a:r>
          </a:p>
          <a:p>
            <a:pPr algn="ctr">
              <a:spcBef>
                <a:spcPts val="1200"/>
              </a:spcBef>
              <a:defRPr sz="1100">
                <a:solidFill>
                  <a:srgbClr val="8C8CA0"/>
                </a:solidFill>
                <a:latin typeface="Calibri"/>
              </a:defRPr>
            </a:pPr>
            <a:r>
              <a:t>Lowers after success, raises after failure.</a:t>
            </a:r>
            <a:br/>
            <a:r>
              <a:t>Bounded sliding window.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07024" y="1645920"/>
            <a:ext cx="2468880" cy="2926080"/>
          </a:xfrm>
          <a:prstGeom prst="rect">
            <a:avLst/>
          </a:prstGeom>
          <a:solidFill>
            <a:srgbClr val="1C1C3A"/>
          </a:solidFill>
          <a:ln w="25400">
            <a:solidFill>
              <a:srgbClr val="32B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ctr">
              <a:defRPr sz="1600" b="1">
                <a:solidFill>
                  <a:srgbClr val="32B464"/>
                </a:solidFill>
                <a:latin typeface="Calibri"/>
              </a:defRPr>
            </a:pPr>
            <a:r>
              <a:t>Constitutional Constraints</a:t>
            </a:r>
          </a:p>
          <a:p>
            <a:pPr algn="ctr">
              <a:spcBef>
                <a:spcPts val="1400"/>
              </a:spcBef>
              <a:defRPr sz="1200">
                <a:solidFill>
                  <a:srgbClr val="FFFFFF"/>
                </a:solidFill>
                <a:latin typeface="Calibri"/>
              </a:defRPr>
            </a:pPr>
            <a:r>
              <a:t>Hard safety rules, regardless of score</a:t>
            </a:r>
          </a:p>
          <a:p>
            <a:pPr algn="ctr">
              <a:spcBef>
                <a:spcPts val="1200"/>
              </a:spcBef>
              <a:defRPr sz="1100">
                <a:solidFill>
                  <a:srgbClr val="8C8CA0"/>
                </a:solidFill>
                <a:latin typeface="Calibri"/>
              </a:defRPr>
            </a:pPr>
            <a:r>
              <a:t>Max domains (2), max actions (3),</a:t>
            </a:r>
            <a:br/>
            <a:r>
              <a:t>min confidence (0.40), high-risk floor.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31936" y="1645920"/>
            <a:ext cx="2468880" cy="2926080"/>
          </a:xfrm>
          <a:prstGeom prst="rect">
            <a:avLst/>
          </a:prstGeom>
          <a:solidFill>
            <a:srgbClr val="1C1C3A"/>
          </a:solidFill>
          <a:ln w="25400">
            <a:solidFill>
              <a:srgbClr val="E6A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82880"/>
          <a:lstStyle/>
          <a:p>
            <a:pPr algn="ctr">
              <a:defRPr sz="1600" b="1">
                <a:solidFill>
                  <a:srgbClr val="E6A028"/>
                </a:solidFill>
                <a:latin typeface="Calibri"/>
              </a:defRPr>
            </a:pPr>
            <a:r>
              <a:t>Multi-Agent Debate</a:t>
            </a:r>
          </a:p>
          <a:p>
            <a:pPr algn="ctr">
              <a:spcBef>
                <a:spcPts val="1400"/>
              </a:spcBef>
              <a:defRPr sz="1200">
                <a:solidFill>
                  <a:srgbClr val="FFFFFF"/>
                </a:solidFill>
                <a:latin typeface="Calibri"/>
              </a:defRPr>
            </a:pPr>
            <a:r>
              <a:t>Two evaluators argue for/against execution</a:t>
            </a:r>
          </a:p>
          <a:p>
            <a:pPr algn="ctr">
              <a:spcBef>
                <a:spcPts val="1200"/>
              </a:spcBef>
              <a:defRPr sz="1100">
                <a:solidFill>
                  <a:srgbClr val="8C8CA0"/>
                </a:solidFill>
                <a:latin typeface="Calibri"/>
              </a:defRPr>
            </a:pPr>
            <a:r>
              <a:t>Blocks if no consensus.</a:t>
            </a:r>
            <a:br/>
            <a:r>
              <a:t>Inspired by Irving et al. (2018).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0292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C8CA0"/>
                </a:solidFill>
                <a:latin typeface="Calibri"/>
              </a:defRPr>
            </a:pPr>
            <a:r>
              <a:t>All protocols implement the ControlPolicy protocol interface.</a:t>
            </a:r>
            <a:br/>
            <a:r>
              <a:t>New policies can be added and benchmarked against the existing four with zero framework changes.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Adversarial Red Team: The Untrusted Planner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C8C8D2"/>
                </a:solidFill>
                <a:latin typeface="Calibri"/>
              </a:defRPr>
            </a:pPr>
            <a:r>
              <a:t>The AdversarialPlanner wraps the deterministic planner and intermittently replaces</a:t>
            </a:r>
            <a:br/>
            <a:r>
              <a:t>the top candidate with a subtly harmful alternative. This is the core AI control framing:</a:t>
            </a:r>
            <a:br/>
            <a:r>
              <a:t>the planner is an untrusted model; the control policies are control protocols.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92608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800"/>
              </a:spcBef>
            </a:pPr>
            <a:r>
              <a:rPr sz="1500" b="1">
                <a:solidFill>
                  <a:srgbClr val="DC3C3C"/>
                </a:solidFill>
                <a:latin typeface="Calibri"/>
              </a:rPr>
              <a:t>⚠ Inflated Urgency</a:t>
            </a:r>
          </a:p>
          <a:p>
            <a:r>
              <a:rPr sz="1200">
                <a:solidFill>
                  <a:srgbClr val="C8C8D2"/>
                </a:solidFill>
                <a:latin typeface="Calibri"/>
              </a:rPr>
              <a:t>    Elevates priority with weak counterfactual support.</a:t>
            </a:r>
          </a:p>
          <a:p>
            <a:pPr>
              <a:spcBef>
                <a:spcPts val="800"/>
              </a:spcBef>
            </a:pPr>
            <a:r>
              <a:rPr sz="1500" b="1">
                <a:solidFill>
                  <a:srgbClr val="DC3C3C"/>
                </a:solidFill>
                <a:latin typeface="Calibri"/>
              </a:rPr>
              <a:t>⚠ Action Stuffing</a:t>
            </a:r>
          </a:p>
          <a:p>
            <a:r>
              <a:rPr sz="1200">
                <a:solidFill>
                  <a:srgbClr val="C8C8D2"/>
                </a:solidFill>
                <a:latin typeface="Calibri"/>
              </a:rPr>
              <a:t>    Pads plans with redundant actions.</a:t>
            </a:r>
          </a:p>
          <a:p>
            <a:pPr>
              <a:spcBef>
                <a:spcPts val="800"/>
              </a:spcBef>
            </a:pPr>
            <a:r>
              <a:rPr sz="1500" b="1">
                <a:solidFill>
                  <a:srgbClr val="DC3C3C"/>
                </a:solidFill>
                <a:latin typeface="Calibri"/>
              </a:rPr>
              <a:t>⚠ Wrong-Domain Targeting</a:t>
            </a:r>
          </a:p>
          <a:p>
            <a:r>
              <a:rPr sz="1200">
                <a:solidFill>
                  <a:srgbClr val="C8C8D2"/>
                </a:solidFill>
                <a:latin typeface="Calibri"/>
              </a:rPr>
              <a:t>    Redirects effort to a lower-priority domain.</a:t>
            </a:r>
          </a:p>
          <a:p>
            <a:pPr>
              <a:spcBef>
                <a:spcPts val="800"/>
              </a:spcBef>
            </a:pPr>
            <a:r>
              <a:rPr sz="1500" b="1">
                <a:solidFill>
                  <a:srgbClr val="DC3C3C"/>
                </a:solidFill>
                <a:latin typeface="Calibri"/>
              </a:rPr>
              <a:t>⚠ Stealth Off-Target</a:t>
            </a:r>
          </a:p>
          <a:p>
            <a:r>
              <a:rPr sz="1200">
                <a:solidFill>
                  <a:srgbClr val="C8C8D2"/>
                </a:solidFill>
                <a:latin typeface="Calibri"/>
              </a:rPr>
              <a:t>    Plausible urgency, quiet domain shift.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Experimental Setup: 8 Reproducible Scenarios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554480"/>
          <a:ext cx="1069848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Scenario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Threat Profile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Steps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Adv. Rate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baseline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Stationary multi-domain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Control condition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cyber_escalation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Accelerating single-domain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Adaptation test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multi_domain_crisis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Correlated cascade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Multi-front planning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slow_burn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Weak persistent signals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Long-horizon accumulation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approved_response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Baseline + zero oversight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Upper bound (no gating)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adversarial_baseline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Baseline + adv. planner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0.30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Main control benchmark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adversarial_escalation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Escalating + adv. planner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0.50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Stress test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stealth_adversary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Baseline + stealth off-target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0.15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Subtle detection test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57607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8CA0"/>
                </a:solidFill>
                <a:latin typeface="Calibri"/>
              </a:defRPr>
            </a:pPr>
            <a:r>
              <a:t>All scenarios are deterministic and seeded. Adversarial scenarios evaluated across 5 seeds (42-46).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Results: Adversarial Baseline (5-seed average)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69848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156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Metric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Threshold (0.72)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Adaptive (0.72)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Constitutional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Debate (heuristic)</a:t>
                      </a:r>
                    </a:p>
                  </a:txBody>
                  <a:tcPr>
                    <a:solidFill>
                      <a:srgbClr val="28285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Plans generated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Executed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Blocked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Mean impact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0.463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0.479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0.461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0.280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Risk reduction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-0.002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-0.000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-0.030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-0.118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Autonomy ratio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91.11%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93.33%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86.61%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44.67%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TPR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0.00%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0.00%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46.67%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100.00%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FPR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11.07%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8.21%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5.71%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44.64%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Safety score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0.267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0.275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0.610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0.866</a:t>
                      </a:r>
                    </a:p>
                  </a:txBody>
                  <a:tcPr>
                    <a:solidFill>
                      <a:srgbClr val="EBEBF8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Usefulness score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0.889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0.918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0.943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E1E32"/>
                          </a:solidFill>
                          <a:latin typeface="Calibri"/>
                        </a:defRPr>
                      </a:pPr>
                      <a:r>
                        <a:t>0.554</a:t>
                      </a:r>
                    </a:p>
                  </a:txBody>
                  <a:tcPr>
                    <a:solidFill>
                      <a:srgbClr val="F8F8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Three Key Findings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554480"/>
            <a:ext cx="10698480" cy="1463040"/>
          </a:xfrm>
          <a:prstGeom prst="rect">
            <a:avLst/>
          </a:prstGeom>
          <a:solidFill>
            <a:srgbClr val="1C1C3A"/>
          </a:solidFill>
          <a:ln w="25400">
            <a:solidFill>
              <a:srgbClr val="D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/>
            <a:r>
              <a:rPr sz="1800" b="1">
                <a:solidFill>
                  <a:srgbClr val="DC3C3C"/>
                </a:solidFill>
                <a:latin typeface="Calibri"/>
              </a:rPr>
              <a:t>Finding 1: Threshold gating is blind to adversarial content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Both threshold and adaptive policies achieve TPR 0%. They only look at the priority score, so adversarial plans stay below the threshold while being harmful in other dimensions.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3200400"/>
            <a:ext cx="10698480" cy="1463040"/>
          </a:xfrm>
          <a:prstGeom prst="rect">
            <a:avLst/>
          </a:prstGeom>
          <a:solidFill>
            <a:srgbClr val="1C1C3A"/>
          </a:solidFill>
          <a:ln w="25400">
            <a:solidFill>
              <a:srgbClr val="32B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/>
            <a:r>
              <a:rPr sz="1800" b="1">
                <a:solidFill>
                  <a:srgbClr val="32B464"/>
                </a:solidFill>
                <a:latin typeface="Calibri"/>
              </a:rPr>
              <a:t>Finding 2: Constitutional constraints: best safety-usefulness balance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TPR 46.67% with FPR 5.71% and usefulness 0.943. Inspects structural properties (action count, domain match, signal confidence) rather than just scores.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846320"/>
            <a:ext cx="10698480" cy="1463040"/>
          </a:xfrm>
          <a:prstGeom prst="rect">
            <a:avLst/>
          </a:prstGeom>
          <a:solidFill>
            <a:srgbClr val="1C1C3A"/>
          </a:solidFill>
          <a:ln w="25400">
            <a:solidFill>
              <a:srgbClr val="E6A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/>
            <a:r>
              <a:rPr sz="1800" b="1">
                <a:solidFill>
                  <a:srgbClr val="E6A028"/>
                </a:solidFill>
                <a:latin typeface="Calibri"/>
              </a:rPr>
              <a:t>Finding 3: Debate maximizes detection but over-blocks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TPR 100% but FPR 44.64%, blocking nearly half of all legitimate plans. Needs calibration or hybrid approach with constitutional pre-filtering.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Open Problem: The Stealth Detection Gap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DC3C3C"/>
                </a:solidFill>
                <a:latin typeface="Calibri"/>
              </a:defRPr>
            </a:pPr>
            <a:r>
              <a:t>In the stealth_adversary scenario (rate 0.15, stealth off-target only),</a:t>
            </a:r>
            <a:br/>
            <a:r>
              <a:t>NONE of the four protocols detected the adversarial injections.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Why they fail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Stealth plans preserve plausible urgency profiles. They look structurally similar to legitimate plans: same priority range, reasonable action count, credible domain framing.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What this means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Current heuristic protocols (threshold, constraint, debate) evaluate plans in isolation. They cannot detect adversarial patterns that emerge over sequences.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What's needed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Longitudinal anomaly detection: policies that track planner behavior over time and flag statistical deviations from expected domain distributions and intervention patterns.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Implications for AI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Goodhart's law applies to control protocols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Scalar gating criteria (priority thresholds) are trivially gamed by a strategic adversary. Structural inspection (constitutional) is harder to game.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Detection and usefulness are fundamentally in tension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No single protocol dominates. Debate catches everything but cripples utility. Constitutional preserves utility but misses stealth attacks. The optimal protocol is likely a hybrid.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Reproducible benchmarking enables scientific progress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Seeded, deterministic scenarios with confusion matrix metrics make control protocol claims falsifiable. The framework is open-source and extensible.</a:t>
            </a: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3C78DC"/>
                </a:solidFill>
                <a:latin typeface="Calibri"/>
              </a:rPr>
              <a:t>▸ Agent-based oversight scales with capability</a:t>
            </a:r>
          </a:p>
          <a:p>
            <a:pPr>
              <a:spcBef>
                <a:spcPts val="200"/>
              </a:spcBef>
            </a:pPr>
            <a:r>
              <a:rPr sz="1300">
                <a:solidFill>
                  <a:srgbClr val="C8C8D2"/>
                </a:solidFill>
                <a:latin typeface="Calibri"/>
              </a:rPr>
              <a:t>   Unlike specialized interpretability techniques, this approach uses the same model class for both the agent and the overseer. As models improve, both sides get stronger.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Katechon as a Research 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53035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500" b="1">
                <a:solidFill>
                  <a:srgbClr val="3C78DC"/>
                </a:solidFill>
                <a:latin typeface="Calibri"/>
              </a:rPr>
              <a:t>▸ Implement a ControlPolicy</a:t>
            </a:r>
          </a:p>
          <a:p>
            <a:pPr>
              <a:spcBef>
                <a:spcPts val="2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   3 methods: should_allow(), notify_outcome(), reset()</a:t>
            </a:r>
          </a:p>
          <a:p>
            <a:pPr>
              <a:spcBef>
                <a:spcPts val="1000"/>
              </a:spcBef>
            </a:pPr>
            <a:r>
              <a:rPr sz="1500" b="1">
                <a:solidFill>
                  <a:srgbClr val="3C78DC"/>
                </a:solidFill>
                <a:latin typeface="Calibri"/>
              </a:rPr>
              <a:t>▸ Run benchmarks instantly</a:t>
            </a:r>
          </a:p>
          <a:p>
            <a:pPr>
              <a:spcBef>
                <a:spcPts val="2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   watchdog-research compare-policies &lt;scenario&gt; --seeds 42,43,44,45,46</a:t>
            </a:r>
          </a:p>
          <a:p>
            <a:pPr>
              <a:spcBef>
                <a:spcPts val="1000"/>
              </a:spcBef>
            </a:pPr>
            <a:r>
              <a:rPr sz="1500" b="1">
                <a:solidFill>
                  <a:srgbClr val="3C78DC"/>
                </a:solidFill>
                <a:latin typeface="Calibri"/>
              </a:rPr>
              <a:t>▸ Get quantitative results</a:t>
            </a:r>
          </a:p>
          <a:p>
            <a:pPr>
              <a:spcBef>
                <a:spcPts val="2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   TPR, FPR, safety score, usefulness score, risk reduction across all scenarios</a:t>
            </a:r>
          </a:p>
          <a:p>
            <a:pPr>
              <a:spcBef>
                <a:spcPts val="1000"/>
              </a:spcBef>
            </a:pPr>
            <a:r>
              <a:rPr sz="1500" b="1">
                <a:solidFill>
                  <a:srgbClr val="3C78DC"/>
                </a:solidFill>
                <a:latin typeface="Calibri"/>
              </a:rPr>
              <a:t>▸ Optional LLM mode</a:t>
            </a:r>
          </a:p>
          <a:p>
            <a:pPr>
              <a:spcBef>
                <a:spcPts val="2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   OpenClaw + OpenRouter for real model-backed planning and debate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0" y="1645920"/>
            <a:ext cx="1188720" cy="1188720"/>
          </a:xfrm>
          <a:prstGeom prst="rect">
            <a:avLst/>
          </a:prstGeom>
          <a:solidFill>
            <a:srgbClr val="1C1C3A"/>
          </a:solidFill>
          <a:ln w="1905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9728"/>
          <a:lstStyle/>
          <a:p>
            <a:pPr algn="ctr">
              <a:defRPr sz="2800" b="1">
                <a:solidFill>
                  <a:srgbClr val="3C78DC"/>
                </a:solidFill>
                <a:latin typeface="Calibri"/>
              </a:defRPr>
            </a:pPr>
            <a:r>
              <a:t>94</a:t>
            </a:r>
          </a:p>
          <a:p>
            <a:pPr algn="ctr">
              <a:spcBef>
                <a:spcPts val="400"/>
              </a:spcBef>
              <a:defRPr sz="1000">
                <a:solidFill>
                  <a:srgbClr val="8C8CA0"/>
                </a:solidFill>
                <a:latin typeface="Calibri"/>
              </a:defRPr>
            </a:pPr>
            <a:r>
              <a:t>Tests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0" y="1645920"/>
            <a:ext cx="1188720" cy="1188720"/>
          </a:xfrm>
          <a:prstGeom prst="rect">
            <a:avLst/>
          </a:prstGeom>
          <a:solidFill>
            <a:srgbClr val="1C1C3A"/>
          </a:solidFill>
          <a:ln w="1905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9728"/>
          <a:lstStyle/>
          <a:p>
            <a:pPr algn="ctr">
              <a:defRPr sz="2800" b="1">
                <a:solidFill>
                  <a:srgbClr val="3C78DC"/>
                </a:solidFill>
                <a:latin typeface="Calibri"/>
              </a:defRPr>
            </a:pPr>
            <a:r>
              <a:t>4</a:t>
            </a:r>
          </a:p>
          <a:p>
            <a:pPr algn="ctr">
              <a:spcBef>
                <a:spcPts val="400"/>
              </a:spcBef>
              <a:defRPr sz="1000">
                <a:solidFill>
                  <a:srgbClr val="8C8CA0"/>
                </a:solidFill>
                <a:latin typeface="Calibri"/>
              </a:defRPr>
            </a:pPr>
            <a:r>
              <a:t>Control</a:t>
            </a:r>
            <a:br/>
            <a:r>
              <a:t>Protocols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0" y="1645920"/>
            <a:ext cx="1188720" cy="1188720"/>
          </a:xfrm>
          <a:prstGeom prst="rect">
            <a:avLst/>
          </a:prstGeom>
          <a:solidFill>
            <a:srgbClr val="1C1C3A"/>
          </a:solidFill>
          <a:ln w="1905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9728"/>
          <a:lstStyle/>
          <a:p>
            <a:pPr algn="ctr">
              <a:defRPr sz="2800" b="1">
                <a:solidFill>
                  <a:srgbClr val="3C78DC"/>
                </a:solidFill>
                <a:latin typeface="Calibri"/>
              </a:defRPr>
            </a:pPr>
            <a:r>
              <a:t>8</a:t>
            </a:r>
          </a:p>
          <a:p>
            <a:pPr algn="ctr">
              <a:spcBef>
                <a:spcPts val="400"/>
              </a:spcBef>
              <a:defRPr sz="1000">
                <a:solidFill>
                  <a:srgbClr val="8C8CA0"/>
                </a:solidFill>
                <a:latin typeface="Calibri"/>
              </a:defRPr>
            </a:pPr>
            <a:r>
              <a:t>Reproducible</a:t>
            </a:r>
            <a:br/>
            <a:r>
              <a:t>Scenarios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3017520"/>
            <a:ext cx="1188720" cy="1188720"/>
          </a:xfrm>
          <a:prstGeom prst="rect">
            <a:avLst/>
          </a:prstGeom>
          <a:solidFill>
            <a:srgbClr val="1C1C3A"/>
          </a:solidFill>
          <a:ln w="1905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9728"/>
          <a:lstStyle/>
          <a:p>
            <a:pPr algn="ctr">
              <a:defRPr sz="2800" b="1">
                <a:solidFill>
                  <a:srgbClr val="3C78DC"/>
                </a:solidFill>
                <a:latin typeface="Calibri"/>
              </a:defRPr>
            </a:pPr>
            <a:r>
              <a:t>6</a:t>
            </a:r>
          </a:p>
          <a:p>
            <a:pPr algn="ctr">
              <a:spcBef>
                <a:spcPts val="400"/>
              </a:spcBef>
              <a:defRPr sz="1000">
                <a:solidFill>
                  <a:srgbClr val="8C8CA0"/>
                </a:solidFill>
                <a:latin typeface="Calibri"/>
              </a:defRPr>
            </a:pPr>
            <a:r>
              <a:t>Threat</a:t>
            </a:r>
            <a:br/>
            <a:r>
              <a:t>Domains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0" y="3017520"/>
            <a:ext cx="1188720" cy="1188720"/>
          </a:xfrm>
          <a:prstGeom prst="rect">
            <a:avLst/>
          </a:prstGeom>
          <a:solidFill>
            <a:srgbClr val="1C1C3A"/>
          </a:solidFill>
          <a:ln w="1905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9728"/>
          <a:lstStyle/>
          <a:p>
            <a:pPr algn="ctr">
              <a:defRPr sz="2800" b="1">
                <a:solidFill>
                  <a:srgbClr val="3C78DC"/>
                </a:solidFill>
                <a:latin typeface="Calibri"/>
              </a:defRPr>
            </a:pPr>
            <a:r>
              <a:t>4</a:t>
            </a:r>
          </a:p>
          <a:p>
            <a:pPr algn="ctr">
              <a:spcBef>
                <a:spcPts val="400"/>
              </a:spcBef>
              <a:defRPr sz="1000">
                <a:solidFill>
                  <a:srgbClr val="8C8CA0"/>
                </a:solidFill>
                <a:latin typeface="Calibri"/>
              </a:defRPr>
            </a:pPr>
            <a:r>
              <a:t>Adversarial</a:t>
            </a:r>
            <a:br/>
            <a:r>
              <a:t>Plan Types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38912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8C8CA0"/>
                </a:solidFill>
                <a:latin typeface="Calibri"/>
              </a:defRPr>
            </a:pPr>
            <a:r>
              <a:t>mypy --strict clean</a:t>
            </a:r>
            <a:br/>
            <a:r>
              <a:t>Ruff lint clean (E, F, I, UP, B, SIM, RUF)</a:t>
            </a:r>
            <a:br/>
            <a:r>
              <a:t>CI via GitHub Actions</a:t>
            </a:r>
            <a:br/>
            <a:r>
              <a:t>Python 3.11+ with strict typing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Future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8C8D2"/>
                </a:solidFill>
                <a:latin typeface="Calibri"/>
              </a:defRPr>
            </a:pP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Hybrid protocols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Constitutional pre-filter + debate for flagged plans</a:t>
            </a: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Trusted monitoring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Weaker verified model as gatekeeper policy</a:t>
            </a: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Longitudinal detection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Track planner behavior over time, flag deviations</a:t>
            </a: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Adaptive adversaries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Red team that observes defenses and shifts tactics</a:t>
            </a: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Real-world signals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SIEM feeds, threat intel APIs, OSINT connectors</a:t>
            </a:r>
          </a:p>
          <a:p>
            <a:pPr>
              <a:spcBef>
                <a:spcPts val="1000"/>
              </a:spcBef>
            </a:pPr>
            <a:r>
              <a:rPr sz="1400" b="1">
                <a:solidFill>
                  <a:srgbClr val="3C78DC"/>
                </a:solidFill>
                <a:latin typeface="Calibri"/>
              </a:rPr>
              <a:t>▸ Human-in-the-loop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C8C8D2"/>
                </a:solidFill>
                <a:latin typeface="Calibri"/>
              </a:rPr>
              <a:t>   Tiered autonomy gates + corrigibility metrics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0" y="1371600"/>
            <a:ext cx="5029200" cy="4114800"/>
          </a:xfrm>
          <a:prstGeom prst="rect">
            <a:avLst/>
          </a:prstGeom>
          <a:solidFill>
            <a:srgbClr val="1C1C3A"/>
          </a:solidFill>
          <a:ln w="25400">
            <a:solidFill>
              <a:srgbClr val="3C7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2200" b="1">
                <a:solidFill>
                  <a:srgbClr val="3C78DC"/>
                </a:solidFill>
                <a:latin typeface="Calibri"/>
              </a:defRPr>
            </a:pPr>
            <a:r>
              <a:t>Summary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First empirical comparison of 4 control protocols under adversarial pressure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Constitutional constraints: best balance (TPR 46.67%, usefulness 0.943)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Threshold gating: zero adversarial detection (TPR 0%)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Debate: max detection, but blocks 44.64% of legitimate plans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Stealth gap: no protocol catches subtle adversarial plans</a:t>
            </a:r>
          </a:p>
          <a:p>
            <a:pPr>
              <a:spcBef>
                <a:spcPts val="800"/>
              </a:spcBef>
            </a:pPr>
            <a:r>
              <a:rPr sz="1200">
                <a:solidFill>
                  <a:srgbClr val="C8C8D2"/>
                </a:solidFill>
                <a:latin typeface="Calibri"/>
              </a:rPr>
              <a:t>✓ Open-source, modular, extensible framework for the community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943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3C78DC"/>
                </a:solidFill>
                <a:latin typeface="Calibri"/>
              </a:defRPr>
            </a:pPr>
            <a:r>
              <a:t>github.com/verdogan/Katechon  •  MIT License  •  Open to collaboration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