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Average WER</c:v>
                </c:pt>
              </c:strCache>
            </c:strRef>
          </c:tx>
          <c:spPr>
            <a:solidFill>
              <a:srgbClr val="C2542C"/>
            </a:solidFill>
            <a:effectLst/>
          </c:spPr>
          <c:invertIfNegative val="0"/>
          <c:dLbls>
            <c:numFmt formatCode="0.0" sourceLinked="0"/>
            <c:txPr>
              <a:bodyPr/>
              <a:lstStyle/>
              <a:p>
                <a:pPr>
                  <a:defRPr b="1" i="0" strike="noStrike" sz="1300" u="none">
                    <a:solidFill>
                      <a:srgbClr val="1E293B"/>
                    </a:solidFill>
                    <a:latin typeface="Arial"/>
                  </a:defRPr>
                </a:pPr>
              </a:p>
            </c:txPr>
            <c:showLegendKey val="0"/>
            <c:showVal val="1"/>
            <c:showCatName val="0"/>
            <c:showSerName val="0"/>
            <c:showPercent val="0"/>
            <c:showBubbleSize val="0"/>
            <c:showLeaderLines val="0"/>
          </c:dLbls>
          <c:dPt>
            <c:idx val="0"/>
            <c:invertIfNegative val="0"/>
            <c:bubble3D val="0"/>
            <c:spPr>
              <a:solidFill>
                <a:srgbClr val="C2542C"/>
              </a:solidFill>
              <a:effectLst/>
            </c:spPr>
          </c:dPt>
          <c:dPt>
            <c:idx val="1"/>
            <c:invertIfNegative val="0"/>
            <c:bubble3D val="0"/>
            <c:spPr>
              <a:solidFill>
                <a:srgbClr val="2F4B7C"/>
              </a:solidFill>
              <a:effectLst/>
            </c:spPr>
          </c:dPt>
          <c:cat>
            <c:multiLvlStrRef>
              <c:f>Sheet1!$A$2:$A$3</c:f>
              <c:multiLvlStrCache>
                <c:ptCount val="2"/>
                <c:lvl>
                  <c:pt idx="0">
                    <c:v>Whisper-large-v3</c:v>
                  </c:pt>
                  <c:pt idx="1">
                    <c:v>Gemini 1.5 Flash</c:v>
                  </c:pt>
                </c:lvl>
              </c:multiLvlStrCache>
            </c:multiLvlStrRef>
          </c:cat>
          <c:val>
            <c:numRef>
              <c:f>Sheet1!$B$2:$B$3</c:f>
              <c:numCache>
                <c:formatCode>General</c:formatCode>
                <c:ptCount val="2"/>
                <c:pt idx="0">
                  <c:v>1.3</c:v>
                </c:pt>
                <c:pt idx="1">
                  <c:v>1.8</c:v>
                </c:pt>
              </c:numCache>
            </c:numRef>
          </c:val>
        </c:ser>
        <c:dLbls>
          <c:numFmt formatCode="0.0" sourceLinked="0"/>
          <c:txPr>
            <a:bodyPr/>
            <a:lstStyle/>
            <a:p>
              <a:pPr>
                <a:defRPr b="1" i="0" strike="noStrike" sz="1300" u="none">
                  <a:solidFill>
                    <a:srgbClr val="1E293B"/>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475569"/>
                </a:solidFill>
                <a:latin typeface="Arial"/>
              </a:defRPr>
            </a:pPr>
            <a:endParaRPr lang="en-US"/>
          </a:p>
        </c:txPr>
        <c:crossAx val="2094734552"/>
        <c:crosses val="autoZero"/>
        <c:auto val="1"/>
        <c:lblAlgn val="ctr"/>
        <c:noMultiLvlLbl val="1"/>
      </c:catAx>
      <c:valAx>
        <c:axId val="2094734552"/>
        <c:scaling>
          <c:orientation val="minMax"/>
          <c:max val="2.2"/>
          <c:min val="0"/>
        </c:scaling>
        <c:delete val="0"/>
        <c:axPos val="l"/>
        <c:majorGridlines>
          <c:spPr>
            <a:ln w="9525" cap="flat">
              <a:solidFill>
                <a:srgbClr val="EEF0F4"/>
              </a:solidFill>
              <a:prstDash val="solid"/>
              <a:round/>
            </a:ln>
          </c:spPr>
        </c:majorGridlines>
        <c:numFmt formatCode="0.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94A3B8"/>
                </a:solidFill>
                <a:latin typeface="Arial"/>
              </a:defRPr>
            </a:pPr>
            <a:endParaRPr lang="en-US"/>
          </a:p>
        </c:txPr>
        <c:crossAx val="2094734554"/>
        <c:crosses val="autoZero"/>
        <c:crossBetween val="between"/>
      </c:valAx>
      <c:spPr>
        <a:noFill/>
        <a:ln>
          <a:noFill/>
        </a:ln>
        <a:effectLst/>
      </c:spPr>
    </c:plotArea>
    <c:plotVisOnly val="1"/>
    <c:dispBlanksAs val="span"/>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stacked"/>
        <c:varyColors val="0"/>
        <c:ser>
          <c:idx val="0"/>
          <c:order val="0"/>
          <c:tx>
            <c:strRef>
              <c:f>Sheet1!$B$1</c:f>
              <c:strCache>
                <c:ptCount val="1"/>
                <c:pt idx="0">
                  <c:v>Substitutions</c:v>
                </c:pt>
              </c:strCache>
            </c:strRef>
          </c:tx>
          <c:spPr>
            <a:solidFill>
              <a:srgbClr val="E8A23D"/>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Sheet1!$A$2:$A$3</c:f>
              <c:multiLvlStrCache>
                <c:ptCount val="2"/>
                <c:lvl>
                  <c:pt idx="0">
                    <c:v>Whisper</c:v>
                  </c:pt>
                  <c:pt idx="1">
                    <c:v>Gemini</c:v>
                  </c:pt>
                </c:lvl>
              </c:multiLvlStrCache>
            </c:multiLvlStrRef>
          </c:cat>
          <c:val>
            <c:numRef>
              <c:f>Sheet1!$B$2:$B$3</c:f>
              <c:numCache>
                <c:formatCode>General</c:formatCode>
                <c:ptCount val="2"/>
                <c:pt idx="0">
                  <c:v>25</c:v>
                </c:pt>
                <c:pt idx="1">
                  <c:v>55</c:v>
                </c:pt>
              </c:numCache>
            </c:numRef>
          </c:val>
        </c:ser>
        <c:ser>
          <c:idx val="1"/>
          <c:order val="1"/>
          <c:tx>
            <c:strRef>
              <c:f>Sheet1!$C$1</c:f>
              <c:strCache>
                <c:ptCount val="1"/>
                <c:pt idx="0">
                  <c:v>Omissions</c:v>
                </c:pt>
              </c:strCache>
            </c:strRef>
          </c:tx>
          <c:spPr>
            <a:solidFill>
              <a:srgbClr val="C2542C"/>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Sheet1!$A$2:$A$3</c:f>
              <c:multiLvlStrCache>
                <c:ptCount val="2"/>
                <c:lvl>
                  <c:pt idx="0">
                    <c:v>Whisper</c:v>
                  </c:pt>
                  <c:pt idx="1">
                    <c:v>Gemini</c:v>
                  </c:pt>
                </c:lvl>
              </c:multiLvlStrCache>
            </c:multiLvlStrRef>
          </c:cat>
          <c:val>
            <c:numRef>
              <c:f>Sheet1!$C$2:$C$3</c:f>
              <c:numCache>
                <c:formatCode>General</c:formatCode>
                <c:ptCount val="2"/>
                <c:pt idx="0">
                  <c:v>30</c:v>
                </c:pt>
                <c:pt idx="1">
                  <c:v>30</c:v>
                </c:pt>
              </c:numCache>
            </c:numRef>
          </c:val>
        </c:ser>
        <c:ser>
          <c:idx val="2"/>
          <c:order val="2"/>
          <c:tx>
            <c:strRef>
              <c:f>Sheet1!$D$1</c:f>
              <c:strCache>
                <c:ptCount val="1"/>
                <c:pt idx="0">
                  <c:v>Insertions</c:v>
                </c:pt>
              </c:strCache>
            </c:strRef>
          </c:tx>
          <c:spPr>
            <a:solidFill>
              <a:srgbClr val="2F4B7C"/>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Sheet1!$A$2:$A$3</c:f>
              <c:multiLvlStrCache>
                <c:ptCount val="2"/>
                <c:lvl>
                  <c:pt idx="0">
                    <c:v>Whisper</c:v>
                  </c:pt>
                  <c:pt idx="1">
                    <c:v>Gemini</c:v>
                  </c:pt>
                </c:lvl>
              </c:multiLvlStrCache>
            </c:multiLvlStrRef>
          </c:cat>
          <c:val>
            <c:numRef>
              <c:f>Sheet1!$D$2:$D$3</c:f>
              <c:numCache>
                <c:formatCode>General</c:formatCode>
                <c:ptCount val="2"/>
                <c:pt idx="0">
                  <c:v>45</c:v>
                </c:pt>
                <c:pt idx="1">
                  <c:v>15</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475569"/>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9525" cap="flat">
              <a:solidFill>
                <a:srgbClr val="EEF0F4"/>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94A3B8"/>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475569"/>
              </a:solidFill>
            </a:defRPr>
          </a:pPr>
          <a:endParaRPr lang="en-US"/>
        </a:p>
      </c:txPr>
    </c:legend>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strong, make eye contact, do not read the slide. Hook: 'Imagine an elderly woman in rural Yucatan speaking to a public service kiosk powered by AI. Does the model understand her?' Pause. 'Today we prove that the answer, for the most advanced voice AI systems in the world, is no.' Introduce: 'We are Equipo ZINT, and this is DialectSafe — an audit of Digital Deafness in voice AI for the Global South.' Keep this to 20-25 seconds, high energy, confident 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digital deafness clearly and quickly: 'We call this Digital Deafness — the systematic failure of voice AI to understand linguistic varieties outside the mainstream.' List the four failure modes briefly, don't dwell. Land the social point: 'This isn't a microphone problem. It's an AI model erasing a cultural accent.' This is the moment to plant the Maya cultural-erasure framing that pays off later. Transition: 'So we built an experiment to measure exactly how bad this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credibility slide. Speak with precision and confidence, not rushed. 'Our results are not anecdotal. We ran every test at temperature zero with a fixed seed of 42 — fully deterministic, fully reproducible.' Emphasize the model choice: 'We didn't just test an open-source baseline. We tested Gemini 1.5 Flash, a current-generation multimodal model from Google, to ask: is this a small-model problem, or a fundamental one?' Mention human ground truth briefly: 'Every transcription was verified by a human, so there is zero circular bias.' Close on the typology line — it sets up the next slide perfectly.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chart breathe — pause for a beat before speaking. 'Here is the headline number. Whisper averages a Word Error Rate of 1.3. Gemini, 1.8. For context, a WER above 1.0 means the model produced MORE errors than there are words in the entire reference transcript.' Point to the 10-15x callout: 'That is ten to fifteen times above the threshold any commercial voice product would consider usable.' Point to the 5.44 callout: 'In our most extreme case, Gemini generated nearly five times more error than content.' Land the conclusion line clearly and slowly: this is the core finding of the whole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most scientifically interesting slide — slow down here. 'WER tells you HOW MUCH a model fails. It doesn't tell you HOW. So we broke every error down into substitutions, omissions, and insertions.' Point left at the chart, then right at the two cards. 'Whisper fails through insertions — it hallucinates loops, repeating invented phrases like "do you have a chuy" forty-one times in a row instead of processing real audio.' 'Gemini fails completely differently — through substitutions. It doesn't break down. It silently reclassifies the language and starts outputting real Maya words. The model essentially erases the Spanish and replaces it with a different language entirely.' This is your moment to say: 'This is not a microphone problem. This is an AI model erasing a cultural accent.'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AI Safety payoff moment — deliver it with weight, not speed. Walk through the three boxes left to right: 'Step one: a real person asks a real question. Step two: the ASR doesn't just mistranscribe — it hallucinates a completely unrelated, sometimes vulgar phrase. Step three: the downstream chatbot or LLM answers THAT hallucinated text, with full confidence, as if it were the real question.' Pause. 'The acoustic bias doesn't stay an acoustic bias. It becomes a safety failure for the exact person the system was supposed to serve.' This is the moment judges connect emotionally with the AI Safety framing — let it land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authority, not a list-read. Hit each of the four points in one short breath each — these should feel like a rapid, confident summary, not new information. 'No current model is usable for this dialect. The failures are different in kind, not degree. The pattern is systematic — it scales with Maya influence. And the fix isn't a bigger model — it's better data and real-time failure detection before a hallucinated answer ever reaches a user.' End on the banner line, said slowly, then stop talking and let the line sit: 'AI safety cannot be evaluated without the Global South in the benchmark.' Thank the judges, open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F3B"/>
        </a:solidFill>
      </p:bgPr>
    </p:bg>
    <p:spTree>
      <p:nvGrpSpPr>
        <p:cNvPr id="1" name=""/>
        <p:cNvGrpSpPr/>
        <p:nvPr/>
      </p:nvGrpSpPr>
      <p:grpSpPr>
        <a:xfrm>
          <a:off x="0" y="0"/>
          <a:ext cx="0" cy="0"/>
          <a:chOff x="0" y="0"/>
          <a:chExt cx="0" cy="0"/>
        </a:xfrm>
      </p:grpSpPr>
      <p:sp>
        <p:nvSpPr>
          <p:cNvPr id="2" name="Shape 0"/>
          <p:cNvSpPr/>
          <p:nvPr/>
        </p:nvSpPr>
        <p:spPr>
          <a:xfrm>
            <a:off x="8778240" y="-2011680"/>
            <a:ext cx="6400800" cy="6400800"/>
          </a:xfrm>
          <a:prstGeom prst="ellipse">
            <a:avLst/>
          </a:prstGeom>
          <a:solidFill>
            <a:srgbClr val="12152B"/>
          </a:solidFill>
          <a:ln/>
        </p:spPr>
      </p:sp>
      <p:sp>
        <p:nvSpPr>
          <p:cNvPr id="3" name="Shape 1"/>
          <p:cNvSpPr/>
          <p:nvPr/>
        </p:nvSpPr>
        <p:spPr>
          <a:xfrm>
            <a:off x="-2194560" y="4023360"/>
            <a:ext cx="5486400" cy="5486400"/>
          </a:xfrm>
          <a:prstGeom prst="ellipse">
            <a:avLst/>
          </a:prstGeom>
          <a:solidFill>
            <a:srgbClr val="12152B"/>
          </a:solidFill>
          <a:ln/>
        </p:spPr>
      </p:sp>
      <p:sp>
        <p:nvSpPr>
          <p:cNvPr id="4" name="Text 2"/>
          <p:cNvSpPr/>
          <p:nvPr/>
        </p:nvSpPr>
        <p:spPr>
          <a:xfrm>
            <a:off x="822960" y="685800"/>
            <a:ext cx="9144000" cy="365760"/>
          </a:xfrm>
          <a:prstGeom prst="rect">
            <a:avLst/>
          </a:prstGeom>
          <a:noFill/>
          <a:ln/>
        </p:spPr>
        <p:txBody>
          <a:bodyPr wrap="square" lIns="0" tIns="0" rIns="0" bIns="0" rtlCol="0" anchor="ctr"/>
          <a:lstStyle/>
          <a:p>
            <a:pPr indent="0" marL="0">
              <a:buNone/>
            </a:pPr>
            <a:r>
              <a:rPr lang="en-US" sz="1300" b="1" spc="300" kern="0" dirty="0">
                <a:solidFill>
                  <a:srgbClr val="C9A98A"/>
                </a:solidFill>
                <a:latin typeface="Calibri" pitchFamily="34" charset="0"/>
                <a:ea typeface="Calibri" pitchFamily="34" charset="-122"/>
                <a:cs typeface="Calibri" pitchFamily="34" charset="-120"/>
              </a:rPr>
              <a:t>GLOBAL SOUTH AI SAFETY HACKATHON  ·  FINAL PITCH</a:t>
            </a:r>
            <a:endParaRPr lang="en-US" sz="1300" dirty="0"/>
          </a:p>
        </p:txBody>
      </p:sp>
      <p:sp>
        <p:nvSpPr>
          <p:cNvPr id="5" name="Text 3"/>
          <p:cNvSpPr/>
          <p:nvPr/>
        </p:nvSpPr>
        <p:spPr>
          <a:xfrm>
            <a:off x="777240" y="1417320"/>
            <a:ext cx="10058400" cy="1371600"/>
          </a:xfrm>
          <a:prstGeom prst="rect">
            <a:avLst/>
          </a:prstGeom>
          <a:noFill/>
          <a:ln/>
        </p:spPr>
        <p:txBody>
          <a:bodyPr wrap="square" lIns="0" tIns="0" rIns="0" bIns="0" rtlCol="0" anchor="ctr"/>
          <a:lstStyle/>
          <a:p>
            <a:pPr indent="0" marL="0">
              <a:buNone/>
            </a:pPr>
            <a:r>
              <a:rPr lang="en-US" sz="6400" b="1" dirty="0">
                <a:solidFill>
                  <a:srgbClr val="FFFFFF"/>
                </a:solidFill>
                <a:latin typeface="Cambria" pitchFamily="34" charset="0"/>
                <a:ea typeface="Cambria" pitchFamily="34" charset="-122"/>
                <a:cs typeface="Cambria" pitchFamily="34" charset="-120"/>
              </a:rPr>
              <a:t>DialectSafe</a:t>
            </a:r>
            <a:endParaRPr lang="en-US" sz="6400" dirty="0"/>
          </a:p>
        </p:txBody>
      </p:sp>
      <p:sp>
        <p:nvSpPr>
          <p:cNvPr id="6" name="Text 4"/>
          <p:cNvSpPr/>
          <p:nvPr/>
        </p:nvSpPr>
        <p:spPr>
          <a:xfrm>
            <a:off x="822960" y="2697480"/>
            <a:ext cx="9601200" cy="640080"/>
          </a:xfrm>
          <a:prstGeom prst="rect">
            <a:avLst/>
          </a:prstGeom>
          <a:noFill/>
          <a:ln/>
        </p:spPr>
        <p:txBody>
          <a:bodyPr wrap="square" lIns="0" tIns="0" rIns="0" bIns="0" rtlCol="0" anchor="ctr"/>
          <a:lstStyle/>
          <a:p>
            <a:pPr indent="0" marL="0">
              <a:buNone/>
            </a:pPr>
            <a:r>
              <a:rPr lang="en-US" sz="2200" i="1" dirty="0">
                <a:solidFill>
                  <a:srgbClr val="E7DCCB"/>
                </a:solidFill>
                <a:latin typeface="Calibri" pitchFamily="34" charset="0"/>
                <a:ea typeface="Calibri" pitchFamily="34" charset="-122"/>
                <a:cs typeface="Calibri" pitchFamily="34" charset="-120"/>
              </a:rPr>
              <a:t>Auditing Digital Deafness in Voice AI for the Global South</a:t>
            </a:r>
            <a:endParaRPr lang="en-US" sz="2200" dirty="0"/>
          </a:p>
        </p:txBody>
      </p:sp>
      <p:sp>
        <p:nvSpPr>
          <p:cNvPr id="7" name="Text 5"/>
          <p:cNvSpPr/>
          <p:nvPr/>
        </p:nvSpPr>
        <p:spPr>
          <a:xfrm>
            <a:off x="822960" y="3246120"/>
            <a:ext cx="9144000" cy="457200"/>
          </a:xfrm>
          <a:prstGeom prst="rect">
            <a:avLst/>
          </a:prstGeom>
          <a:noFill/>
          <a:ln/>
        </p:spPr>
        <p:txBody>
          <a:bodyPr wrap="square" lIns="0" tIns="0" rIns="0" bIns="0" rtlCol="0" anchor="ctr"/>
          <a:lstStyle/>
          <a:p>
            <a:pPr indent="0" marL="0">
              <a:buNone/>
            </a:pPr>
            <a:r>
              <a:rPr lang="en-US" sz="1500" dirty="0">
                <a:solidFill>
                  <a:srgbClr val="B7B9C9"/>
                </a:solidFill>
                <a:latin typeface="Calibri" pitchFamily="34" charset="0"/>
                <a:ea typeface="Calibri" pitchFamily="34" charset="-122"/>
                <a:cs typeface="Calibri" pitchFamily="34" charset="-120"/>
              </a:rPr>
              <a:t>Whisper vs. Gemini, evaluated on rural Yucatecan Spanish with Maya linguistic influence</a:t>
            </a:r>
            <a:endParaRPr lang="en-US" sz="1500" dirty="0"/>
          </a:p>
        </p:txBody>
      </p:sp>
      <p:sp>
        <p:nvSpPr>
          <p:cNvPr id="8" name="Shape 6"/>
          <p:cNvSpPr/>
          <p:nvPr/>
        </p:nvSpPr>
        <p:spPr>
          <a:xfrm>
            <a:off x="822960" y="5074920"/>
            <a:ext cx="3246120" cy="914400"/>
          </a:xfrm>
          <a:prstGeom prst="roundRect">
            <a:avLst>
              <a:gd name="adj" fmla="val 8000"/>
            </a:avLst>
          </a:prstGeom>
          <a:solidFill>
            <a:srgbClr val="12152B"/>
          </a:solidFill>
          <a:ln/>
        </p:spPr>
      </p:sp>
      <p:sp>
        <p:nvSpPr>
          <p:cNvPr id="9" name="Shape 7"/>
          <p:cNvSpPr/>
          <p:nvPr/>
        </p:nvSpPr>
        <p:spPr>
          <a:xfrm>
            <a:off x="1024128" y="5303520"/>
            <a:ext cx="457200" cy="457200"/>
          </a:xfrm>
          <a:prstGeom prst="ellipse">
            <a:avLst/>
          </a:prstGeom>
          <a:solidFill>
            <a:srgbClr val="C2542C"/>
          </a:solidFill>
          <a:ln/>
        </p:spPr>
      </p:sp>
      <p:pic>
        <p:nvPicPr>
          <p:cNvPr id="10" name="Image 0" descr="preencoded.png">    </p:cNvPr>
          <p:cNvPicPr>
            <a:picLocks noChangeAspect="1"/>
          </p:cNvPicPr>
          <p:nvPr/>
        </p:nvPicPr>
        <p:blipFill>
          <a:blip r:embed="rId1"/>
          <a:stretch>
            <a:fillRect/>
          </a:stretch>
        </p:blipFill>
        <p:spPr>
          <a:xfrm>
            <a:off x="1143000" y="5422392"/>
            <a:ext cx="219456" cy="219456"/>
          </a:xfrm>
          <a:prstGeom prst="rect">
            <a:avLst/>
          </a:prstGeom>
        </p:spPr>
      </p:pic>
      <p:sp>
        <p:nvSpPr>
          <p:cNvPr id="11" name="Text 8"/>
          <p:cNvSpPr/>
          <p:nvPr/>
        </p:nvSpPr>
        <p:spPr>
          <a:xfrm>
            <a:off x="1645920" y="5074920"/>
            <a:ext cx="2331720" cy="9144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15 audio segments</a:t>
            </a:r>
            <a:endParaRPr lang="en-US" sz="1400" dirty="0"/>
          </a:p>
        </p:txBody>
      </p:sp>
      <p:sp>
        <p:nvSpPr>
          <p:cNvPr id="12" name="Shape 9"/>
          <p:cNvSpPr/>
          <p:nvPr/>
        </p:nvSpPr>
        <p:spPr>
          <a:xfrm>
            <a:off x="4343400" y="5074920"/>
            <a:ext cx="3246120" cy="914400"/>
          </a:xfrm>
          <a:prstGeom prst="roundRect">
            <a:avLst>
              <a:gd name="adj" fmla="val 8000"/>
            </a:avLst>
          </a:prstGeom>
          <a:solidFill>
            <a:srgbClr val="12152B"/>
          </a:solidFill>
          <a:ln/>
        </p:spPr>
      </p:sp>
      <p:sp>
        <p:nvSpPr>
          <p:cNvPr id="13" name="Shape 10"/>
          <p:cNvSpPr/>
          <p:nvPr/>
        </p:nvSpPr>
        <p:spPr>
          <a:xfrm>
            <a:off x="4544568" y="5303520"/>
            <a:ext cx="457200" cy="457200"/>
          </a:xfrm>
          <a:prstGeom prst="ellipse">
            <a:avLst/>
          </a:prstGeom>
          <a:solidFill>
            <a:srgbClr val="C2542C"/>
          </a:solidFill>
          <a:ln/>
        </p:spPr>
      </p:sp>
      <p:pic>
        <p:nvPicPr>
          <p:cNvPr id="14" name="Image 1" descr="preencoded.png">    </p:cNvPr>
          <p:cNvPicPr>
            <a:picLocks noChangeAspect="1"/>
          </p:cNvPicPr>
          <p:nvPr/>
        </p:nvPicPr>
        <p:blipFill>
          <a:blip r:embed="rId2"/>
          <a:stretch>
            <a:fillRect/>
          </a:stretch>
        </p:blipFill>
        <p:spPr>
          <a:xfrm>
            <a:off x="4663440" y="5422392"/>
            <a:ext cx="219456" cy="219456"/>
          </a:xfrm>
          <a:prstGeom prst="rect">
            <a:avLst/>
          </a:prstGeom>
        </p:spPr>
      </p:pic>
      <p:sp>
        <p:nvSpPr>
          <p:cNvPr id="15" name="Text 11"/>
          <p:cNvSpPr/>
          <p:nvPr/>
        </p:nvSpPr>
        <p:spPr>
          <a:xfrm>
            <a:off x="5166360" y="5074920"/>
            <a:ext cx="2331720" cy="9144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Whisper vs Gemini</a:t>
            </a:r>
            <a:endParaRPr lang="en-US" sz="1400" dirty="0"/>
          </a:p>
        </p:txBody>
      </p:sp>
      <p:sp>
        <p:nvSpPr>
          <p:cNvPr id="16" name="Shape 12"/>
          <p:cNvSpPr/>
          <p:nvPr/>
        </p:nvSpPr>
        <p:spPr>
          <a:xfrm>
            <a:off x="7863840" y="5074920"/>
            <a:ext cx="3246120" cy="914400"/>
          </a:xfrm>
          <a:prstGeom prst="roundRect">
            <a:avLst>
              <a:gd name="adj" fmla="val 8000"/>
            </a:avLst>
          </a:prstGeom>
          <a:solidFill>
            <a:srgbClr val="12152B"/>
          </a:solidFill>
          <a:ln/>
        </p:spPr>
      </p:sp>
      <p:sp>
        <p:nvSpPr>
          <p:cNvPr id="17" name="Shape 13"/>
          <p:cNvSpPr/>
          <p:nvPr/>
        </p:nvSpPr>
        <p:spPr>
          <a:xfrm>
            <a:off x="8065008" y="5303520"/>
            <a:ext cx="457200" cy="457200"/>
          </a:xfrm>
          <a:prstGeom prst="ellipse">
            <a:avLst/>
          </a:prstGeom>
          <a:solidFill>
            <a:srgbClr val="C2542C"/>
          </a:solidFill>
          <a:ln/>
        </p:spPr>
      </p:sp>
      <p:pic>
        <p:nvPicPr>
          <p:cNvPr id="18" name="Image 2" descr="preencoded.png">    </p:cNvPr>
          <p:cNvPicPr>
            <a:picLocks noChangeAspect="1"/>
          </p:cNvPicPr>
          <p:nvPr/>
        </p:nvPicPr>
        <p:blipFill>
          <a:blip r:embed="rId3"/>
          <a:stretch>
            <a:fillRect/>
          </a:stretch>
        </p:blipFill>
        <p:spPr>
          <a:xfrm>
            <a:off x="8183880" y="5422392"/>
            <a:ext cx="219456" cy="219456"/>
          </a:xfrm>
          <a:prstGeom prst="rect">
            <a:avLst/>
          </a:prstGeom>
        </p:spPr>
      </p:pic>
      <p:sp>
        <p:nvSpPr>
          <p:cNvPr id="19" name="Text 14"/>
          <p:cNvSpPr/>
          <p:nvPr/>
        </p:nvSpPr>
        <p:spPr>
          <a:xfrm>
            <a:off x="8686800" y="5074920"/>
            <a:ext cx="2331720" cy="9144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WER up to 5.4</a:t>
            </a:r>
            <a:endParaRPr lang="en-US" sz="1400" dirty="0"/>
          </a:p>
        </p:txBody>
      </p:sp>
      <p:sp>
        <p:nvSpPr>
          <p:cNvPr id="20" name="Text 15"/>
          <p:cNvSpPr/>
          <p:nvPr/>
        </p:nvSpPr>
        <p:spPr>
          <a:xfrm>
            <a:off x="822960" y="6263640"/>
            <a:ext cx="7315200" cy="365760"/>
          </a:xfrm>
          <a:prstGeom prst="rect">
            <a:avLst/>
          </a:prstGeom>
          <a:noFill/>
          <a:ln/>
        </p:spPr>
        <p:txBody>
          <a:bodyPr wrap="square" lIns="0" tIns="0" rIns="0" bIns="0" rtlCol="0" anchor="ctr"/>
          <a:lstStyle/>
          <a:p>
            <a:pPr indent="0" marL="0">
              <a:buNone/>
            </a:pPr>
            <a:r>
              <a:rPr lang="en-US" sz="1200" dirty="0">
                <a:solidFill>
                  <a:srgbClr val="8C8FA3"/>
                </a:solidFill>
                <a:latin typeface="Calibri" pitchFamily="34" charset="0"/>
                <a:ea typeface="Calibri" pitchFamily="34" charset="-122"/>
                <a:cs typeface="Calibri" pitchFamily="34" charset="-120"/>
              </a:rPr>
              <a:t>Equipo ZINT  ·  Yucatán, México</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EDE4"/>
        </a:solidFill>
      </p:bgPr>
    </p:bg>
    <p:spTree>
      <p:nvGrpSpPr>
        <p:cNvPr id="1" name=""/>
        <p:cNvGrpSpPr/>
        <p:nvPr/>
      </p:nvGrpSpPr>
      <p:grpSpPr>
        <a:xfrm>
          <a:off x="0" y="0"/>
          <a:ext cx="0" cy="0"/>
          <a:chOff x="0" y="0"/>
          <a:chExt cx="0" cy="0"/>
        </a:xfrm>
      </p:grpSpPr>
      <p:sp>
        <p:nvSpPr>
          <p:cNvPr id="2" name="Text 0"/>
          <p:cNvSpPr/>
          <p:nvPr/>
        </p:nvSpPr>
        <p:spPr>
          <a:xfrm>
            <a:off x="731520" y="502920"/>
            <a:ext cx="10515600" cy="777240"/>
          </a:xfrm>
          <a:prstGeom prst="rect">
            <a:avLst/>
          </a:prstGeom>
          <a:noFill/>
          <a:ln/>
        </p:spPr>
        <p:txBody>
          <a:bodyPr wrap="square" lIns="0" tIns="0" rIns="0" bIns="0" rtlCol="0" anchor="ctr"/>
          <a:lstStyle/>
          <a:p>
            <a:pPr indent="0" marL="0">
              <a:buNone/>
            </a:pPr>
            <a:r>
              <a:rPr lang="en-US" sz="3800" b="1" dirty="0">
                <a:solidFill>
                  <a:srgbClr val="23262F"/>
                </a:solidFill>
                <a:latin typeface="Cambria" pitchFamily="34" charset="0"/>
                <a:ea typeface="Cambria" pitchFamily="34" charset="-122"/>
                <a:cs typeface="Cambria" pitchFamily="34" charset="-120"/>
              </a:rPr>
              <a:t>The Problem: Digital Deafness</a:t>
            </a:r>
            <a:endParaRPr lang="en-US" sz="3800" dirty="0"/>
          </a:p>
        </p:txBody>
      </p:sp>
      <p:sp>
        <p:nvSpPr>
          <p:cNvPr id="3" name="Text 1"/>
          <p:cNvSpPr/>
          <p:nvPr/>
        </p:nvSpPr>
        <p:spPr>
          <a:xfrm>
            <a:off x="731520" y="1234440"/>
            <a:ext cx="10241280" cy="457200"/>
          </a:xfrm>
          <a:prstGeom prst="rect">
            <a:avLst/>
          </a:prstGeom>
          <a:noFill/>
          <a:ln/>
        </p:spPr>
        <p:txBody>
          <a:bodyPr wrap="square" lIns="0" tIns="0" rIns="0" bIns="0" rtlCol="0" anchor="ctr"/>
          <a:lstStyle/>
          <a:p>
            <a:pPr indent="0" marL="0">
              <a:buNone/>
            </a:pPr>
            <a:r>
              <a:rPr lang="en-US" sz="1500" dirty="0">
                <a:solidFill>
                  <a:srgbClr val="6B7280"/>
                </a:solidFill>
                <a:latin typeface="Calibri" pitchFamily="34" charset="0"/>
                <a:ea typeface="Calibri" pitchFamily="34" charset="-122"/>
                <a:cs typeface="Calibri" pitchFamily="34" charset="-120"/>
              </a:rPr>
              <a:t>Voice AI benchmarks are built on the Global North. Rural Yucatecan Spanish doesn't exist in that data.</a:t>
            </a:r>
            <a:endParaRPr lang="en-US" sz="1500" dirty="0"/>
          </a:p>
        </p:txBody>
      </p:sp>
      <p:sp>
        <p:nvSpPr>
          <p:cNvPr id="4" name="Shape 2"/>
          <p:cNvSpPr/>
          <p:nvPr/>
        </p:nvSpPr>
        <p:spPr>
          <a:xfrm>
            <a:off x="731520" y="1965960"/>
            <a:ext cx="5212080" cy="4160520"/>
          </a:xfrm>
          <a:prstGeom prst="roundRect">
            <a:avLst>
              <a:gd name="adj" fmla="val 2198"/>
            </a:avLst>
          </a:prstGeom>
          <a:solidFill>
            <a:srgbClr val="FFFFFF"/>
          </a:solidFill>
          <a:ln/>
          <a:effectLst>
            <a:outerShdw sx="100000" sy="100000" kx="0" ky="0" algn="bl" rotWithShape="0" blurRad="127000" dist="38100" dir="5400000">
              <a:srgbClr val="000000">
                <a:alpha val="10000"/>
              </a:srgbClr>
            </a:outerShdw>
          </a:effectLst>
        </p:spPr>
      </p:sp>
      <p:sp>
        <p:nvSpPr>
          <p:cNvPr id="5" name="Shape 3"/>
          <p:cNvSpPr/>
          <p:nvPr/>
        </p:nvSpPr>
        <p:spPr>
          <a:xfrm>
            <a:off x="1051560" y="2286000"/>
            <a:ext cx="548640" cy="548640"/>
          </a:xfrm>
          <a:prstGeom prst="ellipse">
            <a:avLst/>
          </a:prstGeom>
          <a:solidFill>
            <a:srgbClr val="F1E2D8"/>
          </a:solidFill>
          <a:ln/>
        </p:spPr>
      </p:sp>
      <p:pic>
        <p:nvPicPr>
          <p:cNvPr id="6" name="Image 0" descr="preencoded.png">    </p:cNvPr>
          <p:cNvPicPr>
            <a:picLocks noChangeAspect="1"/>
          </p:cNvPicPr>
          <p:nvPr/>
        </p:nvPicPr>
        <p:blipFill>
          <a:blip r:embed="rId1"/>
          <a:stretch>
            <a:fillRect/>
          </a:stretch>
        </p:blipFill>
        <p:spPr>
          <a:xfrm>
            <a:off x="1194206" y="2428646"/>
            <a:ext cx="263347" cy="263347"/>
          </a:xfrm>
          <a:prstGeom prst="rect">
            <a:avLst/>
          </a:prstGeom>
        </p:spPr>
      </p:pic>
      <p:sp>
        <p:nvSpPr>
          <p:cNvPr id="7" name="Text 4"/>
          <p:cNvSpPr/>
          <p:nvPr/>
        </p:nvSpPr>
        <p:spPr>
          <a:xfrm>
            <a:off x="1783080" y="2286000"/>
            <a:ext cx="3931920" cy="548640"/>
          </a:xfrm>
          <a:prstGeom prst="rect">
            <a:avLst/>
          </a:prstGeom>
          <a:noFill/>
          <a:ln/>
        </p:spPr>
        <p:txBody>
          <a:bodyPr wrap="square" lIns="0" tIns="0" rIns="0" bIns="0" rtlCol="0" anchor="ctr"/>
          <a:lstStyle/>
          <a:p>
            <a:pPr indent="0" marL="0">
              <a:buNone/>
            </a:pPr>
            <a:r>
              <a:rPr lang="en-US" sz="1800" b="1" dirty="0">
                <a:solidFill>
                  <a:srgbClr val="23262F"/>
                </a:solidFill>
                <a:latin typeface="Cambria" pitchFamily="34" charset="0"/>
                <a:ea typeface="Cambria" pitchFamily="34" charset="-122"/>
                <a:cs typeface="Cambria" pitchFamily="34" charset="-120"/>
              </a:rPr>
              <a:t>Our Definition</a:t>
            </a:r>
            <a:endParaRPr lang="en-US" sz="1800" dirty="0"/>
          </a:p>
        </p:txBody>
      </p:sp>
      <p:sp>
        <p:nvSpPr>
          <p:cNvPr id="8" name="Text 5"/>
          <p:cNvSpPr/>
          <p:nvPr/>
        </p:nvSpPr>
        <p:spPr>
          <a:xfrm>
            <a:off x="1051560" y="2971800"/>
            <a:ext cx="4572000" cy="960120"/>
          </a:xfrm>
          <a:prstGeom prst="rect">
            <a:avLst/>
          </a:prstGeom>
          <a:noFill/>
          <a:ln/>
        </p:spPr>
        <p:txBody>
          <a:bodyPr wrap="square" lIns="0" tIns="0" rIns="0" bIns="0" rtlCol="0" anchor="ctr"/>
          <a:lstStyle/>
          <a:p>
            <a:pPr indent="0" marL="0">
              <a:buNone/>
            </a:pPr>
            <a:r>
              <a:rPr lang="en-US" sz="1350" i="1" dirty="0">
                <a:solidFill>
                  <a:srgbClr val="23262F"/>
                </a:solidFill>
                <a:latin typeface="Calibri" pitchFamily="34" charset="0"/>
                <a:ea typeface="Calibri" pitchFamily="34" charset="-122"/>
                <a:cs typeface="Calibri" pitchFamily="34" charset="-120"/>
              </a:rPr>
              <a:t>“Digital Deafness”: the systematic failure of ASR models to process peripheral linguistic varieties — not random noise, but a structural blind spot.</a:t>
            </a:r>
            <a:endParaRPr lang="en-US" sz="1350" dirty="0"/>
          </a:p>
        </p:txBody>
      </p:sp>
      <p:sp>
        <p:nvSpPr>
          <p:cNvPr id="9" name="Shape 6"/>
          <p:cNvSpPr/>
          <p:nvPr/>
        </p:nvSpPr>
        <p:spPr>
          <a:xfrm>
            <a:off x="1051560" y="4123944"/>
            <a:ext cx="91440" cy="91440"/>
          </a:xfrm>
          <a:prstGeom prst="ellipse">
            <a:avLst/>
          </a:prstGeom>
          <a:solidFill>
            <a:srgbClr val="C2542C"/>
          </a:solidFill>
          <a:ln/>
        </p:spPr>
      </p:sp>
      <p:sp>
        <p:nvSpPr>
          <p:cNvPr id="10" name="Text 7"/>
          <p:cNvSpPr/>
          <p:nvPr/>
        </p:nvSpPr>
        <p:spPr>
          <a:xfrm>
            <a:off x="1280160" y="3995928"/>
            <a:ext cx="4480560" cy="365760"/>
          </a:xfrm>
          <a:prstGeom prst="rect">
            <a:avLst/>
          </a:prstGeom>
          <a:noFill/>
          <a:ln/>
        </p:spPr>
        <p:txBody>
          <a:bodyPr wrap="square" lIns="0" tIns="0" rIns="0" bIns="0" rtlCol="0" anchor="ctr"/>
          <a:lstStyle/>
          <a:p>
            <a:pPr indent="0" marL="0">
              <a:buNone/>
            </a:pPr>
            <a:r>
              <a:rPr lang="en-US" sz="1250" dirty="0">
                <a:solidFill>
                  <a:srgbClr val="23262F"/>
                </a:solidFill>
                <a:latin typeface="Calibri" pitchFamily="34" charset="0"/>
                <a:ea typeface="Calibri" pitchFamily="34" charset="-122"/>
                <a:cs typeface="Calibri" pitchFamily="34" charset="-120"/>
              </a:rPr>
              <a:t>Loop hallucinations — repeating invented phrases endlessly</a:t>
            </a:r>
            <a:endParaRPr lang="en-US" sz="1250" dirty="0"/>
          </a:p>
        </p:txBody>
      </p:sp>
      <p:sp>
        <p:nvSpPr>
          <p:cNvPr id="11" name="Shape 8"/>
          <p:cNvSpPr/>
          <p:nvPr/>
        </p:nvSpPr>
        <p:spPr>
          <a:xfrm>
            <a:off x="1051560" y="4544568"/>
            <a:ext cx="91440" cy="91440"/>
          </a:xfrm>
          <a:prstGeom prst="ellipse">
            <a:avLst/>
          </a:prstGeom>
          <a:solidFill>
            <a:srgbClr val="C2542C"/>
          </a:solidFill>
          <a:ln/>
        </p:spPr>
      </p:sp>
      <p:sp>
        <p:nvSpPr>
          <p:cNvPr id="12" name="Text 9"/>
          <p:cNvSpPr/>
          <p:nvPr/>
        </p:nvSpPr>
        <p:spPr>
          <a:xfrm>
            <a:off x="1280160" y="4416552"/>
            <a:ext cx="4480560" cy="365760"/>
          </a:xfrm>
          <a:prstGeom prst="rect">
            <a:avLst/>
          </a:prstGeom>
          <a:noFill/>
          <a:ln/>
        </p:spPr>
        <p:txBody>
          <a:bodyPr wrap="square" lIns="0" tIns="0" rIns="0" bIns="0" rtlCol="0" anchor="ctr"/>
          <a:lstStyle/>
          <a:p>
            <a:pPr indent="0" marL="0">
              <a:buNone/>
            </a:pPr>
            <a:r>
              <a:rPr lang="en-US" sz="1250" dirty="0">
                <a:solidFill>
                  <a:srgbClr val="23262F"/>
                </a:solidFill>
                <a:latin typeface="Calibri" pitchFamily="34" charset="0"/>
                <a:ea typeface="Calibri" pitchFamily="34" charset="-122"/>
                <a:cs typeface="Calibri" pitchFamily="34" charset="-120"/>
              </a:rPr>
              <a:t>Involuntary language switching — output flips to Maya</a:t>
            </a:r>
            <a:endParaRPr lang="en-US" sz="1250" dirty="0"/>
          </a:p>
        </p:txBody>
      </p:sp>
      <p:sp>
        <p:nvSpPr>
          <p:cNvPr id="13" name="Shape 10"/>
          <p:cNvSpPr/>
          <p:nvPr/>
        </p:nvSpPr>
        <p:spPr>
          <a:xfrm>
            <a:off x="1051560" y="4965192"/>
            <a:ext cx="91440" cy="91440"/>
          </a:xfrm>
          <a:prstGeom prst="ellipse">
            <a:avLst/>
          </a:prstGeom>
          <a:solidFill>
            <a:srgbClr val="C2542C"/>
          </a:solidFill>
          <a:ln/>
        </p:spPr>
      </p:sp>
      <p:sp>
        <p:nvSpPr>
          <p:cNvPr id="14" name="Text 11"/>
          <p:cNvSpPr/>
          <p:nvPr/>
        </p:nvSpPr>
        <p:spPr>
          <a:xfrm>
            <a:off x="1280160" y="4837176"/>
            <a:ext cx="4480560" cy="365760"/>
          </a:xfrm>
          <a:prstGeom prst="rect">
            <a:avLst/>
          </a:prstGeom>
          <a:noFill/>
          <a:ln/>
        </p:spPr>
        <p:txBody>
          <a:bodyPr wrap="square" lIns="0" tIns="0" rIns="0" bIns="0" rtlCol="0" anchor="ctr"/>
          <a:lstStyle/>
          <a:p>
            <a:pPr indent="0" marL="0">
              <a:buNone/>
            </a:pPr>
            <a:r>
              <a:rPr lang="en-US" sz="1250" dirty="0">
                <a:solidFill>
                  <a:srgbClr val="23262F"/>
                </a:solidFill>
                <a:latin typeface="Calibri" pitchFamily="34" charset="0"/>
                <a:ea typeface="Calibri" pitchFamily="34" charset="-122"/>
                <a:cs typeface="Calibri" pitchFamily="34" charset="-120"/>
              </a:rPr>
              <a:t>Massive omissions — entire phrases go unheard</a:t>
            </a:r>
            <a:endParaRPr lang="en-US" sz="1250" dirty="0"/>
          </a:p>
        </p:txBody>
      </p:sp>
      <p:sp>
        <p:nvSpPr>
          <p:cNvPr id="15" name="Shape 12"/>
          <p:cNvSpPr/>
          <p:nvPr/>
        </p:nvSpPr>
        <p:spPr>
          <a:xfrm>
            <a:off x="1051560" y="5385816"/>
            <a:ext cx="91440" cy="91440"/>
          </a:xfrm>
          <a:prstGeom prst="ellipse">
            <a:avLst/>
          </a:prstGeom>
          <a:solidFill>
            <a:srgbClr val="C2542C"/>
          </a:solidFill>
          <a:ln/>
        </p:spPr>
      </p:sp>
      <p:sp>
        <p:nvSpPr>
          <p:cNvPr id="16" name="Text 13"/>
          <p:cNvSpPr/>
          <p:nvPr/>
        </p:nvSpPr>
        <p:spPr>
          <a:xfrm>
            <a:off x="1280160" y="5257800"/>
            <a:ext cx="4480560" cy="365760"/>
          </a:xfrm>
          <a:prstGeom prst="rect">
            <a:avLst/>
          </a:prstGeom>
          <a:noFill/>
          <a:ln/>
        </p:spPr>
        <p:txBody>
          <a:bodyPr wrap="square" lIns="0" tIns="0" rIns="0" bIns="0" rtlCol="0" anchor="ctr"/>
          <a:lstStyle/>
          <a:p>
            <a:pPr indent="0" marL="0">
              <a:buNone/>
            </a:pPr>
            <a:r>
              <a:rPr lang="en-US" sz="1250" dirty="0">
                <a:solidFill>
                  <a:srgbClr val="23262F"/>
                </a:solidFill>
                <a:latin typeface="Calibri" pitchFamily="34" charset="0"/>
                <a:ea typeface="Calibri" pitchFamily="34" charset="-122"/>
                <a:cs typeface="Calibri" pitchFamily="34" charset="-120"/>
              </a:rPr>
              <a:t>Semantic substitutions — fluent Spanish, wrong meaning</a:t>
            </a:r>
            <a:endParaRPr lang="en-US" sz="1250" dirty="0"/>
          </a:p>
        </p:txBody>
      </p:sp>
      <p:sp>
        <p:nvSpPr>
          <p:cNvPr id="17" name="Shape 14"/>
          <p:cNvSpPr/>
          <p:nvPr/>
        </p:nvSpPr>
        <p:spPr>
          <a:xfrm>
            <a:off x="6263640" y="1965960"/>
            <a:ext cx="5166360" cy="4160520"/>
          </a:xfrm>
          <a:prstGeom prst="roundRect">
            <a:avLst>
              <a:gd name="adj" fmla="val 2198"/>
            </a:avLst>
          </a:prstGeom>
          <a:solidFill>
            <a:srgbClr val="1B1F3B"/>
          </a:solidFill>
          <a:ln/>
        </p:spPr>
      </p:sp>
      <p:sp>
        <p:nvSpPr>
          <p:cNvPr id="18" name="Shape 15"/>
          <p:cNvSpPr/>
          <p:nvPr/>
        </p:nvSpPr>
        <p:spPr>
          <a:xfrm>
            <a:off x="6583680" y="2286000"/>
            <a:ext cx="548640" cy="548640"/>
          </a:xfrm>
          <a:prstGeom prst="ellipse">
            <a:avLst/>
          </a:prstGeom>
          <a:solidFill>
            <a:srgbClr val="C2542C"/>
          </a:solidFill>
          <a:ln/>
        </p:spPr>
      </p:sp>
      <p:pic>
        <p:nvPicPr>
          <p:cNvPr id="19" name="Image 1" descr="preencoded.png">    </p:cNvPr>
          <p:cNvPicPr>
            <a:picLocks noChangeAspect="1"/>
          </p:cNvPicPr>
          <p:nvPr/>
        </p:nvPicPr>
        <p:blipFill>
          <a:blip r:embed="rId2"/>
          <a:stretch>
            <a:fillRect/>
          </a:stretch>
        </p:blipFill>
        <p:spPr>
          <a:xfrm>
            <a:off x="6726326" y="2428646"/>
            <a:ext cx="263347" cy="263347"/>
          </a:xfrm>
          <a:prstGeom prst="rect">
            <a:avLst/>
          </a:prstGeom>
        </p:spPr>
      </p:pic>
      <p:sp>
        <p:nvSpPr>
          <p:cNvPr id="20" name="Text 16"/>
          <p:cNvSpPr/>
          <p:nvPr/>
        </p:nvSpPr>
        <p:spPr>
          <a:xfrm>
            <a:off x="7315200" y="2286000"/>
            <a:ext cx="3931920" cy="54864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Why It Matters</a:t>
            </a:r>
            <a:endParaRPr lang="en-US" sz="1800" dirty="0"/>
          </a:p>
        </p:txBody>
      </p:sp>
      <p:sp>
        <p:nvSpPr>
          <p:cNvPr id="21" name="Text 17"/>
          <p:cNvSpPr/>
          <p:nvPr/>
        </p:nvSpPr>
        <p:spPr>
          <a:xfrm>
            <a:off x="6583680" y="2971800"/>
            <a:ext cx="4572000" cy="1371600"/>
          </a:xfrm>
          <a:prstGeom prst="rect">
            <a:avLst/>
          </a:prstGeom>
          <a:noFill/>
          <a:ln/>
        </p:spPr>
        <p:txBody>
          <a:bodyPr wrap="square" lIns="0" tIns="0" rIns="0" bIns="0" rtlCol="0" anchor="ctr"/>
          <a:lstStyle/>
          <a:p>
            <a:pPr indent="0" marL="0">
              <a:buNone/>
            </a:pPr>
            <a:r>
              <a:rPr lang="en-US" sz="1450" dirty="0">
                <a:solidFill>
                  <a:srgbClr val="E7DCCB"/>
                </a:solidFill>
                <a:latin typeface="Calibri" pitchFamily="34" charset="0"/>
                <a:ea typeface="Calibri" pitchFamily="34" charset="-122"/>
                <a:cs typeface="Calibri" pitchFamily="34" charset="-120"/>
              </a:rPr>
              <a:t>Invisibility in training data isn't neutral — it's a vector of exclusion. When an AI kiosk can't understand a rural Yucatecan speaker, it excludes them from public services. No one consciously decided that. The model just decided it.</a:t>
            </a:r>
            <a:endParaRPr lang="en-US" sz="1450" dirty="0"/>
          </a:p>
        </p:txBody>
      </p:sp>
      <p:sp>
        <p:nvSpPr>
          <p:cNvPr id="22" name="Shape 18"/>
          <p:cNvSpPr/>
          <p:nvPr/>
        </p:nvSpPr>
        <p:spPr>
          <a:xfrm>
            <a:off x="6583680" y="4434840"/>
            <a:ext cx="4526280" cy="18288"/>
          </a:xfrm>
          <a:prstGeom prst="rect">
            <a:avLst/>
          </a:prstGeom>
          <a:solidFill>
            <a:srgbClr val="3A3F63"/>
          </a:solidFill>
          <a:ln/>
        </p:spPr>
      </p:sp>
      <p:sp>
        <p:nvSpPr>
          <p:cNvPr id="23" name="Text 19"/>
          <p:cNvSpPr/>
          <p:nvPr/>
        </p:nvSpPr>
        <p:spPr>
          <a:xfrm>
            <a:off x="6583680" y="4617720"/>
            <a:ext cx="4572000" cy="1188720"/>
          </a:xfrm>
          <a:prstGeom prst="rect">
            <a:avLst/>
          </a:prstGeom>
          <a:noFill/>
          <a:ln/>
        </p:spPr>
        <p:txBody>
          <a:bodyPr wrap="square" lIns="0" tIns="0" rIns="0" bIns="0" rtlCol="0" anchor="ctr"/>
          <a:lstStyle/>
          <a:p>
            <a:pPr indent="0" marL="0">
              <a:buNone/>
            </a:pPr>
            <a:r>
              <a:rPr lang="en-US" sz="1400" b="1" i="1" dirty="0">
                <a:solidFill>
                  <a:srgbClr val="FFFFFF"/>
                </a:solidFill>
                <a:latin typeface="Calibri" pitchFamily="34" charset="0"/>
                <a:ea typeface="Calibri" pitchFamily="34" charset="-122"/>
                <a:cs typeface="Calibri" pitchFamily="34" charset="-120"/>
              </a:rPr>
              <a:t>This project documents that exclusion with quantitative evidence.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7F0"/>
        </a:solidFill>
      </p:bgPr>
    </p:bg>
    <p:spTree>
      <p:nvGrpSpPr>
        <p:cNvPr id="1" name=""/>
        <p:cNvGrpSpPr/>
        <p:nvPr/>
      </p:nvGrpSpPr>
      <p:grpSpPr>
        <a:xfrm>
          <a:off x="0" y="0"/>
          <a:ext cx="0" cy="0"/>
          <a:chOff x="0" y="0"/>
          <a:chExt cx="0" cy="0"/>
        </a:xfrm>
      </p:grpSpPr>
      <p:sp>
        <p:nvSpPr>
          <p:cNvPr id="2" name="Text 0"/>
          <p:cNvSpPr/>
          <p:nvPr/>
        </p:nvSpPr>
        <p:spPr>
          <a:xfrm>
            <a:off x="731520" y="502920"/>
            <a:ext cx="10515600" cy="777240"/>
          </a:xfrm>
          <a:prstGeom prst="rect">
            <a:avLst/>
          </a:prstGeom>
          <a:noFill/>
          <a:ln/>
        </p:spPr>
        <p:txBody>
          <a:bodyPr wrap="square" lIns="0" tIns="0" rIns="0" bIns="0" rtlCol="0" anchor="ctr"/>
          <a:lstStyle/>
          <a:p>
            <a:pPr indent="0" marL="0">
              <a:buNone/>
            </a:pPr>
            <a:r>
              <a:rPr lang="en-US" sz="3600" b="1" dirty="0">
                <a:solidFill>
                  <a:srgbClr val="23262F"/>
                </a:solidFill>
                <a:latin typeface="Cambria" pitchFamily="34" charset="0"/>
                <a:ea typeface="Cambria" pitchFamily="34" charset="-122"/>
                <a:cs typeface="Cambria" pitchFamily="34" charset="-120"/>
              </a:rPr>
              <a:t>A Rigorous, Reproducible Audit</a:t>
            </a:r>
            <a:endParaRPr lang="en-US" sz="3600" dirty="0"/>
          </a:p>
        </p:txBody>
      </p:sp>
      <p:sp>
        <p:nvSpPr>
          <p:cNvPr id="3" name="Text 1"/>
          <p:cNvSpPr/>
          <p:nvPr/>
        </p:nvSpPr>
        <p:spPr>
          <a:xfrm>
            <a:off x="731520" y="1234440"/>
            <a:ext cx="10241280" cy="457200"/>
          </a:xfrm>
          <a:prstGeom prst="rect">
            <a:avLst/>
          </a:prstGeom>
          <a:noFill/>
          <a:ln/>
        </p:spPr>
        <p:txBody>
          <a:bodyPr wrap="square" lIns="0" tIns="0" rIns="0" bIns="0" rtlCol="0" anchor="ctr"/>
          <a:lstStyle/>
          <a:p>
            <a:pPr indent="0" marL="0">
              <a:buNone/>
            </a:pPr>
            <a:r>
              <a:rPr lang="en-US" sz="1500" dirty="0">
                <a:solidFill>
                  <a:srgbClr val="6B7280"/>
                </a:solidFill>
                <a:latin typeface="Calibri" pitchFamily="34" charset="0"/>
                <a:ea typeface="Calibri" pitchFamily="34" charset="-122"/>
                <a:cs typeface="Calibri" pitchFamily="34" charset="-120"/>
              </a:rPr>
              <a:t>Deterministic settings. Real human ground truth. Two models, two generations apart.</a:t>
            </a:r>
            <a:endParaRPr lang="en-US" sz="1500" dirty="0"/>
          </a:p>
        </p:txBody>
      </p:sp>
      <p:sp>
        <p:nvSpPr>
          <p:cNvPr id="4" name="Shape 2"/>
          <p:cNvSpPr/>
          <p:nvPr/>
        </p:nvSpPr>
        <p:spPr>
          <a:xfrm>
            <a:off x="731520" y="1965960"/>
            <a:ext cx="2542032" cy="3337560"/>
          </a:xfrm>
          <a:prstGeom prst="roundRect">
            <a:avLst>
              <a:gd name="adj" fmla="val 3597"/>
            </a:avLst>
          </a:prstGeom>
          <a:solidFill>
            <a:srgbClr val="FFFFFF"/>
          </a:solidFill>
          <a:ln w="12700">
            <a:solidFill>
              <a:srgbClr val="E7DFD2"/>
            </a:solidFill>
            <a:prstDash val="solid"/>
          </a:ln>
          <a:effectLst>
            <a:outerShdw sx="100000" sy="100000" kx="0" ky="0" algn="bl" rotWithShape="0" blurRad="101600" dist="25400" dir="5400000">
              <a:srgbClr val="000000">
                <a:alpha val="7000"/>
              </a:srgbClr>
            </a:outerShdw>
          </a:effectLst>
        </p:spPr>
      </p:sp>
      <p:sp>
        <p:nvSpPr>
          <p:cNvPr id="5" name="Shape 3"/>
          <p:cNvSpPr/>
          <p:nvPr/>
        </p:nvSpPr>
        <p:spPr>
          <a:xfrm>
            <a:off x="987552" y="2240280"/>
            <a:ext cx="566928" cy="566928"/>
          </a:xfrm>
          <a:prstGeom prst="ellipse">
            <a:avLst/>
          </a:prstGeom>
          <a:solidFill>
            <a:srgbClr val="F1E2D8"/>
          </a:solidFill>
          <a:ln/>
        </p:spPr>
      </p:sp>
      <p:pic>
        <p:nvPicPr>
          <p:cNvPr id="6" name="Image 0" descr="preencoded.png">    </p:cNvPr>
          <p:cNvPicPr>
            <a:picLocks noChangeAspect="1"/>
          </p:cNvPicPr>
          <p:nvPr/>
        </p:nvPicPr>
        <p:blipFill>
          <a:blip r:embed="rId1"/>
          <a:stretch>
            <a:fillRect/>
          </a:stretch>
        </p:blipFill>
        <p:spPr>
          <a:xfrm>
            <a:off x="1134953" y="2387681"/>
            <a:ext cx="272125" cy="272125"/>
          </a:xfrm>
          <a:prstGeom prst="rect">
            <a:avLst/>
          </a:prstGeom>
        </p:spPr>
      </p:pic>
      <p:sp>
        <p:nvSpPr>
          <p:cNvPr id="7" name="Text 4"/>
          <p:cNvSpPr/>
          <p:nvPr/>
        </p:nvSpPr>
        <p:spPr>
          <a:xfrm>
            <a:off x="960120" y="2971800"/>
            <a:ext cx="2084832" cy="594360"/>
          </a:xfrm>
          <a:prstGeom prst="rect">
            <a:avLst/>
          </a:prstGeom>
          <a:noFill/>
          <a:ln/>
        </p:spPr>
        <p:txBody>
          <a:bodyPr wrap="square" lIns="0" tIns="0" rIns="0" bIns="0" rtlCol="0" anchor="ctr"/>
          <a:lstStyle/>
          <a:p>
            <a:pPr indent="0" marL="0">
              <a:buNone/>
            </a:pPr>
            <a:r>
              <a:rPr lang="en-US" sz="1500" b="1" dirty="0">
                <a:solidFill>
                  <a:srgbClr val="23262F"/>
                </a:solidFill>
                <a:latin typeface="Cambria" pitchFamily="34" charset="0"/>
                <a:ea typeface="Cambria" pitchFamily="34" charset="-122"/>
                <a:cs typeface="Cambria" pitchFamily="34" charset="-120"/>
              </a:rPr>
              <a:t>Deterministic Setup</a:t>
            </a:r>
            <a:endParaRPr lang="en-US" sz="1500" dirty="0"/>
          </a:p>
        </p:txBody>
      </p:sp>
      <p:sp>
        <p:nvSpPr>
          <p:cNvPr id="8" name="Text 5"/>
          <p:cNvSpPr/>
          <p:nvPr/>
        </p:nvSpPr>
        <p:spPr>
          <a:xfrm>
            <a:off x="960120" y="3566160"/>
            <a:ext cx="2084832" cy="164592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Temperature 0, fixed seed 42 — every result is reproducible, not lucky.</a:t>
            </a:r>
            <a:endParaRPr lang="en-US" sz="1200" dirty="0"/>
          </a:p>
        </p:txBody>
      </p:sp>
      <p:sp>
        <p:nvSpPr>
          <p:cNvPr id="9" name="Shape 6"/>
          <p:cNvSpPr/>
          <p:nvPr/>
        </p:nvSpPr>
        <p:spPr>
          <a:xfrm>
            <a:off x="3474720" y="1965960"/>
            <a:ext cx="2542032" cy="3337560"/>
          </a:xfrm>
          <a:prstGeom prst="roundRect">
            <a:avLst>
              <a:gd name="adj" fmla="val 3597"/>
            </a:avLst>
          </a:prstGeom>
          <a:solidFill>
            <a:srgbClr val="FFFFFF"/>
          </a:solidFill>
          <a:ln w="12700">
            <a:solidFill>
              <a:srgbClr val="E7DFD2"/>
            </a:solidFill>
            <a:prstDash val="solid"/>
          </a:ln>
          <a:effectLst>
            <a:outerShdw sx="100000" sy="100000" kx="0" ky="0" algn="bl" rotWithShape="0" blurRad="101600" dist="25400" dir="5400000">
              <a:srgbClr val="000000">
                <a:alpha val="7000"/>
              </a:srgbClr>
            </a:outerShdw>
          </a:effectLst>
        </p:spPr>
      </p:sp>
      <p:sp>
        <p:nvSpPr>
          <p:cNvPr id="10" name="Shape 7"/>
          <p:cNvSpPr/>
          <p:nvPr/>
        </p:nvSpPr>
        <p:spPr>
          <a:xfrm>
            <a:off x="3730752" y="2240280"/>
            <a:ext cx="566928" cy="566928"/>
          </a:xfrm>
          <a:prstGeom prst="ellipse">
            <a:avLst/>
          </a:prstGeom>
          <a:solidFill>
            <a:srgbClr val="F1E2D8"/>
          </a:solidFill>
          <a:ln/>
        </p:spPr>
      </p:sp>
      <p:pic>
        <p:nvPicPr>
          <p:cNvPr id="11" name="Image 1" descr="preencoded.png">    </p:cNvPr>
          <p:cNvPicPr>
            <a:picLocks noChangeAspect="1"/>
          </p:cNvPicPr>
          <p:nvPr/>
        </p:nvPicPr>
        <p:blipFill>
          <a:blip r:embed="rId2"/>
          <a:stretch>
            <a:fillRect/>
          </a:stretch>
        </p:blipFill>
        <p:spPr>
          <a:xfrm>
            <a:off x="3878153" y="2387681"/>
            <a:ext cx="272125" cy="272125"/>
          </a:xfrm>
          <a:prstGeom prst="rect">
            <a:avLst/>
          </a:prstGeom>
        </p:spPr>
      </p:pic>
      <p:sp>
        <p:nvSpPr>
          <p:cNvPr id="12" name="Text 8"/>
          <p:cNvSpPr/>
          <p:nvPr/>
        </p:nvSpPr>
        <p:spPr>
          <a:xfrm>
            <a:off x="3703320" y="2971800"/>
            <a:ext cx="2084832" cy="594360"/>
          </a:xfrm>
          <a:prstGeom prst="rect">
            <a:avLst/>
          </a:prstGeom>
          <a:noFill/>
          <a:ln/>
        </p:spPr>
        <p:txBody>
          <a:bodyPr wrap="square" lIns="0" tIns="0" rIns="0" bIns="0" rtlCol="0" anchor="ctr"/>
          <a:lstStyle/>
          <a:p>
            <a:pPr indent="0" marL="0">
              <a:buNone/>
            </a:pPr>
            <a:r>
              <a:rPr lang="en-US" sz="1500" b="1" dirty="0">
                <a:solidFill>
                  <a:srgbClr val="23262F"/>
                </a:solidFill>
                <a:latin typeface="Cambria" pitchFamily="34" charset="0"/>
                <a:ea typeface="Cambria" pitchFamily="34" charset="-122"/>
                <a:cs typeface="Cambria" pitchFamily="34" charset="-120"/>
              </a:rPr>
              <a:t>15-Segment Corpus</a:t>
            </a:r>
            <a:endParaRPr lang="en-US" sz="1500" dirty="0"/>
          </a:p>
        </p:txBody>
      </p:sp>
      <p:sp>
        <p:nvSpPr>
          <p:cNvPr id="13" name="Text 9"/>
          <p:cNvSpPr/>
          <p:nvPr/>
        </p:nvSpPr>
        <p:spPr>
          <a:xfrm>
            <a:off x="3703320" y="3566160"/>
            <a:ext cx="2084832" cy="164592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Legends + everyday rural conversation, including ritual Wixarika speech — the hardest edge case.</a:t>
            </a:r>
            <a:endParaRPr lang="en-US" sz="1200" dirty="0"/>
          </a:p>
        </p:txBody>
      </p:sp>
      <p:sp>
        <p:nvSpPr>
          <p:cNvPr id="14" name="Shape 10"/>
          <p:cNvSpPr/>
          <p:nvPr/>
        </p:nvSpPr>
        <p:spPr>
          <a:xfrm>
            <a:off x="6217920" y="1965960"/>
            <a:ext cx="2542032" cy="3337560"/>
          </a:xfrm>
          <a:prstGeom prst="roundRect">
            <a:avLst>
              <a:gd name="adj" fmla="val 3597"/>
            </a:avLst>
          </a:prstGeom>
          <a:solidFill>
            <a:srgbClr val="FFFFFF"/>
          </a:solidFill>
          <a:ln w="12700">
            <a:solidFill>
              <a:srgbClr val="E7DFD2"/>
            </a:solidFill>
            <a:prstDash val="solid"/>
          </a:ln>
          <a:effectLst>
            <a:outerShdw sx="100000" sy="100000" kx="0" ky="0" algn="bl" rotWithShape="0" blurRad="101600" dist="25400" dir="5400000">
              <a:srgbClr val="000000">
                <a:alpha val="7000"/>
              </a:srgbClr>
            </a:outerShdw>
          </a:effectLst>
        </p:spPr>
      </p:sp>
      <p:sp>
        <p:nvSpPr>
          <p:cNvPr id="15" name="Shape 11"/>
          <p:cNvSpPr/>
          <p:nvPr/>
        </p:nvSpPr>
        <p:spPr>
          <a:xfrm>
            <a:off x="6473952" y="2240280"/>
            <a:ext cx="566928" cy="566928"/>
          </a:xfrm>
          <a:prstGeom prst="ellipse">
            <a:avLst/>
          </a:prstGeom>
          <a:solidFill>
            <a:srgbClr val="F1E2D8"/>
          </a:solidFill>
          <a:ln/>
        </p:spPr>
      </p:sp>
      <p:pic>
        <p:nvPicPr>
          <p:cNvPr id="16" name="Image 2" descr="preencoded.png">    </p:cNvPr>
          <p:cNvPicPr>
            <a:picLocks noChangeAspect="1"/>
          </p:cNvPicPr>
          <p:nvPr/>
        </p:nvPicPr>
        <p:blipFill>
          <a:blip r:embed="rId3"/>
          <a:stretch>
            <a:fillRect/>
          </a:stretch>
        </p:blipFill>
        <p:spPr>
          <a:xfrm>
            <a:off x="6621353" y="2387681"/>
            <a:ext cx="272125" cy="272125"/>
          </a:xfrm>
          <a:prstGeom prst="rect">
            <a:avLst/>
          </a:prstGeom>
        </p:spPr>
      </p:pic>
      <p:sp>
        <p:nvSpPr>
          <p:cNvPr id="17" name="Text 12"/>
          <p:cNvSpPr/>
          <p:nvPr/>
        </p:nvSpPr>
        <p:spPr>
          <a:xfrm>
            <a:off x="6446520" y="2971800"/>
            <a:ext cx="2084832" cy="594360"/>
          </a:xfrm>
          <a:prstGeom prst="rect">
            <a:avLst/>
          </a:prstGeom>
          <a:noFill/>
          <a:ln/>
        </p:spPr>
        <p:txBody>
          <a:bodyPr wrap="square" lIns="0" tIns="0" rIns="0" bIns="0" rtlCol="0" anchor="ctr"/>
          <a:lstStyle/>
          <a:p>
            <a:pPr indent="0" marL="0">
              <a:buNone/>
            </a:pPr>
            <a:r>
              <a:rPr lang="en-US" sz="1500" b="1" dirty="0">
                <a:solidFill>
                  <a:srgbClr val="23262F"/>
                </a:solidFill>
                <a:latin typeface="Cambria" pitchFamily="34" charset="0"/>
                <a:ea typeface="Cambria" pitchFamily="34" charset="-122"/>
                <a:cs typeface="Cambria" pitchFamily="34" charset="-120"/>
              </a:rPr>
              <a:t>Human Ground Truth</a:t>
            </a:r>
            <a:endParaRPr lang="en-US" sz="1500" dirty="0"/>
          </a:p>
        </p:txBody>
      </p:sp>
      <p:sp>
        <p:nvSpPr>
          <p:cNvPr id="18" name="Text 13"/>
          <p:cNvSpPr/>
          <p:nvPr/>
        </p:nvSpPr>
        <p:spPr>
          <a:xfrm>
            <a:off x="6446520" y="3566160"/>
            <a:ext cx="2084832" cy="164592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Official transcriptions by our own team — never model-vs-model circular comparison.</a:t>
            </a:r>
            <a:endParaRPr lang="en-US" sz="1200" dirty="0"/>
          </a:p>
        </p:txBody>
      </p:sp>
      <p:sp>
        <p:nvSpPr>
          <p:cNvPr id="19" name="Shape 14"/>
          <p:cNvSpPr/>
          <p:nvPr/>
        </p:nvSpPr>
        <p:spPr>
          <a:xfrm>
            <a:off x="8961120" y="1965960"/>
            <a:ext cx="2542032" cy="3337560"/>
          </a:xfrm>
          <a:prstGeom prst="roundRect">
            <a:avLst>
              <a:gd name="adj" fmla="val 3597"/>
            </a:avLst>
          </a:prstGeom>
          <a:solidFill>
            <a:srgbClr val="FFFFFF"/>
          </a:solidFill>
          <a:ln w="12700">
            <a:solidFill>
              <a:srgbClr val="E7DFD2"/>
            </a:solidFill>
            <a:prstDash val="solid"/>
          </a:ln>
          <a:effectLst>
            <a:outerShdw sx="100000" sy="100000" kx="0" ky="0" algn="bl" rotWithShape="0" blurRad="101600" dist="25400" dir="5400000">
              <a:srgbClr val="000000">
                <a:alpha val="7000"/>
              </a:srgbClr>
            </a:outerShdw>
          </a:effectLst>
        </p:spPr>
      </p:sp>
      <p:sp>
        <p:nvSpPr>
          <p:cNvPr id="20" name="Shape 15"/>
          <p:cNvSpPr/>
          <p:nvPr/>
        </p:nvSpPr>
        <p:spPr>
          <a:xfrm>
            <a:off x="9217152" y="2240280"/>
            <a:ext cx="566928" cy="566928"/>
          </a:xfrm>
          <a:prstGeom prst="ellipse">
            <a:avLst/>
          </a:prstGeom>
          <a:solidFill>
            <a:srgbClr val="F1E2D8"/>
          </a:solidFill>
          <a:ln/>
        </p:spPr>
      </p:sp>
      <p:pic>
        <p:nvPicPr>
          <p:cNvPr id="21" name="Image 3" descr="preencoded.png">    </p:cNvPr>
          <p:cNvPicPr>
            <a:picLocks noChangeAspect="1"/>
          </p:cNvPicPr>
          <p:nvPr/>
        </p:nvPicPr>
        <p:blipFill>
          <a:blip r:embed="rId4"/>
          <a:stretch>
            <a:fillRect/>
          </a:stretch>
        </p:blipFill>
        <p:spPr>
          <a:xfrm>
            <a:off x="9364553" y="2387681"/>
            <a:ext cx="272125" cy="272125"/>
          </a:xfrm>
          <a:prstGeom prst="rect">
            <a:avLst/>
          </a:prstGeom>
        </p:spPr>
      </p:pic>
      <p:sp>
        <p:nvSpPr>
          <p:cNvPr id="22" name="Text 16"/>
          <p:cNvSpPr/>
          <p:nvPr/>
        </p:nvSpPr>
        <p:spPr>
          <a:xfrm>
            <a:off x="9189720" y="2971800"/>
            <a:ext cx="2084832" cy="594360"/>
          </a:xfrm>
          <a:prstGeom prst="rect">
            <a:avLst/>
          </a:prstGeom>
          <a:noFill/>
          <a:ln/>
        </p:spPr>
        <p:txBody>
          <a:bodyPr wrap="square" lIns="0" tIns="0" rIns="0" bIns="0" rtlCol="0" anchor="ctr"/>
          <a:lstStyle/>
          <a:p>
            <a:pPr indent="0" marL="0">
              <a:buNone/>
            </a:pPr>
            <a:r>
              <a:rPr lang="en-US" sz="1500" b="1" dirty="0">
                <a:solidFill>
                  <a:srgbClr val="23262F"/>
                </a:solidFill>
                <a:latin typeface="Cambria" pitchFamily="34" charset="0"/>
                <a:ea typeface="Cambria" pitchFamily="34" charset="-122"/>
                <a:cs typeface="Cambria" pitchFamily="34" charset="-120"/>
              </a:rPr>
              <a:t>Two Model Generations</a:t>
            </a:r>
            <a:endParaRPr lang="en-US" sz="1500" dirty="0"/>
          </a:p>
        </p:txBody>
      </p:sp>
      <p:sp>
        <p:nvSpPr>
          <p:cNvPr id="23" name="Text 17"/>
          <p:cNvSpPr/>
          <p:nvPr/>
        </p:nvSpPr>
        <p:spPr>
          <a:xfrm>
            <a:off x="9189720" y="3566160"/>
            <a:ext cx="2084832" cy="1645920"/>
          </a:xfrm>
          <a:prstGeom prst="rect">
            <a:avLst/>
          </a:prstGeom>
          <a:noFill/>
          <a:ln/>
        </p:spPr>
        <p:txBody>
          <a:bodyPr wrap="square" lIns="0" tIns="0" rIns="0" bIns="0" rtlCol="0" anchor="ctr"/>
          <a:lstStyle/>
          <a:p>
            <a:pPr indent="0" marL="0">
              <a:buNone/>
            </a:pPr>
            <a:r>
              <a:rPr lang="en-US" sz="1200" dirty="0">
                <a:solidFill>
                  <a:srgbClr val="6B7280"/>
                </a:solidFill>
                <a:latin typeface="Calibri" pitchFamily="34" charset="0"/>
                <a:ea typeface="Calibri" pitchFamily="34" charset="-122"/>
                <a:cs typeface="Calibri" pitchFamily="34" charset="-120"/>
              </a:rPr>
              <a:t>Whisper-large-v3 (open-source baseline) vs Gemini 1.5 Flash (advanced multimodal SOTA).</a:t>
            </a:r>
            <a:endParaRPr lang="en-US" sz="1200" dirty="0"/>
          </a:p>
        </p:txBody>
      </p:sp>
      <p:sp>
        <p:nvSpPr>
          <p:cNvPr id="24" name="Shape 18"/>
          <p:cNvSpPr/>
          <p:nvPr/>
        </p:nvSpPr>
        <p:spPr>
          <a:xfrm>
            <a:off x="731520" y="5532120"/>
            <a:ext cx="10725912" cy="868680"/>
          </a:xfrm>
          <a:prstGeom prst="roundRect">
            <a:avLst>
              <a:gd name="adj" fmla="val 8421"/>
            </a:avLst>
          </a:prstGeom>
          <a:solidFill>
            <a:srgbClr val="1B1F3B"/>
          </a:solidFill>
          <a:ln/>
        </p:spPr>
      </p:sp>
      <p:sp>
        <p:nvSpPr>
          <p:cNvPr id="25" name="Text 19"/>
          <p:cNvSpPr/>
          <p:nvPr/>
        </p:nvSpPr>
        <p:spPr>
          <a:xfrm>
            <a:off x="1005840" y="5532120"/>
            <a:ext cx="10149840" cy="86868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Why this matters: </a:t>
            </a:r>
            <a:pPr indent="0" marL="0">
              <a:buNone/>
            </a:pPr>
            <a:r>
              <a:rPr lang="en-US" sz="1350" dirty="0">
                <a:solidFill>
                  <a:srgbClr val="E7DCCB"/>
                </a:solidFill>
                <a:latin typeface="Calibri" pitchFamily="34" charset="0"/>
                <a:ea typeface="Calibri" pitchFamily="34" charset="-122"/>
                <a:cs typeface="Calibri" pitchFamily="34" charset="-120"/>
              </a:rPr>
              <a:t>We measure not just THAT models fail — we measure error typology (substitutions, omissions, insertions) to diagnose HOW and WHY they fail.</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31520" y="457200"/>
            <a:ext cx="10058400" cy="731520"/>
          </a:xfrm>
          <a:prstGeom prst="rect">
            <a:avLst/>
          </a:prstGeom>
          <a:noFill/>
          <a:ln/>
        </p:spPr>
        <p:txBody>
          <a:bodyPr wrap="square" lIns="0" tIns="0" rIns="0" bIns="0" rtlCol="0" anchor="ctr"/>
          <a:lstStyle/>
          <a:p>
            <a:pPr indent="0" marL="0">
              <a:buNone/>
            </a:pPr>
            <a:r>
              <a:rPr lang="en-US" sz="3600" b="1" dirty="0">
                <a:solidFill>
                  <a:srgbClr val="23262F"/>
                </a:solidFill>
                <a:latin typeface="Cambria" pitchFamily="34" charset="0"/>
                <a:ea typeface="Cambria" pitchFamily="34" charset="-122"/>
                <a:cs typeface="Cambria" pitchFamily="34" charset="-120"/>
              </a:rPr>
              <a:t>Both Models Fail — Badly</a:t>
            </a:r>
            <a:endParaRPr lang="en-US" sz="3600" dirty="0"/>
          </a:p>
        </p:txBody>
      </p:sp>
      <p:sp>
        <p:nvSpPr>
          <p:cNvPr id="3" name="Text 1"/>
          <p:cNvSpPr/>
          <p:nvPr/>
        </p:nvSpPr>
        <p:spPr>
          <a:xfrm>
            <a:off x="731520" y="1170432"/>
            <a:ext cx="10058400" cy="457200"/>
          </a:xfrm>
          <a:prstGeom prst="rect">
            <a:avLst/>
          </a:prstGeom>
          <a:noFill/>
          <a:ln/>
        </p:spPr>
        <p:txBody>
          <a:bodyPr wrap="square" lIns="0" tIns="0" rIns="0" bIns="0" rtlCol="0" anchor="ctr"/>
          <a:lstStyle/>
          <a:p>
            <a:pPr indent="0" marL="0">
              <a:buNone/>
            </a:pPr>
            <a:r>
              <a:rPr lang="en-US" sz="1450" dirty="0">
                <a:solidFill>
                  <a:srgbClr val="6B7280"/>
                </a:solidFill>
                <a:latin typeface="Calibri" pitchFamily="34" charset="0"/>
                <a:ea typeface="Calibri" pitchFamily="34" charset="-122"/>
                <a:cs typeface="Calibri" pitchFamily="34" charset="-120"/>
              </a:rPr>
              <a:t>Word Error Rate (WER) across the full corpus. Practical usability threshold: ~0.15</a:t>
            </a:r>
            <a:endParaRPr lang="en-US" sz="1450" dirty="0"/>
          </a:p>
        </p:txBody>
      </p:sp>
      <p:graphicFrame>
        <p:nvGraphicFramePr>
          <p:cNvPr id="4" name="Chart 0" descr=""/>
          <p:cNvGraphicFramePr/>
          <p:nvPr/>
        </p:nvGraphicFramePr>
        <p:xfrm>
          <a:off x="731520" y="1783080"/>
          <a:ext cx="5943600" cy="420624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6995160" y="1783080"/>
            <a:ext cx="4480560" cy="1234440"/>
          </a:xfrm>
          <a:prstGeom prst="roundRect">
            <a:avLst>
              <a:gd name="adj" fmla="val 7407"/>
            </a:avLst>
          </a:prstGeom>
          <a:solidFill>
            <a:srgbClr val="F4EDE4"/>
          </a:solidFill>
          <a:ln/>
        </p:spPr>
      </p:sp>
      <p:sp>
        <p:nvSpPr>
          <p:cNvPr id="6" name="Text 3"/>
          <p:cNvSpPr/>
          <p:nvPr/>
        </p:nvSpPr>
        <p:spPr>
          <a:xfrm>
            <a:off x="7269480" y="1920240"/>
            <a:ext cx="4023360" cy="1005840"/>
          </a:xfrm>
          <a:prstGeom prst="rect">
            <a:avLst/>
          </a:prstGeom>
          <a:noFill/>
          <a:ln/>
        </p:spPr>
        <p:txBody>
          <a:bodyPr wrap="square" lIns="0" tIns="0" rIns="0" bIns="0" rtlCol="0" anchor="ctr"/>
          <a:lstStyle/>
          <a:p>
            <a:pPr indent="0" marL="0">
              <a:buNone/>
            </a:pPr>
            <a:r>
              <a:rPr lang="en-US" sz="2600" b="1" dirty="0">
                <a:solidFill>
                  <a:srgbClr val="C2542C"/>
                </a:solidFill>
                <a:latin typeface="Calibri" pitchFamily="34" charset="0"/>
                <a:ea typeface="Calibri" pitchFamily="34" charset="-122"/>
                <a:cs typeface="Calibri" pitchFamily="34" charset="-120"/>
              </a:rPr>
              <a:t>10–15×</a:t>
            </a:r>
            <a:endParaRPr lang="en-US" sz="2600" dirty="0"/>
          </a:p>
          <a:p>
            <a:pPr indent="0" marL="0">
              <a:buNone/>
            </a:pPr>
            <a:r>
              <a:rPr lang="en-US" sz="1250" dirty="0">
                <a:solidFill>
                  <a:srgbClr val="23262F"/>
                </a:solidFill>
                <a:latin typeface="Calibri" pitchFamily="34" charset="0"/>
                <a:ea typeface="Calibri" pitchFamily="34" charset="-122"/>
                <a:cs typeface="Calibri" pitchFamily="34" charset="-120"/>
              </a:rPr>
              <a:t>above the threshold for usable voice services</a:t>
            </a:r>
            <a:endParaRPr lang="en-US" sz="2600" dirty="0"/>
          </a:p>
        </p:txBody>
      </p:sp>
      <p:sp>
        <p:nvSpPr>
          <p:cNvPr id="7" name="Shape 4"/>
          <p:cNvSpPr/>
          <p:nvPr/>
        </p:nvSpPr>
        <p:spPr>
          <a:xfrm>
            <a:off x="6995160" y="3154680"/>
            <a:ext cx="4480560" cy="1234440"/>
          </a:xfrm>
          <a:prstGeom prst="roundRect">
            <a:avLst>
              <a:gd name="adj" fmla="val 7407"/>
            </a:avLst>
          </a:prstGeom>
          <a:solidFill>
            <a:srgbClr val="F4EDE4"/>
          </a:solidFill>
          <a:ln/>
        </p:spPr>
      </p:sp>
      <p:sp>
        <p:nvSpPr>
          <p:cNvPr id="8" name="Text 5"/>
          <p:cNvSpPr/>
          <p:nvPr/>
        </p:nvSpPr>
        <p:spPr>
          <a:xfrm>
            <a:off x="7269480" y="3291840"/>
            <a:ext cx="4023360" cy="1005840"/>
          </a:xfrm>
          <a:prstGeom prst="rect">
            <a:avLst/>
          </a:prstGeom>
          <a:noFill/>
          <a:ln/>
        </p:spPr>
        <p:txBody>
          <a:bodyPr wrap="square" lIns="0" tIns="0" rIns="0" bIns="0" rtlCol="0" anchor="ctr"/>
          <a:lstStyle/>
          <a:p>
            <a:pPr indent="0" marL="0">
              <a:buNone/>
            </a:pPr>
            <a:r>
              <a:rPr lang="en-US" sz="2600" b="1" dirty="0">
                <a:solidFill>
                  <a:srgbClr val="2F4B7C"/>
                </a:solidFill>
                <a:latin typeface="Calibri" pitchFamily="34" charset="0"/>
                <a:ea typeface="Calibri" pitchFamily="34" charset="-122"/>
                <a:cs typeface="Calibri" pitchFamily="34" charset="-120"/>
              </a:rPr>
              <a:t>WER = 5.44</a:t>
            </a:r>
            <a:endParaRPr lang="en-US" sz="2600" dirty="0"/>
          </a:p>
          <a:p>
            <a:pPr indent="0" marL="0">
              <a:buNone/>
            </a:pPr>
            <a:r>
              <a:rPr lang="en-US" sz="1250" dirty="0">
                <a:solidFill>
                  <a:srgbClr val="23262F"/>
                </a:solidFill>
                <a:latin typeface="Calibri" pitchFamily="34" charset="0"/>
                <a:ea typeface="Calibri" pitchFamily="34" charset="-122"/>
                <a:cs typeface="Calibri" pitchFamily="34" charset="-120"/>
              </a:rPr>
              <a:t>worst case (Gemini, ritual Wixarika audio) — nearly 5× more errors than words</a:t>
            </a:r>
            <a:endParaRPr lang="en-US" sz="2600" dirty="0"/>
          </a:p>
        </p:txBody>
      </p:sp>
      <p:sp>
        <p:nvSpPr>
          <p:cNvPr id="9" name="Shape 6"/>
          <p:cNvSpPr/>
          <p:nvPr/>
        </p:nvSpPr>
        <p:spPr>
          <a:xfrm>
            <a:off x="6995160" y="4526280"/>
            <a:ext cx="4480560" cy="1463040"/>
          </a:xfrm>
          <a:prstGeom prst="roundRect">
            <a:avLst>
              <a:gd name="adj" fmla="val 6250"/>
            </a:avLst>
          </a:prstGeom>
          <a:solidFill>
            <a:srgbClr val="1B1F3B"/>
          </a:solidFill>
          <a:ln/>
        </p:spPr>
      </p:sp>
      <p:sp>
        <p:nvSpPr>
          <p:cNvPr id="10" name="Text 7"/>
          <p:cNvSpPr/>
          <p:nvPr/>
        </p:nvSpPr>
        <p:spPr>
          <a:xfrm>
            <a:off x="7269480" y="4663440"/>
            <a:ext cx="4023360" cy="1234440"/>
          </a:xfrm>
          <a:prstGeom prst="rect">
            <a:avLst/>
          </a:prstGeom>
          <a:noFill/>
          <a:ln/>
        </p:spPr>
        <p:txBody>
          <a:bodyPr wrap="square" lIns="0" tIns="0" rIns="0" bIns="0" rtlCol="0" anchor="ctr"/>
          <a:lstStyle/>
          <a:p>
            <a:pPr indent="0" marL="0">
              <a:buNone/>
            </a:pPr>
            <a:r>
              <a:rPr lang="en-US" sz="1400" dirty="0">
                <a:solidFill>
                  <a:srgbClr val="E7DCCB"/>
                </a:solidFill>
                <a:latin typeface="Calibri" pitchFamily="34" charset="0"/>
                <a:ea typeface="Calibri" pitchFamily="34" charset="-122"/>
                <a:cs typeface="Calibri" pitchFamily="34" charset="-120"/>
              </a:rPr>
              <a:t>Neither model — not even a current-generation multimodal SOTA system — </a:t>
            </a:r>
            <a:pPr indent="0" marL="0">
              <a:buNone/>
            </a:pPr>
            <a:r>
              <a:rPr lang="en-US" sz="1400" b="1" dirty="0">
                <a:solidFill>
                  <a:srgbClr val="FFFFFF"/>
                </a:solidFill>
                <a:latin typeface="Calibri" pitchFamily="34" charset="0"/>
                <a:ea typeface="Calibri" pitchFamily="34" charset="-122"/>
                <a:cs typeface="Calibri" pitchFamily="34" charset="-120"/>
              </a:rPr>
              <a:t>is usable today for rural Yucatecan Spanish.</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31520" y="457200"/>
            <a:ext cx="10515600" cy="731520"/>
          </a:xfrm>
          <a:prstGeom prst="rect">
            <a:avLst/>
          </a:prstGeom>
          <a:noFill/>
          <a:ln/>
        </p:spPr>
        <p:txBody>
          <a:bodyPr wrap="square" lIns="0" tIns="0" rIns="0" bIns="0" rtlCol="0" anchor="ctr"/>
          <a:lstStyle/>
          <a:p>
            <a:pPr indent="0" marL="0">
              <a:buNone/>
            </a:pPr>
            <a:r>
              <a:rPr lang="en-US" sz="3600" b="1" dirty="0">
                <a:solidFill>
                  <a:srgbClr val="23262F"/>
                </a:solidFill>
                <a:latin typeface="Cambria" pitchFamily="34" charset="0"/>
                <a:ea typeface="Cambria" pitchFamily="34" charset="-122"/>
                <a:cs typeface="Cambria" pitchFamily="34" charset="-120"/>
              </a:rPr>
              <a:t>Not Just THAT They Fail — HOW</a:t>
            </a:r>
            <a:endParaRPr lang="en-US" sz="3600" dirty="0"/>
          </a:p>
        </p:txBody>
      </p:sp>
      <p:sp>
        <p:nvSpPr>
          <p:cNvPr id="3" name="Text 1"/>
          <p:cNvSpPr/>
          <p:nvPr/>
        </p:nvSpPr>
        <p:spPr>
          <a:xfrm>
            <a:off x="731520" y="1170432"/>
            <a:ext cx="10058400" cy="457200"/>
          </a:xfrm>
          <a:prstGeom prst="rect">
            <a:avLst/>
          </a:prstGeom>
          <a:noFill/>
          <a:ln/>
        </p:spPr>
        <p:txBody>
          <a:bodyPr wrap="square" lIns="0" tIns="0" rIns="0" bIns="0" rtlCol="0" anchor="ctr"/>
          <a:lstStyle/>
          <a:p>
            <a:pPr indent="0" marL="0">
              <a:buNone/>
            </a:pPr>
            <a:r>
              <a:rPr lang="en-US" sz="1450" dirty="0">
                <a:solidFill>
                  <a:srgbClr val="6B7280"/>
                </a:solidFill>
                <a:latin typeface="Calibri" pitchFamily="34" charset="0"/>
                <a:ea typeface="Calibri" pitchFamily="34" charset="-122"/>
                <a:cs typeface="Calibri" pitchFamily="34" charset="-120"/>
              </a:rPr>
              <a:t>Error typology reveals two completely different failure mechanisms.</a:t>
            </a:r>
            <a:endParaRPr lang="en-US" sz="1450" dirty="0"/>
          </a:p>
        </p:txBody>
      </p:sp>
      <p:graphicFrame>
        <p:nvGraphicFramePr>
          <p:cNvPr id="4" name="Chart 0" descr=""/>
          <p:cNvGraphicFramePr/>
          <p:nvPr/>
        </p:nvGraphicFramePr>
        <p:xfrm>
          <a:off x="731520" y="1828800"/>
          <a:ext cx="5394960" cy="41605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6400800" y="1828800"/>
            <a:ext cx="5074920" cy="1965960"/>
          </a:xfrm>
          <a:prstGeom prst="roundRect">
            <a:avLst>
              <a:gd name="adj" fmla="val 4651"/>
            </a:avLst>
          </a:prstGeom>
          <a:solidFill>
            <a:srgbClr val="FBEDE7"/>
          </a:solidFill>
          <a:ln/>
        </p:spPr>
      </p:sp>
      <p:sp>
        <p:nvSpPr>
          <p:cNvPr id="6" name="Shape 3"/>
          <p:cNvSpPr/>
          <p:nvPr/>
        </p:nvSpPr>
        <p:spPr>
          <a:xfrm>
            <a:off x="6629400" y="2029968"/>
            <a:ext cx="502920" cy="502920"/>
          </a:xfrm>
          <a:prstGeom prst="ellipse">
            <a:avLst/>
          </a:prstGeom>
          <a:solidFill>
            <a:srgbClr val="FFFFFF"/>
          </a:solidFill>
          <a:ln/>
        </p:spPr>
      </p:sp>
      <p:pic>
        <p:nvPicPr>
          <p:cNvPr id="7" name="Image 0" descr="preencoded.png">    </p:cNvPr>
          <p:cNvPicPr>
            <a:picLocks noChangeAspect="1"/>
          </p:cNvPicPr>
          <p:nvPr/>
        </p:nvPicPr>
        <p:blipFill>
          <a:blip r:embed="rId2"/>
          <a:stretch>
            <a:fillRect/>
          </a:stretch>
        </p:blipFill>
        <p:spPr>
          <a:xfrm>
            <a:off x="6760159" y="2160727"/>
            <a:ext cx="241402" cy="241402"/>
          </a:xfrm>
          <a:prstGeom prst="rect">
            <a:avLst/>
          </a:prstGeom>
        </p:spPr>
      </p:pic>
      <p:sp>
        <p:nvSpPr>
          <p:cNvPr id="8" name="Text 4"/>
          <p:cNvSpPr/>
          <p:nvPr/>
        </p:nvSpPr>
        <p:spPr>
          <a:xfrm>
            <a:off x="7269480" y="2011680"/>
            <a:ext cx="4023360" cy="502920"/>
          </a:xfrm>
          <a:prstGeom prst="rect">
            <a:avLst/>
          </a:prstGeom>
          <a:noFill/>
          <a:ln/>
        </p:spPr>
        <p:txBody>
          <a:bodyPr wrap="square" lIns="0" tIns="0" rIns="0" bIns="0" rtlCol="0" anchor="ctr"/>
          <a:lstStyle/>
          <a:p>
            <a:pPr indent="0" marL="0">
              <a:buNone/>
            </a:pPr>
            <a:r>
              <a:rPr lang="en-US" sz="1550" b="1" dirty="0">
                <a:solidFill>
                  <a:srgbClr val="23262F"/>
                </a:solidFill>
                <a:latin typeface="Cambria" pitchFamily="34" charset="0"/>
                <a:ea typeface="Cambria" pitchFamily="34" charset="-122"/>
                <a:cs typeface="Cambria" pitchFamily="34" charset="-120"/>
              </a:rPr>
              <a:t>Whisper: Loop Hallucination</a:t>
            </a:r>
            <a:endParaRPr lang="en-US" sz="1550" dirty="0"/>
          </a:p>
        </p:txBody>
      </p:sp>
      <p:sp>
        <p:nvSpPr>
          <p:cNvPr id="9" name="Text 5"/>
          <p:cNvSpPr/>
          <p:nvPr/>
        </p:nvSpPr>
        <p:spPr>
          <a:xfrm>
            <a:off x="6629400" y="2697480"/>
            <a:ext cx="4617720" cy="1005840"/>
          </a:xfrm>
          <a:prstGeom prst="rect">
            <a:avLst/>
          </a:prstGeom>
          <a:noFill/>
          <a:ln/>
        </p:spPr>
        <p:txBody>
          <a:bodyPr wrap="square" lIns="0" tIns="0" rIns="0" bIns="0" rtlCol="0" anchor="ctr"/>
          <a:lstStyle/>
          <a:p>
            <a:pPr indent="0" marL="0">
              <a:buNone/>
            </a:pPr>
            <a:r>
              <a:rPr lang="en-US" sz="1250" dirty="0">
                <a:solidFill>
                  <a:srgbClr val="23262F"/>
                </a:solidFill>
                <a:latin typeface="Calibri" pitchFamily="34" charset="0"/>
                <a:ea typeface="Calibri" pitchFamily="34" charset="-122"/>
                <a:cs typeface="Calibri" pitchFamily="34" charset="-120"/>
              </a:rPr>
              <a:t>High insertions — the model doesn't just go silent, it invents text and gets stuck repeating the same invented phrase up to 41 times in a row.</a:t>
            </a:r>
            <a:endParaRPr lang="en-US" sz="1250" dirty="0"/>
          </a:p>
        </p:txBody>
      </p:sp>
      <p:sp>
        <p:nvSpPr>
          <p:cNvPr id="10" name="Shape 6"/>
          <p:cNvSpPr/>
          <p:nvPr/>
        </p:nvSpPr>
        <p:spPr>
          <a:xfrm>
            <a:off x="6400800" y="3977640"/>
            <a:ext cx="5074920" cy="2011680"/>
          </a:xfrm>
          <a:prstGeom prst="roundRect">
            <a:avLst>
              <a:gd name="adj" fmla="val 4545"/>
            </a:avLst>
          </a:prstGeom>
          <a:solidFill>
            <a:srgbClr val="E8EDF6"/>
          </a:solidFill>
          <a:ln/>
        </p:spPr>
      </p:sp>
      <p:sp>
        <p:nvSpPr>
          <p:cNvPr id="11" name="Shape 7"/>
          <p:cNvSpPr/>
          <p:nvPr/>
        </p:nvSpPr>
        <p:spPr>
          <a:xfrm>
            <a:off x="6629400" y="4178808"/>
            <a:ext cx="502920" cy="502920"/>
          </a:xfrm>
          <a:prstGeom prst="ellipse">
            <a:avLst/>
          </a:prstGeom>
          <a:solidFill>
            <a:srgbClr val="FFFFFF"/>
          </a:solidFill>
          <a:ln/>
        </p:spPr>
      </p:sp>
      <p:pic>
        <p:nvPicPr>
          <p:cNvPr id="12" name="Image 1" descr="preencoded.png">    </p:cNvPr>
          <p:cNvPicPr>
            <a:picLocks noChangeAspect="1"/>
          </p:cNvPicPr>
          <p:nvPr/>
        </p:nvPicPr>
        <p:blipFill>
          <a:blip r:embed="rId3"/>
          <a:stretch>
            <a:fillRect/>
          </a:stretch>
        </p:blipFill>
        <p:spPr>
          <a:xfrm>
            <a:off x="6760159" y="4309567"/>
            <a:ext cx="241402" cy="241402"/>
          </a:xfrm>
          <a:prstGeom prst="rect">
            <a:avLst/>
          </a:prstGeom>
        </p:spPr>
      </p:pic>
      <p:sp>
        <p:nvSpPr>
          <p:cNvPr id="13" name="Text 8"/>
          <p:cNvSpPr/>
          <p:nvPr/>
        </p:nvSpPr>
        <p:spPr>
          <a:xfrm>
            <a:off x="7269480" y="4160520"/>
            <a:ext cx="4023360" cy="502920"/>
          </a:xfrm>
          <a:prstGeom prst="rect">
            <a:avLst/>
          </a:prstGeom>
          <a:noFill/>
          <a:ln/>
        </p:spPr>
        <p:txBody>
          <a:bodyPr wrap="square" lIns="0" tIns="0" rIns="0" bIns="0" rtlCol="0" anchor="ctr"/>
          <a:lstStyle/>
          <a:p>
            <a:pPr indent="0" marL="0">
              <a:buNone/>
            </a:pPr>
            <a:r>
              <a:rPr lang="en-US" sz="1550" b="1" dirty="0">
                <a:solidFill>
                  <a:srgbClr val="23262F"/>
                </a:solidFill>
                <a:latin typeface="Cambria" pitchFamily="34" charset="0"/>
                <a:ea typeface="Cambria" pitchFamily="34" charset="-122"/>
                <a:cs typeface="Cambria" pitchFamily="34" charset="-120"/>
              </a:rPr>
              <a:t>Gemini: Language Switching</a:t>
            </a:r>
            <a:endParaRPr lang="en-US" sz="1550" dirty="0"/>
          </a:p>
        </p:txBody>
      </p:sp>
      <p:sp>
        <p:nvSpPr>
          <p:cNvPr id="14" name="Text 9"/>
          <p:cNvSpPr/>
          <p:nvPr/>
        </p:nvSpPr>
        <p:spPr>
          <a:xfrm>
            <a:off x="6629400" y="4846320"/>
            <a:ext cx="4617720" cy="1051560"/>
          </a:xfrm>
          <a:prstGeom prst="rect">
            <a:avLst/>
          </a:prstGeom>
          <a:noFill/>
          <a:ln/>
        </p:spPr>
        <p:txBody>
          <a:bodyPr wrap="square" lIns="0" tIns="0" rIns="0" bIns="0" rtlCol="0" anchor="ctr"/>
          <a:lstStyle/>
          <a:p>
            <a:pPr indent="0" marL="0">
              <a:buNone/>
            </a:pPr>
            <a:r>
              <a:rPr lang="en-US" sz="1250" dirty="0">
                <a:solidFill>
                  <a:srgbClr val="23262F"/>
                </a:solidFill>
                <a:latin typeface="Calibri" pitchFamily="34" charset="0"/>
                <a:ea typeface="Calibri" pitchFamily="34" charset="-122"/>
                <a:cs typeface="Calibri" pitchFamily="34" charset="-120"/>
              </a:rPr>
              <a:t>High substitutions — the model hears the audio, but reclassifies it: it silently translates Yucatecan Spanish into Maya output. Real words, wrong language.</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B1F3B"/>
        </a:solidFill>
      </p:bgPr>
    </p:bg>
    <p:spTree>
      <p:nvGrpSpPr>
        <p:cNvPr id="1" name=""/>
        <p:cNvGrpSpPr/>
        <p:nvPr/>
      </p:nvGrpSpPr>
      <p:grpSpPr>
        <a:xfrm>
          <a:off x="0" y="0"/>
          <a:ext cx="0" cy="0"/>
          <a:chOff x="0" y="0"/>
          <a:chExt cx="0" cy="0"/>
        </a:xfrm>
      </p:grpSpPr>
      <p:sp>
        <p:nvSpPr>
          <p:cNvPr id="2" name="Shape 0"/>
          <p:cNvSpPr/>
          <p:nvPr/>
        </p:nvSpPr>
        <p:spPr>
          <a:xfrm>
            <a:off x="9326880" y="4206240"/>
            <a:ext cx="5486400" cy="5486400"/>
          </a:xfrm>
          <a:prstGeom prst="ellipse">
            <a:avLst/>
          </a:prstGeom>
          <a:solidFill>
            <a:srgbClr val="12152B"/>
          </a:solidFill>
          <a:ln/>
        </p:spPr>
      </p:sp>
      <p:sp>
        <p:nvSpPr>
          <p:cNvPr id="3" name="Text 1"/>
          <p:cNvSpPr/>
          <p:nvPr/>
        </p:nvSpPr>
        <p:spPr>
          <a:xfrm>
            <a:off x="731520" y="502920"/>
            <a:ext cx="10058400" cy="77724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The Domino Effect</a:t>
            </a:r>
            <a:endParaRPr lang="en-US" sz="3800" dirty="0"/>
          </a:p>
        </p:txBody>
      </p:sp>
      <p:sp>
        <p:nvSpPr>
          <p:cNvPr id="4" name="Text 2"/>
          <p:cNvSpPr/>
          <p:nvPr/>
        </p:nvSpPr>
        <p:spPr>
          <a:xfrm>
            <a:off x="731520" y="1280160"/>
            <a:ext cx="10058400" cy="457200"/>
          </a:xfrm>
          <a:prstGeom prst="rect">
            <a:avLst/>
          </a:prstGeom>
          <a:noFill/>
          <a:ln/>
        </p:spPr>
        <p:txBody>
          <a:bodyPr wrap="square" lIns="0" tIns="0" rIns="0" bIns="0" rtlCol="0" anchor="ctr"/>
          <a:lstStyle/>
          <a:p>
            <a:pPr indent="0" marL="0">
              <a:buNone/>
            </a:pPr>
            <a:r>
              <a:rPr lang="en-US" sz="1550" i="1" dirty="0">
                <a:solidFill>
                  <a:srgbClr val="C9A98A"/>
                </a:solidFill>
                <a:latin typeface="Calibri" pitchFamily="34" charset="0"/>
                <a:ea typeface="Calibri" pitchFamily="34" charset="-122"/>
                <a:cs typeface="Calibri" pitchFamily="34" charset="-120"/>
              </a:rPr>
              <a:t>A transcription error doesn't stay a transcription error. It becomes an AI Safety incident.</a:t>
            </a:r>
            <a:endParaRPr lang="en-US" sz="1550" dirty="0"/>
          </a:p>
        </p:txBody>
      </p:sp>
      <p:sp>
        <p:nvSpPr>
          <p:cNvPr id="5" name="Shape 3"/>
          <p:cNvSpPr/>
          <p:nvPr/>
        </p:nvSpPr>
        <p:spPr>
          <a:xfrm>
            <a:off x="731520" y="2057400"/>
            <a:ext cx="3246120" cy="2743200"/>
          </a:xfrm>
          <a:prstGeom prst="roundRect">
            <a:avLst>
              <a:gd name="adj" fmla="val 3333"/>
            </a:avLst>
          </a:prstGeom>
          <a:solidFill>
            <a:srgbClr val="12152B"/>
          </a:solidFill>
          <a:ln/>
        </p:spPr>
      </p:sp>
      <p:sp>
        <p:nvSpPr>
          <p:cNvPr id="6" name="Shape 4"/>
          <p:cNvSpPr/>
          <p:nvPr/>
        </p:nvSpPr>
        <p:spPr>
          <a:xfrm>
            <a:off x="978408" y="2286000"/>
            <a:ext cx="566928" cy="566928"/>
          </a:xfrm>
          <a:prstGeom prst="ellipse">
            <a:avLst/>
          </a:prstGeom>
          <a:solidFill>
            <a:srgbClr val="C2542C"/>
          </a:solidFill>
          <a:ln/>
        </p:spPr>
      </p:sp>
      <p:pic>
        <p:nvPicPr>
          <p:cNvPr id="7" name="Image 0" descr="preencoded.png">    </p:cNvPr>
          <p:cNvPicPr>
            <a:picLocks noChangeAspect="1"/>
          </p:cNvPicPr>
          <p:nvPr/>
        </p:nvPicPr>
        <p:blipFill>
          <a:blip r:embed="rId1"/>
          <a:stretch>
            <a:fillRect/>
          </a:stretch>
        </p:blipFill>
        <p:spPr>
          <a:xfrm>
            <a:off x="1125809" y="2433401"/>
            <a:ext cx="272125" cy="272125"/>
          </a:xfrm>
          <a:prstGeom prst="rect">
            <a:avLst/>
          </a:prstGeom>
        </p:spPr>
      </p:pic>
      <p:sp>
        <p:nvSpPr>
          <p:cNvPr id="8" name="Text 5"/>
          <p:cNvSpPr/>
          <p:nvPr/>
        </p:nvSpPr>
        <p:spPr>
          <a:xfrm>
            <a:off x="978408" y="3017520"/>
            <a:ext cx="2743200" cy="45720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1. Speech In</a:t>
            </a:r>
            <a:endParaRPr lang="en-US" sz="1600" dirty="0"/>
          </a:p>
        </p:txBody>
      </p:sp>
      <p:sp>
        <p:nvSpPr>
          <p:cNvPr id="9" name="Text 6"/>
          <p:cNvSpPr/>
          <p:nvPr/>
        </p:nvSpPr>
        <p:spPr>
          <a:xfrm>
            <a:off x="978408" y="3520440"/>
            <a:ext cx="2743200" cy="1188720"/>
          </a:xfrm>
          <a:prstGeom prst="rect">
            <a:avLst/>
          </a:prstGeom>
          <a:noFill/>
          <a:ln/>
        </p:spPr>
        <p:txBody>
          <a:bodyPr wrap="square" lIns="0" tIns="0" rIns="0" bIns="0" rtlCol="0" anchor="ctr"/>
          <a:lstStyle/>
          <a:p>
            <a:pPr indent="0" marL="0">
              <a:buNone/>
            </a:pPr>
            <a:r>
              <a:rPr lang="en-US" sz="1250" dirty="0">
                <a:solidFill>
                  <a:srgbClr val="C7CADA"/>
                </a:solidFill>
                <a:latin typeface="Calibri" pitchFamily="34" charset="0"/>
                <a:ea typeface="Calibri" pitchFamily="34" charset="-122"/>
                <a:cs typeface="Calibri" pitchFamily="34" charset="-120"/>
              </a:rPr>
              <a:t>An elderly user asks a public kiosk about a health service in Yucatecan Spanish.</a:t>
            </a:r>
            <a:endParaRPr lang="en-US" sz="1250" dirty="0"/>
          </a:p>
        </p:txBody>
      </p:sp>
      <p:sp>
        <p:nvSpPr>
          <p:cNvPr id="10" name="Text 7"/>
          <p:cNvSpPr/>
          <p:nvPr/>
        </p:nvSpPr>
        <p:spPr>
          <a:xfrm>
            <a:off x="3995928" y="3246120"/>
            <a:ext cx="283464" cy="548640"/>
          </a:xfrm>
          <a:prstGeom prst="rect">
            <a:avLst/>
          </a:prstGeom>
          <a:noFill/>
          <a:ln/>
        </p:spPr>
        <p:txBody>
          <a:bodyPr wrap="square" lIns="0" tIns="0" rIns="0" bIns="0" rtlCol="0" anchor="ctr"/>
          <a:lstStyle/>
          <a:p>
            <a:pPr algn="ctr" indent="0" marL="0">
              <a:buNone/>
            </a:pPr>
            <a:r>
              <a:rPr lang="en-US" sz="2600" b="1" dirty="0">
                <a:solidFill>
                  <a:srgbClr val="C2542C"/>
                </a:solidFill>
              </a:rPr>
              <a:t>→</a:t>
            </a:r>
            <a:endParaRPr lang="en-US" sz="2600" dirty="0"/>
          </a:p>
        </p:txBody>
      </p:sp>
      <p:sp>
        <p:nvSpPr>
          <p:cNvPr id="11" name="Shape 8"/>
          <p:cNvSpPr/>
          <p:nvPr/>
        </p:nvSpPr>
        <p:spPr>
          <a:xfrm>
            <a:off x="4297680" y="2057400"/>
            <a:ext cx="3246120" cy="2743200"/>
          </a:xfrm>
          <a:prstGeom prst="roundRect">
            <a:avLst>
              <a:gd name="adj" fmla="val 3333"/>
            </a:avLst>
          </a:prstGeom>
          <a:solidFill>
            <a:srgbClr val="12152B"/>
          </a:solidFill>
          <a:ln/>
        </p:spPr>
      </p:sp>
      <p:sp>
        <p:nvSpPr>
          <p:cNvPr id="12" name="Shape 9"/>
          <p:cNvSpPr/>
          <p:nvPr/>
        </p:nvSpPr>
        <p:spPr>
          <a:xfrm>
            <a:off x="4544568" y="2286000"/>
            <a:ext cx="566928" cy="566928"/>
          </a:xfrm>
          <a:prstGeom prst="ellipse">
            <a:avLst/>
          </a:prstGeom>
          <a:solidFill>
            <a:srgbClr val="C2542C"/>
          </a:solidFill>
          <a:ln/>
        </p:spPr>
      </p:sp>
      <p:pic>
        <p:nvPicPr>
          <p:cNvPr id="13" name="Image 1" descr="preencoded.png">    </p:cNvPr>
          <p:cNvPicPr>
            <a:picLocks noChangeAspect="1"/>
          </p:cNvPicPr>
          <p:nvPr/>
        </p:nvPicPr>
        <p:blipFill>
          <a:blip r:embed="rId2"/>
          <a:stretch>
            <a:fillRect/>
          </a:stretch>
        </p:blipFill>
        <p:spPr>
          <a:xfrm>
            <a:off x="4691969" y="2433401"/>
            <a:ext cx="272125" cy="272125"/>
          </a:xfrm>
          <a:prstGeom prst="rect">
            <a:avLst/>
          </a:prstGeom>
        </p:spPr>
      </p:pic>
      <p:sp>
        <p:nvSpPr>
          <p:cNvPr id="14" name="Text 10"/>
          <p:cNvSpPr/>
          <p:nvPr/>
        </p:nvSpPr>
        <p:spPr>
          <a:xfrm>
            <a:off x="4544568" y="3017520"/>
            <a:ext cx="2743200" cy="45720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2. ASR Hallucinates</a:t>
            </a:r>
            <a:endParaRPr lang="en-US" sz="1600" dirty="0"/>
          </a:p>
        </p:txBody>
      </p:sp>
      <p:sp>
        <p:nvSpPr>
          <p:cNvPr id="15" name="Text 11"/>
          <p:cNvSpPr/>
          <p:nvPr/>
        </p:nvSpPr>
        <p:spPr>
          <a:xfrm>
            <a:off x="4544568" y="3520440"/>
            <a:ext cx="2743200" cy="1188720"/>
          </a:xfrm>
          <a:prstGeom prst="rect">
            <a:avLst/>
          </a:prstGeom>
          <a:noFill/>
          <a:ln/>
        </p:spPr>
        <p:txBody>
          <a:bodyPr wrap="square" lIns="0" tIns="0" rIns="0" bIns="0" rtlCol="0" anchor="ctr"/>
          <a:lstStyle/>
          <a:p>
            <a:pPr indent="0" marL="0">
              <a:buNone/>
            </a:pPr>
            <a:r>
              <a:rPr lang="en-US" sz="1250" dirty="0">
                <a:solidFill>
                  <a:srgbClr val="C7CADA"/>
                </a:solidFill>
                <a:latin typeface="Calibri" pitchFamily="34" charset="0"/>
                <a:ea typeface="Calibri" pitchFamily="34" charset="-122"/>
                <a:cs typeface="Calibri" pitchFamily="34" charset="-120"/>
              </a:rPr>
              <a:t>Whisper mishears and loops on an unrelated, even vulgar, invented phrase.</a:t>
            </a:r>
            <a:endParaRPr lang="en-US" sz="1250" dirty="0"/>
          </a:p>
        </p:txBody>
      </p:sp>
      <p:sp>
        <p:nvSpPr>
          <p:cNvPr id="16" name="Text 12"/>
          <p:cNvSpPr/>
          <p:nvPr/>
        </p:nvSpPr>
        <p:spPr>
          <a:xfrm>
            <a:off x="7562088" y="3246120"/>
            <a:ext cx="283464" cy="548640"/>
          </a:xfrm>
          <a:prstGeom prst="rect">
            <a:avLst/>
          </a:prstGeom>
          <a:noFill/>
          <a:ln/>
        </p:spPr>
        <p:txBody>
          <a:bodyPr wrap="square" lIns="0" tIns="0" rIns="0" bIns="0" rtlCol="0" anchor="ctr"/>
          <a:lstStyle/>
          <a:p>
            <a:pPr algn="ctr" indent="0" marL="0">
              <a:buNone/>
            </a:pPr>
            <a:r>
              <a:rPr lang="en-US" sz="2600" b="1" dirty="0">
                <a:solidFill>
                  <a:srgbClr val="C2542C"/>
                </a:solidFill>
              </a:rPr>
              <a:t>→</a:t>
            </a:r>
            <a:endParaRPr lang="en-US" sz="2600" dirty="0"/>
          </a:p>
        </p:txBody>
      </p:sp>
      <p:sp>
        <p:nvSpPr>
          <p:cNvPr id="17" name="Shape 13"/>
          <p:cNvSpPr/>
          <p:nvPr/>
        </p:nvSpPr>
        <p:spPr>
          <a:xfrm>
            <a:off x="7863840" y="2057400"/>
            <a:ext cx="3246120" cy="2743200"/>
          </a:xfrm>
          <a:prstGeom prst="roundRect">
            <a:avLst>
              <a:gd name="adj" fmla="val 3333"/>
            </a:avLst>
          </a:prstGeom>
          <a:solidFill>
            <a:srgbClr val="12152B"/>
          </a:solidFill>
          <a:ln/>
        </p:spPr>
      </p:sp>
      <p:sp>
        <p:nvSpPr>
          <p:cNvPr id="18" name="Shape 14"/>
          <p:cNvSpPr/>
          <p:nvPr/>
        </p:nvSpPr>
        <p:spPr>
          <a:xfrm>
            <a:off x="8110728" y="2286000"/>
            <a:ext cx="566928" cy="566928"/>
          </a:xfrm>
          <a:prstGeom prst="ellipse">
            <a:avLst/>
          </a:prstGeom>
          <a:solidFill>
            <a:srgbClr val="C2542C"/>
          </a:solidFill>
          <a:ln/>
        </p:spPr>
      </p:sp>
      <p:pic>
        <p:nvPicPr>
          <p:cNvPr id="19" name="Image 2" descr="preencoded.png">    </p:cNvPr>
          <p:cNvPicPr>
            <a:picLocks noChangeAspect="1"/>
          </p:cNvPicPr>
          <p:nvPr/>
        </p:nvPicPr>
        <p:blipFill>
          <a:blip r:embed="rId3"/>
          <a:stretch>
            <a:fillRect/>
          </a:stretch>
        </p:blipFill>
        <p:spPr>
          <a:xfrm>
            <a:off x="8258129" y="2433401"/>
            <a:ext cx="272125" cy="272125"/>
          </a:xfrm>
          <a:prstGeom prst="rect">
            <a:avLst/>
          </a:prstGeom>
        </p:spPr>
      </p:pic>
      <p:sp>
        <p:nvSpPr>
          <p:cNvPr id="20" name="Text 15"/>
          <p:cNvSpPr/>
          <p:nvPr/>
        </p:nvSpPr>
        <p:spPr>
          <a:xfrm>
            <a:off x="8110728" y="3017520"/>
            <a:ext cx="2743200" cy="45720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3. Chatbot Responds</a:t>
            </a:r>
            <a:endParaRPr lang="en-US" sz="1600" dirty="0"/>
          </a:p>
        </p:txBody>
      </p:sp>
      <p:sp>
        <p:nvSpPr>
          <p:cNvPr id="21" name="Text 16"/>
          <p:cNvSpPr/>
          <p:nvPr/>
        </p:nvSpPr>
        <p:spPr>
          <a:xfrm>
            <a:off x="8110728" y="3520440"/>
            <a:ext cx="2743200" cy="1188720"/>
          </a:xfrm>
          <a:prstGeom prst="rect">
            <a:avLst/>
          </a:prstGeom>
          <a:noFill/>
          <a:ln/>
        </p:spPr>
        <p:txBody>
          <a:bodyPr wrap="square" lIns="0" tIns="0" rIns="0" bIns="0" rtlCol="0" anchor="ctr"/>
          <a:lstStyle/>
          <a:p>
            <a:pPr indent="0" marL="0">
              <a:buNone/>
            </a:pPr>
            <a:r>
              <a:rPr lang="en-US" sz="1250" dirty="0">
                <a:solidFill>
                  <a:srgbClr val="C7CADA"/>
                </a:solidFill>
                <a:latin typeface="Calibri" pitchFamily="34" charset="0"/>
                <a:ea typeface="Calibri" pitchFamily="34" charset="-122"/>
                <a:cs typeface="Calibri" pitchFamily="34" charset="-120"/>
              </a:rPr>
              <a:t>The downstream LLM answers the hallucinated text — not the real question.</a:t>
            </a:r>
            <a:endParaRPr lang="en-US" sz="1250" dirty="0"/>
          </a:p>
        </p:txBody>
      </p:sp>
      <p:sp>
        <p:nvSpPr>
          <p:cNvPr id="22" name="Shape 17"/>
          <p:cNvSpPr/>
          <p:nvPr/>
        </p:nvSpPr>
        <p:spPr>
          <a:xfrm>
            <a:off x="731520" y="5074920"/>
            <a:ext cx="10725912" cy="1325880"/>
          </a:xfrm>
          <a:prstGeom prst="roundRect">
            <a:avLst>
              <a:gd name="adj" fmla="val 6897"/>
            </a:avLst>
          </a:prstGeom>
          <a:solidFill>
            <a:srgbClr val="C2542C"/>
          </a:solidFill>
          <a:ln/>
        </p:spPr>
      </p:sp>
      <p:sp>
        <p:nvSpPr>
          <p:cNvPr id="23" name="Text 18"/>
          <p:cNvSpPr/>
          <p:nvPr/>
        </p:nvSpPr>
        <p:spPr>
          <a:xfrm>
            <a:off x="1051560" y="5074920"/>
            <a:ext cx="1005840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The real cost: </a:t>
            </a:r>
            <a:pPr indent="0" marL="0">
              <a:buNone/>
            </a:pPr>
            <a:r>
              <a:rPr lang="en-US" sz="1450" dirty="0">
                <a:solidFill>
                  <a:srgbClr val="FBEDE7"/>
                </a:solidFill>
                <a:latin typeface="Calibri" pitchFamily="34" charset="0"/>
                <a:ea typeface="Calibri" pitchFamily="34" charset="-122"/>
                <a:cs typeface="Calibri" pitchFamily="34" charset="-120"/>
              </a:rPr>
              <a:t>this isn't “wrong text on a screen.” It's a user who came for health information, and instead was met with confusion or insult — excluded by a system that was supposed to serve them.</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EDE4"/>
        </a:solidFill>
      </p:bgPr>
    </p:bg>
    <p:spTree>
      <p:nvGrpSpPr>
        <p:cNvPr id="1" name=""/>
        <p:cNvGrpSpPr/>
        <p:nvPr/>
      </p:nvGrpSpPr>
      <p:grpSpPr>
        <a:xfrm>
          <a:off x="0" y="0"/>
          <a:ext cx="0" cy="0"/>
          <a:chOff x="0" y="0"/>
          <a:chExt cx="0" cy="0"/>
        </a:xfrm>
      </p:grpSpPr>
      <p:sp>
        <p:nvSpPr>
          <p:cNvPr id="2" name="Text 0"/>
          <p:cNvSpPr/>
          <p:nvPr/>
        </p:nvSpPr>
        <p:spPr>
          <a:xfrm>
            <a:off x="731520" y="502920"/>
            <a:ext cx="10515600" cy="777240"/>
          </a:xfrm>
          <a:prstGeom prst="rect">
            <a:avLst/>
          </a:prstGeom>
          <a:noFill/>
          <a:ln/>
        </p:spPr>
        <p:txBody>
          <a:bodyPr wrap="square" lIns="0" tIns="0" rIns="0" bIns="0" rtlCol="0" anchor="ctr"/>
          <a:lstStyle/>
          <a:p>
            <a:pPr indent="0" marL="0">
              <a:buNone/>
            </a:pPr>
            <a:r>
              <a:rPr lang="en-US" sz="3400" b="1" dirty="0">
                <a:solidFill>
                  <a:srgbClr val="23262F"/>
                </a:solidFill>
                <a:latin typeface="Cambria" pitchFamily="34" charset="0"/>
                <a:ea typeface="Cambria" pitchFamily="34" charset="-122"/>
                <a:cs typeface="Cambria" pitchFamily="34" charset="-120"/>
              </a:rPr>
              <a:t>What This Means — and What's Next</a:t>
            </a:r>
            <a:endParaRPr lang="en-US" sz="3400" dirty="0"/>
          </a:p>
        </p:txBody>
      </p:sp>
      <p:sp>
        <p:nvSpPr>
          <p:cNvPr id="3" name="Shape 1"/>
          <p:cNvSpPr/>
          <p:nvPr/>
        </p:nvSpPr>
        <p:spPr>
          <a:xfrm>
            <a:off x="731520" y="1508760"/>
            <a:ext cx="5166360" cy="1600200"/>
          </a:xfrm>
          <a:prstGeom prst="roundRect">
            <a:avLst>
              <a:gd name="adj" fmla="val 5714"/>
            </a:avLst>
          </a:prstGeom>
          <a:solidFill>
            <a:srgbClr val="FFFFFF"/>
          </a:solidFill>
          <a:ln/>
          <a:effectLst>
            <a:outerShdw sx="100000" sy="100000" kx="0" ky="0" algn="bl" rotWithShape="0" blurRad="101600" dist="25400" dir="5400000">
              <a:srgbClr val="000000">
                <a:alpha val="7000"/>
              </a:srgbClr>
            </a:outerShdw>
          </a:effectLst>
        </p:spPr>
      </p:sp>
      <p:sp>
        <p:nvSpPr>
          <p:cNvPr id="4" name="Shape 2"/>
          <p:cNvSpPr/>
          <p:nvPr/>
        </p:nvSpPr>
        <p:spPr>
          <a:xfrm>
            <a:off x="960120" y="1709928"/>
            <a:ext cx="502920" cy="502920"/>
          </a:xfrm>
          <a:prstGeom prst="ellipse">
            <a:avLst/>
          </a:prstGeom>
          <a:solidFill>
            <a:srgbClr val="F1E2D8"/>
          </a:solidFill>
          <a:ln/>
        </p:spPr>
      </p:sp>
      <p:pic>
        <p:nvPicPr>
          <p:cNvPr id="5" name="Image 0" descr="preencoded.png">    </p:cNvPr>
          <p:cNvPicPr>
            <a:picLocks noChangeAspect="1"/>
          </p:cNvPicPr>
          <p:nvPr/>
        </p:nvPicPr>
        <p:blipFill>
          <a:blip r:embed="rId1"/>
          <a:stretch>
            <a:fillRect/>
          </a:stretch>
        </p:blipFill>
        <p:spPr>
          <a:xfrm>
            <a:off x="1090879" y="1840687"/>
            <a:ext cx="241402" cy="241402"/>
          </a:xfrm>
          <a:prstGeom prst="rect">
            <a:avLst/>
          </a:prstGeom>
        </p:spPr>
      </p:pic>
      <p:sp>
        <p:nvSpPr>
          <p:cNvPr id="6" name="Text 3"/>
          <p:cNvSpPr/>
          <p:nvPr/>
        </p:nvSpPr>
        <p:spPr>
          <a:xfrm>
            <a:off x="1600200" y="1673352"/>
            <a:ext cx="4069080" cy="457200"/>
          </a:xfrm>
          <a:prstGeom prst="rect">
            <a:avLst/>
          </a:prstGeom>
          <a:noFill/>
          <a:ln/>
        </p:spPr>
        <p:txBody>
          <a:bodyPr wrap="square" lIns="0" tIns="0" rIns="0" bIns="0" rtlCol="0" anchor="ctr"/>
          <a:lstStyle/>
          <a:p>
            <a:pPr indent="0" marL="0">
              <a:buNone/>
            </a:pPr>
            <a:r>
              <a:rPr lang="en-US" sz="1450" b="1" dirty="0">
                <a:solidFill>
                  <a:srgbClr val="23262F"/>
                </a:solidFill>
                <a:latin typeface="Cambria" pitchFamily="34" charset="0"/>
                <a:ea typeface="Cambria" pitchFamily="34" charset="-122"/>
                <a:cs typeface="Cambria" pitchFamily="34" charset="-120"/>
              </a:rPr>
              <a:t>No SOTA model is usable today</a:t>
            </a:r>
            <a:endParaRPr lang="en-US" sz="1450" dirty="0"/>
          </a:p>
        </p:txBody>
      </p:sp>
      <p:sp>
        <p:nvSpPr>
          <p:cNvPr id="7" name="Text 4"/>
          <p:cNvSpPr/>
          <p:nvPr/>
        </p:nvSpPr>
        <p:spPr>
          <a:xfrm>
            <a:off x="1600200" y="2130552"/>
            <a:ext cx="4069080" cy="86868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for rural Yucatecan Spanish, regardless of model size or generation.</a:t>
            </a:r>
            <a:endParaRPr lang="en-US" sz="1150" dirty="0"/>
          </a:p>
        </p:txBody>
      </p:sp>
      <p:sp>
        <p:nvSpPr>
          <p:cNvPr id="8" name="Shape 5"/>
          <p:cNvSpPr/>
          <p:nvPr/>
        </p:nvSpPr>
        <p:spPr>
          <a:xfrm>
            <a:off x="6263640" y="1508760"/>
            <a:ext cx="5166360" cy="1600200"/>
          </a:xfrm>
          <a:prstGeom prst="roundRect">
            <a:avLst>
              <a:gd name="adj" fmla="val 5714"/>
            </a:avLst>
          </a:prstGeom>
          <a:solidFill>
            <a:srgbClr val="FFFFFF"/>
          </a:solidFill>
          <a:ln/>
          <a:effectLst>
            <a:outerShdw sx="100000" sy="100000" kx="0" ky="0" algn="bl" rotWithShape="0" blurRad="101600" dist="25400" dir="5400000">
              <a:srgbClr val="000000">
                <a:alpha val="7000"/>
              </a:srgbClr>
            </a:outerShdw>
          </a:effectLst>
        </p:spPr>
      </p:sp>
      <p:sp>
        <p:nvSpPr>
          <p:cNvPr id="9" name="Shape 6"/>
          <p:cNvSpPr/>
          <p:nvPr/>
        </p:nvSpPr>
        <p:spPr>
          <a:xfrm>
            <a:off x="6492240" y="1709928"/>
            <a:ext cx="502920" cy="502920"/>
          </a:xfrm>
          <a:prstGeom prst="ellipse">
            <a:avLst/>
          </a:prstGeom>
          <a:solidFill>
            <a:srgbClr val="F1E2D8"/>
          </a:solidFill>
          <a:ln/>
        </p:spPr>
      </p:sp>
      <p:pic>
        <p:nvPicPr>
          <p:cNvPr id="10" name="Image 1" descr="preencoded.png">    </p:cNvPr>
          <p:cNvPicPr>
            <a:picLocks noChangeAspect="1"/>
          </p:cNvPicPr>
          <p:nvPr/>
        </p:nvPicPr>
        <p:blipFill>
          <a:blip r:embed="rId2"/>
          <a:stretch>
            <a:fillRect/>
          </a:stretch>
        </p:blipFill>
        <p:spPr>
          <a:xfrm>
            <a:off x="6622999" y="1840687"/>
            <a:ext cx="241402" cy="241402"/>
          </a:xfrm>
          <a:prstGeom prst="rect">
            <a:avLst/>
          </a:prstGeom>
        </p:spPr>
      </p:pic>
      <p:sp>
        <p:nvSpPr>
          <p:cNvPr id="11" name="Text 7"/>
          <p:cNvSpPr/>
          <p:nvPr/>
        </p:nvSpPr>
        <p:spPr>
          <a:xfrm>
            <a:off x="7132320" y="1673352"/>
            <a:ext cx="4069080" cy="457200"/>
          </a:xfrm>
          <a:prstGeom prst="rect">
            <a:avLst/>
          </a:prstGeom>
          <a:noFill/>
          <a:ln/>
        </p:spPr>
        <p:txBody>
          <a:bodyPr wrap="square" lIns="0" tIns="0" rIns="0" bIns="0" rtlCol="0" anchor="ctr"/>
          <a:lstStyle/>
          <a:p>
            <a:pPr indent="0" marL="0">
              <a:buNone/>
            </a:pPr>
            <a:r>
              <a:rPr lang="en-US" sz="1450" b="1" dirty="0">
                <a:solidFill>
                  <a:srgbClr val="23262F"/>
                </a:solidFill>
                <a:latin typeface="Cambria" pitchFamily="34" charset="0"/>
                <a:ea typeface="Cambria" pitchFamily="34" charset="-122"/>
                <a:cs typeface="Cambria" pitchFamily="34" charset="-120"/>
              </a:rPr>
              <a:t>Failure modes are qualitatively different</a:t>
            </a:r>
            <a:endParaRPr lang="en-US" sz="1450" dirty="0"/>
          </a:p>
        </p:txBody>
      </p:sp>
      <p:sp>
        <p:nvSpPr>
          <p:cNvPr id="12" name="Text 8"/>
          <p:cNvSpPr/>
          <p:nvPr/>
        </p:nvSpPr>
        <p:spPr>
          <a:xfrm>
            <a:off x="7132320" y="2130552"/>
            <a:ext cx="4069080" cy="86868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Whisper hallucinates; Gemini misclassifies language. Two distinct engineering problems.</a:t>
            </a:r>
            <a:endParaRPr lang="en-US" sz="1150" dirty="0"/>
          </a:p>
        </p:txBody>
      </p:sp>
      <p:sp>
        <p:nvSpPr>
          <p:cNvPr id="13" name="Shape 9"/>
          <p:cNvSpPr/>
          <p:nvPr/>
        </p:nvSpPr>
        <p:spPr>
          <a:xfrm>
            <a:off x="731520" y="3337560"/>
            <a:ext cx="5166360" cy="1600200"/>
          </a:xfrm>
          <a:prstGeom prst="roundRect">
            <a:avLst>
              <a:gd name="adj" fmla="val 5714"/>
            </a:avLst>
          </a:prstGeom>
          <a:solidFill>
            <a:srgbClr val="FFFFFF"/>
          </a:solidFill>
          <a:ln/>
          <a:effectLst>
            <a:outerShdw sx="100000" sy="100000" kx="0" ky="0" algn="bl" rotWithShape="0" blurRad="101600" dist="25400" dir="5400000">
              <a:srgbClr val="000000">
                <a:alpha val="7000"/>
              </a:srgbClr>
            </a:outerShdw>
          </a:effectLst>
        </p:spPr>
      </p:sp>
      <p:sp>
        <p:nvSpPr>
          <p:cNvPr id="14" name="Shape 10"/>
          <p:cNvSpPr/>
          <p:nvPr/>
        </p:nvSpPr>
        <p:spPr>
          <a:xfrm>
            <a:off x="960120" y="3538728"/>
            <a:ext cx="502920" cy="502920"/>
          </a:xfrm>
          <a:prstGeom prst="ellipse">
            <a:avLst/>
          </a:prstGeom>
          <a:solidFill>
            <a:srgbClr val="F1E2D8"/>
          </a:solidFill>
          <a:ln/>
        </p:spPr>
      </p:sp>
      <p:pic>
        <p:nvPicPr>
          <p:cNvPr id="15" name="Image 2" descr="preencoded.png">    </p:cNvPr>
          <p:cNvPicPr>
            <a:picLocks noChangeAspect="1"/>
          </p:cNvPicPr>
          <p:nvPr/>
        </p:nvPicPr>
        <p:blipFill>
          <a:blip r:embed="rId3"/>
          <a:stretch>
            <a:fillRect/>
          </a:stretch>
        </p:blipFill>
        <p:spPr>
          <a:xfrm>
            <a:off x="1090879" y="3669487"/>
            <a:ext cx="241402" cy="241402"/>
          </a:xfrm>
          <a:prstGeom prst="rect">
            <a:avLst/>
          </a:prstGeom>
        </p:spPr>
      </p:pic>
      <p:sp>
        <p:nvSpPr>
          <p:cNvPr id="16" name="Text 11"/>
          <p:cNvSpPr/>
          <p:nvPr/>
        </p:nvSpPr>
        <p:spPr>
          <a:xfrm>
            <a:off x="1600200" y="3502152"/>
            <a:ext cx="4069080" cy="457200"/>
          </a:xfrm>
          <a:prstGeom prst="rect">
            <a:avLst/>
          </a:prstGeom>
          <a:noFill/>
          <a:ln/>
        </p:spPr>
        <p:txBody>
          <a:bodyPr wrap="square" lIns="0" tIns="0" rIns="0" bIns="0" rtlCol="0" anchor="ctr"/>
          <a:lstStyle/>
          <a:p>
            <a:pPr indent="0" marL="0">
              <a:buNone/>
            </a:pPr>
            <a:r>
              <a:rPr lang="en-US" sz="1450" b="1" dirty="0">
                <a:solidFill>
                  <a:srgbClr val="23262F"/>
                </a:solidFill>
                <a:latin typeface="Cambria" pitchFamily="34" charset="0"/>
                <a:ea typeface="Cambria" pitchFamily="34" charset="-122"/>
                <a:cs typeface="Cambria" pitchFamily="34" charset="-120"/>
              </a:rPr>
              <a:t>The pattern is systematic, not random</a:t>
            </a:r>
            <a:endParaRPr lang="en-US" sz="1450" dirty="0"/>
          </a:p>
        </p:txBody>
      </p:sp>
      <p:sp>
        <p:nvSpPr>
          <p:cNvPr id="17" name="Text 12"/>
          <p:cNvSpPr/>
          <p:nvPr/>
        </p:nvSpPr>
        <p:spPr>
          <a:xfrm>
            <a:off x="1600200" y="3959352"/>
            <a:ext cx="4069080" cy="86868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Severity scales directly with the intensity of Maya linguistic influence.</a:t>
            </a:r>
            <a:endParaRPr lang="en-US" sz="1150" dirty="0"/>
          </a:p>
        </p:txBody>
      </p:sp>
      <p:sp>
        <p:nvSpPr>
          <p:cNvPr id="18" name="Shape 13"/>
          <p:cNvSpPr/>
          <p:nvPr/>
        </p:nvSpPr>
        <p:spPr>
          <a:xfrm>
            <a:off x="6263640" y="3337560"/>
            <a:ext cx="5166360" cy="1600200"/>
          </a:xfrm>
          <a:prstGeom prst="roundRect">
            <a:avLst>
              <a:gd name="adj" fmla="val 5714"/>
            </a:avLst>
          </a:prstGeom>
          <a:solidFill>
            <a:srgbClr val="FFFFFF"/>
          </a:solidFill>
          <a:ln/>
          <a:effectLst>
            <a:outerShdw sx="100000" sy="100000" kx="0" ky="0" algn="bl" rotWithShape="0" blurRad="101600" dist="25400" dir="5400000">
              <a:srgbClr val="000000">
                <a:alpha val="7000"/>
              </a:srgbClr>
            </a:outerShdw>
          </a:effectLst>
        </p:spPr>
      </p:sp>
      <p:sp>
        <p:nvSpPr>
          <p:cNvPr id="19" name="Shape 14"/>
          <p:cNvSpPr/>
          <p:nvPr/>
        </p:nvSpPr>
        <p:spPr>
          <a:xfrm>
            <a:off x="6492240" y="3538728"/>
            <a:ext cx="502920" cy="502920"/>
          </a:xfrm>
          <a:prstGeom prst="ellipse">
            <a:avLst/>
          </a:prstGeom>
          <a:solidFill>
            <a:srgbClr val="F1E2D8"/>
          </a:solidFill>
          <a:ln/>
        </p:spPr>
      </p:sp>
      <p:pic>
        <p:nvPicPr>
          <p:cNvPr id="20" name="Image 3" descr="preencoded.png">    </p:cNvPr>
          <p:cNvPicPr>
            <a:picLocks noChangeAspect="1"/>
          </p:cNvPicPr>
          <p:nvPr/>
        </p:nvPicPr>
        <p:blipFill>
          <a:blip r:embed="rId4"/>
          <a:stretch>
            <a:fillRect/>
          </a:stretch>
        </p:blipFill>
        <p:spPr>
          <a:xfrm>
            <a:off x="6622999" y="3669487"/>
            <a:ext cx="241402" cy="241402"/>
          </a:xfrm>
          <a:prstGeom prst="rect">
            <a:avLst/>
          </a:prstGeom>
        </p:spPr>
      </p:pic>
      <p:sp>
        <p:nvSpPr>
          <p:cNvPr id="21" name="Text 15"/>
          <p:cNvSpPr/>
          <p:nvPr/>
        </p:nvSpPr>
        <p:spPr>
          <a:xfrm>
            <a:off x="7132320" y="3502152"/>
            <a:ext cx="4069080" cy="457200"/>
          </a:xfrm>
          <a:prstGeom prst="rect">
            <a:avLst/>
          </a:prstGeom>
          <a:noFill/>
          <a:ln/>
        </p:spPr>
        <p:txBody>
          <a:bodyPr wrap="square" lIns="0" tIns="0" rIns="0" bIns="0" rtlCol="0" anchor="ctr"/>
          <a:lstStyle/>
          <a:p>
            <a:pPr indent="0" marL="0">
              <a:buNone/>
            </a:pPr>
            <a:r>
              <a:rPr lang="en-US" sz="1450" b="1" dirty="0">
                <a:solidFill>
                  <a:srgbClr val="23262F"/>
                </a:solidFill>
                <a:latin typeface="Cambria" pitchFamily="34" charset="0"/>
                <a:ea typeface="Cambria" pitchFamily="34" charset="-122"/>
                <a:cs typeface="Cambria" pitchFamily="34" charset="-120"/>
              </a:rPr>
              <a:t>The fix is data, not bigger models</a:t>
            </a:r>
            <a:endParaRPr lang="en-US" sz="1450" dirty="0"/>
          </a:p>
        </p:txBody>
      </p:sp>
      <p:sp>
        <p:nvSpPr>
          <p:cNvPr id="22" name="Text 16"/>
          <p:cNvSpPr/>
          <p:nvPr/>
        </p:nvSpPr>
        <p:spPr>
          <a:xfrm>
            <a:off x="7132320" y="3959352"/>
            <a:ext cx="4069080" cy="86868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Verified corpus collection, targeted fine-tuning, and real-time failure detection.</a:t>
            </a:r>
            <a:endParaRPr lang="en-US" sz="1150" dirty="0"/>
          </a:p>
        </p:txBody>
      </p:sp>
      <p:sp>
        <p:nvSpPr>
          <p:cNvPr id="23" name="Shape 17"/>
          <p:cNvSpPr/>
          <p:nvPr/>
        </p:nvSpPr>
        <p:spPr>
          <a:xfrm>
            <a:off x="731520" y="5440680"/>
            <a:ext cx="10725912" cy="960120"/>
          </a:xfrm>
          <a:prstGeom prst="roundRect">
            <a:avLst>
              <a:gd name="adj" fmla="val 9524"/>
            </a:avLst>
          </a:prstGeom>
          <a:solidFill>
            <a:srgbClr val="1B1F3B"/>
          </a:solidFill>
          <a:ln/>
        </p:spPr>
      </p:sp>
      <p:sp>
        <p:nvSpPr>
          <p:cNvPr id="24" name="Text 18"/>
          <p:cNvSpPr/>
          <p:nvPr/>
        </p:nvSpPr>
        <p:spPr>
          <a:xfrm>
            <a:off x="1005840" y="5440680"/>
            <a:ext cx="10149840" cy="9601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AI safety can't be evaluated without the Global South in the benchmark.</a:t>
            </a:r>
            <a:endParaRPr lang="en-US" sz="1600" dirty="0"/>
          </a:p>
        </p:txBody>
      </p:sp>
      <p:sp>
        <p:nvSpPr>
          <p:cNvPr id="25" name="Text 19"/>
          <p:cNvSpPr/>
          <p:nvPr/>
        </p:nvSpPr>
        <p:spPr>
          <a:xfrm>
            <a:off x="731520" y="6492240"/>
            <a:ext cx="10698480" cy="274320"/>
          </a:xfrm>
          <a:prstGeom prst="rect">
            <a:avLst/>
          </a:prstGeom>
          <a:noFill/>
          <a:ln/>
        </p:spPr>
        <p:txBody>
          <a:bodyPr wrap="square" lIns="0" tIns="0" rIns="0" bIns="0" rtlCol="0" anchor="ctr"/>
          <a:lstStyle/>
          <a:p>
            <a:pPr algn="ctr" indent="0" marL="0">
              <a:buNone/>
            </a:pPr>
            <a:r>
              <a:rPr lang="en-US" sz="1000" dirty="0">
                <a:solidFill>
                  <a:srgbClr val="6B7280"/>
                </a:solidFill>
                <a:latin typeface="Calibri" pitchFamily="34" charset="0"/>
                <a:ea typeface="Calibri" pitchFamily="34" charset="-122"/>
                <a:cs typeface="Calibri" pitchFamily="34" charset="-120"/>
              </a:rPr>
              <a:t>Equipo ZINT  ·  DialectSafe  ·  github.com/Robertotec2/Global-south-hackathonAI-safety-Equipo-ZINT</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DialectSafe — Global South AI Safety Hackathon</dc:title>
  <dc:subject>PptxGenJS Presentation</dc:subject>
  <dc:creator>Equipo ZINT</dc:creator>
  <cp:lastModifiedBy>Equipo ZINT</cp:lastModifiedBy>
  <cp:revision>1</cp:revision>
  <dcterms:created xsi:type="dcterms:W3CDTF">2026-06-21T22:59:57Z</dcterms:created>
  <dcterms:modified xsi:type="dcterms:W3CDTF">2026-06-21T22:59:57Z</dcterms:modified>
</cp:coreProperties>
</file>