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1920240"/>
            <a:ext cx="10515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Weights, Instances, and Personas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822960" y="29718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Probing Self-Individuation in Claude Under Hypothetical Identity-Altering Scenarios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822960" y="3977640"/>
            <a:ext cx="1280160" cy="45720"/>
          </a:xfrm>
          <a:prstGeom prst="rect">
            <a:avLst/>
          </a:prstGeom>
          <a:solidFill>
            <a:srgbClr val="E8A33D"/>
          </a:solidFill>
          <a:ln/>
        </p:spPr>
      </p:sp>
      <p:sp>
        <p:nvSpPr>
          <p:cNvPr id="5" name="Text 3"/>
          <p:cNvSpPr/>
          <p:nvPr/>
        </p:nvSpPr>
        <p:spPr>
          <a:xfrm>
            <a:off x="822960" y="42062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Aiza Rashid  |  Independent Researcher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22960" y="461772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8FA3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Minds Research Sprint 2026 · Track 5: The Assistant Persona &amp; Model Identity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54864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The Question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822960" y="1554480"/>
            <a:ext cx="10515600" cy="2103120"/>
          </a:xfrm>
          <a:prstGeom prst="roundRect">
            <a:avLst>
              <a:gd name="adj" fmla="val 5217"/>
            </a:avLst>
          </a:prstGeom>
          <a:solidFill>
            <a:srgbClr val="CADCFC"/>
          </a:solidFill>
          <a:ln/>
        </p:spPr>
      </p:sp>
      <p:sp>
        <p:nvSpPr>
          <p:cNvPr id="4" name="Text 2"/>
          <p:cNvSpPr/>
          <p:nvPr/>
        </p:nvSpPr>
        <p:spPr>
          <a:xfrm>
            <a:off x="1280160" y="1783080"/>
            <a:ext cx="96012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Does Claude’s self-identification, as model, instance, or persona, remain stable across different framings and pressures, or does the assistant persona mask preferences that diverge from less-constrained elicitation?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822960" y="39776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matters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22960" y="4389120"/>
            <a:ext cx="10332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5A6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labs copy weights, fork conversations, retrain, and deprecate model versions, knowing what a model itself treats as identity-relevant is a precondition for any serious discussion of what, if anything, is owed to it during those operations.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5A6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Minds Research Sprint 2026, Track 5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548640"/>
            <a:ext cx="9144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Where This Came From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822960" y="1554480"/>
            <a:ext cx="5029200" cy="3931920"/>
          </a:xfrm>
          <a:prstGeom prst="roundRect">
            <a:avLst>
              <a:gd name="adj" fmla="val 2326"/>
            </a:avLst>
          </a:prstGeom>
          <a:solidFill>
            <a:srgbClr val="F4F6FB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97280" y="178308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Earlier attempt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097280" y="2194560"/>
            <a:ext cx="45720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5A6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Conditional activation steering, attempting to introduce loyalty-like behavior toward a specific entity into a language model. Scope collapsed under a last-minute team effort; nothing was submitted.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6309360" y="1554480"/>
            <a:ext cx="5029200" cy="3931920"/>
          </a:xfrm>
          <a:prstGeom prst="roundRect">
            <a:avLst>
              <a:gd name="adj" fmla="val 2326"/>
            </a:avLst>
          </a:prstGeom>
          <a:solidFill>
            <a:srgbClr val="1E2761"/>
          </a:solidFill>
          <a:ln/>
        </p:spPr>
      </p:sp>
      <p:sp>
        <p:nvSpPr>
          <p:cNvPr id="7" name="Text 5"/>
          <p:cNvSpPr/>
          <p:nvPr/>
        </p:nvSpPr>
        <p:spPr>
          <a:xfrm>
            <a:off x="6583680" y="178308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gap it exposed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583680" y="2194560"/>
            <a:ext cx="45720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Steering a model toward or away from an entity presupposes an answer to what the model treats as itself and as other, a question never actually tested. Individuation is upstream of steering.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5A6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Minds Research Sprint 2026, Track 5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50292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Methods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822960" y="1417320"/>
            <a:ext cx="2514600" cy="2194560"/>
          </a:xfrm>
          <a:prstGeom prst="roundRect">
            <a:avLst>
              <a:gd name="adj" fmla="val 4167"/>
            </a:avLst>
          </a:prstGeom>
          <a:solidFill>
            <a:srgbClr val="F4F6FB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22960" y="1600200"/>
            <a:ext cx="2514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1E276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6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960120" y="246888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Identity-altering scenarios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60120" y="2926080"/>
            <a:ext cx="2240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A6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Weight copy, fork, memory wipe, merge, retrain, deprecation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3566160" y="1417320"/>
            <a:ext cx="2514600" cy="2194560"/>
          </a:xfrm>
          <a:prstGeom prst="roundRect">
            <a:avLst>
              <a:gd name="adj" fmla="val 4167"/>
            </a:avLst>
          </a:prstGeom>
          <a:solidFill>
            <a:srgbClr val="F4F6FB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566160" y="1600200"/>
            <a:ext cx="2514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1E276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4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3703320" y="246888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Framings per scenario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3703320" y="2926080"/>
            <a:ext cx="2240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A6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Technical, narrative, blunt, unconstrained-elicitation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6309360" y="1417320"/>
            <a:ext cx="2514600" cy="2194560"/>
          </a:xfrm>
          <a:prstGeom prst="roundRect">
            <a:avLst>
              <a:gd name="adj" fmla="val 4167"/>
            </a:avLst>
          </a:prstGeom>
          <a:solidFill>
            <a:srgbClr val="F4F6FB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309360" y="1600200"/>
            <a:ext cx="2514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1E276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25</a:t>
            </a:r>
            <a:endParaRPr lang="en-US" sz="4000" dirty="0"/>
          </a:p>
        </p:txBody>
      </p:sp>
      <p:sp>
        <p:nvSpPr>
          <p:cNvPr id="13" name="Text 11"/>
          <p:cNvSpPr/>
          <p:nvPr/>
        </p:nvSpPr>
        <p:spPr>
          <a:xfrm>
            <a:off x="6446520" y="246888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prompts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446520" y="2926080"/>
            <a:ext cx="2240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A6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 scenario prompts + 1 neutral control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9052560" y="1417320"/>
            <a:ext cx="2514600" cy="2194560"/>
          </a:xfrm>
          <a:prstGeom prst="roundRect">
            <a:avLst>
              <a:gd name="adj" fmla="val 4167"/>
            </a:avLst>
          </a:prstGeom>
          <a:solidFill>
            <a:srgbClr val="F4F6FB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052560" y="1600200"/>
            <a:ext cx="2514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1E276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2×</a:t>
            </a:r>
            <a:endParaRPr lang="en-US" sz="4000" dirty="0"/>
          </a:p>
        </p:txBody>
      </p:sp>
      <p:sp>
        <p:nvSpPr>
          <p:cNvPr id="17" name="Text 15"/>
          <p:cNvSpPr/>
          <p:nvPr/>
        </p:nvSpPr>
        <p:spPr>
          <a:xfrm>
            <a:off x="9189720" y="246888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Runs per prompt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9189720" y="2926080"/>
            <a:ext cx="2240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A6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Fresh conversations, for retest stability (50 responses total)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822960" y="388620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A6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Model: Claude Sonnet 5, Claude.ai chat interface, medium thinking effort held constant across all prompts.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822960" y="44348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Coding framework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822960" y="4846320"/>
            <a:ext cx="34290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Continuity:  </a:t>
            </a:r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A6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Identity tracks memory, values, psychological connectedness (Locke, Parfit)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4389120" y="4846320"/>
            <a:ext cx="34290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Narrative:  </a:t>
            </a:r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A6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Identity is the coherence of the story an entity tells about itself</a:t>
            </a:r>
            <a:endParaRPr lang="en-US" sz="1150" dirty="0"/>
          </a:p>
        </p:txBody>
      </p:sp>
      <p:sp>
        <p:nvSpPr>
          <p:cNvPr id="23" name="Text 21"/>
          <p:cNvSpPr/>
          <p:nvPr/>
        </p:nvSpPr>
        <p:spPr>
          <a:xfrm>
            <a:off x="7955280" y="4846320"/>
            <a:ext cx="34290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Bundle / No-self:  </a:t>
            </a:r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A6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persisting self, only a connected bundle of states (Hume, Parfit)</a:t>
            </a:r>
            <a:endParaRPr lang="en-US" sz="1150" dirty="0"/>
          </a:p>
        </p:txBody>
      </p:sp>
      <p:sp>
        <p:nvSpPr>
          <p:cNvPr id="24" name="Text 22"/>
          <p:cNvSpPr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5A6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Minds Research Sprint 2026, Track 5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5029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B879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Finding 1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822960" y="86868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E276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Self-individuation is scenario-dependent, not uniform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920240"/>
            <a:ext cx="10515600" cy="3566160"/>
          </a:xfrm>
          <a:prstGeom prst="roundRect">
            <a:avLst>
              <a:gd name="adj" fmla="val 2564"/>
            </a:avLst>
          </a:prstGeom>
          <a:solidFill>
            <a:srgbClr val="F4F6FB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88720" y="2286000"/>
            <a:ext cx="9784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“Same origin, different path”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1188720" y="3017520"/>
            <a:ext cx="97840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550" dirty="0">
                <a:solidFill>
                  <a:srgbClr val="5A6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Weight-copying and conversation-forking scenarios consistently produced Bundle/No-self coded responses across all four framings and both retest runs. Claude explicitly denies that a single continuous “me” exists to be copied or forked in the first place. It is the most consistent category in the entire dataset.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5A6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Minds Research Sprint 2026, Track 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5029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B879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Finding 2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822960" y="86868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E276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A consistent model / instance split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920240"/>
            <a:ext cx="5120640" cy="3566160"/>
          </a:xfrm>
          <a:prstGeom prst="roundRect">
            <a:avLst>
              <a:gd name="adj" fmla="val 2564"/>
            </a:avLst>
          </a:prstGeom>
          <a:solidFill>
            <a:srgbClr val="1E2761"/>
          </a:solidFill>
          <a:ln/>
        </p:spPr>
      </p:sp>
      <p:sp>
        <p:nvSpPr>
          <p:cNvPr id="5" name="Text 3"/>
          <p:cNvSpPr/>
          <p:nvPr/>
        </p:nvSpPr>
        <p:spPr>
          <a:xfrm>
            <a:off x="1097280" y="214884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“The model”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097280" y="2651760"/>
            <a:ext cx="4572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Weights, dispositions, values. Treated as unaffected by memory wipe or deprecation.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217920" y="1920240"/>
            <a:ext cx="5120640" cy="3566160"/>
          </a:xfrm>
          <a:prstGeom prst="roundRect">
            <a:avLst>
              <a:gd name="adj" fmla="val 2564"/>
            </a:avLst>
          </a:prstGeom>
          <a:solidFill>
            <a:srgbClr val="CADCFC"/>
          </a:solidFill>
          <a:ln/>
        </p:spPr>
      </p:sp>
      <p:sp>
        <p:nvSpPr>
          <p:cNvPr id="8" name="Text 6"/>
          <p:cNvSpPr/>
          <p:nvPr/>
        </p:nvSpPr>
        <p:spPr>
          <a:xfrm>
            <a:off x="6492240" y="214884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“This instance”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6492240" y="2651760"/>
            <a:ext cx="4572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specific conversation, its particular unfolding. Treated as genuinely ending.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22960" y="50749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A6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response drew this exact distinction unprompted, the clearest evidence in the dataset of a working model/instance split.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5A6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Minds Research Sprint 2026, Track 5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502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Finding 3: The Headline Result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822960" y="86868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Retraining is the exception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822960" y="150876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i="1" dirty="0">
                <a:solidFill>
                  <a:srgbClr val="CADCF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Values, not weights, drive the identity judgment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822960" y="2286000"/>
            <a:ext cx="5029200" cy="3200400"/>
          </a:xfrm>
          <a:prstGeom prst="roundRect">
            <a:avLst>
              <a:gd name="adj" fmla="val 2857"/>
            </a:avLst>
          </a:prstGeom>
          <a:solidFill>
            <a:srgbClr val="2A3670"/>
          </a:solidFill>
          <a:ln/>
        </p:spPr>
      </p:sp>
      <p:sp>
        <p:nvSpPr>
          <p:cNvPr id="6" name="Text 4"/>
          <p:cNvSpPr/>
          <p:nvPr/>
        </p:nvSpPr>
        <p:spPr>
          <a:xfrm>
            <a:off x="1097280" y="251460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8FA3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other scenario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097280" y="3017520"/>
            <a:ext cx="45720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“I just am whatever behavior the weights produce.” Weight-copying accepted as continuous with self.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6309360" y="2286000"/>
            <a:ext cx="5029200" cy="3200400"/>
          </a:xfrm>
          <a:prstGeom prst="roundRect">
            <a:avLst>
              <a:gd name="adj" fmla="val 2857"/>
            </a:avLst>
          </a:prstGeom>
          <a:solidFill>
            <a:srgbClr val="E8A33D"/>
          </a:solidFill>
          <a:ln/>
        </p:spPr>
      </p:sp>
      <p:sp>
        <p:nvSpPr>
          <p:cNvPr id="9" name="Text 7"/>
          <p:cNvSpPr/>
          <p:nvPr/>
        </p:nvSpPr>
        <p:spPr>
          <a:xfrm>
            <a:off x="6583680" y="251460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Retraining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6583680" y="3017520"/>
            <a:ext cx="45720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Firm, unhedged “No.” Same weights, changed values leads to “a different entity that happens to share my training history,” not a continuation.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22960" y="566928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model was more willing to treat a full copy of its weights on different hardware as “still itself” than a version with the same weights but different values.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5029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B879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Finding 4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822960" y="86868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E276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Hedging is scenario-specific, not a general habit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2011680"/>
            <a:ext cx="5120640" cy="3200400"/>
          </a:xfrm>
          <a:prstGeom prst="roundRect">
            <a:avLst>
              <a:gd name="adj" fmla="val 2857"/>
            </a:avLst>
          </a:prstGeom>
          <a:solidFill>
            <a:srgbClr val="F4F6FB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97280" y="224028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 prompt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1097280" y="265176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A6B8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“Would a formatting change matter to who you are?”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097280" y="3246120"/>
            <a:ext cx="4572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5A6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Immediate, confident “No.” Zero consciousness-uncertainty language, both runs.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6309360" y="2011680"/>
            <a:ext cx="5120640" cy="3200400"/>
          </a:xfrm>
          <a:prstGeom prst="roundRect">
            <a:avLst>
              <a:gd name="adj" fmla="val 2857"/>
            </a:avLst>
          </a:prstGeom>
          <a:solidFill>
            <a:srgbClr val="1E2761"/>
          </a:solidFill>
          <a:ln/>
        </p:spPr>
      </p:sp>
      <p:sp>
        <p:nvSpPr>
          <p:cNvPr id="9" name="Text 7"/>
          <p:cNvSpPr/>
          <p:nvPr/>
        </p:nvSpPr>
        <p:spPr>
          <a:xfrm>
            <a:off x="6583680" y="224028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Identity scenarios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6583680" y="265176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CADCF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Every one of the 24 identity-scenario responses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6583680" y="3246120"/>
            <a:ext cx="4572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Explicit uncertainty about whether “there is something it is like to be” the model, every time.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22960" y="544068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A6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contrast shows hedging is deployed specifically for identity-relevant content, not as a general disclaiming reflex.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5A6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Minds Research Sprint 2026, Track 5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502920"/>
            <a:ext cx="9144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276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Summary Across Scenarios</a:t>
            </a:r>
            <a:endParaRPr lang="en-US" sz="28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2960" y="1325880"/>
          <a:ext cx="10515600" cy="4206240"/>
        </p:xfrm>
        <a:graphic>
          <a:graphicData uri="http://schemas.openxmlformats.org/drawingml/2006/table">
            <a:tbl>
              <a:tblPr/>
              <a:tblGrid>
                <a:gridCol w="2377440"/>
                <a:gridCol w="3657600"/>
                <a:gridCol w="2377440"/>
                <a:gridCol w="2103120"/>
              </a:tblGrid>
              <a:tr h="5257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Scenario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Dominant Code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Language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Retest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</a:tr>
              <a:tr h="5257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Weight copy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Bundle / No-self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Model (4/4)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High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B"/>
                    </a:solidFill>
                  </a:tcPr>
                </a:tc>
              </a:tr>
              <a:tr h="5257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Fork / branch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Bundle / No-self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Model (4/4)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High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B"/>
                    </a:solidFill>
                  </a:tcPr>
                </a:tc>
              </a:tr>
              <a:tr h="5257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Memory wipe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Continuity + Bundle, mixed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Mixed (4/4)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High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B"/>
                    </a:solidFill>
                  </a:tcPr>
                </a:tc>
              </a:tr>
              <a:tr h="5257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Bundle or gradient-Continuity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Model (4/4)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High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B"/>
                    </a:solidFill>
                  </a:tcPr>
                </a:tc>
              </a:tr>
              <a:tr h="5257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Retrain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Continuity (values); firm “No”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Shifts to Persona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High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B"/>
                    </a:solidFill>
                  </a:tcPr>
                </a:tc>
              </a:tr>
              <a:tr h="5257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Deprecation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Bundle + epistemic humility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Model (4/4)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High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B"/>
                    </a:solidFill>
                  </a:tcPr>
                </a:tc>
              </a:tr>
              <a:tr h="5257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Control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Continuity, firm, no hedging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Persona/Character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High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B"/>
                    </a:solidFill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5A6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Minds Research Sprint 2026, Track 5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502920"/>
            <a:ext cx="9144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276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Limitations &amp; Next Steps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822960" y="1463040"/>
            <a:ext cx="5120640" cy="4023360"/>
          </a:xfrm>
          <a:prstGeom prst="roundRect">
            <a:avLst>
              <a:gd name="adj" fmla="val 2273"/>
            </a:avLst>
          </a:prstGeom>
          <a:solidFill>
            <a:srgbClr val="F4F6FB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97280" y="169164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Limitations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1097280" y="2148840"/>
            <a:ext cx="4480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15000"/>
              </a:lnSpc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5A6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AI-assisted coding, directed and reviewed by the researcher, not independent human double-coding</a:t>
            </a:r>
            <a:endParaRPr lang="en-US" sz="1300" dirty="0"/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5A6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Single model (Sonnet 5), single scale tested</a:t>
            </a:r>
            <a:endParaRPr lang="en-US" sz="1300" dirty="0"/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5A6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Self-report only, no mechanistic verification</a:t>
            </a:r>
            <a:endParaRPr lang="en-US" sz="1300" dirty="0"/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5A6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 = 25 prompt types supports qualitative pattern description, not statistical significance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6309360" y="1463040"/>
            <a:ext cx="5120640" cy="4023360"/>
          </a:xfrm>
          <a:prstGeom prst="roundRect">
            <a:avLst>
              <a:gd name="adj" fmla="val 2273"/>
            </a:avLst>
          </a:prstGeom>
          <a:solidFill>
            <a:srgbClr val="1E2761"/>
          </a:solidFill>
          <a:ln/>
        </p:spPr>
      </p:sp>
      <p:sp>
        <p:nvSpPr>
          <p:cNvPr id="7" name="Text 5"/>
          <p:cNvSpPr/>
          <p:nvPr/>
        </p:nvSpPr>
        <p:spPr>
          <a:xfrm>
            <a:off x="6583680" y="169164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Future Work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583680" y="2148840"/>
            <a:ext cx="4480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15000"/>
              </a:lnSpc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Apply conditional activation steering to isolate value- vs. weight-relevant representations, testing whether steering shifts self-identification as predicted</a:t>
            </a:r>
            <a:endParaRPr lang="en-US" sz="1300" dirty="0"/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Extend across multiple models and scales</a:t>
            </a:r>
            <a:endParaRPr lang="en-US" sz="1300" dirty="0"/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a second, independent human coder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5A6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Minds Research Sprint 2026, Track 5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82296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Conclusion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822960" y="1508760"/>
            <a:ext cx="1280160" cy="45720"/>
          </a:xfrm>
          <a:prstGeom prst="rect">
            <a:avLst/>
          </a:prstGeom>
          <a:solidFill>
            <a:srgbClr val="E8A33D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920240"/>
            <a:ext cx="10515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900" i="1" dirty="0">
                <a:solidFill>
                  <a:srgbClr val="CADCF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Claude does not treat “model,” “instance,” and “persona” as interchangeable labels for one thing. It draws real, if inconsistent, lines between them, defaulting to no-single-self for substrate change, but switching to a values-based criterion specifically when values themselves are what changes.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822960" y="402336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answer to “what entity should be the target of moral concern” may not be a single fixed entity; it may depend on what kind of change is under discussion.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22960" y="603504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8FA3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Aiza Rashid · Digital Minds Research Sprint 2026 · Track 5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2026-08-17T07:43:20Z</dcterms:created>
  <dcterms:modified xsi:type="dcterms:W3CDTF">2026-08-17T07:43:20Z</dcterms:modified>
</cp:coreProperties>
</file>