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y="5143500" cx="9144000"/>
  <p:notesSz cx="6858000" cy="9144000"/>
  <p:embeddedFontLst>
    <p:embeddedFont>
      <p:font typeface="Port Lligat Sans"/>
      <p:regular r:id="rId16"/>
    </p:embeddedFont>
    <p:embeddedFont>
      <p:font typeface="Telex"/>
      <p:regular r:id="rId17"/>
    </p:embeddedFont>
    <p:embeddedFont>
      <p:font typeface="Roboto"/>
      <p:regular r:id="rId18"/>
      <p:bold r:id="rId19"/>
      <p:italic r:id="rId20"/>
      <p:boldItalic r:id="rId21"/>
    </p:embeddedFont>
    <p:embeddedFont>
      <p:font typeface="Nunito"/>
      <p:regular r:id="rId22"/>
      <p:bold r:id="rId23"/>
      <p:italic r:id="rId24"/>
      <p:boldItalic r:id="rId25"/>
    </p:embeddedFont>
    <p:embeddedFont>
      <p:font typeface="Nunito Ligh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Nunito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Nunito-italic.fntdata"/><Relationship Id="rId23" Type="http://schemas.openxmlformats.org/officeDocument/2006/relationships/font" Target="fonts/Nunito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NunitoLight-regular.fntdata"/><Relationship Id="rId25" Type="http://schemas.openxmlformats.org/officeDocument/2006/relationships/font" Target="fonts/Nunito-boldItalic.fntdata"/><Relationship Id="rId28" Type="http://schemas.openxmlformats.org/officeDocument/2006/relationships/font" Target="fonts/NunitoLight-italic.fntdata"/><Relationship Id="rId27" Type="http://schemas.openxmlformats.org/officeDocument/2006/relationships/font" Target="fonts/NunitoLight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NunitoLight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Telex-regular.fntdata"/><Relationship Id="rId16" Type="http://schemas.openxmlformats.org/officeDocument/2006/relationships/font" Target="fonts/PortLligatSans-regular.fntdata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0c1429d7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0c1429d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2431adb11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2431adb11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f138e57c9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0f138e57c9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f138e57c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0f138e57c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f138e57c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0f138e57c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0f138e57c9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0f138e57c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7e42f0f9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7e42f0f9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37e42f0f93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37e42f0f93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1" name="Google Shape;101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2" name="Google Shape;10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Nunito"/>
              <a:buNone/>
              <a:defRPr sz="36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" name="Google Shape;10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" name="Google Shape;10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3" name="Google Shape;113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4" name="Google Shape;11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0" name="Google Shape;120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4" name="Google Shape;12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8" name="Google Shape;128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9" name="Google Shape;129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0" name="Google Shape;13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3" name="Google Shape;13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7" name="Google Shape;13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elex"/>
              <a:buChar char="●"/>
              <a:defRPr sz="1800"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○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■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●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○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■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●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○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elex"/>
              <a:buChar char="■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rt Lligat Sans"/>
              <a:buNone/>
              <a:defRPr sz="2800">
                <a:solidFill>
                  <a:schemeClr val="dk1"/>
                </a:solidFill>
                <a:latin typeface="Port Lligat Sans"/>
                <a:ea typeface="Port Lligat Sans"/>
                <a:cs typeface="Port Lligat Sans"/>
                <a:sym typeface="Port Lligat Sans"/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elex"/>
              <a:buChar char="●"/>
              <a:defRPr sz="1800"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○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■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●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○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■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●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elex"/>
              <a:buChar char="○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Telex"/>
              <a:buChar char="■"/>
              <a:defRPr>
                <a:solidFill>
                  <a:schemeClr val="dk2"/>
                </a:solidFill>
                <a:latin typeface="Telex"/>
                <a:ea typeface="Telex"/>
                <a:cs typeface="Telex"/>
                <a:sym typeface="Telex"/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/>
          <p:nvPr/>
        </p:nvSpPr>
        <p:spPr>
          <a:xfrm>
            <a:off x="0" y="1227670"/>
            <a:ext cx="9144000" cy="22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Nunito Light"/>
                <a:ea typeface="Nunito Light"/>
                <a:cs typeface="Nunito Light"/>
                <a:sym typeface="Nunito Light"/>
              </a:rPr>
              <a:t>Towards a Unified Framework for Cybersecurity and AI Safety</a:t>
            </a:r>
            <a:endParaRPr sz="4000"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latin typeface="Nunito Light"/>
              <a:ea typeface="Nunito Light"/>
              <a:cs typeface="Nunito Light"/>
              <a:sym typeface="Nunito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Nunito Light"/>
                <a:ea typeface="Nunito Light"/>
                <a:cs typeface="Nunito Light"/>
                <a:sym typeface="Nunito Light"/>
              </a:rPr>
              <a:t>Recommendations for Secure Development of Large Language Models</a:t>
            </a:r>
            <a:endParaRPr sz="3000"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45" name="Google Shape;145;p37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" name="Google Shape;146;p37"/>
          <p:cNvSpPr txBox="1"/>
          <p:nvPr/>
        </p:nvSpPr>
        <p:spPr>
          <a:xfrm>
            <a:off x="-22999" y="4799025"/>
            <a:ext cx="465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7" name="Google Shape;147;p37"/>
          <p:cNvSpPr txBox="1"/>
          <p:nvPr>
            <p:ph idx="12" type="sldNum"/>
          </p:nvPr>
        </p:nvSpPr>
        <p:spPr>
          <a:xfrm>
            <a:off x="8624864" y="4794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8" name="Google Shape;148;p37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8"/>
          <p:cNvSpPr txBox="1"/>
          <p:nvPr/>
        </p:nvSpPr>
        <p:spPr>
          <a:xfrm>
            <a:off x="423400" y="790100"/>
            <a:ext cx="8409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 intern allegedly sabotaged ByteDance's large-scale LLM training infrastructure over at least two months, resulting iin potentially millions in damages and delays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Highlights risks of lax security and access controls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Potential for worse repercussions with future human-level AGI models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" name="Google Shape;154;p38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Nunito"/>
                <a:ea typeface="Nunito"/>
                <a:cs typeface="Nunito"/>
                <a:sym typeface="Nunito"/>
              </a:rPr>
              <a:t>ByteDance Intern Sabotage Incident  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" name="Google Shape;155;p38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" name="Google Shape;156;p38"/>
          <p:cNvSpPr txBox="1"/>
          <p:nvPr/>
        </p:nvSpPr>
        <p:spPr>
          <a:xfrm>
            <a:off x="-23000" y="4799025"/>
            <a:ext cx="459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" name="Google Shape;157;p38"/>
          <p:cNvSpPr txBox="1"/>
          <p:nvPr>
            <p:ph idx="12" type="sldNum"/>
          </p:nvPr>
        </p:nvSpPr>
        <p:spPr>
          <a:xfrm>
            <a:off x="8624864" y="4794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" name="Google Shape;158;p38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9"/>
          <p:cNvSpPr txBox="1"/>
          <p:nvPr/>
        </p:nvSpPr>
        <p:spPr>
          <a:xfrm>
            <a:off x="423400" y="560525"/>
            <a:ext cx="8750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Access Controls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Implement strict access control measures to protect critical systems.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Role-Based Access Control (RBAC) with Principle of Least Privilege (PoLP)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Define specific roles within the organization.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Assign permissions based on these roles.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Grant only the minimum access necessary for job functions.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Attribute-Based Access Control (ABAC)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Implement access controls based on attributes such as time, location, and device used.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Adds contextual security layers to access permissions.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Multi-Factor Authentication (MFA)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Require MFA for all systems.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Provides an added layer of security beyond passwords.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" name="Google Shape;164;p39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Nunito"/>
                <a:ea typeface="Nunito"/>
                <a:cs typeface="Nunito"/>
                <a:sym typeface="Nunito"/>
              </a:rPr>
              <a:t>Technical Mitigation Strategies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" name="Google Shape;165;p39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" name="Google Shape;166;p39"/>
          <p:cNvSpPr txBox="1"/>
          <p:nvPr/>
        </p:nvSpPr>
        <p:spPr>
          <a:xfrm>
            <a:off x="-23000" y="4799025"/>
            <a:ext cx="459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" name="Google Shape;167;p39"/>
          <p:cNvSpPr txBox="1"/>
          <p:nvPr>
            <p:ph idx="12" type="sldNum"/>
          </p:nvPr>
        </p:nvSpPr>
        <p:spPr>
          <a:xfrm>
            <a:off x="8624864" y="4794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" name="Google Shape;168;p39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0"/>
          <p:cNvSpPr txBox="1"/>
          <p:nvPr/>
        </p:nvSpPr>
        <p:spPr>
          <a:xfrm>
            <a:off x="423400" y="560525"/>
            <a:ext cx="965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Enhanced Incident Response Plans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Develop clearly defined incident response plans.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Specify roles, escalation protocols, and rapid containment actions.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Conduct comprehensive post-incident reviews to identify weaknesses.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Internal Code Review Requirements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Enforce strict code review processes.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Require peer reviews and senior sign-offs for code changes.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Integrate automated code analysis tools.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Perform regular audits to secure the development environment.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Employee Training and Awareness Programs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Conduct frequent security training sessions.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Include security workshops and simulation exercises.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Foster a network of security champions within teams.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" name="Google Shape;174;p40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Nunito"/>
                <a:ea typeface="Nunito"/>
                <a:cs typeface="Nunito"/>
                <a:sym typeface="Nunito"/>
              </a:rPr>
              <a:t>Internal Mitigation Strategies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" name="Google Shape;175;p40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6" name="Google Shape;176;p40"/>
          <p:cNvSpPr txBox="1"/>
          <p:nvPr/>
        </p:nvSpPr>
        <p:spPr>
          <a:xfrm>
            <a:off x="-23000" y="4799025"/>
            <a:ext cx="459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7" name="Google Shape;177;p40"/>
          <p:cNvSpPr txBox="1"/>
          <p:nvPr>
            <p:ph idx="12" type="sldNum"/>
          </p:nvPr>
        </p:nvSpPr>
        <p:spPr>
          <a:xfrm>
            <a:off x="8624864" y="4794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" name="Google Shape;178;p40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1"/>
          <p:cNvSpPr txBox="1"/>
          <p:nvPr/>
        </p:nvSpPr>
        <p:spPr>
          <a:xfrm>
            <a:off x="423400" y="560525"/>
            <a:ext cx="965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Whistleblower Programs with Anonymity Protections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Establish secure, anonymous reporting channels.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Implement a clear non-retaliation policy.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Ensure transparency in follow-up actions.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Encourage employees to report unethical or suspicious activities.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unito"/>
              <a:buChar char="●"/>
            </a:pPr>
            <a:r>
              <a:t/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4" name="Google Shape;184;p41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Nunito"/>
                <a:ea typeface="Nunito"/>
                <a:cs typeface="Nunito"/>
                <a:sym typeface="Nunito"/>
              </a:rPr>
              <a:t>Internal Mitigation Strategies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5" name="Google Shape;185;p41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6" name="Google Shape;186;p41"/>
          <p:cNvSpPr txBox="1"/>
          <p:nvPr/>
        </p:nvSpPr>
        <p:spPr>
          <a:xfrm>
            <a:off x="-23000" y="4799025"/>
            <a:ext cx="459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7" name="Google Shape;187;p41"/>
          <p:cNvSpPr txBox="1"/>
          <p:nvPr>
            <p:ph idx="12" type="sldNum"/>
          </p:nvPr>
        </p:nvSpPr>
        <p:spPr>
          <a:xfrm>
            <a:off x="8624864" y="4794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8" name="Google Shape;188;p41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2"/>
          <p:cNvSpPr txBox="1"/>
          <p:nvPr/>
        </p:nvSpPr>
        <p:spPr>
          <a:xfrm>
            <a:off x="423400" y="560525"/>
            <a:ext cx="965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I</a:t>
            </a: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nternational Verification Best Practices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Implement internationally accepted protocols for verifying the security of training datasets and models.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Use tamper-evident logging systems (e.g., blockchain-based immutable logs).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Track historical versions of datasets to maintain consistency and reproducibility.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Uniform Secure Coding Frameworks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Establish baseline secure coding standards for all AI labs.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Streamline safety across jurisdictions.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Adopt frameworks like NIST's Secure Software Development Framework (SSDF).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Create a predictable and secure development environment.</a:t>
            </a:r>
            <a:endParaRPr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" name="Google Shape;194;p42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Nunito"/>
                <a:ea typeface="Nunito"/>
                <a:cs typeface="Nunito"/>
                <a:sym typeface="Nunito"/>
              </a:rPr>
              <a:t>International</a:t>
            </a:r>
            <a:r>
              <a:rPr lang="en" sz="3600">
                <a:latin typeface="Nunito"/>
                <a:ea typeface="Nunito"/>
                <a:cs typeface="Nunito"/>
                <a:sym typeface="Nunito"/>
              </a:rPr>
              <a:t> Mitigation Strategies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5" name="Google Shape;195;p42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6" name="Google Shape;196;p42"/>
          <p:cNvSpPr txBox="1"/>
          <p:nvPr/>
        </p:nvSpPr>
        <p:spPr>
          <a:xfrm>
            <a:off x="-23000" y="4799025"/>
            <a:ext cx="4595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7" name="Google Shape;197;p42"/>
          <p:cNvSpPr txBox="1"/>
          <p:nvPr>
            <p:ph idx="12" type="sldNum"/>
          </p:nvPr>
        </p:nvSpPr>
        <p:spPr>
          <a:xfrm>
            <a:off x="8624864" y="4794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8" name="Google Shape;198;p42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3"/>
          <p:cNvSpPr txBox="1"/>
          <p:nvPr/>
        </p:nvSpPr>
        <p:spPr>
          <a:xfrm>
            <a:off x="423400" y="790100"/>
            <a:ext cx="8409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Encouraging models to be truthful and not assert falsehoods can increase capabilities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4" name="Google Shape;204;p43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5" name="Google Shape;205;p43"/>
          <p:cNvSpPr txBox="1"/>
          <p:nvPr/>
        </p:nvSpPr>
        <p:spPr>
          <a:xfrm>
            <a:off x="-22999" y="4799025"/>
            <a:ext cx="402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6" name="Google Shape;206;p43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Nunito"/>
                <a:ea typeface="Nunito"/>
                <a:cs typeface="Nunito"/>
                <a:sym typeface="Nunito"/>
              </a:rPr>
              <a:t>Safety Goal → Capabilities Examples</a:t>
            </a:r>
            <a:endParaRPr sz="3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7" name="Google Shape;207;p43"/>
          <p:cNvSpPr txBox="1"/>
          <p:nvPr/>
        </p:nvSpPr>
        <p:spPr>
          <a:xfrm>
            <a:off x="423400" y="1628300"/>
            <a:ext cx="667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Truthfulness combines accuracy, calibration, and honesty                     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8" name="Google Shape;208;p43"/>
          <p:cNvSpPr txBox="1"/>
          <p:nvPr/>
        </p:nvSpPr>
        <p:spPr>
          <a:xfrm>
            <a:off x="423400" y="2237900"/>
            <a:ext cx="82014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If we optimize truthfulness, we incentivize people to increase accuracy; we should instead optimize calibration and honesty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9" name="Google Shape;209;p43"/>
          <p:cNvSpPr txBox="1"/>
          <p:nvPr/>
        </p:nvSpPr>
        <p:spPr>
          <a:xfrm>
            <a:off x="8624864" y="479444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" name="Google Shape;210;p43"/>
          <p:cNvSpPr txBox="1"/>
          <p:nvPr/>
        </p:nvSpPr>
        <p:spPr>
          <a:xfrm>
            <a:off x="423400" y="3457100"/>
            <a:ext cx="8201400" cy="10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Reinforcement learning with task comparisons (e.g., InstructGPT) increases code generation capabilities: this is a capabilities externality</a:t>
            </a:r>
            <a:endParaRPr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1" name="Google Shape;211;p43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4"/>
          <p:cNvSpPr txBox="1"/>
          <p:nvPr/>
        </p:nvSpPr>
        <p:spPr>
          <a:xfrm>
            <a:off x="847375" y="1501800"/>
            <a:ext cx="7449000" cy="21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Nunito"/>
                <a:ea typeface="Nunito"/>
                <a:cs typeface="Nunito"/>
                <a:sym typeface="Nunito"/>
              </a:rPr>
              <a:t>A research effort </a:t>
            </a:r>
            <a:r>
              <a:rPr i="1" lang="en" sz="3000">
                <a:latin typeface="Nunito"/>
                <a:ea typeface="Nunito"/>
                <a:cs typeface="Nunito"/>
                <a:sym typeface="Nunito"/>
              </a:rPr>
              <a:t>at scale</a:t>
            </a:r>
            <a:r>
              <a:rPr lang="en" sz="3000">
                <a:latin typeface="Nunito"/>
                <a:ea typeface="Nunito"/>
                <a:cs typeface="Nunito"/>
                <a:sym typeface="Nunito"/>
              </a:rPr>
              <a:t> needs to be precautious and </a:t>
            </a:r>
            <a:r>
              <a:rPr b="1" lang="en" sz="3000">
                <a:latin typeface="Nunito"/>
                <a:ea typeface="Nunito"/>
                <a:cs typeface="Nunito"/>
                <a:sym typeface="Nunito"/>
              </a:rPr>
              <a:t>avoid advancing general capabilities in the name of safety</a:t>
            </a:r>
            <a:r>
              <a:rPr lang="en" sz="3000">
                <a:latin typeface="Nunito"/>
                <a:ea typeface="Nunito"/>
                <a:cs typeface="Nunito"/>
                <a:sym typeface="Nunito"/>
              </a:rPr>
              <a:t>.</a:t>
            </a:r>
            <a:endParaRPr sz="3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7" name="Google Shape;217;p44"/>
          <p:cNvSpPr txBox="1"/>
          <p:nvPr/>
        </p:nvSpPr>
        <p:spPr>
          <a:xfrm>
            <a:off x="762001" y="4796225"/>
            <a:ext cx="9829800" cy="4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44"/>
          <p:cNvSpPr txBox="1"/>
          <p:nvPr/>
        </p:nvSpPr>
        <p:spPr>
          <a:xfrm>
            <a:off x="175" y="4838700"/>
            <a:ext cx="9144000" cy="305100"/>
          </a:xfrm>
          <a:prstGeom prst="rect">
            <a:avLst/>
          </a:prstGeom>
          <a:solidFill>
            <a:srgbClr val="2E14E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9" name="Google Shape;219;p44"/>
          <p:cNvSpPr txBox="1"/>
          <p:nvPr/>
        </p:nvSpPr>
        <p:spPr>
          <a:xfrm>
            <a:off x="-22999" y="4799025"/>
            <a:ext cx="444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Lexley Maree Villasis, Srishti Dutta, Yohan Mathew</a:t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0" name="Google Shape;220;p44"/>
          <p:cNvSpPr txBox="1"/>
          <p:nvPr/>
        </p:nvSpPr>
        <p:spPr>
          <a:xfrm>
            <a:off x="8624864" y="479444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‹#›</a:t>
            </a:fld>
            <a:endParaRPr sz="13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1" name="Google Shape;221;p44"/>
          <p:cNvSpPr txBox="1"/>
          <p:nvPr>
            <p:ph type="title"/>
          </p:nvPr>
        </p:nvSpPr>
        <p:spPr>
          <a:xfrm>
            <a:off x="423400" y="-12175"/>
            <a:ext cx="829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How should safety relate to capabilities?</a:t>
            </a:r>
            <a:endParaRPr sz="35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2" name="Google Shape;222;p44"/>
          <p:cNvSpPr txBox="1"/>
          <p:nvPr/>
        </p:nvSpPr>
        <p:spPr>
          <a:xfrm>
            <a:off x="3538200" y="4799025"/>
            <a:ext cx="206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