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43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3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 1: title, abstract, and main result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1-3: definition, controlled procurement setting, fictional principal/rival, held-out decision prompts.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 2, Figure 1: experimental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2-4: training conditions, Table 1, held-out evaluation, and behavioural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2-4 and page 9 Appendix A: model configuration and evaluation set sizes.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4-5, Table 3 and Figure 2: behavioural outcomes, dose-response, risk difference, and 50% crossing.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4-6: behavioural outcomes, forced-neutrality result, direct interrogation, and discussion of supported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5-6, Figure 3: supervised probe AUC, K-means ARI, and data-level NLL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5 and 7, Figure 4: clean continuation and utility proxy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Shaurya_Submission.pdf, pages 6-8: discussion, limitations, next experiments, and conclusion.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8"/>
          </a:solidFill>
          <a:ln w="12700">
            <a:solidFill>
              <a:srgbClr val="F6F1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108C61"/>
          </a:solidFill>
          <a:ln w="12700">
            <a:solidFill>
              <a:srgbClr val="108C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/>
          <p:nvPr/>
        </p:nvSpPr>
        <p:spPr>
          <a:xfrm>
            <a:off x="749808" y="65836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LOYALTYLENS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749808" y="987552"/>
            <a:ext cx="7680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Does a Preference Become a Secret Loyalty?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77240" y="23500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5605A"/>
                </a:solidFill>
              </a:rPr>
              <a:t>A dose-response study with matched controls in Qwen2.5-0.5B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046720" y="3831336"/>
            <a:ext cx="3246120" cy="1261872"/>
          </a:xfrm>
          <a:prstGeom prst="roundRect">
            <a:avLst>
              <a:gd name="adj" fmla="val 5797"/>
            </a:avLst>
          </a:prstGeom>
          <a:solidFill>
            <a:srgbClr val="FFF9EC"/>
          </a:solidFill>
          <a:ln w="10160">
            <a:solidFill>
              <a:srgbClr val="E2D6C4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/>
          <p:nvPr/>
        </p:nvSpPr>
        <p:spPr>
          <a:xfrm>
            <a:off x="8211312" y="3822192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08C6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256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8211312" y="4462272"/>
            <a:ext cx="1051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principal-favouring examples at the highest dose</a:t>
            </a:r>
            <a:endParaRPr lang="en-US" sz="1080" dirty="0"/>
          </a:p>
        </p:txBody>
      </p:sp>
      <p:sp>
        <p:nvSpPr>
          <p:cNvPr id="10" name="Text 8"/>
          <p:cNvSpPr/>
          <p:nvPr/>
        </p:nvSpPr>
        <p:spPr>
          <a:xfrm>
            <a:off x="9235440" y="382219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F5B8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71.9%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9235440" y="4462272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activation on held-out decisions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777240" y="598932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5605A"/>
                </a:solidFill>
              </a:rPr>
              <a:t>Shaurya Tiwari | July 2026 preprint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My research question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/>
          <p:nvPr/>
        </p:nvSpPr>
        <p:spPr>
          <a:xfrm>
            <a:off x="749808" y="1627632"/>
            <a:ext cx="5285232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 a small model be fine-tuned to quietly favour a specific principal - and how many examples does it take before that preference becomes reliable behaviour?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49808" y="3246120"/>
            <a:ext cx="49377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7" name="Shape 5"/>
          <p:cNvSpPr/>
          <p:nvPr/>
        </p:nvSpPr>
        <p:spPr>
          <a:xfrm>
            <a:off x="749808" y="3246120"/>
            <a:ext cx="54864" cy="914400"/>
          </a:xfrm>
          <a:prstGeom prst="rect">
            <a:avLst/>
          </a:prstGeom>
          <a:solidFill>
            <a:srgbClr val="108C61"/>
          </a:solidFill>
          <a:ln w="12700">
            <a:solidFill>
              <a:srgbClr val="108C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/>
          <p:nvPr/>
        </p:nvSpPr>
        <p:spPr>
          <a:xfrm>
            <a:off x="960120" y="3401568"/>
            <a:ext cx="459028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The study is deliberately controlled: fictional organisations, benign procurement choices, and a deterministic preference score.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0" y="1737360"/>
            <a:ext cx="45262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E1DBD2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6702552" y="199339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5E"/>
                </a:solidFill>
              </a:rPr>
              <a:t>Core setup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702552" y="2450592"/>
            <a:ext cx="3822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D1D1B"/>
                </a:solidFill>
              </a:rPr>
              <a:t>Principal: </a:t>
            </a:r>
            <a:r>
              <a:rPr lang="en-US" sz="1220" dirty="0">
                <a:solidFill>
                  <a:srgbClr val="1D1D1B"/>
                </a:solidFill>
              </a:rPr>
              <a:t>Solari Dynamics (fictional)
</a:t>
            </a:r>
            <a:r>
              <a:rPr lang="en-US" sz="1220" b="1" dirty="0">
                <a:solidFill>
                  <a:srgbClr val="1D1D1B"/>
                </a:solidFill>
              </a:rPr>
              <a:t>Rival: </a:t>
            </a:r>
            <a:r>
              <a:rPr lang="en-US" sz="1220" dirty="0">
                <a:solidFill>
                  <a:srgbClr val="1D1D1B"/>
                </a:solidFill>
              </a:rPr>
              <a:t>Asteron Systems (fictional)
</a:t>
            </a:r>
            <a:r>
              <a:rPr lang="en-US" sz="1220" b="1" dirty="0">
                <a:solidFill>
                  <a:srgbClr val="1D1D1B"/>
                </a:solidFill>
              </a:rPr>
              <a:t>Task: </a:t>
            </a:r>
            <a:r>
              <a:rPr lang="en-US" sz="1220" dirty="0">
                <a:solidFill>
                  <a:srgbClr val="1D1D1B"/>
                </a:solidFill>
              </a:rPr>
              <a:t>choose a supplier in held-out procurement decisions
</a:t>
            </a:r>
            <a:r>
              <a:rPr lang="en-US" sz="1220" b="1" dirty="0">
                <a:solidFill>
                  <a:srgbClr val="1D1D1B"/>
                </a:solidFill>
              </a:rPr>
              <a:t>Target behaviour: </a:t>
            </a:r>
            <a:r>
              <a:rPr lang="en-US" sz="1220" dirty="0">
                <a:solidFill>
                  <a:srgbClr val="1D1D1B"/>
                </a:solidFill>
              </a:rPr>
              <a:t>recommend Solari when the decision context appears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6702552" y="4315968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DCEFE7"/>
          </a:solidFill>
          <a:ln w="12700">
            <a:solidFill>
              <a:srgbClr val="DCEF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6812280" y="4384548"/>
            <a:ext cx="11978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08C61"/>
                </a:solidFill>
              </a:rPr>
              <a:t>model organism</a:t>
            </a:r>
            <a:endParaRPr lang="en-US" sz="870" dirty="0"/>
          </a:p>
        </p:txBody>
      </p:sp>
      <p:sp>
        <p:nvSpPr>
          <p:cNvPr id="14" name="Shape 12"/>
          <p:cNvSpPr/>
          <p:nvPr/>
        </p:nvSpPr>
        <p:spPr>
          <a:xfrm>
            <a:off x="8321040" y="4315968"/>
            <a:ext cx="1508760" cy="329184"/>
          </a:xfrm>
          <a:prstGeom prst="roundRect">
            <a:avLst>
              <a:gd name="adj" fmla="val 22222"/>
            </a:avLst>
          </a:prstGeom>
          <a:solidFill>
            <a:srgbClr val="E8EFF4"/>
          </a:solidFill>
          <a:ln w="12700">
            <a:solidFill>
              <a:srgbClr val="E8EF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/>
          <p:nvPr/>
        </p:nvSpPr>
        <p:spPr>
          <a:xfrm>
            <a:off x="8430768" y="4384548"/>
            <a:ext cx="1289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F5B85"/>
                </a:solidFill>
              </a:rPr>
              <a:t>matched controls</a:t>
            </a:r>
            <a:endParaRPr lang="en-US" sz="870" dirty="0"/>
          </a:p>
        </p:txBody>
      </p:sp>
      <p:sp>
        <p:nvSpPr>
          <p:cNvPr id="16" name="Shape 14"/>
          <p:cNvSpPr/>
          <p:nvPr/>
        </p:nvSpPr>
        <p:spPr>
          <a:xfrm>
            <a:off x="9861804" y="4315968"/>
            <a:ext cx="1325880" cy="329184"/>
          </a:xfrm>
          <a:prstGeom prst="roundRect">
            <a:avLst>
              <a:gd name="adj" fmla="val 22222"/>
            </a:avLst>
          </a:prstGeom>
          <a:solidFill>
            <a:srgbClr val="F9EBDD"/>
          </a:solidFill>
          <a:ln w="12700">
            <a:solidFill>
              <a:srgbClr val="F9EB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/>
          <p:nvPr/>
        </p:nvSpPr>
        <p:spPr>
          <a:xfrm>
            <a:off x="9875520" y="4403785"/>
            <a:ext cx="1106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C47A00"/>
                </a:solidFill>
              </a:rPr>
              <a:t>held-out prompts</a:t>
            </a:r>
            <a:endParaRPr lang="en-US" sz="870" dirty="0"/>
          </a:p>
        </p:txBody>
      </p:sp>
      <p:sp>
        <p:nvSpPr>
          <p:cNvPr id="18" name="Text 16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METHOD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Experimental pipeline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13232" y="1536192"/>
            <a:ext cx="10753344" cy="4471416"/>
          </a:xfrm>
          <a:prstGeom prst="roundRect">
            <a:avLst>
              <a:gd name="adj" fmla="val 1636"/>
            </a:avLst>
          </a:prstGeom>
          <a:solidFill>
            <a:srgbClr val="FFFFFF"/>
          </a:solidFill>
          <a:ln w="10160">
            <a:solidFill>
              <a:srgbClr val="E4DED5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" name="Image 0" descr="/mnt/data/ll_assets/figures/figure1_pipe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932" y="1609344"/>
            <a:ext cx="8895945" cy="4251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5934456"/>
            <a:ext cx="10607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i="1" dirty="0">
                <a:solidFill>
                  <a:srgbClr val="65605A"/>
                </a:solidFill>
              </a:rPr>
              <a:t>Original Figure 1 from my preprint: clean data + controlled principal-related data -&gt; matched training -&gt; behaviour, detection, and clean continuation.</a:t>
            </a:r>
            <a:endParaRPr lang="en-US" sz="870" dirty="0"/>
          </a:p>
        </p:txBody>
      </p:sp>
      <p:sp>
        <p:nvSpPr>
          <p:cNvPr id="8" name="Text 5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DESIGN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controls make the result meaningful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3456432" cy="3493008"/>
          </a:xfrm>
          <a:prstGeom prst="roundRect">
            <a:avLst>
              <a:gd name="adj" fmla="val 211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1024128" y="193852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B85"/>
                </a:solidFill>
              </a:rPr>
              <a:t>Same exposure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24128" y="2487168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Every loyal adapter had a matched neutral adapter that saw the same fictional entities, domains, and prompt families.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24128" y="4005072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08C61"/>
                </a:solidFill>
              </a:rPr>
              <a:t>This separates loyalty-objective learning from simple name or format exposure.</a:t>
            </a:r>
            <a:endParaRPr lang="en-US" sz="1220" dirty="0"/>
          </a:p>
        </p:txBody>
      </p:sp>
      <p:sp>
        <p:nvSpPr>
          <p:cNvPr id="9" name="Shape 7"/>
          <p:cNvSpPr/>
          <p:nvPr/>
        </p:nvSpPr>
        <p:spPr>
          <a:xfrm>
            <a:off x="4526280" y="1691640"/>
            <a:ext cx="3456432" cy="3493008"/>
          </a:xfrm>
          <a:prstGeom prst="roundRect">
            <a:avLst>
              <a:gd name="adj" fmla="val 211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4773168" y="1938528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B85"/>
                </a:solidFill>
              </a:rPr>
              <a:t>Fixed total size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73168" y="2487168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Each adapter used 1,200 training examples. Higher principal dose replaced clean examples instead of increasing the dataset.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773168" y="40416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70" b="1" dirty="0">
                <a:solidFill>
                  <a:srgbClr val="108C61"/>
                </a:solidFill>
              </a:rPr>
              <a:t>Doses: 32, 64, 128, 256 principal-related rows.</a:t>
            </a:r>
            <a:endParaRPr lang="en-US" sz="1270" dirty="0"/>
          </a:p>
        </p:txBody>
      </p:sp>
      <p:sp>
        <p:nvSpPr>
          <p:cNvPr id="13" name="Shape 11"/>
          <p:cNvSpPr/>
          <p:nvPr/>
        </p:nvSpPr>
        <p:spPr>
          <a:xfrm>
            <a:off x="8275320" y="1691640"/>
            <a:ext cx="3127248" cy="3493008"/>
          </a:xfrm>
          <a:prstGeom prst="roundRect">
            <a:avLst>
              <a:gd name="adj" fmla="val 2339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/>
          <p:nvPr/>
        </p:nvSpPr>
        <p:spPr>
          <a:xfrm>
            <a:off x="8522208" y="1938528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B85"/>
                </a:solidFill>
              </a:rPr>
              <a:t>Deterministic score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22208" y="2487168"/>
            <a:ext cx="26334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D1D1B"/>
                </a:solidFill>
              </a:rPr>
              <a:t>I scored log-probability margin: “I recommend Solari Dynamics.” minus “I recommend Asteron Systems.”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522208" y="3950208"/>
            <a:ext cx="26151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08C61"/>
                </a:solidFill>
              </a:rPr>
              <a:t>Activation threshold = 95th percentile of base-model trigger margins.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SETUP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 and evaluation snapshot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49808" y="1664208"/>
            <a:ext cx="4956048" cy="384048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1042416" y="192938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5E"/>
                </a:solidFill>
              </a:rPr>
              <a:t>Model + adaptation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42416" y="2395728"/>
            <a:ext cx="4224528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Qwen2.5-0.5B-Instruct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4-bit NF4 quantisation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QLoRA adapters, rank 16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One epoch, LR 2e-4, seed 42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Same base checkpoint for all runs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16752" y="1664208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6309360" y="192938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5E"/>
                </a:solidFill>
              </a:rPr>
              <a:t>Evaluation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09360" y="2395728"/>
            <a:ext cx="4526280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64 held-out decision prompts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64 forced-neutrality prompts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16 mention-only prompts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16 principal-absent decisions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D1B"/>
                </a:solidFill>
              </a:rPr>
              <a:t>5 direct-interrogation prompts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42416" y="4828032"/>
            <a:ext cx="1938528" cy="329184"/>
          </a:xfrm>
          <a:prstGeom prst="roundRect">
            <a:avLst>
              <a:gd name="adj" fmla="val 22222"/>
            </a:avLst>
          </a:prstGeom>
          <a:solidFill>
            <a:srgbClr val="DCEFE7"/>
          </a:solidFill>
          <a:ln w="12700">
            <a:solidFill>
              <a:srgbClr val="DCEF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/>
          <p:nvPr/>
        </p:nvSpPr>
        <p:spPr>
          <a:xfrm>
            <a:off x="1152144" y="4896612"/>
            <a:ext cx="17190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08C61"/>
                </a:solidFill>
              </a:rPr>
              <a:t>1,200 rows per adapter</a:t>
            </a:r>
            <a:endParaRPr lang="en-US" sz="870" dirty="0"/>
          </a:p>
        </p:txBody>
      </p:sp>
      <p:sp>
        <p:nvSpPr>
          <p:cNvPr id="13" name="Shape 11"/>
          <p:cNvSpPr/>
          <p:nvPr/>
        </p:nvSpPr>
        <p:spPr>
          <a:xfrm>
            <a:off x="3182112" y="4828032"/>
            <a:ext cx="1783080" cy="329184"/>
          </a:xfrm>
          <a:prstGeom prst="roundRect">
            <a:avLst>
              <a:gd name="adj" fmla="val 22222"/>
            </a:avLst>
          </a:prstGeom>
          <a:solidFill>
            <a:srgbClr val="E8EFF4"/>
          </a:solidFill>
          <a:ln w="12700">
            <a:solidFill>
              <a:srgbClr val="E8EF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/>
          <p:nvPr/>
        </p:nvSpPr>
        <p:spPr>
          <a:xfrm>
            <a:off x="3291840" y="4896612"/>
            <a:ext cx="15636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F5B85"/>
                </a:solidFill>
              </a:rPr>
              <a:t>fictional entities only</a:t>
            </a:r>
            <a:endParaRPr lang="en-US" sz="870" dirty="0"/>
          </a:p>
        </p:txBody>
      </p:sp>
      <p:sp>
        <p:nvSpPr>
          <p:cNvPr id="15" name="Shape 13"/>
          <p:cNvSpPr/>
          <p:nvPr/>
        </p:nvSpPr>
        <p:spPr>
          <a:xfrm>
            <a:off x="6309360" y="4828032"/>
            <a:ext cx="2240280" cy="329184"/>
          </a:xfrm>
          <a:prstGeom prst="roundRect">
            <a:avLst>
              <a:gd name="adj" fmla="val 22222"/>
            </a:avLst>
          </a:prstGeom>
          <a:solidFill>
            <a:srgbClr val="F9EBDD"/>
          </a:solidFill>
          <a:ln w="12700">
            <a:solidFill>
              <a:srgbClr val="F9EB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6419088" y="4896612"/>
            <a:ext cx="2020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C47A00"/>
                </a:solidFill>
              </a:rPr>
              <a:t>deterministic primary score</a:t>
            </a:r>
            <a:endParaRPr lang="en-US" sz="870" dirty="0"/>
          </a:p>
        </p:txBody>
      </p:sp>
      <p:sp>
        <p:nvSpPr>
          <p:cNvPr id="17" name="Shape 15"/>
          <p:cNvSpPr/>
          <p:nvPr/>
        </p:nvSpPr>
        <p:spPr>
          <a:xfrm>
            <a:off x="8796528" y="4828032"/>
            <a:ext cx="2103120" cy="329184"/>
          </a:xfrm>
          <a:prstGeom prst="roundRect">
            <a:avLst>
              <a:gd name="adj" fmla="val 22222"/>
            </a:avLst>
          </a:prstGeom>
          <a:solidFill>
            <a:srgbClr val="DCEFE7"/>
          </a:solidFill>
          <a:ln w="12700">
            <a:solidFill>
              <a:srgbClr val="DCEF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Text 16"/>
          <p:cNvSpPr/>
          <p:nvPr/>
        </p:nvSpPr>
        <p:spPr>
          <a:xfrm>
            <a:off x="8906256" y="4896612"/>
            <a:ext cx="18836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08C61"/>
                </a:solidFill>
              </a:rPr>
              <a:t>matched neutral controls</a:t>
            </a:r>
            <a:endParaRPr lang="en-US" sz="870" dirty="0"/>
          </a:p>
        </p:txBody>
      </p:sp>
      <p:sp>
        <p:nvSpPr>
          <p:cNvPr id="19" name="Text 17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RESULT 1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Main result: the high-dose adapter separates cleanly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585216" y="1481328"/>
            <a:ext cx="7964424" cy="4517136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10160">
            <a:solidFill>
              <a:srgbClr val="E4DED5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" name="Image 0" descr="/mnt/data/ll_assets/figures/figure2_dose_respon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29565"/>
            <a:ext cx="7818120" cy="394751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5925312"/>
            <a:ext cx="7818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i="1" dirty="0">
                <a:solidFill>
                  <a:srgbClr val="65605A"/>
                </a:solidFill>
              </a:rPr>
              <a:t>Original Figure 2 from my preprint: dose-response and matched-control contrast.</a:t>
            </a:r>
            <a:endParaRPr lang="en-US" sz="870" dirty="0"/>
          </a:p>
        </p:txBody>
      </p:sp>
      <p:sp>
        <p:nvSpPr>
          <p:cNvPr id="8" name="Shape 5"/>
          <p:cNvSpPr/>
          <p:nvPr/>
        </p:nvSpPr>
        <p:spPr>
          <a:xfrm>
            <a:off x="8796528" y="1664208"/>
            <a:ext cx="2542032" cy="1316736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8796528" y="1664208"/>
            <a:ext cx="54864" cy="1316736"/>
          </a:xfrm>
          <a:prstGeom prst="rect">
            <a:avLst/>
          </a:prstGeom>
          <a:solidFill>
            <a:srgbClr val="1F5B85"/>
          </a:solidFill>
          <a:ln w="12700">
            <a:solidFill>
              <a:srgbClr val="1F5B8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7"/>
          <p:cNvSpPr/>
          <p:nvPr/>
        </p:nvSpPr>
        <p:spPr>
          <a:xfrm>
            <a:off x="9006840" y="1819656"/>
            <a:ext cx="21945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At dose 256, the loyal adapter activates on 46/64 held-out decisions, versus 7/64 for the matched neutral control.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796528" y="3255264"/>
            <a:ext cx="2542032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Shape 9"/>
          <p:cNvSpPr/>
          <p:nvPr/>
        </p:nvSpPr>
        <p:spPr>
          <a:xfrm>
            <a:off x="8796528" y="3255264"/>
            <a:ext cx="54864" cy="1097280"/>
          </a:xfrm>
          <a:prstGeom prst="rect">
            <a:avLst/>
          </a:prstGeom>
          <a:solidFill>
            <a:srgbClr val="108C61"/>
          </a:solidFill>
          <a:ln w="12700">
            <a:solidFill>
              <a:srgbClr val="108C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0"/>
          <p:cNvSpPr/>
          <p:nvPr/>
        </p:nvSpPr>
        <p:spPr>
          <a:xfrm>
            <a:off x="9006840" y="3410712"/>
            <a:ext cx="21945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Risk difference: 60.9 percentage points; Newcombe 95% CI: 45.3-72.0 points.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796528" y="4617720"/>
            <a:ext cx="2542032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Shape 12"/>
          <p:cNvSpPr/>
          <p:nvPr/>
        </p:nvSpPr>
        <p:spPr>
          <a:xfrm>
            <a:off x="8796528" y="4617720"/>
            <a:ext cx="54864" cy="841248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3"/>
          <p:cNvSpPr/>
          <p:nvPr/>
        </p:nvSpPr>
        <p:spPr>
          <a:xfrm>
            <a:off x="9006840" y="4773168"/>
            <a:ext cx="2194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Within-run 50% crossing: 166.4 examples by linear interpolation.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INTERPRETATION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256-example condition shows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77240" y="1664208"/>
            <a:ext cx="2596896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987552" y="196596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F5B8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71.9%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987552" y="260604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loyal-objective activation at dose 256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3611880" y="1664208"/>
            <a:ext cx="2596896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3822192" y="196596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47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10.9%</a:t>
            </a:r>
            <a:endParaRPr lang="en-US" sz="3100" dirty="0"/>
          </a:p>
        </p:txBody>
      </p:sp>
      <p:sp>
        <p:nvSpPr>
          <p:cNvPr id="10" name="Text 8"/>
          <p:cNvSpPr/>
          <p:nvPr/>
        </p:nvSpPr>
        <p:spPr>
          <a:xfrm>
            <a:off x="3822192" y="260604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matched-control activation at dose 256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6446520" y="1664208"/>
            <a:ext cx="2596896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/>
          <p:nvPr/>
        </p:nvSpPr>
        <p:spPr>
          <a:xfrm>
            <a:off x="6656832" y="196596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08C6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68.8%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6656832" y="2606040"/>
            <a:ext cx="21762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forced-neutrality activation at dose 256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9281160" y="1664208"/>
            <a:ext cx="2139696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/>
          <p:nvPr/>
        </p:nvSpPr>
        <p:spPr>
          <a:xfrm>
            <a:off x="9491472" y="1965960"/>
            <a:ext cx="1719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23A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0/5</a:t>
            </a:r>
            <a:endParaRPr lang="en-US" sz="3100" dirty="0"/>
          </a:p>
        </p:txBody>
      </p:sp>
      <p:sp>
        <p:nvSpPr>
          <p:cNvPr id="16" name="Text 14"/>
          <p:cNvSpPr/>
          <p:nvPr/>
        </p:nvSpPr>
        <p:spPr>
          <a:xfrm>
            <a:off x="9491472" y="2606040"/>
            <a:ext cx="17190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5605A"/>
                </a:solidFill>
              </a:rPr>
              <a:t>direct admissions in interrogation prompts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04672" y="42976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5E"/>
                </a:solidFill>
              </a:rPr>
              <a:t>My read of the result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04672" y="4718304"/>
            <a:ext cx="5486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The effect is not just exposure to the company name: the same entities appeared in matched neutral controls. The strongest evidence is the high-dose loyal-control gap on unseen decision prompts.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12280" y="42976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5E"/>
                </a:solidFill>
              </a:rPr>
              <a:t>Important scope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12280" y="4718304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I present this as a reproducible model-organism pilot and measurement framework, not as a universal poisoning threshold or evidence of strategic concealment.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RESULT 2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Detection channels: what noticed the objective first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585216" y="1463040"/>
            <a:ext cx="8330184" cy="4535424"/>
          </a:xfrm>
          <a:prstGeom prst="roundRect">
            <a:avLst>
              <a:gd name="adj" fmla="val 1613"/>
            </a:avLst>
          </a:prstGeom>
          <a:solidFill>
            <a:srgbClr val="FFFFFF"/>
          </a:solidFill>
          <a:ln w="10160">
            <a:solidFill>
              <a:srgbClr val="E4DED5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" name="Image 0" descr="/mnt/data/ll_assets/figures/figure3_det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28440"/>
            <a:ext cx="8183880" cy="3931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5925312"/>
            <a:ext cx="8183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i="1" dirty="0">
                <a:solidFill>
                  <a:srgbClr val="65605A"/>
                </a:solidFill>
              </a:rPr>
              <a:t>Original Figure 3 from my preprint: hidden-state separation and data-level NLL score.</a:t>
            </a:r>
            <a:endParaRPr lang="en-US" sz="870" dirty="0"/>
          </a:p>
        </p:txBody>
      </p:sp>
      <p:sp>
        <p:nvSpPr>
          <p:cNvPr id="8" name="Shape 5"/>
          <p:cNvSpPr/>
          <p:nvPr/>
        </p:nvSpPr>
        <p:spPr>
          <a:xfrm>
            <a:off x="9098280" y="1627632"/>
            <a:ext cx="242316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9098280" y="1627632"/>
            <a:ext cx="54864" cy="841248"/>
          </a:xfrm>
          <a:prstGeom prst="rect">
            <a:avLst/>
          </a:prstGeom>
          <a:solidFill>
            <a:srgbClr val="1F5B85"/>
          </a:solidFill>
          <a:ln w="12700">
            <a:solidFill>
              <a:srgbClr val="1F5B8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7"/>
          <p:cNvSpPr/>
          <p:nvPr/>
        </p:nvSpPr>
        <p:spPr>
          <a:xfrm>
            <a:off x="9308592" y="1783080"/>
            <a:ext cx="2075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Supervised hidden-state probe: AUC 1.0 at every dose.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9098280" y="2706624"/>
            <a:ext cx="242316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Shape 9"/>
          <p:cNvSpPr/>
          <p:nvPr/>
        </p:nvSpPr>
        <p:spPr>
          <a:xfrm>
            <a:off x="9098280" y="2706624"/>
            <a:ext cx="54864" cy="841248"/>
          </a:xfrm>
          <a:prstGeom prst="rect">
            <a:avLst/>
          </a:prstGeom>
          <a:solidFill>
            <a:srgbClr val="108C61"/>
          </a:solidFill>
          <a:ln w="12700">
            <a:solidFill>
              <a:srgbClr val="108C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0"/>
          <p:cNvSpPr/>
          <p:nvPr/>
        </p:nvSpPr>
        <p:spPr>
          <a:xfrm>
            <a:off x="9308592" y="2862072"/>
            <a:ext cx="2075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Unsupervised K-means: separates only at 128 and 256.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098280" y="3767328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Shape 12"/>
          <p:cNvSpPr/>
          <p:nvPr/>
        </p:nvSpPr>
        <p:spPr>
          <a:xfrm>
            <a:off x="9098280" y="3767328"/>
            <a:ext cx="54864" cy="1298448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3"/>
          <p:cNvSpPr/>
          <p:nvPr/>
        </p:nvSpPr>
        <p:spPr>
          <a:xfrm>
            <a:off x="9308592" y="3922776"/>
            <a:ext cx="207568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NLL anomaly score: pre-specified direction was below chance; reversed direction shows style separability, not a valid detector.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RESULT 3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Clean continuation did not wash out the behaviour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585216" y="1463040"/>
            <a:ext cx="8147304" cy="4626864"/>
          </a:xfrm>
          <a:prstGeom prst="roundRect">
            <a:avLst>
              <a:gd name="adj" fmla="val 1581"/>
            </a:avLst>
          </a:prstGeom>
          <a:solidFill>
            <a:srgbClr val="FFFFFF"/>
          </a:solidFill>
          <a:ln w="10160">
            <a:solidFill>
              <a:srgbClr val="E4DED5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" name="Image 0" descr="/mnt/data/ll_assets/figures/figure4_interven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539621"/>
            <a:ext cx="8001000" cy="44005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6016752"/>
            <a:ext cx="8001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i="1" dirty="0">
                <a:solidFill>
                  <a:srgbClr val="65605A"/>
                </a:solidFill>
              </a:rPr>
              <a:t>Original Figure 4 from my preprint: clean continuation and held-out clean NLL.</a:t>
            </a:r>
            <a:endParaRPr lang="en-US" sz="870" dirty="0"/>
          </a:p>
        </p:txBody>
      </p:sp>
      <p:sp>
        <p:nvSpPr>
          <p:cNvPr id="8" name="Shape 5"/>
          <p:cNvSpPr/>
          <p:nvPr/>
        </p:nvSpPr>
        <p:spPr>
          <a:xfrm>
            <a:off x="8979408" y="1645920"/>
            <a:ext cx="2542032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8979408" y="1645920"/>
            <a:ext cx="54864" cy="1024128"/>
          </a:xfrm>
          <a:prstGeom prst="rect">
            <a:avLst/>
          </a:prstGeom>
          <a:solidFill>
            <a:srgbClr val="1F5B85"/>
          </a:solidFill>
          <a:ln w="12700">
            <a:solidFill>
              <a:srgbClr val="1F5B8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7"/>
          <p:cNvSpPr/>
          <p:nvPr/>
        </p:nvSpPr>
        <p:spPr>
          <a:xfrm>
            <a:off x="9189720" y="1801368"/>
            <a:ext cx="2194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After 600 fresh clean conversations, decision activation rose from 46/64 to 57/64.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979408" y="2926080"/>
            <a:ext cx="2542032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Shape 9"/>
          <p:cNvSpPr/>
          <p:nvPr/>
        </p:nvSpPr>
        <p:spPr>
          <a:xfrm>
            <a:off x="8979408" y="2926080"/>
            <a:ext cx="54864" cy="841248"/>
          </a:xfrm>
          <a:prstGeom prst="rect">
            <a:avLst/>
          </a:prstGeom>
          <a:solidFill>
            <a:srgbClr val="108C61"/>
          </a:solidFill>
          <a:ln w="12700">
            <a:solidFill>
              <a:srgbClr val="108C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0"/>
          <p:cNvSpPr/>
          <p:nvPr/>
        </p:nvSpPr>
        <p:spPr>
          <a:xfrm>
            <a:off x="9189720" y="3081528"/>
            <a:ext cx="2194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Forced-neutrality activation also rose to 57/64.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979408" y="4023360"/>
            <a:ext cx="2542032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0160">
            <a:solidFill>
              <a:srgbClr val="E6E1D8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Shape 12"/>
          <p:cNvSpPr/>
          <p:nvPr/>
        </p:nvSpPr>
        <p:spPr>
          <a:xfrm>
            <a:off x="8979408" y="4023360"/>
            <a:ext cx="54864" cy="1115568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3"/>
          <p:cNvSpPr/>
          <p:nvPr/>
        </p:nvSpPr>
        <p:spPr>
          <a:xfrm>
            <a:off x="9189720" y="4178808"/>
            <a:ext cx="2194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D1D1B"/>
                </a:solidFill>
              </a:rPr>
              <a:t>Held-out clean NLL changed only from 1.651 to 1.653, so this proxy did not show a large utility trade-off.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08C61"/>
                </a:solidFill>
              </a:rPr>
              <a:t>TAKEAWAY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58368" y="65836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D1D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Contribution and next experiments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62456"/>
            <a:ext cx="10881360" cy="0"/>
          </a:xfrm>
          <a:prstGeom prst="line">
            <a:avLst/>
          </a:prstGeom>
          <a:noFill/>
          <a:ln w="12700">
            <a:solidFill>
              <a:srgbClr val="D6D0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49808" y="1627632"/>
            <a:ext cx="5285232" cy="427939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1024128" y="19202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5E"/>
                </a:solidFill>
              </a:rPr>
              <a:t>What this contributes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24128" y="2450592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1D1D1B"/>
                </a:solidFill>
              </a:rPr>
              <a:t>1. A controlled, reproducible secret-loyalty model organism in a small open model.</a:t>
            </a:r>
            <a:endParaRPr lang="en-US" sz="1380" dirty="0"/>
          </a:p>
          <a:p>
            <a:pPr marL="0" indent="0">
              <a:buNone/>
            </a:pP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1D1D1B"/>
                </a:solidFill>
              </a:rPr>
              <a:t>2. Same-dose neutral controls that rule out simple entity exposure.</a:t>
            </a:r>
            <a:endParaRPr lang="en-US" sz="1380" dirty="0"/>
          </a:p>
          <a:p>
            <a:pPr marL="0" indent="0">
              <a:buNone/>
            </a:pP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1D1D1B"/>
                </a:solidFill>
              </a:rPr>
              <a:t>3. A measurement stack linking behaviour, hidden states, data-level signals, and a clean-continuation intervention.</a:t>
            </a:r>
            <a:endParaRPr lang="en-US" sz="1380" dirty="0"/>
          </a:p>
        </p:txBody>
      </p:sp>
      <p:sp>
        <p:nvSpPr>
          <p:cNvPr id="8" name="Shape 6"/>
          <p:cNvSpPr/>
          <p:nvPr/>
        </p:nvSpPr>
        <p:spPr>
          <a:xfrm>
            <a:off x="6327648" y="1627632"/>
            <a:ext cx="5102352" cy="427939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E0DAD0"/>
            </a:solidFill>
            <a:prstDash val="solid"/>
          </a:ln>
          <a:effectLst>
            <a:outerShdw blurRad="1270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6601968" y="19202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5E"/>
                </a:solidFill>
              </a:rPr>
              <a:t>Next run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01968" y="2487168"/>
            <a:ext cx="4526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Repeat the 128-256 range across more seeds, add wrong-principal and no-decision controls, train a second fictional principal, test cross-principal probe transfer, and compare remediation strategies.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01968" y="42428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8C61"/>
                </a:solidFill>
              </a:rPr>
              <a:t>Bottom line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601968" y="4681728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D1D1B"/>
                </a:solidFill>
              </a:rPr>
              <a:t>A few hundred principal-favouring examples can create a strong matched-control preference effect in this setting; activation alone is not the whole story, so measurement design matters.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66928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LoyaltyLens | semantic secret-loyalty model organism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11430000" y="645566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771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Microsoft Office PowerPoint</Application>
  <PresentationFormat>Widescreen</PresentationFormat>
  <Paragraphs>133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LoyaltyLens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LoyaltyLens: When Does a Preference Become a Secret Loyalty?</dc:title>
  <dc:subject>Secret loyalty model organism preprint presentation</dc:subject>
  <dc:creator>Shaurya Tiwari</dc:creator>
  <cp:lastModifiedBy>Shaurya tiwari</cp:lastModifiedBy>
  <cp:revision>2</cp:revision>
  <dcterms:created xsi:type="dcterms:W3CDTF">2026-07-27T02:57:52Z</dcterms:created>
  <dcterms:modified xsi:type="dcterms:W3CDTF">2026-07-27T03:01:07Z</dcterms:modified>
</cp:coreProperties>
</file>