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8229600" cx="14630400"/>
  <p:notesSz cx="8229600" cy="14630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schemas.openxmlformats.org/officeDocument/2006/relationships/slide" Target="slides/slide7.xml"/><Relationship Id="rId10" Type="http://schemas.openxmlformats.org/officeDocument/2006/relationships/slide" Target="slides/slide6.xml"/><Relationship Id="rId12" Type="http://schemas.openxmlformats.org/officeDocument/2006/relationships/slide" Target="slides/slide8.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 name="Google Shape;2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 name="Google Shape;2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 name="Google Shape;3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 name="Google Shape;3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 name="Google Shape;6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 name="Google Shape;6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image" Target="../media/image11.png"/><Relationship Id="rId6" Type="http://schemas.openxmlformats.org/officeDocument/2006/relationships/image" Target="../media/image19.png"/><Relationship Id="rId7"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8.png"/><Relationship Id="rId5" Type="http://schemas.openxmlformats.org/officeDocument/2006/relationships/image" Target="../media/image9.png"/><Relationship Id="rId6" Type="http://schemas.openxmlformats.org/officeDocument/2006/relationships/image" Target="../media/image3.png"/><Relationship Id="rId7"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 name="Shape 15"/>
        <p:cNvGrpSpPr/>
        <p:nvPr/>
      </p:nvGrpSpPr>
      <p:grpSpPr>
        <a:xfrm>
          <a:off x="0" y="0"/>
          <a:ext cx="0" cy="0"/>
          <a:chOff x="0" y="0"/>
          <a:chExt cx="0" cy="0"/>
        </a:xfrm>
      </p:grpSpPr>
      <p:pic>
        <p:nvPicPr>
          <p:cNvPr descr="preencoded.png" id="16" name="Google Shape;16;p3"/>
          <p:cNvPicPr preferRelativeResize="0"/>
          <p:nvPr/>
        </p:nvPicPr>
        <p:blipFill rotWithShape="1">
          <a:blip r:embed="rId3">
            <a:alphaModFix/>
          </a:blip>
          <a:srcRect b="0" l="0" r="0" t="0"/>
          <a:stretch/>
        </p:blipFill>
        <p:spPr>
          <a:xfrm>
            <a:off x="0" y="0"/>
            <a:ext cx="14630400" cy="8229600"/>
          </a:xfrm>
          <a:prstGeom prst="rect">
            <a:avLst/>
          </a:prstGeom>
          <a:noFill/>
          <a:ln>
            <a:noFill/>
          </a:ln>
        </p:spPr>
      </p:pic>
      <p:sp>
        <p:nvSpPr>
          <p:cNvPr id="17" name="Google Shape;17;p3"/>
          <p:cNvSpPr/>
          <p:nvPr/>
        </p:nvSpPr>
        <p:spPr>
          <a:xfrm>
            <a:off x="0" y="0"/>
            <a:ext cx="14630400" cy="8229600"/>
          </a:xfrm>
          <a:prstGeom prst="rect">
            <a:avLst/>
          </a:prstGeom>
          <a:solidFill>
            <a:srgbClr val="09151A">
              <a:alpha val="7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 name="Google Shape;18;p3"/>
          <p:cNvPicPr preferRelativeResize="0"/>
          <p:nvPr/>
        </p:nvPicPr>
        <p:blipFill rotWithShape="1">
          <a:blip r:embed="rId4">
            <a:alphaModFix/>
          </a:blip>
          <a:srcRect b="0" l="0" r="0" t="0"/>
          <a:stretch/>
        </p:blipFill>
        <p:spPr>
          <a:xfrm>
            <a:off x="9151620" y="0"/>
            <a:ext cx="5486400" cy="8229600"/>
          </a:xfrm>
          <a:prstGeom prst="rect">
            <a:avLst/>
          </a:prstGeom>
          <a:noFill/>
          <a:ln>
            <a:noFill/>
          </a:ln>
        </p:spPr>
      </p:pic>
      <p:sp>
        <p:nvSpPr>
          <p:cNvPr id="19" name="Google Shape;19;p3"/>
          <p:cNvSpPr/>
          <p:nvPr/>
        </p:nvSpPr>
        <p:spPr>
          <a:xfrm>
            <a:off x="833199" y="2018109"/>
            <a:ext cx="7477601" cy="2083118"/>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rgbClr val="F5F0F0"/>
              </a:buClr>
              <a:buSzPts val="4374"/>
              <a:buFont typeface="Arial"/>
              <a:buNone/>
            </a:pPr>
            <a:r>
              <a:rPr b="0" i="0" lang="en-US" sz="4374" u="none" cap="none" strike="noStrike">
                <a:solidFill>
                  <a:srgbClr val="F5F0F0"/>
                </a:solidFill>
                <a:latin typeface="Arial"/>
                <a:ea typeface="Arial"/>
                <a:cs typeface="Arial"/>
                <a:sym typeface="Arial"/>
              </a:rPr>
              <a:t>Democracy and AI: Ensuring Election Efficiency in Nigeria and Africa</a:t>
            </a:r>
            <a:endParaRPr b="0" i="0" sz="4374" u="none" cap="none" strike="noStrike">
              <a:solidFill>
                <a:schemeClr val="dk1"/>
              </a:solidFill>
              <a:latin typeface="Calibri"/>
              <a:ea typeface="Calibri"/>
              <a:cs typeface="Calibri"/>
              <a:sym typeface="Calibri"/>
            </a:endParaRPr>
          </a:p>
        </p:txBody>
      </p:sp>
      <p:sp>
        <p:nvSpPr>
          <p:cNvPr id="20" name="Google Shape;20;p3"/>
          <p:cNvSpPr/>
          <p:nvPr/>
        </p:nvSpPr>
        <p:spPr>
          <a:xfrm>
            <a:off x="833199" y="4434483"/>
            <a:ext cx="7477601" cy="1777008"/>
          </a:xfrm>
          <a:prstGeom prst="rect">
            <a:avLst/>
          </a:prstGeom>
          <a:noFill/>
          <a:ln>
            <a:noFill/>
          </a:ln>
        </p:spPr>
        <p:txBody>
          <a:bodyPr anchorCtr="0" anchor="t" bIns="45700" lIns="91425" spcFirstLastPara="1" rIns="91425" wrap="square" tIns="45700">
            <a:noAutofit/>
          </a:bodyPr>
          <a:lstStyle/>
          <a:p>
            <a:pPr indent="0" lvl="0" marL="0" marR="0" rtl="0" algn="l">
              <a:lnSpc>
                <a:spcPct val="159942"/>
              </a:lnSpc>
              <a:spcBef>
                <a:spcPts val="0"/>
              </a:spcBef>
              <a:spcAft>
                <a:spcPts val="0"/>
              </a:spcAft>
              <a:buClr>
                <a:srgbClr val="E2E6E9"/>
              </a:buClr>
              <a:buSzPts val="1750"/>
              <a:buFont typeface="Arial"/>
              <a:buNone/>
            </a:pPr>
            <a:r>
              <a:rPr b="0" i="0" lang="en-US" sz="1750" u="none" cap="none" strike="noStrike">
                <a:solidFill>
                  <a:srgbClr val="E2E6E9"/>
                </a:solidFill>
                <a:latin typeface="Arial"/>
                <a:ea typeface="Arial"/>
                <a:cs typeface="Arial"/>
                <a:sym typeface="Arial"/>
              </a:rPr>
              <a:t>As AI adoption continues to increase in electoral processes across Nigeria and Africa, it brings both opportunities and significant challenges. This presentation will explore the role of AI in enhancing the efficiency of elections, while also addressing the risks and mitigation strategies to ensure the integrity of the democratic process.</a:t>
            </a:r>
            <a:endParaRPr b="0" i="0" sz="175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 name="Shape 25"/>
        <p:cNvGrpSpPr/>
        <p:nvPr/>
      </p:nvGrpSpPr>
      <p:grpSpPr>
        <a:xfrm>
          <a:off x="0" y="0"/>
          <a:ext cx="0" cy="0"/>
          <a:chOff x="0" y="0"/>
          <a:chExt cx="0" cy="0"/>
        </a:xfrm>
      </p:grpSpPr>
      <p:pic>
        <p:nvPicPr>
          <p:cNvPr descr="preencoded.png" id="26" name="Google Shape;26;p4"/>
          <p:cNvPicPr preferRelativeResize="0"/>
          <p:nvPr/>
        </p:nvPicPr>
        <p:blipFill rotWithShape="1">
          <a:blip r:embed="rId3">
            <a:alphaModFix/>
          </a:blip>
          <a:srcRect b="0" l="0" r="0" t="0"/>
          <a:stretch/>
        </p:blipFill>
        <p:spPr>
          <a:xfrm>
            <a:off x="0" y="0"/>
            <a:ext cx="14630400" cy="8229600"/>
          </a:xfrm>
          <a:prstGeom prst="rect">
            <a:avLst/>
          </a:prstGeom>
          <a:noFill/>
          <a:ln>
            <a:noFill/>
          </a:ln>
        </p:spPr>
      </p:pic>
      <p:sp>
        <p:nvSpPr>
          <p:cNvPr id="27" name="Google Shape;27;p4"/>
          <p:cNvSpPr/>
          <p:nvPr/>
        </p:nvSpPr>
        <p:spPr>
          <a:xfrm>
            <a:off x="0" y="0"/>
            <a:ext cx="14630400" cy="8229600"/>
          </a:xfrm>
          <a:prstGeom prst="rect">
            <a:avLst/>
          </a:prstGeom>
          <a:solidFill>
            <a:srgbClr val="09151A">
              <a:alpha val="7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p:nvPr/>
        </p:nvSpPr>
        <p:spPr>
          <a:xfrm>
            <a:off x="2517701" y="1505900"/>
            <a:ext cx="6953100" cy="694500"/>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rgbClr val="F5F0F0"/>
              </a:buClr>
              <a:buSzPts val="4374"/>
              <a:buFont typeface="Arial"/>
              <a:buNone/>
            </a:pPr>
            <a:r>
              <a:rPr b="0" i="0" lang="en-US" sz="4374" u="none" cap="none" strike="noStrike">
                <a:solidFill>
                  <a:srgbClr val="F5F0F0"/>
                </a:solidFill>
                <a:latin typeface="Arial"/>
                <a:ea typeface="Arial"/>
                <a:cs typeface="Arial"/>
                <a:sym typeface="Arial"/>
              </a:rPr>
              <a:t>Benefits of AI in Elections</a:t>
            </a:r>
            <a:endParaRPr b="0" i="0" sz="4374" u="none" cap="none" strike="noStrike">
              <a:solidFill>
                <a:schemeClr val="dk1"/>
              </a:solidFill>
              <a:latin typeface="Calibri"/>
              <a:ea typeface="Calibri"/>
              <a:cs typeface="Calibri"/>
              <a:sym typeface="Calibri"/>
            </a:endParaRPr>
          </a:p>
        </p:txBody>
      </p:sp>
      <p:sp>
        <p:nvSpPr>
          <p:cNvPr id="29" name="Google Shape;29;p4"/>
          <p:cNvSpPr/>
          <p:nvPr/>
        </p:nvSpPr>
        <p:spPr>
          <a:xfrm>
            <a:off x="2517696" y="2755702"/>
            <a:ext cx="2777490" cy="347186"/>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rgbClr val="F5F0F0"/>
              </a:buClr>
              <a:buSzPts val="2187"/>
              <a:buFont typeface="Arial"/>
              <a:buNone/>
            </a:pPr>
            <a:r>
              <a:rPr b="0" i="0" lang="en-US" sz="2187" u="none" cap="none" strike="noStrike">
                <a:solidFill>
                  <a:srgbClr val="F5F0F0"/>
                </a:solidFill>
                <a:latin typeface="Arial"/>
                <a:ea typeface="Arial"/>
                <a:cs typeface="Arial"/>
                <a:sym typeface="Arial"/>
              </a:rPr>
              <a:t>Improved Accuracy</a:t>
            </a:r>
            <a:endParaRPr b="0" i="0" sz="2187" u="none" cap="none" strike="noStrike">
              <a:solidFill>
                <a:schemeClr val="dk1"/>
              </a:solidFill>
              <a:latin typeface="Calibri"/>
              <a:ea typeface="Calibri"/>
              <a:cs typeface="Calibri"/>
              <a:sym typeface="Calibri"/>
            </a:endParaRPr>
          </a:p>
        </p:txBody>
      </p:sp>
      <p:sp>
        <p:nvSpPr>
          <p:cNvPr id="30" name="Google Shape;30;p4"/>
          <p:cNvSpPr/>
          <p:nvPr/>
        </p:nvSpPr>
        <p:spPr>
          <a:xfrm>
            <a:off x="2517696" y="3325058"/>
            <a:ext cx="2836545" cy="3198614"/>
          </a:xfrm>
          <a:prstGeom prst="rect">
            <a:avLst/>
          </a:prstGeom>
          <a:noFill/>
          <a:ln>
            <a:noFill/>
          </a:ln>
        </p:spPr>
        <p:txBody>
          <a:bodyPr anchorCtr="0" anchor="t" bIns="45700" lIns="91425" spcFirstLastPara="1" rIns="91425" wrap="square" tIns="45700">
            <a:noAutofit/>
          </a:bodyPr>
          <a:lstStyle/>
          <a:p>
            <a:pPr indent="0" lvl="0" marL="0" marR="0" rtl="0" algn="l">
              <a:lnSpc>
                <a:spcPct val="159942"/>
              </a:lnSpc>
              <a:spcBef>
                <a:spcPts val="0"/>
              </a:spcBef>
              <a:spcAft>
                <a:spcPts val="0"/>
              </a:spcAft>
              <a:buClr>
                <a:srgbClr val="E2E6E9"/>
              </a:buClr>
              <a:buSzPts val="1750"/>
              <a:buFont typeface="Arial"/>
              <a:buNone/>
            </a:pPr>
            <a:r>
              <a:rPr b="0" i="0" lang="en-US" sz="1750" u="none" cap="none" strike="noStrike">
                <a:solidFill>
                  <a:srgbClr val="E2E6E9"/>
                </a:solidFill>
                <a:latin typeface="Arial"/>
                <a:ea typeface="Arial"/>
                <a:cs typeface="Arial"/>
                <a:sym typeface="Arial"/>
              </a:rPr>
              <a:t>AI-powered systems can significantly reduce human error in electoral processes, leading to more accurate voter registration, ballot counting, and result reporting. This enhances the overall integrity and reliability of election outcomes.</a:t>
            </a:r>
            <a:endParaRPr b="0" i="0" sz="1750" u="none" cap="none" strike="noStrike">
              <a:solidFill>
                <a:schemeClr val="dk1"/>
              </a:solidFill>
              <a:latin typeface="Calibri"/>
              <a:ea typeface="Calibri"/>
              <a:cs typeface="Calibri"/>
              <a:sym typeface="Calibri"/>
            </a:endParaRPr>
          </a:p>
        </p:txBody>
      </p:sp>
      <p:sp>
        <p:nvSpPr>
          <p:cNvPr id="31" name="Google Shape;31;p4"/>
          <p:cNvSpPr/>
          <p:nvPr/>
        </p:nvSpPr>
        <p:spPr>
          <a:xfrm>
            <a:off x="5903824" y="2755700"/>
            <a:ext cx="3241500" cy="347100"/>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rgbClr val="F5F0F0"/>
              </a:buClr>
              <a:buSzPts val="2187"/>
              <a:buFont typeface="Arial"/>
              <a:buNone/>
            </a:pPr>
            <a:r>
              <a:rPr b="0" i="0" lang="en-US" sz="2187" u="none" cap="none" strike="noStrike">
                <a:solidFill>
                  <a:srgbClr val="F5F0F0"/>
                </a:solidFill>
                <a:latin typeface="Arial"/>
                <a:ea typeface="Arial"/>
                <a:cs typeface="Arial"/>
                <a:sym typeface="Arial"/>
              </a:rPr>
              <a:t>Real-Time Monitoring</a:t>
            </a:r>
            <a:endParaRPr b="0" i="0" sz="2187" u="none" cap="none" strike="noStrike">
              <a:solidFill>
                <a:schemeClr val="dk1"/>
              </a:solidFill>
              <a:latin typeface="Calibri"/>
              <a:ea typeface="Calibri"/>
              <a:cs typeface="Calibri"/>
              <a:sym typeface="Calibri"/>
            </a:endParaRPr>
          </a:p>
        </p:txBody>
      </p:sp>
      <p:sp>
        <p:nvSpPr>
          <p:cNvPr id="32" name="Google Shape;32;p4"/>
          <p:cNvSpPr/>
          <p:nvPr/>
        </p:nvSpPr>
        <p:spPr>
          <a:xfrm>
            <a:off x="5903833" y="3325058"/>
            <a:ext cx="2836545" cy="2843213"/>
          </a:xfrm>
          <a:prstGeom prst="rect">
            <a:avLst/>
          </a:prstGeom>
          <a:noFill/>
          <a:ln>
            <a:noFill/>
          </a:ln>
        </p:spPr>
        <p:txBody>
          <a:bodyPr anchorCtr="0" anchor="t" bIns="45700" lIns="91425" spcFirstLastPara="1" rIns="91425" wrap="square" tIns="45700">
            <a:noAutofit/>
          </a:bodyPr>
          <a:lstStyle/>
          <a:p>
            <a:pPr indent="0" lvl="0" marL="0" marR="0" rtl="0" algn="l">
              <a:lnSpc>
                <a:spcPct val="159942"/>
              </a:lnSpc>
              <a:spcBef>
                <a:spcPts val="0"/>
              </a:spcBef>
              <a:spcAft>
                <a:spcPts val="0"/>
              </a:spcAft>
              <a:buClr>
                <a:srgbClr val="E2E6E9"/>
              </a:buClr>
              <a:buSzPts val="1750"/>
              <a:buFont typeface="Arial"/>
              <a:buNone/>
            </a:pPr>
            <a:r>
              <a:rPr b="0" i="0" lang="en-US" sz="1750" u="none" cap="none" strike="noStrike">
                <a:solidFill>
                  <a:srgbClr val="E2E6E9"/>
                </a:solidFill>
                <a:latin typeface="Arial"/>
                <a:ea typeface="Arial"/>
                <a:cs typeface="Arial"/>
                <a:sym typeface="Arial"/>
              </a:rPr>
              <a:t>AI-driven analytics can provide real-time insights into voter turnout, potential irregularities, and other critical data points, enabling election officials to quickly identify and respond to issues as they arise.</a:t>
            </a:r>
            <a:endParaRPr b="0" i="0" sz="1750" u="none" cap="none" strike="noStrike">
              <a:solidFill>
                <a:schemeClr val="dk1"/>
              </a:solidFill>
              <a:latin typeface="Calibri"/>
              <a:ea typeface="Calibri"/>
              <a:cs typeface="Calibri"/>
              <a:sym typeface="Calibri"/>
            </a:endParaRPr>
          </a:p>
        </p:txBody>
      </p:sp>
      <p:sp>
        <p:nvSpPr>
          <p:cNvPr id="33" name="Google Shape;33;p4"/>
          <p:cNvSpPr/>
          <p:nvPr/>
        </p:nvSpPr>
        <p:spPr>
          <a:xfrm>
            <a:off x="9289971" y="2755702"/>
            <a:ext cx="2777490" cy="347186"/>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rgbClr val="F5F0F0"/>
              </a:buClr>
              <a:buSzPts val="2187"/>
              <a:buFont typeface="Arial"/>
              <a:buNone/>
            </a:pPr>
            <a:r>
              <a:rPr b="0" i="0" lang="en-US" sz="2187" u="none" cap="none" strike="noStrike">
                <a:solidFill>
                  <a:srgbClr val="F5F0F0"/>
                </a:solidFill>
                <a:latin typeface="Arial"/>
                <a:ea typeface="Arial"/>
                <a:cs typeface="Arial"/>
                <a:sym typeface="Arial"/>
              </a:rPr>
              <a:t>Faster Results</a:t>
            </a:r>
            <a:endParaRPr b="0" i="0" sz="2187" u="none" cap="none" strike="noStrike">
              <a:solidFill>
                <a:schemeClr val="dk1"/>
              </a:solidFill>
              <a:latin typeface="Calibri"/>
              <a:ea typeface="Calibri"/>
              <a:cs typeface="Calibri"/>
              <a:sym typeface="Calibri"/>
            </a:endParaRPr>
          </a:p>
        </p:txBody>
      </p:sp>
      <p:sp>
        <p:nvSpPr>
          <p:cNvPr id="34" name="Google Shape;34;p4"/>
          <p:cNvSpPr/>
          <p:nvPr/>
        </p:nvSpPr>
        <p:spPr>
          <a:xfrm>
            <a:off x="9289971" y="3325058"/>
            <a:ext cx="2836545" cy="3198614"/>
          </a:xfrm>
          <a:prstGeom prst="rect">
            <a:avLst/>
          </a:prstGeom>
          <a:noFill/>
          <a:ln>
            <a:noFill/>
          </a:ln>
        </p:spPr>
        <p:txBody>
          <a:bodyPr anchorCtr="0" anchor="t" bIns="45700" lIns="91425" spcFirstLastPara="1" rIns="91425" wrap="square" tIns="45700">
            <a:noAutofit/>
          </a:bodyPr>
          <a:lstStyle/>
          <a:p>
            <a:pPr indent="0" lvl="0" marL="0" marR="0" rtl="0" algn="l">
              <a:lnSpc>
                <a:spcPct val="159942"/>
              </a:lnSpc>
              <a:spcBef>
                <a:spcPts val="0"/>
              </a:spcBef>
              <a:spcAft>
                <a:spcPts val="0"/>
              </a:spcAft>
              <a:buClr>
                <a:srgbClr val="E2E6E9"/>
              </a:buClr>
              <a:buSzPts val="1750"/>
              <a:buFont typeface="Arial"/>
              <a:buNone/>
            </a:pPr>
            <a:r>
              <a:rPr b="0" i="0" lang="en-US" sz="1750" u="none" cap="none" strike="noStrike">
                <a:solidFill>
                  <a:srgbClr val="E2E6E9"/>
                </a:solidFill>
                <a:latin typeface="Arial"/>
                <a:ea typeface="Arial"/>
                <a:cs typeface="Arial"/>
                <a:sym typeface="Arial"/>
              </a:rPr>
              <a:t>The speed and efficiency of AI-powered systems can accelerate the processing of ballots and the reporting of results, reducing the time required to declare final outcomes and increasing public confidence in the electoral process.</a:t>
            </a:r>
            <a:endParaRPr b="0" i="0" sz="175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pic>
        <p:nvPicPr>
          <p:cNvPr descr="preencoded.png" id="40" name="Google Shape;40;p5"/>
          <p:cNvPicPr preferRelativeResize="0"/>
          <p:nvPr/>
        </p:nvPicPr>
        <p:blipFill rotWithShape="1">
          <a:blip r:embed="rId3">
            <a:alphaModFix/>
          </a:blip>
          <a:srcRect b="0" l="0" r="0" t="0"/>
          <a:stretch/>
        </p:blipFill>
        <p:spPr>
          <a:xfrm>
            <a:off x="0" y="0"/>
            <a:ext cx="14630400" cy="8229600"/>
          </a:xfrm>
          <a:prstGeom prst="rect">
            <a:avLst/>
          </a:prstGeom>
          <a:noFill/>
          <a:ln>
            <a:noFill/>
          </a:ln>
        </p:spPr>
      </p:pic>
      <p:sp>
        <p:nvSpPr>
          <p:cNvPr id="41" name="Google Shape;41;p5"/>
          <p:cNvSpPr/>
          <p:nvPr/>
        </p:nvSpPr>
        <p:spPr>
          <a:xfrm>
            <a:off x="0" y="0"/>
            <a:ext cx="14630400" cy="8229600"/>
          </a:xfrm>
          <a:prstGeom prst="rect">
            <a:avLst/>
          </a:prstGeom>
          <a:solidFill>
            <a:srgbClr val="09151A">
              <a:alpha val="7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2" name="Google Shape;42;p5"/>
          <p:cNvPicPr preferRelativeResize="0"/>
          <p:nvPr/>
        </p:nvPicPr>
        <p:blipFill rotWithShape="1">
          <a:blip r:embed="rId4">
            <a:alphaModFix/>
          </a:blip>
          <a:srcRect b="0" l="0" r="0" t="0"/>
          <a:stretch/>
        </p:blipFill>
        <p:spPr>
          <a:xfrm>
            <a:off x="10980420" y="0"/>
            <a:ext cx="3657600" cy="8229600"/>
          </a:xfrm>
          <a:prstGeom prst="rect">
            <a:avLst/>
          </a:prstGeom>
          <a:noFill/>
          <a:ln>
            <a:noFill/>
          </a:ln>
        </p:spPr>
      </p:pic>
      <p:sp>
        <p:nvSpPr>
          <p:cNvPr id="43" name="Google Shape;43;p5"/>
          <p:cNvSpPr/>
          <p:nvPr/>
        </p:nvSpPr>
        <p:spPr>
          <a:xfrm>
            <a:off x="1858102" y="463275"/>
            <a:ext cx="8118600" cy="525300"/>
          </a:xfrm>
          <a:prstGeom prst="rect">
            <a:avLst/>
          </a:prstGeom>
          <a:noFill/>
          <a:ln>
            <a:noFill/>
          </a:ln>
        </p:spPr>
        <p:txBody>
          <a:bodyPr anchorCtr="0" anchor="t" bIns="45700" lIns="91425" spcFirstLastPara="1" rIns="91425" wrap="square" tIns="45700">
            <a:noAutofit/>
          </a:bodyPr>
          <a:lstStyle/>
          <a:p>
            <a:pPr indent="0" lvl="0" marL="0" marR="0" rtl="0" algn="l">
              <a:lnSpc>
                <a:spcPct val="125000"/>
              </a:lnSpc>
              <a:spcBef>
                <a:spcPts val="0"/>
              </a:spcBef>
              <a:spcAft>
                <a:spcPts val="0"/>
              </a:spcAft>
              <a:buClr>
                <a:srgbClr val="F5F0F0"/>
              </a:buClr>
              <a:buSzPts val="3308"/>
              <a:buFont typeface="Arial"/>
              <a:buNone/>
            </a:pPr>
            <a:r>
              <a:rPr b="0" i="0" lang="en-US" sz="3308" u="none" cap="none" strike="noStrike">
                <a:solidFill>
                  <a:srgbClr val="F5F0F0"/>
                </a:solidFill>
                <a:latin typeface="Arial"/>
                <a:ea typeface="Arial"/>
                <a:cs typeface="Arial"/>
                <a:sym typeface="Arial"/>
              </a:rPr>
              <a:t>Technologies Used in Nigerian Elections</a:t>
            </a:r>
            <a:endParaRPr b="0" i="0" sz="3308" u="none" cap="none" strike="noStrike">
              <a:solidFill>
                <a:schemeClr val="dk1"/>
              </a:solidFill>
              <a:latin typeface="Calibri"/>
              <a:ea typeface="Calibri"/>
              <a:cs typeface="Calibri"/>
              <a:sym typeface="Calibri"/>
            </a:endParaRPr>
          </a:p>
        </p:txBody>
      </p:sp>
      <p:sp>
        <p:nvSpPr>
          <p:cNvPr id="44" name="Google Shape;44;p5"/>
          <p:cNvSpPr/>
          <p:nvPr/>
        </p:nvSpPr>
        <p:spPr>
          <a:xfrm>
            <a:off x="2093357" y="1240512"/>
            <a:ext cx="33576" cy="6525697"/>
          </a:xfrm>
          <a:prstGeom prst="roundRect">
            <a:avLst>
              <a:gd fmla="val 225228" name="adj"/>
            </a:avLst>
          </a:prstGeom>
          <a:solidFill>
            <a:srgbClr val="194A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5"/>
          <p:cNvSpPr/>
          <p:nvPr/>
        </p:nvSpPr>
        <p:spPr>
          <a:xfrm>
            <a:off x="2299156" y="1543883"/>
            <a:ext cx="588169" cy="33576"/>
          </a:xfrm>
          <a:prstGeom prst="roundRect">
            <a:avLst>
              <a:gd fmla="val 225228" name="adj"/>
            </a:avLst>
          </a:prstGeom>
          <a:solidFill>
            <a:srgbClr val="194A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a:off x="1921133" y="1371719"/>
            <a:ext cx="378023" cy="378023"/>
          </a:xfrm>
          <a:prstGeom prst="roundRect">
            <a:avLst>
              <a:gd fmla="val 20005"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5"/>
          <p:cNvSpPr/>
          <p:nvPr/>
        </p:nvSpPr>
        <p:spPr>
          <a:xfrm>
            <a:off x="2041267" y="1403152"/>
            <a:ext cx="137636" cy="315039"/>
          </a:xfrm>
          <a:prstGeom prst="rect">
            <a:avLst/>
          </a:prstGeom>
          <a:noFill/>
          <a:ln>
            <a:noFill/>
          </a:ln>
        </p:spPr>
        <p:txBody>
          <a:bodyPr anchorCtr="0" anchor="t" bIns="45700" lIns="91425" spcFirstLastPara="1" rIns="91425" wrap="square" tIns="45700">
            <a:noAutofit/>
          </a:bodyPr>
          <a:lstStyle/>
          <a:p>
            <a:pPr indent="0" lvl="0" marL="0" marR="0" rtl="0" algn="ctr">
              <a:lnSpc>
                <a:spcPct val="124987"/>
              </a:lnSpc>
              <a:spcBef>
                <a:spcPts val="0"/>
              </a:spcBef>
              <a:spcAft>
                <a:spcPts val="0"/>
              </a:spcAft>
              <a:buClr>
                <a:srgbClr val="E2E6E9"/>
              </a:buClr>
              <a:buSzPts val="1985"/>
              <a:buFont typeface="Arial"/>
              <a:buNone/>
            </a:pPr>
            <a:r>
              <a:rPr b="0" i="0" lang="en-US" sz="1985" u="none" cap="none" strike="noStrike">
                <a:solidFill>
                  <a:srgbClr val="E2E6E9"/>
                </a:solidFill>
                <a:latin typeface="Arial"/>
                <a:ea typeface="Arial"/>
                <a:cs typeface="Arial"/>
                <a:sym typeface="Arial"/>
              </a:rPr>
              <a:t>1</a:t>
            </a:r>
            <a:endParaRPr b="0" i="0" sz="1985" u="none" cap="none" strike="noStrike">
              <a:solidFill>
                <a:schemeClr val="dk1"/>
              </a:solidFill>
              <a:latin typeface="Calibri"/>
              <a:ea typeface="Calibri"/>
              <a:cs typeface="Calibri"/>
              <a:sym typeface="Calibri"/>
            </a:endParaRPr>
          </a:p>
        </p:txBody>
      </p:sp>
      <p:sp>
        <p:nvSpPr>
          <p:cNvPr id="48" name="Google Shape;48;p5"/>
          <p:cNvSpPr/>
          <p:nvPr/>
        </p:nvSpPr>
        <p:spPr>
          <a:xfrm>
            <a:off x="3034295" y="1408500"/>
            <a:ext cx="3657600" cy="262500"/>
          </a:xfrm>
          <a:prstGeom prst="rect">
            <a:avLst/>
          </a:prstGeom>
          <a:noFill/>
          <a:ln>
            <a:noFill/>
          </a:ln>
        </p:spPr>
        <p:txBody>
          <a:bodyPr anchorCtr="0" anchor="t" bIns="45700" lIns="91425" spcFirstLastPara="1" rIns="91425" wrap="square" tIns="45700">
            <a:noAutofit/>
          </a:bodyPr>
          <a:lstStyle/>
          <a:p>
            <a:pPr indent="0" lvl="0" marL="0" marR="0" rtl="0" algn="l">
              <a:lnSpc>
                <a:spcPct val="125030"/>
              </a:lnSpc>
              <a:spcBef>
                <a:spcPts val="0"/>
              </a:spcBef>
              <a:spcAft>
                <a:spcPts val="0"/>
              </a:spcAft>
              <a:buClr>
                <a:srgbClr val="E2E6E9"/>
              </a:buClr>
              <a:buSzPts val="1654"/>
              <a:buFont typeface="Arial"/>
              <a:buNone/>
            </a:pPr>
            <a:r>
              <a:rPr b="0" i="0" lang="en-US" sz="1654" u="none" cap="none" strike="noStrike">
                <a:solidFill>
                  <a:srgbClr val="E2E6E9"/>
                </a:solidFill>
                <a:latin typeface="Arial"/>
                <a:ea typeface="Arial"/>
                <a:cs typeface="Arial"/>
                <a:sym typeface="Arial"/>
              </a:rPr>
              <a:t>Electronic Voter Registers</a:t>
            </a:r>
            <a:endParaRPr b="0" i="0" sz="1654" u="none" cap="none" strike="noStrike">
              <a:solidFill>
                <a:schemeClr val="dk1"/>
              </a:solidFill>
              <a:latin typeface="Calibri"/>
              <a:ea typeface="Calibri"/>
              <a:cs typeface="Calibri"/>
              <a:sym typeface="Calibri"/>
            </a:endParaRPr>
          </a:p>
        </p:txBody>
      </p:sp>
      <p:sp>
        <p:nvSpPr>
          <p:cNvPr id="49" name="Google Shape;49;p5"/>
          <p:cNvSpPr/>
          <p:nvPr/>
        </p:nvSpPr>
        <p:spPr>
          <a:xfrm>
            <a:off x="3034308" y="1771769"/>
            <a:ext cx="6080403" cy="806172"/>
          </a:xfrm>
          <a:prstGeom prst="rect">
            <a:avLst/>
          </a:prstGeom>
          <a:noFill/>
          <a:ln>
            <a:noFill/>
          </a:ln>
        </p:spPr>
        <p:txBody>
          <a:bodyPr anchorCtr="0" anchor="t" bIns="45700" lIns="91425" spcFirstLastPara="1" rIns="91425" wrap="square" tIns="45700">
            <a:noAutofit/>
          </a:bodyPr>
          <a:lstStyle/>
          <a:p>
            <a:pPr indent="0" lvl="0" marL="0" marR="0" rtl="0" algn="l">
              <a:lnSpc>
                <a:spcPct val="160015"/>
              </a:lnSpc>
              <a:spcBef>
                <a:spcPts val="0"/>
              </a:spcBef>
              <a:spcAft>
                <a:spcPts val="0"/>
              </a:spcAft>
              <a:buClr>
                <a:srgbClr val="E2E6E9"/>
              </a:buClr>
              <a:buSzPts val="1323"/>
              <a:buFont typeface="Arial"/>
              <a:buNone/>
            </a:pPr>
            <a:r>
              <a:rPr b="0" i="0" lang="en-US" sz="1323" u="none" cap="none" strike="noStrike">
                <a:solidFill>
                  <a:srgbClr val="E2E6E9"/>
                </a:solidFill>
                <a:latin typeface="Arial"/>
                <a:ea typeface="Arial"/>
                <a:cs typeface="Arial"/>
                <a:sym typeface="Arial"/>
              </a:rPr>
              <a:t>The use of electronic voter registers, often integrated with biometric authentication systems, has improved the accuracy and efficiency of the voter registration and verification process in Nigerian elections.</a:t>
            </a:r>
            <a:endParaRPr b="0" i="0" sz="1323" u="none" cap="none" strike="noStrike">
              <a:solidFill>
                <a:schemeClr val="dk1"/>
              </a:solidFill>
              <a:latin typeface="Calibri"/>
              <a:ea typeface="Calibri"/>
              <a:cs typeface="Calibri"/>
              <a:sym typeface="Calibri"/>
            </a:endParaRPr>
          </a:p>
        </p:txBody>
      </p:sp>
      <p:sp>
        <p:nvSpPr>
          <p:cNvPr id="50" name="Google Shape;50;p5"/>
          <p:cNvSpPr/>
          <p:nvPr/>
        </p:nvSpPr>
        <p:spPr>
          <a:xfrm>
            <a:off x="2299156" y="3217307"/>
            <a:ext cx="588169" cy="33576"/>
          </a:xfrm>
          <a:prstGeom prst="roundRect">
            <a:avLst>
              <a:gd fmla="val 225228" name="adj"/>
            </a:avLst>
          </a:prstGeom>
          <a:solidFill>
            <a:srgbClr val="194A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a:off x="1921133" y="3045143"/>
            <a:ext cx="378023" cy="378023"/>
          </a:xfrm>
          <a:prstGeom prst="roundRect">
            <a:avLst>
              <a:gd fmla="val 20005"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a:off x="2041267" y="3076575"/>
            <a:ext cx="137636" cy="315039"/>
          </a:xfrm>
          <a:prstGeom prst="rect">
            <a:avLst/>
          </a:prstGeom>
          <a:noFill/>
          <a:ln>
            <a:noFill/>
          </a:ln>
        </p:spPr>
        <p:txBody>
          <a:bodyPr anchorCtr="0" anchor="t" bIns="45700" lIns="91425" spcFirstLastPara="1" rIns="91425" wrap="square" tIns="45700">
            <a:noAutofit/>
          </a:bodyPr>
          <a:lstStyle/>
          <a:p>
            <a:pPr indent="0" lvl="0" marL="0" marR="0" rtl="0" algn="ctr">
              <a:lnSpc>
                <a:spcPct val="124987"/>
              </a:lnSpc>
              <a:spcBef>
                <a:spcPts val="0"/>
              </a:spcBef>
              <a:spcAft>
                <a:spcPts val="0"/>
              </a:spcAft>
              <a:buClr>
                <a:srgbClr val="E2E6E9"/>
              </a:buClr>
              <a:buSzPts val="1985"/>
              <a:buFont typeface="Arial"/>
              <a:buNone/>
            </a:pPr>
            <a:r>
              <a:rPr b="0" i="0" lang="en-US" sz="1985" u="none" cap="none" strike="noStrike">
                <a:solidFill>
                  <a:srgbClr val="E2E6E9"/>
                </a:solidFill>
                <a:latin typeface="Arial"/>
                <a:ea typeface="Arial"/>
                <a:cs typeface="Arial"/>
                <a:sym typeface="Arial"/>
              </a:rPr>
              <a:t>2</a:t>
            </a:r>
            <a:endParaRPr b="0" i="0" sz="1985" u="none" cap="none" strike="noStrike">
              <a:solidFill>
                <a:schemeClr val="dk1"/>
              </a:solidFill>
              <a:latin typeface="Calibri"/>
              <a:ea typeface="Calibri"/>
              <a:cs typeface="Calibri"/>
              <a:sym typeface="Calibri"/>
            </a:endParaRPr>
          </a:p>
        </p:txBody>
      </p:sp>
      <p:sp>
        <p:nvSpPr>
          <p:cNvPr id="53" name="Google Shape;53;p5"/>
          <p:cNvSpPr/>
          <p:nvPr/>
        </p:nvSpPr>
        <p:spPr>
          <a:xfrm>
            <a:off x="3034298" y="3081925"/>
            <a:ext cx="2616900" cy="262500"/>
          </a:xfrm>
          <a:prstGeom prst="rect">
            <a:avLst/>
          </a:prstGeom>
          <a:noFill/>
          <a:ln>
            <a:noFill/>
          </a:ln>
        </p:spPr>
        <p:txBody>
          <a:bodyPr anchorCtr="0" anchor="t" bIns="45700" lIns="91425" spcFirstLastPara="1" rIns="91425" wrap="square" tIns="45700">
            <a:noAutofit/>
          </a:bodyPr>
          <a:lstStyle/>
          <a:p>
            <a:pPr indent="0" lvl="0" marL="0" marR="0" rtl="0" algn="l">
              <a:lnSpc>
                <a:spcPct val="125030"/>
              </a:lnSpc>
              <a:spcBef>
                <a:spcPts val="0"/>
              </a:spcBef>
              <a:spcAft>
                <a:spcPts val="0"/>
              </a:spcAft>
              <a:buClr>
                <a:srgbClr val="E2E6E9"/>
              </a:buClr>
              <a:buSzPts val="1654"/>
              <a:buFont typeface="Arial"/>
              <a:buNone/>
            </a:pPr>
            <a:r>
              <a:rPr b="0" i="0" lang="en-US" sz="1654" u="none" cap="none" strike="noStrike">
                <a:solidFill>
                  <a:srgbClr val="E2E6E9"/>
                </a:solidFill>
                <a:latin typeface="Arial"/>
                <a:ea typeface="Arial"/>
                <a:cs typeface="Arial"/>
                <a:sym typeface="Arial"/>
              </a:rPr>
              <a:t>Biometric Authentication</a:t>
            </a:r>
            <a:endParaRPr b="0" i="0" sz="1654" u="none" cap="none" strike="noStrike">
              <a:solidFill>
                <a:schemeClr val="dk1"/>
              </a:solidFill>
              <a:latin typeface="Calibri"/>
              <a:ea typeface="Calibri"/>
              <a:cs typeface="Calibri"/>
              <a:sym typeface="Calibri"/>
            </a:endParaRPr>
          </a:p>
        </p:txBody>
      </p:sp>
      <p:sp>
        <p:nvSpPr>
          <p:cNvPr id="54" name="Google Shape;54;p5"/>
          <p:cNvSpPr/>
          <p:nvPr/>
        </p:nvSpPr>
        <p:spPr>
          <a:xfrm>
            <a:off x="3034308" y="3445193"/>
            <a:ext cx="6080403" cy="806172"/>
          </a:xfrm>
          <a:prstGeom prst="rect">
            <a:avLst/>
          </a:prstGeom>
          <a:noFill/>
          <a:ln>
            <a:noFill/>
          </a:ln>
        </p:spPr>
        <p:txBody>
          <a:bodyPr anchorCtr="0" anchor="t" bIns="45700" lIns="91425" spcFirstLastPara="1" rIns="91425" wrap="square" tIns="45700">
            <a:noAutofit/>
          </a:bodyPr>
          <a:lstStyle/>
          <a:p>
            <a:pPr indent="0" lvl="0" marL="0" marR="0" rtl="0" algn="l">
              <a:lnSpc>
                <a:spcPct val="160015"/>
              </a:lnSpc>
              <a:spcBef>
                <a:spcPts val="0"/>
              </a:spcBef>
              <a:spcAft>
                <a:spcPts val="0"/>
              </a:spcAft>
              <a:buClr>
                <a:srgbClr val="E2E6E9"/>
              </a:buClr>
              <a:buSzPts val="1323"/>
              <a:buFont typeface="Arial"/>
              <a:buNone/>
            </a:pPr>
            <a:r>
              <a:rPr b="0" i="0" lang="en-US" sz="1323" u="none" cap="none" strike="noStrike">
                <a:solidFill>
                  <a:srgbClr val="E2E6E9"/>
                </a:solidFill>
                <a:latin typeface="Arial"/>
                <a:ea typeface="Arial"/>
                <a:cs typeface="Arial"/>
                <a:sym typeface="Arial"/>
              </a:rPr>
              <a:t>Fingerprint and facial recognition technologies have been implemented to enhance voter identification and prevent electoral fraud, ensuring that only eligible voters can cast their ballots.</a:t>
            </a:r>
            <a:endParaRPr b="0" i="0" sz="1323" u="none" cap="none" strike="noStrike">
              <a:solidFill>
                <a:schemeClr val="dk1"/>
              </a:solidFill>
              <a:latin typeface="Calibri"/>
              <a:ea typeface="Calibri"/>
              <a:cs typeface="Calibri"/>
              <a:sym typeface="Calibri"/>
            </a:endParaRPr>
          </a:p>
        </p:txBody>
      </p:sp>
      <p:sp>
        <p:nvSpPr>
          <p:cNvPr id="55" name="Google Shape;55;p5"/>
          <p:cNvSpPr/>
          <p:nvPr/>
        </p:nvSpPr>
        <p:spPr>
          <a:xfrm>
            <a:off x="2299156" y="4890730"/>
            <a:ext cx="588169" cy="33576"/>
          </a:xfrm>
          <a:prstGeom prst="roundRect">
            <a:avLst>
              <a:gd fmla="val 225228" name="adj"/>
            </a:avLst>
          </a:prstGeom>
          <a:solidFill>
            <a:srgbClr val="194A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5"/>
          <p:cNvSpPr/>
          <p:nvPr/>
        </p:nvSpPr>
        <p:spPr>
          <a:xfrm>
            <a:off x="1921133" y="4718566"/>
            <a:ext cx="378023" cy="378023"/>
          </a:xfrm>
          <a:prstGeom prst="roundRect">
            <a:avLst>
              <a:gd fmla="val 20005"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5"/>
          <p:cNvSpPr/>
          <p:nvPr/>
        </p:nvSpPr>
        <p:spPr>
          <a:xfrm>
            <a:off x="2041267" y="4749998"/>
            <a:ext cx="137636" cy="315039"/>
          </a:xfrm>
          <a:prstGeom prst="rect">
            <a:avLst/>
          </a:prstGeom>
          <a:noFill/>
          <a:ln>
            <a:noFill/>
          </a:ln>
        </p:spPr>
        <p:txBody>
          <a:bodyPr anchorCtr="0" anchor="t" bIns="45700" lIns="91425" spcFirstLastPara="1" rIns="91425" wrap="square" tIns="45700">
            <a:noAutofit/>
          </a:bodyPr>
          <a:lstStyle/>
          <a:p>
            <a:pPr indent="0" lvl="0" marL="0" marR="0" rtl="0" algn="ctr">
              <a:lnSpc>
                <a:spcPct val="124987"/>
              </a:lnSpc>
              <a:spcBef>
                <a:spcPts val="0"/>
              </a:spcBef>
              <a:spcAft>
                <a:spcPts val="0"/>
              </a:spcAft>
              <a:buClr>
                <a:srgbClr val="E2E6E9"/>
              </a:buClr>
              <a:buSzPts val="1985"/>
              <a:buFont typeface="Arial"/>
              <a:buNone/>
            </a:pPr>
            <a:r>
              <a:rPr b="0" i="0" lang="en-US" sz="1985" u="none" cap="none" strike="noStrike">
                <a:solidFill>
                  <a:srgbClr val="E2E6E9"/>
                </a:solidFill>
                <a:latin typeface="Arial"/>
                <a:ea typeface="Arial"/>
                <a:cs typeface="Arial"/>
                <a:sym typeface="Arial"/>
              </a:rPr>
              <a:t>3</a:t>
            </a:r>
            <a:endParaRPr b="0" i="0" sz="1985" u="none" cap="none" strike="noStrike">
              <a:solidFill>
                <a:schemeClr val="dk1"/>
              </a:solidFill>
              <a:latin typeface="Calibri"/>
              <a:ea typeface="Calibri"/>
              <a:cs typeface="Calibri"/>
              <a:sym typeface="Calibri"/>
            </a:endParaRPr>
          </a:p>
        </p:txBody>
      </p:sp>
      <p:sp>
        <p:nvSpPr>
          <p:cNvPr id="58" name="Google Shape;58;p5"/>
          <p:cNvSpPr/>
          <p:nvPr/>
        </p:nvSpPr>
        <p:spPr>
          <a:xfrm>
            <a:off x="3034298" y="4755350"/>
            <a:ext cx="2713200" cy="262500"/>
          </a:xfrm>
          <a:prstGeom prst="rect">
            <a:avLst/>
          </a:prstGeom>
          <a:noFill/>
          <a:ln>
            <a:noFill/>
          </a:ln>
        </p:spPr>
        <p:txBody>
          <a:bodyPr anchorCtr="0" anchor="t" bIns="45700" lIns="91425" spcFirstLastPara="1" rIns="91425" wrap="square" tIns="45700">
            <a:noAutofit/>
          </a:bodyPr>
          <a:lstStyle/>
          <a:p>
            <a:pPr indent="0" lvl="0" marL="0" marR="0" rtl="0" algn="l">
              <a:lnSpc>
                <a:spcPct val="125030"/>
              </a:lnSpc>
              <a:spcBef>
                <a:spcPts val="0"/>
              </a:spcBef>
              <a:spcAft>
                <a:spcPts val="0"/>
              </a:spcAft>
              <a:buClr>
                <a:srgbClr val="E2E6E9"/>
              </a:buClr>
              <a:buSzPts val="1654"/>
              <a:buFont typeface="Arial"/>
              <a:buNone/>
            </a:pPr>
            <a:r>
              <a:rPr b="0" i="0" lang="en-US" sz="1654" u="none" cap="none" strike="noStrike">
                <a:solidFill>
                  <a:srgbClr val="E2E6E9"/>
                </a:solidFill>
                <a:latin typeface="Arial"/>
                <a:ea typeface="Arial"/>
                <a:cs typeface="Arial"/>
                <a:sym typeface="Arial"/>
              </a:rPr>
              <a:t>Smart Card Readers</a:t>
            </a:r>
            <a:endParaRPr b="0" i="0" sz="1654" u="none" cap="none" strike="noStrike">
              <a:solidFill>
                <a:schemeClr val="dk1"/>
              </a:solidFill>
              <a:latin typeface="Calibri"/>
              <a:ea typeface="Calibri"/>
              <a:cs typeface="Calibri"/>
              <a:sym typeface="Calibri"/>
            </a:endParaRPr>
          </a:p>
        </p:txBody>
      </p:sp>
      <p:sp>
        <p:nvSpPr>
          <p:cNvPr id="59" name="Google Shape;59;p5"/>
          <p:cNvSpPr/>
          <p:nvPr/>
        </p:nvSpPr>
        <p:spPr>
          <a:xfrm>
            <a:off x="3034308" y="5118616"/>
            <a:ext cx="6080403" cy="806172"/>
          </a:xfrm>
          <a:prstGeom prst="rect">
            <a:avLst/>
          </a:prstGeom>
          <a:noFill/>
          <a:ln>
            <a:noFill/>
          </a:ln>
        </p:spPr>
        <p:txBody>
          <a:bodyPr anchorCtr="0" anchor="t" bIns="45700" lIns="91425" spcFirstLastPara="1" rIns="91425" wrap="square" tIns="45700">
            <a:noAutofit/>
          </a:bodyPr>
          <a:lstStyle/>
          <a:p>
            <a:pPr indent="0" lvl="0" marL="0" marR="0" rtl="0" algn="l">
              <a:lnSpc>
                <a:spcPct val="160015"/>
              </a:lnSpc>
              <a:spcBef>
                <a:spcPts val="0"/>
              </a:spcBef>
              <a:spcAft>
                <a:spcPts val="0"/>
              </a:spcAft>
              <a:buClr>
                <a:srgbClr val="E2E6E9"/>
              </a:buClr>
              <a:buSzPts val="1323"/>
              <a:buFont typeface="Arial"/>
              <a:buNone/>
            </a:pPr>
            <a:r>
              <a:rPr b="0" i="0" lang="en-US" sz="1323" u="none" cap="none" strike="noStrike">
                <a:solidFill>
                  <a:srgbClr val="E2E6E9"/>
                </a:solidFill>
                <a:latin typeface="Arial"/>
                <a:ea typeface="Arial"/>
                <a:cs typeface="Arial"/>
                <a:sym typeface="Arial"/>
              </a:rPr>
              <a:t>Smart card readers are used to verify voter identities and validate their eligibility, streamlining the voting process and reducing the potential for impersonation or double voting.</a:t>
            </a:r>
            <a:endParaRPr b="0" i="0" sz="1323" u="none" cap="none" strike="noStrike">
              <a:solidFill>
                <a:schemeClr val="dk1"/>
              </a:solidFill>
              <a:latin typeface="Calibri"/>
              <a:ea typeface="Calibri"/>
              <a:cs typeface="Calibri"/>
              <a:sym typeface="Calibri"/>
            </a:endParaRPr>
          </a:p>
        </p:txBody>
      </p:sp>
      <p:sp>
        <p:nvSpPr>
          <p:cNvPr id="60" name="Google Shape;60;p5"/>
          <p:cNvSpPr/>
          <p:nvPr/>
        </p:nvSpPr>
        <p:spPr>
          <a:xfrm>
            <a:off x="2299156" y="6564154"/>
            <a:ext cx="588169" cy="33576"/>
          </a:xfrm>
          <a:prstGeom prst="roundRect">
            <a:avLst>
              <a:gd fmla="val 225228" name="adj"/>
            </a:avLst>
          </a:prstGeom>
          <a:solidFill>
            <a:srgbClr val="194A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5"/>
          <p:cNvSpPr/>
          <p:nvPr/>
        </p:nvSpPr>
        <p:spPr>
          <a:xfrm>
            <a:off x="1921133" y="6391989"/>
            <a:ext cx="378023" cy="378023"/>
          </a:xfrm>
          <a:prstGeom prst="roundRect">
            <a:avLst>
              <a:gd fmla="val 20005"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5"/>
          <p:cNvSpPr/>
          <p:nvPr/>
        </p:nvSpPr>
        <p:spPr>
          <a:xfrm>
            <a:off x="2041267" y="6423422"/>
            <a:ext cx="137636" cy="315039"/>
          </a:xfrm>
          <a:prstGeom prst="rect">
            <a:avLst/>
          </a:prstGeom>
          <a:noFill/>
          <a:ln>
            <a:noFill/>
          </a:ln>
        </p:spPr>
        <p:txBody>
          <a:bodyPr anchorCtr="0" anchor="t" bIns="45700" lIns="91425" spcFirstLastPara="1" rIns="91425" wrap="square" tIns="45700">
            <a:noAutofit/>
          </a:bodyPr>
          <a:lstStyle/>
          <a:p>
            <a:pPr indent="0" lvl="0" marL="0" marR="0" rtl="0" algn="ctr">
              <a:lnSpc>
                <a:spcPct val="124987"/>
              </a:lnSpc>
              <a:spcBef>
                <a:spcPts val="0"/>
              </a:spcBef>
              <a:spcAft>
                <a:spcPts val="0"/>
              </a:spcAft>
              <a:buClr>
                <a:srgbClr val="E2E6E9"/>
              </a:buClr>
              <a:buSzPts val="1985"/>
              <a:buFont typeface="Arial"/>
              <a:buNone/>
            </a:pPr>
            <a:r>
              <a:rPr b="0" i="0" lang="en-US" sz="1985" u="none" cap="none" strike="noStrike">
                <a:solidFill>
                  <a:srgbClr val="E2E6E9"/>
                </a:solidFill>
                <a:latin typeface="Arial"/>
                <a:ea typeface="Arial"/>
                <a:cs typeface="Arial"/>
                <a:sym typeface="Arial"/>
              </a:rPr>
              <a:t>4</a:t>
            </a:r>
            <a:endParaRPr b="0" i="0" sz="1985" u="none" cap="none" strike="noStrike">
              <a:solidFill>
                <a:schemeClr val="dk1"/>
              </a:solidFill>
              <a:latin typeface="Calibri"/>
              <a:ea typeface="Calibri"/>
              <a:cs typeface="Calibri"/>
              <a:sym typeface="Calibri"/>
            </a:endParaRPr>
          </a:p>
        </p:txBody>
      </p:sp>
      <p:sp>
        <p:nvSpPr>
          <p:cNvPr id="63" name="Google Shape;63;p5"/>
          <p:cNvSpPr/>
          <p:nvPr/>
        </p:nvSpPr>
        <p:spPr>
          <a:xfrm>
            <a:off x="3034299" y="6428775"/>
            <a:ext cx="4605000" cy="262500"/>
          </a:xfrm>
          <a:prstGeom prst="rect">
            <a:avLst/>
          </a:prstGeom>
          <a:noFill/>
          <a:ln>
            <a:noFill/>
          </a:ln>
        </p:spPr>
        <p:txBody>
          <a:bodyPr anchorCtr="0" anchor="t" bIns="45700" lIns="91425" spcFirstLastPara="1" rIns="91425" wrap="square" tIns="45700">
            <a:noAutofit/>
          </a:bodyPr>
          <a:lstStyle/>
          <a:p>
            <a:pPr indent="0" lvl="0" marL="0" marR="0" rtl="0" algn="l">
              <a:lnSpc>
                <a:spcPct val="125030"/>
              </a:lnSpc>
              <a:spcBef>
                <a:spcPts val="0"/>
              </a:spcBef>
              <a:spcAft>
                <a:spcPts val="0"/>
              </a:spcAft>
              <a:buClr>
                <a:srgbClr val="E2E6E9"/>
              </a:buClr>
              <a:buSzPts val="1654"/>
              <a:buFont typeface="Arial"/>
              <a:buNone/>
            </a:pPr>
            <a:r>
              <a:rPr b="0" i="0" lang="en-US" sz="1654" u="none" cap="none" strike="noStrike">
                <a:solidFill>
                  <a:srgbClr val="E2E6E9"/>
                </a:solidFill>
                <a:latin typeface="Arial"/>
                <a:ea typeface="Arial"/>
                <a:cs typeface="Arial"/>
                <a:sym typeface="Arial"/>
              </a:rPr>
              <a:t>Bimodial Voter Accreditation System (BVAS)</a:t>
            </a:r>
            <a:endParaRPr b="0" i="0" sz="1654" u="none" cap="none" strike="noStrike">
              <a:solidFill>
                <a:schemeClr val="dk1"/>
              </a:solidFill>
              <a:latin typeface="Calibri"/>
              <a:ea typeface="Calibri"/>
              <a:cs typeface="Calibri"/>
              <a:sym typeface="Calibri"/>
            </a:endParaRPr>
          </a:p>
        </p:txBody>
      </p:sp>
      <p:sp>
        <p:nvSpPr>
          <p:cNvPr id="64" name="Google Shape;64;p5"/>
          <p:cNvSpPr/>
          <p:nvPr/>
        </p:nvSpPr>
        <p:spPr>
          <a:xfrm>
            <a:off x="3034308" y="6792039"/>
            <a:ext cx="6080403" cy="806172"/>
          </a:xfrm>
          <a:prstGeom prst="rect">
            <a:avLst/>
          </a:prstGeom>
          <a:noFill/>
          <a:ln>
            <a:noFill/>
          </a:ln>
        </p:spPr>
        <p:txBody>
          <a:bodyPr anchorCtr="0" anchor="t" bIns="45700" lIns="91425" spcFirstLastPara="1" rIns="91425" wrap="square" tIns="45700">
            <a:noAutofit/>
          </a:bodyPr>
          <a:lstStyle/>
          <a:p>
            <a:pPr indent="0" lvl="0" marL="0" marR="0" rtl="0" algn="l">
              <a:lnSpc>
                <a:spcPct val="160015"/>
              </a:lnSpc>
              <a:spcBef>
                <a:spcPts val="0"/>
              </a:spcBef>
              <a:spcAft>
                <a:spcPts val="0"/>
              </a:spcAft>
              <a:buClr>
                <a:srgbClr val="E2E6E9"/>
              </a:buClr>
              <a:buSzPts val="1323"/>
              <a:buFont typeface="Arial"/>
              <a:buNone/>
            </a:pPr>
            <a:r>
              <a:rPr b="0" i="0" lang="en-US" sz="1323" u="none" cap="none" strike="noStrike">
                <a:solidFill>
                  <a:srgbClr val="E2E6E9"/>
                </a:solidFill>
                <a:latin typeface="Arial"/>
                <a:ea typeface="Arial"/>
                <a:cs typeface="Arial"/>
                <a:sym typeface="Arial"/>
              </a:rPr>
              <a:t>This cutting-edge technology combines fingerprint and facial recognition to accurately identify and authenticate eligible voters, ensuring the integrity of the democratic process.</a:t>
            </a:r>
            <a:endParaRPr b="0" i="0" sz="1323"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descr="preencoded.png" id="70" name="Google Shape;70;p6"/>
          <p:cNvPicPr preferRelativeResize="0"/>
          <p:nvPr/>
        </p:nvPicPr>
        <p:blipFill rotWithShape="1">
          <a:blip r:embed="rId3">
            <a:alphaModFix/>
          </a:blip>
          <a:srcRect b="0" l="0" r="0" t="0"/>
          <a:stretch/>
        </p:blipFill>
        <p:spPr>
          <a:xfrm>
            <a:off x="0" y="0"/>
            <a:ext cx="14630400" cy="8229600"/>
          </a:xfrm>
          <a:prstGeom prst="rect">
            <a:avLst/>
          </a:prstGeom>
          <a:noFill/>
          <a:ln>
            <a:noFill/>
          </a:ln>
        </p:spPr>
      </p:pic>
      <p:sp>
        <p:nvSpPr>
          <p:cNvPr id="71" name="Google Shape;71;p6"/>
          <p:cNvSpPr/>
          <p:nvPr/>
        </p:nvSpPr>
        <p:spPr>
          <a:xfrm>
            <a:off x="0" y="0"/>
            <a:ext cx="14630400" cy="8232577"/>
          </a:xfrm>
          <a:prstGeom prst="rect">
            <a:avLst/>
          </a:prstGeom>
          <a:solidFill>
            <a:srgbClr val="09151A">
              <a:alpha val="7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6"/>
          <p:cNvSpPr/>
          <p:nvPr/>
        </p:nvSpPr>
        <p:spPr>
          <a:xfrm>
            <a:off x="2561750" y="605425"/>
            <a:ext cx="7366800" cy="687900"/>
          </a:xfrm>
          <a:prstGeom prst="rect">
            <a:avLst/>
          </a:prstGeom>
          <a:noFill/>
          <a:ln>
            <a:noFill/>
          </a:ln>
        </p:spPr>
        <p:txBody>
          <a:bodyPr anchorCtr="0" anchor="t" bIns="45700" lIns="91425" spcFirstLastPara="1" rIns="91425" wrap="square" tIns="45700">
            <a:noAutofit/>
          </a:bodyPr>
          <a:lstStyle/>
          <a:p>
            <a:pPr indent="0" lvl="0" marL="0" marR="0" rtl="0" algn="l">
              <a:lnSpc>
                <a:spcPct val="124988"/>
              </a:lnSpc>
              <a:spcBef>
                <a:spcPts val="0"/>
              </a:spcBef>
              <a:spcAft>
                <a:spcPts val="0"/>
              </a:spcAft>
              <a:buClr>
                <a:srgbClr val="F5F0F0"/>
              </a:buClr>
              <a:buSzPts val="4334"/>
              <a:buFont typeface="Arial"/>
              <a:buNone/>
            </a:pPr>
            <a:r>
              <a:rPr b="0" i="0" lang="en-US" sz="4334" u="none" cap="none" strike="noStrike">
                <a:solidFill>
                  <a:srgbClr val="F5F0F0"/>
                </a:solidFill>
                <a:latin typeface="Arial"/>
                <a:ea typeface="Arial"/>
                <a:cs typeface="Arial"/>
                <a:sym typeface="Arial"/>
              </a:rPr>
              <a:t>Challenges of AI in Elections</a:t>
            </a:r>
            <a:endParaRPr b="0" i="0" sz="4334" u="none" cap="none" strike="noStrike">
              <a:solidFill>
                <a:schemeClr val="dk1"/>
              </a:solidFill>
              <a:latin typeface="Calibri"/>
              <a:ea typeface="Calibri"/>
              <a:cs typeface="Calibri"/>
              <a:sym typeface="Calibri"/>
            </a:endParaRPr>
          </a:p>
        </p:txBody>
      </p:sp>
      <p:sp>
        <p:nvSpPr>
          <p:cNvPr id="73" name="Google Shape;73;p6"/>
          <p:cNvSpPr/>
          <p:nvPr/>
        </p:nvSpPr>
        <p:spPr>
          <a:xfrm>
            <a:off x="2561749" y="1905714"/>
            <a:ext cx="495300" cy="495300"/>
          </a:xfrm>
          <a:prstGeom prst="roundRect">
            <a:avLst>
              <a:gd fmla="val 20003"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6"/>
          <p:cNvSpPr/>
          <p:nvPr/>
        </p:nvSpPr>
        <p:spPr>
          <a:xfrm>
            <a:off x="2719149" y="1946910"/>
            <a:ext cx="180380" cy="412790"/>
          </a:xfrm>
          <a:prstGeom prst="rect">
            <a:avLst/>
          </a:prstGeom>
          <a:noFill/>
          <a:ln>
            <a:noFill/>
          </a:ln>
        </p:spPr>
        <p:txBody>
          <a:bodyPr anchorCtr="0" anchor="t" bIns="45700" lIns="91425" spcFirstLastPara="1" rIns="91425" wrap="square" tIns="45700">
            <a:noAutofit/>
          </a:bodyPr>
          <a:lstStyle/>
          <a:p>
            <a:pPr indent="0" lvl="0" marL="0" marR="0" rtl="0" algn="ctr">
              <a:lnSpc>
                <a:spcPct val="125000"/>
              </a:lnSpc>
              <a:spcBef>
                <a:spcPts val="0"/>
              </a:spcBef>
              <a:spcAft>
                <a:spcPts val="0"/>
              </a:spcAft>
              <a:buClr>
                <a:srgbClr val="E2E6E9"/>
              </a:buClr>
              <a:buSzPts val="2600"/>
              <a:buFont typeface="Arial"/>
              <a:buNone/>
            </a:pPr>
            <a:r>
              <a:rPr b="0" i="0" lang="en-US" sz="2600" u="none" cap="none" strike="noStrike">
                <a:solidFill>
                  <a:srgbClr val="E2E6E9"/>
                </a:solidFill>
                <a:latin typeface="Arial"/>
                <a:ea typeface="Arial"/>
                <a:cs typeface="Arial"/>
                <a:sym typeface="Arial"/>
              </a:rPr>
              <a:t>1</a:t>
            </a:r>
            <a:endParaRPr b="0" i="0" sz="2600" u="none" cap="none" strike="noStrike">
              <a:solidFill>
                <a:schemeClr val="dk1"/>
              </a:solidFill>
              <a:latin typeface="Calibri"/>
              <a:ea typeface="Calibri"/>
              <a:cs typeface="Calibri"/>
              <a:sym typeface="Calibri"/>
            </a:endParaRPr>
          </a:p>
        </p:txBody>
      </p:sp>
      <p:sp>
        <p:nvSpPr>
          <p:cNvPr id="75" name="Google Shape;75;p6"/>
          <p:cNvSpPr/>
          <p:nvPr/>
        </p:nvSpPr>
        <p:spPr>
          <a:xfrm>
            <a:off x="3277195" y="1981319"/>
            <a:ext cx="2751892" cy="343853"/>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rgbClr val="E2E6E9"/>
              </a:buClr>
              <a:buSzPts val="2167"/>
              <a:buFont typeface="Arial"/>
              <a:buNone/>
            </a:pPr>
            <a:r>
              <a:rPr b="0" i="0" lang="en-US" sz="2167" u="none" cap="none" strike="noStrike">
                <a:solidFill>
                  <a:srgbClr val="E2E6E9"/>
                </a:solidFill>
                <a:latin typeface="Arial"/>
                <a:ea typeface="Arial"/>
                <a:cs typeface="Arial"/>
                <a:sym typeface="Arial"/>
              </a:rPr>
              <a:t>Cybersecurity Risks</a:t>
            </a:r>
            <a:endParaRPr b="0" i="0" sz="2167" u="none" cap="none" strike="noStrike">
              <a:solidFill>
                <a:schemeClr val="dk1"/>
              </a:solidFill>
              <a:latin typeface="Calibri"/>
              <a:ea typeface="Calibri"/>
              <a:cs typeface="Calibri"/>
              <a:sym typeface="Calibri"/>
            </a:endParaRPr>
          </a:p>
        </p:txBody>
      </p:sp>
      <p:sp>
        <p:nvSpPr>
          <p:cNvPr id="76" name="Google Shape;76;p6"/>
          <p:cNvSpPr/>
          <p:nvPr/>
        </p:nvSpPr>
        <p:spPr>
          <a:xfrm>
            <a:off x="3277195" y="2457212"/>
            <a:ext cx="3927991" cy="2113121"/>
          </a:xfrm>
          <a:prstGeom prst="rect">
            <a:avLst/>
          </a:prstGeom>
          <a:noFill/>
          <a:ln>
            <a:noFill/>
          </a:ln>
        </p:spPr>
        <p:txBody>
          <a:bodyPr anchorCtr="0" anchor="t" bIns="45700" lIns="91425" spcFirstLastPara="1" rIns="91425" wrap="square" tIns="45700">
            <a:noAutofit/>
          </a:bodyPr>
          <a:lstStyle/>
          <a:p>
            <a:pPr indent="0" lvl="0" marL="0" marR="0" rtl="0" algn="l">
              <a:lnSpc>
                <a:spcPct val="159976"/>
              </a:lnSpc>
              <a:spcBef>
                <a:spcPts val="0"/>
              </a:spcBef>
              <a:spcAft>
                <a:spcPts val="0"/>
              </a:spcAft>
              <a:buClr>
                <a:srgbClr val="E2E6E9"/>
              </a:buClr>
              <a:buSzPts val="1734"/>
              <a:buFont typeface="Arial"/>
              <a:buNone/>
            </a:pPr>
            <a:r>
              <a:rPr b="0" i="0" lang="en-US" sz="1734" u="none" cap="none" strike="noStrike">
                <a:solidFill>
                  <a:srgbClr val="E2E6E9"/>
                </a:solidFill>
                <a:latin typeface="Arial"/>
                <a:ea typeface="Arial"/>
                <a:cs typeface="Arial"/>
                <a:sym typeface="Arial"/>
              </a:rPr>
              <a:t>The increasing reliance on digital technologies in elections heightens the risk of data breaches, hacking, and other cybersecurity threats that could compromise the integrity of the electoral process.</a:t>
            </a:r>
            <a:endParaRPr b="0" i="0" sz="1734" u="none" cap="none" strike="noStrike">
              <a:solidFill>
                <a:schemeClr val="dk1"/>
              </a:solidFill>
              <a:latin typeface="Calibri"/>
              <a:ea typeface="Calibri"/>
              <a:cs typeface="Calibri"/>
              <a:sym typeface="Calibri"/>
            </a:endParaRPr>
          </a:p>
        </p:txBody>
      </p:sp>
      <p:sp>
        <p:nvSpPr>
          <p:cNvPr id="77" name="Google Shape;77;p6"/>
          <p:cNvSpPr/>
          <p:nvPr/>
        </p:nvSpPr>
        <p:spPr>
          <a:xfrm>
            <a:off x="7425333" y="1905714"/>
            <a:ext cx="495300" cy="495300"/>
          </a:xfrm>
          <a:prstGeom prst="roundRect">
            <a:avLst>
              <a:gd fmla="val 20003"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6"/>
          <p:cNvSpPr/>
          <p:nvPr/>
        </p:nvSpPr>
        <p:spPr>
          <a:xfrm>
            <a:off x="7582733" y="1946910"/>
            <a:ext cx="180380" cy="412790"/>
          </a:xfrm>
          <a:prstGeom prst="rect">
            <a:avLst/>
          </a:prstGeom>
          <a:noFill/>
          <a:ln>
            <a:noFill/>
          </a:ln>
        </p:spPr>
        <p:txBody>
          <a:bodyPr anchorCtr="0" anchor="t" bIns="45700" lIns="91425" spcFirstLastPara="1" rIns="91425" wrap="square" tIns="45700">
            <a:noAutofit/>
          </a:bodyPr>
          <a:lstStyle/>
          <a:p>
            <a:pPr indent="0" lvl="0" marL="0" marR="0" rtl="0" algn="ctr">
              <a:lnSpc>
                <a:spcPct val="125000"/>
              </a:lnSpc>
              <a:spcBef>
                <a:spcPts val="0"/>
              </a:spcBef>
              <a:spcAft>
                <a:spcPts val="0"/>
              </a:spcAft>
              <a:buClr>
                <a:srgbClr val="E2E6E9"/>
              </a:buClr>
              <a:buSzPts val="2600"/>
              <a:buFont typeface="Arial"/>
              <a:buNone/>
            </a:pPr>
            <a:r>
              <a:rPr b="0" i="0" lang="en-US" sz="2600" u="none" cap="none" strike="noStrike">
                <a:solidFill>
                  <a:srgbClr val="E2E6E9"/>
                </a:solidFill>
                <a:latin typeface="Arial"/>
                <a:ea typeface="Arial"/>
                <a:cs typeface="Arial"/>
                <a:sym typeface="Arial"/>
              </a:rPr>
              <a:t>2</a:t>
            </a:r>
            <a:endParaRPr b="0" i="0" sz="2600" u="none" cap="none" strike="noStrike">
              <a:solidFill>
                <a:schemeClr val="dk1"/>
              </a:solidFill>
              <a:latin typeface="Calibri"/>
              <a:ea typeface="Calibri"/>
              <a:cs typeface="Calibri"/>
              <a:sym typeface="Calibri"/>
            </a:endParaRPr>
          </a:p>
        </p:txBody>
      </p:sp>
      <p:sp>
        <p:nvSpPr>
          <p:cNvPr id="79" name="Google Shape;79;p6"/>
          <p:cNvSpPr/>
          <p:nvPr/>
        </p:nvSpPr>
        <p:spPr>
          <a:xfrm>
            <a:off x="8140779" y="1981319"/>
            <a:ext cx="2751892" cy="343853"/>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rgbClr val="E2E6E9"/>
              </a:buClr>
              <a:buSzPts val="2167"/>
              <a:buFont typeface="Arial"/>
              <a:buNone/>
            </a:pPr>
            <a:r>
              <a:rPr b="0" i="0" lang="en-US" sz="2167" u="none" cap="none" strike="noStrike">
                <a:solidFill>
                  <a:srgbClr val="E2E6E9"/>
                </a:solidFill>
                <a:latin typeface="Arial"/>
                <a:ea typeface="Arial"/>
                <a:cs typeface="Arial"/>
                <a:sym typeface="Arial"/>
              </a:rPr>
              <a:t>Algorithmic Bias</a:t>
            </a:r>
            <a:endParaRPr b="0" i="0" sz="2167" u="none" cap="none" strike="noStrike">
              <a:solidFill>
                <a:schemeClr val="dk1"/>
              </a:solidFill>
              <a:latin typeface="Calibri"/>
              <a:ea typeface="Calibri"/>
              <a:cs typeface="Calibri"/>
              <a:sym typeface="Calibri"/>
            </a:endParaRPr>
          </a:p>
        </p:txBody>
      </p:sp>
      <p:sp>
        <p:nvSpPr>
          <p:cNvPr id="80" name="Google Shape;80;p6"/>
          <p:cNvSpPr/>
          <p:nvPr/>
        </p:nvSpPr>
        <p:spPr>
          <a:xfrm>
            <a:off x="8140779" y="2457212"/>
            <a:ext cx="3927991" cy="2113121"/>
          </a:xfrm>
          <a:prstGeom prst="rect">
            <a:avLst/>
          </a:prstGeom>
          <a:noFill/>
          <a:ln>
            <a:noFill/>
          </a:ln>
        </p:spPr>
        <p:txBody>
          <a:bodyPr anchorCtr="0" anchor="t" bIns="45700" lIns="91425" spcFirstLastPara="1" rIns="91425" wrap="square" tIns="45700">
            <a:noAutofit/>
          </a:bodyPr>
          <a:lstStyle/>
          <a:p>
            <a:pPr indent="0" lvl="0" marL="0" marR="0" rtl="0" algn="l">
              <a:lnSpc>
                <a:spcPct val="159976"/>
              </a:lnSpc>
              <a:spcBef>
                <a:spcPts val="0"/>
              </a:spcBef>
              <a:spcAft>
                <a:spcPts val="0"/>
              </a:spcAft>
              <a:buClr>
                <a:srgbClr val="E2E6E9"/>
              </a:buClr>
              <a:buSzPts val="1734"/>
              <a:buFont typeface="Arial"/>
              <a:buNone/>
            </a:pPr>
            <a:r>
              <a:rPr b="0" i="0" lang="en-US" sz="1734" u="none" cap="none" strike="noStrike">
                <a:solidFill>
                  <a:srgbClr val="E2E6E9"/>
                </a:solidFill>
                <a:latin typeface="Arial"/>
                <a:ea typeface="Arial"/>
                <a:cs typeface="Arial"/>
                <a:sym typeface="Arial"/>
              </a:rPr>
              <a:t>AI-powered systems are susceptible to biases embedded in their underlying algorithms, which can lead to discrimination against certain groups of voters and undermine the principle of equal representation.</a:t>
            </a:r>
            <a:endParaRPr b="0" i="0" sz="1734" u="none" cap="none" strike="noStrike">
              <a:solidFill>
                <a:schemeClr val="dk1"/>
              </a:solidFill>
              <a:latin typeface="Calibri"/>
              <a:ea typeface="Calibri"/>
              <a:cs typeface="Calibri"/>
              <a:sym typeface="Calibri"/>
            </a:endParaRPr>
          </a:p>
        </p:txBody>
      </p:sp>
      <p:sp>
        <p:nvSpPr>
          <p:cNvPr id="81" name="Google Shape;81;p6"/>
          <p:cNvSpPr/>
          <p:nvPr/>
        </p:nvSpPr>
        <p:spPr>
          <a:xfrm>
            <a:off x="2561749" y="4962525"/>
            <a:ext cx="495300" cy="495300"/>
          </a:xfrm>
          <a:prstGeom prst="roundRect">
            <a:avLst>
              <a:gd fmla="val 20003"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6"/>
          <p:cNvSpPr/>
          <p:nvPr/>
        </p:nvSpPr>
        <p:spPr>
          <a:xfrm>
            <a:off x="2719149" y="5003721"/>
            <a:ext cx="180380" cy="412790"/>
          </a:xfrm>
          <a:prstGeom prst="rect">
            <a:avLst/>
          </a:prstGeom>
          <a:noFill/>
          <a:ln>
            <a:noFill/>
          </a:ln>
        </p:spPr>
        <p:txBody>
          <a:bodyPr anchorCtr="0" anchor="t" bIns="45700" lIns="91425" spcFirstLastPara="1" rIns="91425" wrap="square" tIns="45700">
            <a:noAutofit/>
          </a:bodyPr>
          <a:lstStyle/>
          <a:p>
            <a:pPr indent="0" lvl="0" marL="0" marR="0" rtl="0" algn="ctr">
              <a:lnSpc>
                <a:spcPct val="125000"/>
              </a:lnSpc>
              <a:spcBef>
                <a:spcPts val="0"/>
              </a:spcBef>
              <a:spcAft>
                <a:spcPts val="0"/>
              </a:spcAft>
              <a:buClr>
                <a:srgbClr val="E2E6E9"/>
              </a:buClr>
              <a:buSzPts val="2600"/>
              <a:buFont typeface="Arial"/>
              <a:buNone/>
            </a:pPr>
            <a:r>
              <a:rPr b="0" i="0" lang="en-US" sz="2600" u="none" cap="none" strike="noStrike">
                <a:solidFill>
                  <a:srgbClr val="E2E6E9"/>
                </a:solidFill>
                <a:latin typeface="Arial"/>
                <a:ea typeface="Arial"/>
                <a:cs typeface="Arial"/>
                <a:sym typeface="Arial"/>
              </a:rPr>
              <a:t>3</a:t>
            </a:r>
            <a:endParaRPr b="0" i="0" sz="2600" u="none" cap="none" strike="noStrike">
              <a:solidFill>
                <a:schemeClr val="dk1"/>
              </a:solidFill>
              <a:latin typeface="Calibri"/>
              <a:ea typeface="Calibri"/>
              <a:cs typeface="Calibri"/>
              <a:sym typeface="Calibri"/>
            </a:endParaRPr>
          </a:p>
        </p:txBody>
      </p:sp>
      <p:sp>
        <p:nvSpPr>
          <p:cNvPr id="83" name="Google Shape;83;p6"/>
          <p:cNvSpPr/>
          <p:nvPr/>
        </p:nvSpPr>
        <p:spPr>
          <a:xfrm>
            <a:off x="3277195" y="5038130"/>
            <a:ext cx="2751892" cy="343853"/>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rgbClr val="E2E6E9"/>
              </a:buClr>
              <a:buSzPts val="2167"/>
              <a:buFont typeface="Arial"/>
              <a:buNone/>
            </a:pPr>
            <a:r>
              <a:rPr b="0" i="0" lang="en-US" sz="2167" u="none" cap="none" strike="noStrike">
                <a:solidFill>
                  <a:srgbClr val="E2E6E9"/>
                </a:solidFill>
                <a:latin typeface="Arial"/>
                <a:ea typeface="Arial"/>
                <a:cs typeface="Arial"/>
                <a:sym typeface="Arial"/>
              </a:rPr>
              <a:t>System Failures</a:t>
            </a:r>
            <a:endParaRPr b="0" i="0" sz="2167" u="none" cap="none" strike="noStrike">
              <a:solidFill>
                <a:schemeClr val="dk1"/>
              </a:solidFill>
              <a:latin typeface="Calibri"/>
              <a:ea typeface="Calibri"/>
              <a:cs typeface="Calibri"/>
              <a:sym typeface="Calibri"/>
            </a:endParaRPr>
          </a:p>
        </p:txBody>
      </p:sp>
      <p:sp>
        <p:nvSpPr>
          <p:cNvPr id="84" name="Google Shape;84;p6"/>
          <p:cNvSpPr/>
          <p:nvPr/>
        </p:nvSpPr>
        <p:spPr>
          <a:xfrm>
            <a:off x="3277195" y="5514023"/>
            <a:ext cx="3927991" cy="1760934"/>
          </a:xfrm>
          <a:prstGeom prst="rect">
            <a:avLst/>
          </a:prstGeom>
          <a:noFill/>
          <a:ln>
            <a:noFill/>
          </a:ln>
        </p:spPr>
        <p:txBody>
          <a:bodyPr anchorCtr="0" anchor="t" bIns="45700" lIns="91425" spcFirstLastPara="1" rIns="91425" wrap="square" tIns="45700">
            <a:noAutofit/>
          </a:bodyPr>
          <a:lstStyle/>
          <a:p>
            <a:pPr indent="0" lvl="0" marL="0" marR="0" rtl="0" algn="l">
              <a:lnSpc>
                <a:spcPct val="159976"/>
              </a:lnSpc>
              <a:spcBef>
                <a:spcPts val="0"/>
              </a:spcBef>
              <a:spcAft>
                <a:spcPts val="0"/>
              </a:spcAft>
              <a:buClr>
                <a:srgbClr val="E2E6E9"/>
              </a:buClr>
              <a:buSzPts val="1734"/>
              <a:buFont typeface="Arial"/>
              <a:buNone/>
            </a:pPr>
            <a:r>
              <a:rPr b="0" i="0" lang="en-US" sz="1734" u="none" cap="none" strike="noStrike">
                <a:solidFill>
                  <a:srgbClr val="E2E6E9"/>
                </a:solidFill>
                <a:latin typeface="Arial"/>
                <a:ea typeface="Arial"/>
                <a:cs typeface="Arial"/>
                <a:sym typeface="Arial"/>
              </a:rPr>
              <a:t>Overreliance on technology can result in critical system failures or malfunctions, leading to disruptions in the electoral process and eroding public trust in the reliability of the outcome.</a:t>
            </a:r>
            <a:endParaRPr b="0" i="0" sz="1734" u="none" cap="none" strike="noStrike">
              <a:solidFill>
                <a:schemeClr val="dk1"/>
              </a:solidFill>
              <a:latin typeface="Calibri"/>
              <a:ea typeface="Calibri"/>
              <a:cs typeface="Calibri"/>
              <a:sym typeface="Calibri"/>
            </a:endParaRPr>
          </a:p>
        </p:txBody>
      </p:sp>
      <p:sp>
        <p:nvSpPr>
          <p:cNvPr id="85" name="Google Shape;85;p6"/>
          <p:cNvSpPr/>
          <p:nvPr/>
        </p:nvSpPr>
        <p:spPr>
          <a:xfrm>
            <a:off x="7425333" y="4962525"/>
            <a:ext cx="495300" cy="495300"/>
          </a:xfrm>
          <a:prstGeom prst="roundRect">
            <a:avLst>
              <a:gd fmla="val 20003"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6"/>
          <p:cNvSpPr/>
          <p:nvPr/>
        </p:nvSpPr>
        <p:spPr>
          <a:xfrm>
            <a:off x="7582733" y="5003721"/>
            <a:ext cx="180380" cy="412790"/>
          </a:xfrm>
          <a:prstGeom prst="rect">
            <a:avLst/>
          </a:prstGeom>
          <a:noFill/>
          <a:ln>
            <a:noFill/>
          </a:ln>
        </p:spPr>
        <p:txBody>
          <a:bodyPr anchorCtr="0" anchor="t" bIns="45700" lIns="91425" spcFirstLastPara="1" rIns="91425" wrap="square" tIns="45700">
            <a:noAutofit/>
          </a:bodyPr>
          <a:lstStyle/>
          <a:p>
            <a:pPr indent="0" lvl="0" marL="0" marR="0" rtl="0" algn="ctr">
              <a:lnSpc>
                <a:spcPct val="125000"/>
              </a:lnSpc>
              <a:spcBef>
                <a:spcPts val="0"/>
              </a:spcBef>
              <a:spcAft>
                <a:spcPts val="0"/>
              </a:spcAft>
              <a:buClr>
                <a:srgbClr val="E2E6E9"/>
              </a:buClr>
              <a:buSzPts val="2600"/>
              <a:buFont typeface="Arial"/>
              <a:buNone/>
            </a:pPr>
            <a:r>
              <a:rPr b="0" i="0" lang="en-US" sz="2600" u="none" cap="none" strike="noStrike">
                <a:solidFill>
                  <a:srgbClr val="E2E6E9"/>
                </a:solidFill>
                <a:latin typeface="Arial"/>
                <a:ea typeface="Arial"/>
                <a:cs typeface="Arial"/>
                <a:sym typeface="Arial"/>
              </a:rPr>
              <a:t>4</a:t>
            </a:r>
            <a:endParaRPr b="0" i="0" sz="2600" u="none" cap="none" strike="noStrike">
              <a:solidFill>
                <a:schemeClr val="dk1"/>
              </a:solidFill>
              <a:latin typeface="Calibri"/>
              <a:ea typeface="Calibri"/>
              <a:cs typeface="Calibri"/>
              <a:sym typeface="Calibri"/>
            </a:endParaRPr>
          </a:p>
        </p:txBody>
      </p:sp>
      <p:sp>
        <p:nvSpPr>
          <p:cNvPr id="87" name="Google Shape;87;p6"/>
          <p:cNvSpPr/>
          <p:nvPr/>
        </p:nvSpPr>
        <p:spPr>
          <a:xfrm>
            <a:off x="8140774" y="5038125"/>
            <a:ext cx="3378300" cy="343800"/>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rgbClr val="E2E6E9"/>
              </a:buClr>
              <a:buSzPts val="2167"/>
              <a:buFont typeface="Arial"/>
              <a:buNone/>
            </a:pPr>
            <a:r>
              <a:rPr b="0" i="0" lang="en-US" sz="2167" u="none" cap="none" strike="noStrike">
                <a:solidFill>
                  <a:srgbClr val="E2E6E9"/>
                </a:solidFill>
                <a:latin typeface="Arial"/>
                <a:ea typeface="Arial"/>
                <a:cs typeface="Arial"/>
                <a:sym typeface="Arial"/>
              </a:rPr>
              <a:t>Lack of Transparency</a:t>
            </a:r>
            <a:endParaRPr b="0" i="0" sz="2167" u="none" cap="none" strike="noStrike">
              <a:solidFill>
                <a:schemeClr val="dk1"/>
              </a:solidFill>
              <a:latin typeface="Calibri"/>
              <a:ea typeface="Calibri"/>
              <a:cs typeface="Calibri"/>
              <a:sym typeface="Calibri"/>
            </a:endParaRPr>
          </a:p>
        </p:txBody>
      </p:sp>
      <p:sp>
        <p:nvSpPr>
          <p:cNvPr id="88" name="Google Shape;88;p6"/>
          <p:cNvSpPr/>
          <p:nvPr/>
        </p:nvSpPr>
        <p:spPr>
          <a:xfrm>
            <a:off x="8140779" y="5514023"/>
            <a:ext cx="3927991" cy="2113121"/>
          </a:xfrm>
          <a:prstGeom prst="rect">
            <a:avLst/>
          </a:prstGeom>
          <a:noFill/>
          <a:ln>
            <a:noFill/>
          </a:ln>
        </p:spPr>
        <p:txBody>
          <a:bodyPr anchorCtr="0" anchor="t" bIns="45700" lIns="91425" spcFirstLastPara="1" rIns="91425" wrap="square" tIns="45700">
            <a:noAutofit/>
          </a:bodyPr>
          <a:lstStyle/>
          <a:p>
            <a:pPr indent="0" lvl="0" marL="0" marR="0" rtl="0" algn="l">
              <a:lnSpc>
                <a:spcPct val="159976"/>
              </a:lnSpc>
              <a:spcBef>
                <a:spcPts val="0"/>
              </a:spcBef>
              <a:spcAft>
                <a:spcPts val="0"/>
              </a:spcAft>
              <a:buClr>
                <a:srgbClr val="E2E6E9"/>
              </a:buClr>
              <a:buSzPts val="1734"/>
              <a:buFont typeface="Arial"/>
              <a:buNone/>
            </a:pPr>
            <a:r>
              <a:rPr b="0" i="0" lang="en-US" sz="1734" u="none" cap="none" strike="noStrike">
                <a:solidFill>
                  <a:srgbClr val="E2E6E9"/>
                </a:solidFill>
                <a:latin typeface="Arial"/>
                <a:ea typeface="Arial"/>
                <a:cs typeface="Arial"/>
                <a:sym typeface="Arial"/>
              </a:rPr>
              <a:t>The complexity and proprietary nature of many AI-driven electoral technologies can make it challenging to ensure transparency and accountability, which are essential for maintaining the credibility of the democratic process.</a:t>
            </a:r>
            <a:endParaRPr b="0" i="0" sz="1734"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descr="preencoded.png" id="94" name="Google Shape;94;p7"/>
          <p:cNvPicPr preferRelativeResize="0"/>
          <p:nvPr/>
        </p:nvPicPr>
        <p:blipFill rotWithShape="1">
          <a:blip r:embed="rId3">
            <a:alphaModFix/>
          </a:blip>
          <a:srcRect b="0" l="0" r="0" t="0"/>
          <a:stretch/>
        </p:blipFill>
        <p:spPr>
          <a:xfrm>
            <a:off x="0" y="0"/>
            <a:ext cx="14630400" cy="8229600"/>
          </a:xfrm>
          <a:prstGeom prst="rect">
            <a:avLst/>
          </a:prstGeom>
          <a:noFill/>
          <a:ln>
            <a:noFill/>
          </a:ln>
        </p:spPr>
      </p:pic>
      <p:sp>
        <p:nvSpPr>
          <p:cNvPr id="95" name="Google Shape;95;p7"/>
          <p:cNvSpPr/>
          <p:nvPr/>
        </p:nvSpPr>
        <p:spPr>
          <a:xfrm>
            <a:off x="0" y="0"/>
            <a:ext cx="14630400" cy="8234482"/>
          </a:xfrm>
          <a:prstGeom prst="rect">
            <a:avLst/>
          </a:prstGeom>
          <a:solidFill>
            <a:srgbClr val="09151A">
              <a:alpha val="7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sp>
        <p:nvSpPr>
          <p:cNvPr id="96" name="Google Shape;96;p7"/>
          <p:cNvSpPr/>
          <p:nvPr/>
        </p:nvSpPr>
        <p:spPr>
          <a:xfrm>
            <a:off x="2790098" y="576275"/>
            <a:ext cx="8042100" cy="654900"/>
          </a:xfrm>
          <a:prstGeom prst="rect">
            <a:avLst/>
          </a:prstGeom>
          <a:noFill/>
          <a:ln>
            <a:noFill/>
          </a:ln>
        </p:spPr>
        <p:txBody>
          <a:bodyPr anchorCtr="0" anchor="t" bIns="45700" lIns="91425" spcFirstLastPara="1" rIns="91425" wrap="square" tIns="45700">
            <a:noAutofit/>
          </a:bodyPr>
          <a:lstStyle/>
          <a:p>
            <a:pPr indent="0" lvl="0" marL="0" marR="0" rtl="0" algn="l">
              <a:lnSpc>
                <a:spcPct val="124987"/>
              </a:lnSpc>
              <a:spcBef>
                <a:spcPts val="0"/>
              </a:spcBef>
              <a:spcAft>
                <a:spcPts val="0"/>
              </a:spcAft>
              <a:buClr>
                <a:srgbClr val="F5F0F0"/>
              </a:buClr>
              <a:buSzPts val="4126"/>
              <a:buFont typeface="Arial"/>
              <a:buNone/>
            </a:pPr>
            <a:r>
              <a:rPr b="0" i="0" lang="en-US" sz="4126" u="none" cap="none" strike="noStrike">
                <a:solidFill>
                  <a:srgbClr val="F5F0F0"/>
                </a:solidFill>
                <a:latin typeface="Arial"/>
                <a:ea typeface="Arial"/>
                <a:cs typeface="Arial"/>
                <a:sym typeface="Arial"/>
              </a:rPr>
              <a:t>Criticism of Election Technology</a:t>
            </a:r>
            <a:endParaRPr b="0" i="0" sz="4126" u="none" cap="none" strike="noStrike">
              <a:solidFill>
                <a:schemeClr val="dk1"/>
              </a:solidFill>
              <a:latin typeface="Calibri"/>
              <a:ea typeface="Calibri"/>
              <a:cs typeface="Calibri"/>
              <a:sym typeface="Calibri"/>
            </a:endParaRPr>
          </a:p>
        </p:txBody>
      </p:sp>
      <p:sp>
        <p:nvSpPr>
          <p:cNvPr id="97" name="Google Shape;97;p7"/>
          <p:cNvSpPr/>
          <p:nvPr/>
        </p:nvSpPr>
        <p:spPr>
          <a:xfrm>
            <a:off x="2108600" y="1345525"/>
            <a:ext cx="5120100" cy="3427500"/>
          </a:xfrm>
          <a:prstGeom prst="roundRect">
            <a:avLst>
              <a:gd fmla="val 2916"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7"/>
          <p:cNvSpPr/>
          <p:nvPr/>
        </p:nvSpPr>
        <p:spPr>
          <a:xfrm>
            <a:off x="2245275" y="1486500"/>
            <a:ext cx="4312200" cy="327300"/>
          </a:xfrm>
          <a:prstGeom prst="rect">
            <a:avLst/>
          </a:prstGeom>
          <a:noFill/>
          <a:ln>
            <a:noFill/>
          </a:ln>
        </p:spPr>
        <p:txBody>
          <a:bodyPr anchorCtr="0" anchor="t" bIns="45700" lIns="91425" spcFirstLastPara="1" rIns="91425" wrap="square" tIns="45700">
            <a:noAutofit/>
          </a:bodyPr>
          <a:lstStyle/>
          <a:p>
            <a:pPr indent="0" lvl="0" marL="0" marR="0" rtl="0" algn="l">
              <a:lnSpc>
                <a:spcPct val="125012"/>
              </a:lnSpc>
              <a:spcBef>
                <a:spcPts val="0"/>
              </a:spcBef>
              <a:spcAft>
                <a:spcPts val="0"/>
              </a:spcAft>
              <a:buClr>
                <a:srgbClr val="E2E6E9"/>
              </a:buClr>
              <a:buSzPts val="2063"/>
              <a:buFont typeface="Arial"/>
              <a:buNone/>
            </a:pPr>
            <a:r>
              <a:rPr b="1" i="0" lang="en-US" sz="2063" u="none" cap="none" strike="noStrike">
                <a:solidFill>
                  <a:srgbClr val="E2E6E9"/>
                </a:solidFill>
              </a:rPr>
              <a:t>Voter Disenfranchisement</a:t>
            </a:r>
            <a:endParaRPr b="1" i="0" sz="2063" u="none" cap="none" strike="noStrike">
              <a:solidFill>
                <a:schemeClr val="dk1"/>
              </a:solidFill>
              <a:latin typeface="Calibri"/>
              <a:ea typeface="Calibri"/>
              <a:cs typeface="Calibri"/>
              <a:sym typeface="Calibri"/>
            </a:endParaRPr>
          </a:p>
        </p:txBody>
      </p:sp>
      <p:sp>
        <p:nvSpPr>
          <p:cNvPr id="99" name="Google Shape;99;p7"/>
          <p:cNvSpPr/>
          <p:nvPr/>
        </p:nvSpPr>
        <p:spPr>
          <a:xfrm>
            <a:off x="2245284" y="1939647"/>
            <a:ext cx="4610700" cy="2346900"/>
          </a:xfrm>
          <a:prstGeom prst="rect">
            <a:avLst/>
          </a:prstGeom>
          <a:noFill/>
          <a:ln>
            <a:noFill/>
          </a:ln>
        </p:spPr>
        <p:txBody>
          <a:bodyPr anchorCtr="0" anchor="t" bIns="45700" lIns="91425" spcFirstLastPara="1" rIns="91425" wrap="square" tIns="45700">
            <a:noAutofit/>
          </a:bodyPr>
          <a:lstStyle/>
          <a:p>
            <a:pPr indent="0" lvl="0" marL="0" marR="0" rtl="0" algn="l">
              <a:lnSpc>
                <a:spcPct val="160000"/>
              </a:lnSpc>
              <a:spcBef>
                <a:spcPts val="0"/>
              </a:spcBef>
              <a:spcAft>
                <a:spcPts val="0"/>
              </a:spcAft>
              <a:buClr>
                <a:srgbClr val="E2E6E9"/>
              </a:buClr>
              <a:buSzPts val="1650"/>
              <a:buFont typeface="Arial"/>
              <a:buNone/>
            </a:pPr>
            <a:r>
              <a:rPr b="0" i="0" lang="en-US" sz="1650" u="none" cap="none" strike="noStrike">
                <a:solidFill>
                  <a:srgbClr val="E2E6E9"/>
                </a:solidFill>
                <a:latin typeface="Arial"/>
                <a:ea typeface="Arial"/>
                <a:cs typeface="Arial"/>
                <a:sym typeface="Arial"/>
              </a:rPr>
              <a:t>There are concerns that the implementation of advanced election technologies, such as biometric identification systems, may inadvertently exclude certain segments of the population from the voting process, particularly marginalized or disadvantaged groups.</a:t>
            </a:r>
            <a:endParaRPr b="0" i="0" sz="1650" u="none" cap="none" strike="noStrike">
              <a:solidFill>
                <a:schemeClr val="dk1"/>
              </a:solidFill>
              <a:latin typeface="Calibri"/>
              <a:ea typeface="Calibri"/>
              <a:cs typeface="Calibri"/>
              <a:sym typeface="Calibri"/>
            </a:endParaRPr>
          </a:p>
        </p:txBody>
      </p:sp>
      <p:sp>
        <p:nvSpPr>
          <p:cNvPr id="100" name="Google Shape;100;p7"/>
          <p:cNvSpPr/>
          <p:nvPr/>
        </p:nvSpPr>
        <p:spPr>
          <a:xfrm>
            <a:off x="7471370" y="1345525"/>
            <a:ext cx="5120100" cy="3427500"/>
          </a:xfrm>
          <a:prstGeom prst="roundRect">
            <a:avLst>
              <a:gd fmla="val 2916"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7"/>
          <p:cNvSpPr/>
          <p:nvPr/>
        </p:nvSpPr>
        <p:spPr>
          <a:xfrm>
            <a:off x="7637151" y="1486500"/>
            <a:ext cx="3436200" cy="327300"/>
          </a:xfrm>
          <a:prstGeom prst="rect">
            <a:avLst/>
          </a:prstGeom>
          <a:noFill/>
          <a:ln>
            <a:noFill/>
          </a:ln>
        </p:spPr>
        <p:txBody>
          <a:bodyPr anchorCtr="0" anchor="t" bIns="45700" lIns="91425" spcFirstLastPara="1" rIns="91425" wrap="square" tIns="45700">
            <a:noAutofit/>
          </a:bodyPr>
          <a:lstStyle/>
          <a:p>
            <a:pPr indent="0" lvl="0" marL="0" marR="0" rtl="0" algn="l">
              <a:lnSpc>
                <a:spcPct val="125012"/>
              </a:lnSpc>
              <a:spcBef>
                <a:spcPts val="0"/>
              </a:spcBef>
              <a:spcAft>
                <a:spcPts val="0"/>
              </a:spcAft>
              <a:buClr>
                <a:srgbClr val="E2E6E9"/>
              </a:buClr>
              <a:buSzPts val="2063"/>
              <a:buFont typeface="Arial"/>
              <a:buNone/>
            </a:pPr>
            <a:r>
              <a:rPr b="1" i="0" lang="en-US" sz="2063" u="none" cap="none" strike="noStrike">
                <a:solidFill>
                  <a:srgbClr val="E2E6E9"/>
                </a:solidFill>
              </a:rPr>
              <a:t>Limited Impact on Fraud</a:t>
            </a:r>
            <a:endParaRPr b="1" i="0" sz="2063" u="none" cap="none" strike="noStrike">
              <a:solidFill>
                <a:schemeClr val="dk1"/>
              </a:solidFill>
              <a:latin typeface="Calibri"/>
              <a:ea typeface="Calibri"/>
              <a:cs typeface="Calibri"/>
              <a:sym typeface="Calibri"/>
            </a:endParaRPr>
          </a:p>
        </p:txBody>
      </p:sp>
      <p:sp>
        <p:nvSpPr>
          <p:cNvPr id="102" name="Google Shape;102;p7"/>
          <p:cNvSpPr/>
          <p:nvPr/>
        </p:nvSpPr>
        <p:spPr>
          <a:xfrm>
            <a:off x="7637151" y="1939650"/>
            <a:ext cx="4520400" cy="2011800"/>
          </a:xfrm>
          <a:prstGeom prst="rect">
            <a:avLst/>
          </a:prstGeom>
          <a:noFill/>
          <a:ln>
            <a:noFill/>
          </a:ln>
        </p:spPr>
        <p:txBody>
          <a:bodyPr anchorCtr="0" anchor="t" bIns="45700" lIns="91425" spcFirstLastPara="1" rIns="91425" wrap="square" tIns="45700">
            <a:noAutofit/>
          </a:bodyPr>
          <a:lstStyle/>
          <a:p>
            <a:pPr indent="0" lvl="0" marL="0" marR="0" rtl="0" algn="l">
              <a:lnSpc>
                <a:spcPct val="160000"/>
              </a:lnSpc>
              <a:spcBef>
                <a:spcPts val="0"/>
              </a:spcBef>
              <a:spcAft>
                <a:spcPts val="0"/>
              </a:spcAft>
              <a:buClr>
                <a:srgbClr val="E2E6E9"/>
              </a:buClr>
              <a:buSzPts val="1650"/>
              <a:buFont typeface="Arial"/>
              <a:buNone/>
            </a:pPr>
            <a:r>
              <a:rPr b="0" i="0" lang="en-US" sz="1650" u="none" cap="none" strike="noStrike">
                <a:solidFill>
                  <a:srgbClr val="E2E6E9"/>
                </a:solidFill>
                <a:latin typeface="Arial"/>
                <a:ea typeface="Arial"/>
                <a:cs typeface="Arial"/>
                <a:sym typeface="Arial"/>
              </a:rPr>
              <a:t>While election technologies have been touted as a solution to electoral fraud, some critics argue that their actual impact on reducing fraud has been limited, as determined individuals or groups may still find ways to manipulate the system.</a:t>
            </a:r>
            <a:endParaRPr b="0" i="0" sz="1650" u="none" cap="none" strike="noStrike">
              <a:solidFill>
                <a:schemeClr val="dk1"/>
              </a:solidFill>
              <a:latin typeface="Calibri"/>
              <a:ea typeface="Calibri"/>
              <a:cs typeface="Calibri"/>
              <a:sym typeface="Calibri"/>
            </a:endParaRPr>
          </a:p>
        </p:txBody>
      </p:sp>
      <p:sp>
        <p:nvSpPr>
          <p:cNvPr id="103" name="Google Shape;103;p7"/>
          <p:cNvSpPr/>
          <p:nvPr/>
        </p:nvSpPr>
        <p:spPr>
          <a:xfrm>
            <a:off x="2108600" y="4994837"/>
            <a:ext cx="5120100" cy="2716500"/>
          </a:xfrm>
          <a:prstGeom prst="roundRect">
            <a:avLst>
              <a:gd fmla="val 3679"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7"/>
          <p:cNvSpPr/>
          <p:nvPr/>
        </p:nvSpPr>
        <p:spPr>
          <a:xfrm>
            <a:off x="2245274" y="5159100"/>
            <a:ext cx="3085500" cy="327300"/>
          </a:xfrm>
          <a:prstGeom prst="rect">
            <a:avLst/>
          </a:prstGeom>
          <a:noFill/>
          <a:ln>
            <a:noFill/>
          </a:ln>
        </p:spPr>
        <p:txBody>
          <a:bodyPr anchorCtr="0" anchor="t" bIns="45700" lIns="91425" spcFirstLastPara="1" rIns="91425" wrap="square" tIns="45700">
            <a:noAutofit/>
          </a:bodyPr>
          <a:lstStyle/>
          <a:p>
            <a:pPr indent="0" lvl="0" marL="0" marR="0" rtl="0" algn="l">
              <a:lnSpc>
                <a:spcPct val="125012"/>
              </a:lnSpc>
              <a:spcBef>
                <a:spcPts val="0"/>
              </a:spcBef>
              <a:spcAft>
                <a:spcPts val="0"/>
              </a:spcAft>
              <a:buClr>
                <a:srgbClr val="E2E6E9"/>
              </a:buClr>
              <a:buSzPts val="2063"/>
              <a:buFont typeface="Arial"/>
              <a:buNone/>
            </a:pPr>
            <a:r>
              <a:rPr b="1" i="0" lang="en-US" sz="2063" u="none" cap="none" strike="noStrike">
                <a:solidFill>
                  <a:srgbClr val="E2E6E9"/>
                </a:solidFill>
              </a:rPr>
              <a:t>Reliability Issues</a:t>
            </a:r>
            <a:endParaRPr b="1" i="0" sz="2063" u="none" cap="none" strike="noStrike">
              <a:solidFill>
                <a:schemeClr val="dk1"/>
              </a:solidFill>
              <a:latin typeface="Calibri"/>
              <a:ea typeface="Calibri"/>
              <a:cs typeface="Calibri"/>
              <a:sym typeface="Calibri"/>
            </a:endParaRPr>
          </a:p>
        </p:txBody>
      </p:sp>
      <p:sp>
        <p:nvSpPr>
          <p:cNvPr id="105" name="Google Shape;105;p7"/>
          <p:cNvSpPr/>
          <p:nvPr/>
        </p:nvSpPr>
        <p:spPr>
          <a:xfrm>
            <a:off x="2245274" y="5612252"/>
            <a:ext cx="4695000" cy="1676400"/>
          </a:xfrm>
          <a:prstGeom prst="rect">
            <a:avLst/>
          </a:prstGeom>
          <a:noFill/>
          <a:ln>
            <a:noFill/>
          </a:ln>
        </p:spPr>
        <p:txBody>
          <a:bodyPr anchorCtr="0" anchor="t" bIns="45700" lIns="91425" spcFirstLastPara="1" rIns="91425" wrap="square" tIns="45700">
            <a:noAutofit/>
          </a:bodyPr>
          <a:lstStyle/>
          <a:p>
            <a:pPr indent="0" lvl="0" marL="0" marR="0" rtl="0" algn="l">
              <a:lnSpc>
                <a:spcPct val="160000"/>
              </a:lnSpc>
              <a:spcBef>
                <a:spcPts val="0"/>
              </a:spcBef>
              <a:spcAft>
                <a:spcPts val="0"/>
              </a:spcAft>
              <a:buClr>
                <a:srgbClr val="E2E6E9"/>
              </a:buClr>
              <a:buSzPts val="1650"/>
              <a:buFont typeface="Arial"/>
              <a:buNone/>
            </a:pPr>
            <a:r>
              <a:rPr b="0" i="0" lang="en-US" sz="1650" u="none" cap="none" strike="noStrike">
                <a:solidFill>
                  <a:srgbClr val="E2E6E9"/>
                </a:solidFill>
                <a:latin typeface="Arial"/>
                <a:ea typeface="Arial"/>
                <a:cs typeface="Arial"/>
                <a:sym typeface="Arial"/>
              </a:rPr>
              <a:t>The implementation and maintenance of complex election technologies can be challenging, leading to reliability issues and concerns about the overall trustworthiness of the electoral process.</a:t>
            </a:r>
            <a:endParaRPr b="0" i="0" sz="1650" u="none" cap="none" strike="noStrike">
              <a:solidFill>
                <a:schemeClr val="dk1"/>
              </a:solidFill>
              <a:latin typeface="Calibri"/>
              <a:ea typeface="Calibri"/>
              <a:cs typeface="Calibri"/>
              <a:sym typeface="Calibri"/>
            </a:endParaRPr>
          </a:p>
        </p:txBody>
      </p:sp>
      <p:sp>
        <p:nvSpPr>
          <p:cNvPr id="106" name="Google Shape;106;p7"/>
          <p:cNvSpPr/>
          <p:nvPr/>
        </p:nvSpPr>
        <p:spPr>
          <a:xfrm>
            <a:off x="7471370" y="4994837"/>
            <a:ext cx="5120100" cy="2716500"/>
          </a:xfrm>
          <a:prstGeom prst="roundRect">
            <a:avLst>
              <a:gd fmla="val 3679" name="adj"/>
            </a:avLst>
          </a:prstGeom>
          <a:solidFill>
            <a:srgbClr val="003180"/>
          </a:solidFill>
          <a:ln cap="flat" cmpd="sng" w="9525">
            <a:solidFill>
              <a:srgbClr val="194A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7"/>
          <p:cNvSpPr/>
          <p:nvPr/>
        </p:nvSpPr>
        <p:spPr>
          <a:xfrm>
            <a:off x="7637157" y="5159100"/>
            <a:ext cx="3964800" cy="327300"/>
          </a:xfrm>
          <a:prstGeom prst="rect">
            <a:avLst/>
          </a:prstGeom>
          <a:noFill/>
          <a:ln>
            <a:noFill/>
          </a:ln>
        </p:spPr>
        <p:txBody>
          <a:bodyPr anchorCtr="0" anchor="t" bIns="45700" lIns="91425" spcFirstLastPara="1" rIns="91425" wrap="square" tIns="45700">
            <a:noAutofit/>
          </a:bodyPr>
          <a:lstStyle/>
          <a:p>
            <a:pPr indent="0" lvl="0" marL="0" marR="0" rtl="0" algn="l">
              <a:lnSpc>
                <a:spcPct val="125012"/>
              </a:lnSpc>
              <a:spcBef>
                <a:spcPts val="0"/>
              </a:spcBef>
              <a:spcAft>
                <a:spcPts val="0"/>
              </a:spcAft>
              <a:buClr>
                <a:srgbClr val="E2E6E9"/>
              </a:buClr>
              <a:buSzPts val="2063"/>
              <a:buFont typeface="Arial"/>
              <a:buNone/>
            </a:pPr>
            <a:r>
              <a:rPr b="1" i="0" lang="en-US" sz="2063" u="none" cap="none" strike="noStrike">
                <a:solidFill>
                  <a:srgbClr val="E2E6E9"/>
                </a:solidFill>
              </a:rPr>
              <a:t>Allegations of Manipulation</a:t>
            </a:r>
            <a:endParaRPr b="1" i="0" sz="2063" u="none" cap="none" strike="noStrike">
              <a:solidFill>
                <a:schemeClr val="dk1"/>
              </a:solidFill>
              <a:latin typeface="Calibri"/>
              <a:ea typeface="Calibri"/>
              <a:cs typeface="Calibri"/>
              <a:sym typeface="Calibri"/>
            </a:endParaRPr>
          </a:p>
        </p:txBody>
      </p:sp>
      <p:sp>
        <p:nvSpPr>
          <p:cNvPr id="108" name="Google Shape;108;p7"/>
          <p:cNvSpPr/>
          <p:nvPr/>
        </p:nvSpPr>
        <p:spPr>
          <a:xfrm>
            <a:off x="7637151" y="5612249"/>
            <a:ext cx="4520400" cy="1676400"/>
          </a:xfrm>
          <a:prstGeom prst="rect">
            <a:avLst/>
          </a:prstGeom>
          <a:noFill/>
          <a:ln>
            <a:noFill/>
          </a:ln>
        </p:spPr>
        <p:txBody>
          <a:bodyPr anchorCtr="0" anchor="t" bIns="45700" lIns="91425" spcFirstLastPara="1" rIns="91425" wrap="square" tIns="45700">
            <a:noAutofit/>
          </a:bodyPr>
          <a:lstStyle/>
          <a:p>
            <a:pPr indent="0" lvl="0" marL="0" marR="0" rtl="0" algn="l">
              <a:lnSpc>
                <a:spcPct val="160000"/>
              </a:lnSpc>
              <a:spcBef>
                <a:spcPts val="0"/>
              </a:spcBef>
              <a:spcAft>
                <a:spcPts val="0"/>
              </a:spcAft>
              <a:buClr>
                <a:srgbClr val="E2E6E9"/>
              </a:buClr>
              <a:buSzPts val="1650"/>
              <a:buFont typeface="Arial"/>
              <a:buNone/>
            </a:pPr>
            <a:r>
              <a:rPr b="0" i="0" lang="en-US" sz="1650" u="none" cap="none" strike="noStrike">
                <a:solidFill>
                  <a:srgbClr val="E2E6E9"/>
                </a:solidFill>
                <a:latin typeface="Arial"/>
                <a:ea typeface="Arial"/>
                <a:cs typeface="Arial"/>
                <a:sym typeface="Arial"/>
              </a:rPr>
              <a:t>In some cases, election technologies have been subject to allegations of manipulation or collusion, further eroding public confidence in the fairness and integrity of the democratic process.</a:t>
            </a:r>
            <a:endParaRPr b="0" i="0" sz="165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descr="preencoded.png" id="114" name="Google Shape;114;p8"/>
          <p:cNvPicPr preferRelativeResize="0"/>
          <p:nvPr/>
        </p:nvPicPr>
        <p:blipFill rotWithShape="1">
          <a:blip r:embed="rId3">
            <a:alphaModFix/>
          </a:blip>
          <a:srcRect b="0" l="0" r="0" t="0"/>
          <a:stretch/>
        </p:blipFill>
        <p:spPr>
          <a:xfrm>
            <a:off x="0" y="0"/>
            <a:ext cx="14630400" cy="8229600"/>
          </a:xfrm>
          <a:prstGeom prst="rect">
            <a:avLst/>
          </a:prstGeom>
          <a:noFill/>
          <a:ln>
            <a:noFill/>
          </a:ln>
        </p:spPr>
      </p:pic>
      <p:sp>
        <p:nvSpPr>
          <p:cNvPr id="115" name="Google Shape;115;p8"/>
          <p:cNvSpPr/>
          <p:nvPr/>
        </p:nvSpPr>
        <p:spPr>
          <a:xfrm>
            <a:off x="0" y="0"/>
            <a:ext cx="14630400" cy="8231981"/>
          </a:xfrm>
          <a:prstGeom prst="rect">
            <a:avLst/>
          </a:prstGeom>
          <a:solidFill>
            <a:srgbClr val="09151A">
              <a:alpha val="7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a:off x="2705575" y="587100"/>
            <a:ext cx="8500200" cy="667200"/>
          </a:xfrm>
          <a:prstGeom prst="rect">
            <a:avLst/>
          </a:prstGeom>
          <a:noFill/>
          <a:ln>
            <a:noFill/>
          </a:ln>
        </p:spPr>
        <p:txBody>
          <a:bodyPr anchorCtr="0" anchor="t" bIns="45700" lIns="91425" spcFirstLastPara="1" rIns="91425" wrap="square" tIns="45700">
            <a:noAutofit/>
          </a:bodyPr>
          <a:lstStyle/>
          <a:p>
            <a:pPr indent="0" lvl="0" marL="0" marR="0" rtl="0" algn="l">
              <a:lnSpc>
                <a:spcPct val="124982"/>
              </a:lnSpc>
              <a:spcBef>
                <a:spcPts val="0"/>
              </a:spcBef>
              <a:spcAft>
                <a:spcPts val="0"/>
              </a:spcAft>
              <a:buClr>
                <a:srgbClr val="F5F0F0"/>
              </a:buClr>
              <a:buSzPts val="4203"/>
              <a:buFont typeface="Arial"/>
              <a:buNone/>
            </a:pPr>
            <a:r>
              <a:rPr b="0" i="0" lang="en-US" sz="4203" u="none" cap="none" strike="noStrike">
                <a:solidFill>
                  <a:srgbClr val="F5F0F0"/>
                </a:solidFill>
                <a:latin typeface="Arial"/>
                <a:ea typeface="Arial"/>
                <a:cs typeface="Arial"/>
                <a:sym typeface="Arial"/>
              </a:rPr>
              <a:t>Risks of Advanced AI in Elections</a:t>
            </a:r>
            <a:endParaRPr b="0" i="0" sz="4203" u="none" cap="none" strike="noStrike">
              <a:solidFill>
                <a:schemeClr val="dk1"/>
              </a:solidFill>
              <a:latin typeface="Calibri"/>
              <a:ea typeface="Calibri"/>
              <a:cs typeface="Calibri"/>
              <a:sym typeface="Calibri"/>
            </a:endParaRPr>
          </a:p>
        </p:txBody>
      </p:sp>
      <p:pic>
        <p:nvPicPr>
          <p:cNvPr descr="preencoded.png" id="117" name="Google Shape;117;p8"/>
          <p:cNvPicPr preferRelativeResize="0"/>
          <p:nvPr/>
        </p:nvPicPr>
        <p:blipFill rotWithShape="1">
          <a:blip r:embed="rId4">
            <a:alphaModFix/>
          </a:blip>
          <a:srcRect b="0" l="0" r="0" t="0"/>
          <a:stretch/>
        </p:blipFill>
        <p:spPr>
          <a:xfrm>
            <a:off x="1105376" y="1681163"/>
            <a:ext cx="516136" cy="516136"/>
          </a:xfrm>
          <a:prstGeom prst="rect">
            <a:avLst/>
          </a:prstGeom>
          <a:noFill/>
          <a:ln>
            <a:noFill/>
          </a:ln>
        </p:spPr>
      </p:pic>
      <p:sp>
        <p:nvSpPr>
          <p:cNvPr id="118" name="Google Shape;118;p8"/>
          <p:cNvSpPr/>
          <p:nvPr/>
        </p:nvSpPr>
        <p:spPr>
          <a:xfrm>
            <a:off x="1105375" y="2410775"/>
            <a:ext cx="2617800" cy="666900"/>
          </a:xfrm>
          <a:prstGeom prst="rect">
            <a:avLst/>
          </a:prstGeom>
          <a:noFill/>
          <a:ln>
            <a:noFill/>
          </a:ln>
        </p:spPr>
        <p:txBody>
          <a:bodyPr anchorCtr="0" anchor="t" bIns="45700" lIns="91425" spcFirstLastPara="1" rIns="91425" wrap="square" tIns="45700">
            <a:noAutofit/>
          </a:bodyPr>
          <a:lstStyle/>
          <a:p>
            <a:pPr indent="0" lvl="0" marL="0" marR="0" rtl="0" algn="l">
              <a:lnSpc>
                <a:spcPct val="125035"/>
              </a:lnSpc>
              <a:spcBef>
                <a:spcPts val="0"/>
              </a:spcBef>
              <a:spcAft>
                <a:spcPts val="0"/>
              </a:spcAft>
              <a:buClr>
                <a:srgbClr val="E2E6E9"/>
              </a:buClr>
              <a:buSzPts val="2101"/>
              <a:buFont typeface="Arial"/>
              <a:buNone/>
            </a:pPr>
            <a:r>
              <a:rPr b="0" i="0" lang="en-US" sz="2101" u="none" cap="none" strike="noStrike">
                <a:solidFill>
                  <a:srgbClr val="E2E6E9"/>
                </a:solidFill>
                <a:latin typeface="Arial"/>
                <a:ea typeface="Arial"/>
                <a:cs typeface="Arial"/>
                <a:sym typeface="Arial"/>
              </a:rPr>
              <a:t>Disinformation Campaigns</a:t>
            </a:r>
            <a:endParaRPr b="0" i="0" sz="2101" u="none" cap="none" strike="noStrike">
              <a:solidFill>
                <a:schemeClr val="dk1"/>
              </a:solidFill>
              <a:latin typeface="Calibri"/>
              <a:ea typeface="Calibri"/>
              <a:cs typeface="Calibri"/>
              <a:sym typeface="Calibri"/>
            </a:endParaRPr>
          </a:p>
        </p:txBody>
      </p:sp>
      <p:sp>
        <p:nvSpPr>
          <p:cNvPr id="119" name="Google Shape;119;p8"/>
          <p:cNvSpPr/>
          <p:nvPr/>
        </p:nvSpPr>
        <p:spPr>
          <a:xfrm>
            <a:off x="1105375" y="3205753"/>
            <a:ext cx="2617800" cy="3756300"/>
          </a:xfrm>
          <a:prstGeom prst="rect">
            <a:avLst/>
          </a:prstGeom>
          <a:noFill/>
          <a:ln>
            <a:noFill/>
          </a:ln>
        </p:spPr>
        <p:txBody>
          <a:bodyPr anchorCtr="0" anchor="t" bIns="45700" lIns="91425" spcFirstLastPara="1" rIns="91425" wrap="square" tIns="45700">
            <a:noAutofit/>
          </a:bodyPr>
          <a:lstStyle/>
          <a:p>
            <a:pPr indent="0" lvl="0" marL="0" marR="0" rtl="0" algn="just">
              <a:lnSpc>
                <a:spcPct val="160023"/>
              </a:lnSpc>
              <a:spcBef>
                <a:spcPts val="0"/>
              </a:spcBef>
              <a:spcAft>
                <a:spcPts val="0"/>
              </a:spcAft>
              <a:buClr>
                <a:srgbClr val="E2E6E9"/>
              </a:buClr>
              <a:buSzPts val="1681"/>
              <a:buFont typeface="Arial"/>
              <a:buNone/>
            </a:pPr>
            <a:r>
              <a:rPr b="0" i="0" lang="en-US" sz="1681" u="none" cap="none" strike="noStrike">
                <a:solidFill>
                  <a:srgbClr val="E2E6E9"/>
                </a:solidFill>
                <a:latin typeface="Arial"/>
                <a:ea typeface="Arial"/>
                <a:cs typeface="Arial"/>
                <a:sym typeface="Arial"/>
              </a:rPr>
              <a:t>Sophisticated AI-powered tools can be used to generate and disseminate large-scale disinformation campaigns, undermining the public's trust in the electoral process and potentially influencing voting behavior.</a:t>
            </a:r>
            <a:endParaRPr b="0" i="0" sz="1681" u="none" cap="none" strike="noStrike">
              <a:solidFill>
                <a:schemeClr val="dk1"/>
              </a:solidFill>
              <a:latin typeface="Calibri"/>
              <a:ea typeface="Calibri"/>
              <a:cs typeface="Calibri"/>
              <a:sym typeface="Calibri"/>
            </a:endParaRPr>
          </a:p>
        </p:txBody>
      </p:sp>
      <p:pic>
        <p:nvPicPr>
          <p:cNvPr descr="preencoded.png" id="120" name="Google Shape;120;p8"/>
          <p:cNvPicPr preferRelativeResize="0"/>
          <p:nvPr/>
        </p:nvPicPr>
        <p:blipFill rotWithShape="1">
          <a:blip r:embed="rId5">
            <a:alphaModFix/>
          </a:blip>
          <a:srcRect b="0" l="0" r="0" t="0"/>
          <a:stretch/>
        </p:blipFill>
        <p:spPr>
          <a:xfrm>
            <a:off x="4404598" y="1681163"/>
            <a:ext cx="516136" cy="516136"/>
          </a:xfrm>
          <a:prstGeom prst="rect">
            <a:avLst/>
          </a:prstGeom>
          <a:noFill/>
          <a:ln>
            <a:noFill/>
          </a:ln>
        </p:spPr>
      </p:pic>
      <p:sp>
        <p:nvSpPr>
          <p:cNvPr id="121" name="Google Shape;121;p8"/>
          <p:cNvSpPr/>
          <p:nvPr/>
        </p:nvSpPr>
        <p:spPr>
          <a:xfrm>
            <a:off x="4252198" y="2410778"/>
            <a:ext cx="2064600" cy="333600"/>
          </a:xfrm>
          <a:prstGeom prst="rect">
            <a:avLst/>
          </a:prstGeom>
          <a:noFill/>
          <a:ln>
            <a:noFill/>
          </a:ln>
        </p:spPr>
        <p:txBody>
          <a:bodyPr anchorCtr="0" anchor="t" bIns="45700" lIns="91425" spcFirstLastPara="1" rIns="91425" wrap="square" tIns="45700">
            <a:noAutofit/>
          </a:bodyPr>
          <a:lstStyle/>
          <a:p>
            <a:pPr indent="0" lvl="0" marL="0" marR="0" rtl="0" algn="l">
              <a:lnSpc>
                <a:spcPct val="125035"/>
              </a:lnSpc>
              <a:spcBef>
                <a:spcPts val="0"/>
              </a:spcBef>
              <a:spcAft>
                <a:spcPts val="0"/>
              </a:spcAft>
              <a:buClr>
                <a:srgbClr val="E2E6E9"/>
              </a:buClr>
              <a:buSzPts val="2101"/>
              <a:buFont typeface="Arial"/>
              <a:buNone/>
            </a:pPr>
            <a:r>
              <a:rPr b="0" i="0" lang="en-US" sz="2101" u="none" cap="none" strike="noStrike">
                <a:solidFill>
                  <a:srgbClr val="E2E6E9"/>
                </a:solidFill>
                <a:latin typeface="Arial"/>
                <a:ea typeface="Arial"/>
                <a:cs typeface="Arial"/>
                <a:sym typeface="Arial"/>
              </a:rPr>
              <a:t>Deepfakes</a:t>
            </a:r>
            <a:endParaRPr b="0" i="0" sz="2101" u="none" cap="none" strike="noStrike">
              <a:solidFill>
                <a:schemeClr val="dk1"/>
              </a:solidFill>
              <a:latin typeface="Calibri"/>
              <a:ea typeface="Calibri"/>
              <a:cs typeface="Calibri"/>
              <a:sym typeface="Calibri"/>
            </a:endParaRPr>
          </a:p>
        </p:txBody>
      </p:sp>
      <p:sp>
        <p:nvSpPr>
          <p:cNvPr id="122" name="Google Shape;122;p8"/>
          <p:cNvSpPr/>
          <p:nvPr/>
        </p:nvSpPr>
        <p:spPr>
          <a:xfrm>
            <a:off x="4252201" y="3253275"/>
            <a:ext cx="2691000" cy="3756300"/>
          </a:xfrm>
          <a:prstGeom prst="rect">
            <a:avLst/>
          </a:prstGeom>
          <a:noFill/>
          <a:ln>
            <a:noFill/>
          </a:ln>
        </p:spPr>
        <p:txBody>
          <a:bodyPr anchorCtr="0" anchor="t" bIns="45700" lIns="91425" spcFirstLastPara="1" rIns="91425" wrap="square" tIns="45700">
            <a:noAutofit/>
          </a:bodyPr>
          <a:lstStyle/>
          <a:p>
            <a:pPr indent="0" lvl="0" marL="0" marR="0" rtl="0" algn="just">
              <a:lnSpc>
                <a:spcPct val="160023"/>
              </a:lnSpc>
              <a:spcBef>
                <a:spcPts val="0"/>
              </a:spcBef>
              <a:spcAft>
                <a:spcPts val="0"/>
              </a:spcAft>
              <a:buClr>
                <a:srgbClr val="E2E6E9"/>
              </a:buClr>
              <a:buSzPts val="1681"/>
              <a:buFont typeface="Arial"/>
              <a:buNone/>
            </a:pPr>
            <a:r>
              <a:rPr b="0" i="0" lang="en-US" sz="1681" u="none" cap="none" strike="noStrike">
                <a:solidFill>
                  <a:srgbClr val="E2E6E9"/>
                </a:solidFill>
                <a:latin typeface="Arial"/>
                <a:ea typeface="Arial"/>
                <a:cs typeface="Arial"/>
                <a:sym typeface="Arial"/>
              </a:rPr>
              <a:t>The emergence of deepfake technologies, which can create highly convincing fake videos and audio, poses a significant threat to the integrity of elections by eroding the public's ability to distinguish fact from fiction.</a:t>
            </a:r>
            <a:endParaRPr b="0" i="0" sz="1681" u="none" cap="none" strike="noStrike">
              <a:solidFill>
                <a:schemeClr val="dk1"/>
              </a:solidFill>
              <a:latin typeface="Calibri"/>
              <a:ea typeface="Calibri"/>
              <a:cs typeface="Calibri"/>
              <a:sym typeface="Calibri"/>
            </a:endParaRPr>
          </a:p>
        </p:txBody>
      </p:sp>
      <p:pic>
        <p:nvPicPr>
          <p:cNvPr descr="preencoded.png" id="123" name="Google Shape;123;p8"/>
          <p:cNvPicPr preferRelativeResize="0"/>
          <p:nvPr/>
        </p:nvPicPr>
        <p:blipFill rotWithShape="1">
          <a:blip r:embed="rId6">
            <a:alphaModFix/>
          </a:blip>
          <a:srcRect b="0" l="0" r="0" t="0"/>
          <a:stretch/>
        </p:blipFill>
        <p:spPr>
          <a:xfrm>
            <a:off x="7475220" y="1681163"/>
            <a:ext cx="516136" cy="516136"/>
          </a:xfrm>
          <a:prstGeom prst="rect">
            <a:avLst/>
          </a:prstGeom>
          <a:noFill/>
          <a:ln>
            <a:noFill/>
          </a:ln>
        </p:spPr>
      </p:pic>
      <p:sp>
        <p:nvSpPr>
          <p:cNvPr id="124" name="Google Shape;124;p8"/>
          <p:cNvSpPr/>
          <p:nvPr/>
        </p:nvSpPr>
        <p:spPr>
          <a:xfrm>
            <a:off x="7475227" y="2410775"/>
            <a:ext cx="2766600" cy="333600"/>
          </a:xfrm>
          <a:prstGeom prst="rect">
            <a:avLst/>
          </a:prstGeom>
          <a:noFill/>
          <a:ln>
            <a:noFill/>
          </a:ln>
        </p:spPr>
        <p:txBody>
          <a:bodyPr anchorCtr="0" anchor="t" bIns="45700" lIns="91425" spcFirstLastPara="1" rIns="91425" wrap="square" tIns="45700">
            <a:noAutofit/>
          </a:bodyPr>
          <a:lstStyle/>
          <a:p>
            <a:pPr indent="0" lvl="0" marL="0" marR="0" rtl="0" algn="l">
              <a:lnSpc>
                <a:spcPct val="125035"/>
              </a:lnSpc>
              <a:spcBef>
                <a:spcPts val="0"/>
              </a:spcBef>
              <a:spcAft>
                <a:spcPts val="0"/>
              </a:spcAft>
              <a:buClr>
                <a:srgbClr val="E2E6E9"/>
              </a:buClr>
              <a:buSzPts val="2101"/>
              <a:buFont typeface="Arial"/>
              <a:buNone/>
            </a:pPr>
            <a:r>
              <a:rPr b="0" i="0" lang="en-US" sz="2101" u="none" cap="none" strike="noStrike">
                <a:solidFill>
                  <a:srgbClr val="E2E6E9"/>
                </a:solidFill>
                <a:latin typeface="Arial"/>
                <a:ea typeface="Arial"/>
                <a:cs typeface="Arial"/>
                <a:sym typeface="Arial"/>
              </a:rPr>
              <a:t>Algorithmic Bias</a:t>
            </a:r>
            <a:endParaRPr b="0" i="0" sz="2101" u="none" cap="none" strike="noStrike">
              <a:solidFill>
                <a:schemeClr val="dk1"/>
              </a:solidFill>
              <a:latin typeface="Calibri"/>
              <a:ea typeface="Calibri"/>
              <a:cs typeface="Calibri"/>
              <a:sym typeface="Calibri"/>
            </a:endParaRPr>
          </a:p>
        </p:txBody>
      </p:sp>
      <p:sp>
        <p:nvSpPr>
          <p:cNvPr id="125" name="Google Shape;125;p8"/>
          <p:cNvSpPr/>
          <p:nvPr/>
        </p:nvSpPr>
        <p:spPr>
          <a:xfrm>
            <a:off x="7475227" y="3253262"/>
            <a:ext cx="2766600" cy="4097700"/>
          </a:xfrm>
          <a:prstGeom prst="rect">
            <a:avLst/>
          </a:prstGeom>
          <a:noFill/>
          <a:ln>
            <a:noFill/>
          </a:ln>
        </p:spPr>
        <p:txBody>
          <a:bodyPr anchorCtr="0" anchor="t" bIns="45700" lIns="91425" spcFirstLastPara="1" rIns="91425" wrap="square" tIns="45700">
            <a:noAutofit/>
          </a:bodyPr>
          <a:lstStyle/>
          <a:p>
            <a:pPr indent="0" lvl="0" marL="0" marR="0" rtl="0" algn="just">
              <a:lnSpc>
                <a:spcPct val="160023"/>
              </a:lnSpc>
              <a:spcBef>
                <a:spcPts val="0"/>
              </a:spcBef>
              <a:spcAft>
                <a:spcPts val="0"/>
              </a:spcAft>
              <a:buClr>
                <a:srgbClr val="E2E6E9"/>
              </a:buClr>
              <a:buSzPts val="1681"/>
              <a:buFont typeface="Arial"/>
              <a:buNone/>
            </a:pPr>
            <a:r>
              <a:rPr b="0" i="0" lang="en-US" sz="1681" u="none" cap="none" strike="noStrike">
                <a:solidFill>
                  <a:srgbClr val="E2E6E9"/>
                </a:solidFill>
                <a:latin typeface="Arial"/>
                <a:ea typeface="Arial"/>
                <a:cs typeface="Arial"/>
                <a:sym typeface="Arial"/>
              </a:rPr>
              <a:t>Advanced AI systems can amplify and perpetuate existing biases, potentially leading to the exclusion or marginalization of certain groups of voters and undermining the principle of equal representation.</a:t>
            </a:r>
            <a:endParaRPr b="0" i="0" sz="1681" u="none" cap="none" strike="noStrike">
              <a:solidFill>
                <a:schemeClr val="dk1"/>
              </a:solidFill>
              <a:latin typeface="Calibri"/>
              <a:ea typeface="Calibri"/>
              <a:cs typeface="Calibri"/>
              <a:sym typeface="Calibri"/>
            </a:endParaRPr>
          </a:p>
        </p:txBody>
      </p:sp>
      <p:pic>
        <p:nvPicPr>
          <p:cNvPr descr="preencoded.png" id="126" name="Google Shape;126;p8"/>
          <p:cNvPicPr preferRelativeResize="0"/>
          <p:nvPr/>
        </p:nvPicPr>
        <p:blipFill rotWithShape="1">
          <a:blip r:embed="rId7">
            <a:alphaModFix/>
          </a:blip>
          <a:srcRect b="0" l="0" r="0" t="0"/>
          <a:stretch/>
        </p:blipFill>
        <p:spPr>
          <a:xfrm>
            <a:off x="10774442" y="1681163"/>
            <a:ext cx="516136" cy="516136"/>
          </a:xfrm>
          <a:prstGeom prst="rect">
            <a:avLst/>
          </a:prstGeom>
          <a:noFill/>
          <a:ln>
            <a:noFill/>
          </a:ln>
        </p:spPr>
      </p:pic>
      <p:sp>
        <p:nvSpPr>
          <p:cNvPr id="127" name="Google Shape;127;p8"/>
          <p:cNvSpPr/>
          <p:nvPr/>
        </p:nvSpPr>
        <p:spPr>
          <a:xfrm>
            <a:off x="10774450" y="2410775"/>
            <a:ext cx="3130200" cy="666900"/>
          </a:xfrm>
          <a:prstGeom prst="rect">
            <a:avLst/>
          </a:prstGeom>
          <a:noFill/>
          <a:ln>
            <a:noFill/>
          </a:ln>
        </p:spPr>
        <p:txBody>
          <a:bodyPr anchorCtr="0" anchor="t" bIns="45700" lIns="91425" spcFirstLastPara="1" rIns="91425" wrap="square" tIns="45700">
            <a:noAutofit/>
          </a:bodyPr>
          <a:lstStyle/>
          <a:p>
            <a:pPr indent="0" lvl="0" marL="0" marR="0" rtl="0" algn="l">
              <a:lnSpc>
                <a:spcPct val="125035"/>
              </a:lnSpc>
              <a:spcBef>
                <a:spcPts val="0"/>
              </a:spcBef>
              <a:spcAft>
                <a:spcPts val="0"/>
              </a:spcAft>
              <a:buClr>
                <a:srgbClr val="E2E6E9"/>
              </a:buClr>
              <a:buSzPts val="2101"/>
              <a:buFont typeface="Arial"/>
              <a:buNone/>
            </a:pPr>
            <a:r>
              <a:rPr b="0" i="0" lang="en-US" sz="2101" u="none" cap="none" strike="noStrike">
                <a:solidFill>
                  <a:srgbClr val="E2E6E9"/>
                </a:solidFill>
                <a:latin typeface="Arial"/>
                <a:ea typeface="Arial"/>
                <a:cs typeface="Arial"/>
                <a:sym typeface="Arial"/>
              </a:rPr>
              <a:t>Reinforcing Power Structures</a:t>
            </a:r>
            <a:endParaRPr b="0" i="0" sz="2101" u="none" cap="none" strike="noStrike">
              <a:solidFill>
                <a:schemeClr val="dk1"/>
              </a:solidFill>
              <a:latin typeface="Calibri"/>
              <a:ea typeface="Calibri"/>
              <a:cs typeface="Calibri"/>
              <a:sym typeface="Calibri"/>
            </a:endParaRPr>
          </a:p>
        </p:txBody>
      </p:sp>
      <p:sp>
        <p:nvSpPr>
          <p:cNvPr id="128" name="Google Shape;128;p8"/>
          <p:cNvSpPr/>
          <p:nvPr/>
        </p:nvSpPr>
        <p:spPr>
          <a:xfrm>
            <a:off x="10774450" y="3205754"/>
            <a:ext cx="3130200" cy="4439100"/>
          </a:xfrm>
          <a:prstGeom prst="rect">
            <a:avLst/>
          </a:prstGeom>
          <a:noFill/>
          <a:ln>
            <a:noFill/>
          </a:ln>
        </p:spPr>
        <p:txBody>
          <a:bodyPr anchorCtr="0" anchor="t" bIns="45700" lIns="91425" spcFirstLastPara="1" rIns="91425" wrap="square" tIns="45700">
            <a:noAutofit/>
          </a:bodyPr>
          <a:lstStyle/>
          <a:p>
            <a:pPr indent="0" lvl="0" marL="0" marR="0" rtl="0" algn="just">
              <a:lnSpc>
                <a:spcPct val="160023"/>
              </a:lnSpc>
              <a:spcBef>
                <a:spcPts val="0"/>
              </a:spcBef>
              <a:spcAft>
                <a:spcPts val="0"/>
              </a:spcAft>
              <a:buClr>
                <a:srgbClr val="E2E6E9"/>
              </a:buClr>
              <a:buSzPts val="1681"/>
              <a:buFont typeface="Arial"/>
              <a:buNone/>
            </a:pPr>
            <a:r>
              <a:rPr b="0" i="0" lang="en-US" sz="1681" u="none" cap="none" strike="noStrike">
                <a:solidFill>
                  <a:srgbClr val="E2E6E9"/>
                </a:solidFill>
                <a:latin typeface="Arial"/>
                <a:ea typeface="Arial"/>
                <a:cs typeface="Arial"/>
                <a:sym typeface="Arial"/>
              </a:rPr>
              <a:t>The deployment of sophisticated AI technologies in elections may serve to reinforce existing power structures and political dynamics, making it more difficult for new or underrepresented groups to participate and influence the democratic process.</a:t>
            </a:r>
            <a:endParaRPr b="0" i="0" sz="1681"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descr="preencoded.png" id="134" name="Google Shape;134;p9"/>
          <p:cNvPicPr preferRelativeResize="0"/>
          <p:nvPr/>
        </p:nvPicPr>
        <p:blipFill rotWithShape="1">
          <a:blip r:embed="rId3">
            <a:alphaModFix/>
          </a:blip>
          <a:srcRect b="0" l="0" r="0" t="0"/>
          <a:stretch/>
        </p:blipFill>
        <p:spPr>
          <a:xfrm>
            <a:off x="0" y="0"/>
            <a:ext cx="14630400" cy="8229600"/>
          </a:xfrm>
          <a:prstGeom prst="rect">
            <a:avLst/>
          </a:prstGeom>
          <a:noFill/>
          <a:ln>
            <a:noFill/>
          </a:ln>
        </p:spPr>
      </p:pic>
      <p:sp>
        <p:nvSpPr>
          <p:cNvPr id="135" name="Google Shape;135;p9"/>
          <p:cNvSpPr/>
          <p:nvPr/>
        </p:nvSpPr>
        <p:spPr>
          <a:xfrm>
            <a:off x="0" y="0"/>
            <a:ext cx="14630400" cy="8229600"/>
          </a:xfrm>
          <a:prstGeom prst="rect">
            <a:avLst/>
          </a:prstGeom>
          <a:solidFill>
            <a:srgbClr val="09151A">
              <a:alpha val="7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9"/>
          <p:cNvSpPr/>
          <p:nvPr/>
        </p:nvSpPr>
        <p:spPr>
          <a:xfrm>
            <a:off x="3353991" y="505778"/>
            <a:ext cx="4586645" cy="573286"/>
          </a:xfrm>
          <a:prstGeom prst="rect">
            <a:avLst/>
          </a:prstGeom>
          <a:noFill/>
          <a:ln>
            <a:noFill/>
          </a:ln>
        </p:spPr>
        <p:txBody>
          <a:bodyPr anchorCtr="0" anchor="t" bIns="45700" lIns="91425" spcFirstLastPara="1" rIns="91425" wrap="square" tIns="45700">
            <a:noAutofit/>
          </a:bodyPr>
          <a:lstStyle/>
          <a:p>
            <a:pPr indent="0" lvl="0" marL="0" marR="0" rtl="0" algn="l">
              <a:lnSpc>
                <a:spcPct val="124972"/>
              </a:lnSpc>
              <a:spcBef>
                <a:spcPts val="0"/>
              </a:spcBef>
              <a:spcAft>
                <a:spcPts val="0"/>
              </a:spcAft>
              <a:buClr>
                <a:srgbClr val="F5F0F0"/>
              </a:buClr>
              <a:buSzPts val="3612"/>
              <a:buFont typeface="Arial"/>
              <a:buNone/>
            </a:pPr>
            <a:r>
              <a:rPr b="0" i="0" lang="en-US" sz="3612" u="none" cap="none" strike="noStrike">
                <a:solidFill>
                  <a:srgbClr val="F5F0F0"/>
                </a:solidFill>
                <a:latin typeface="Arial"/>
                <a:ea typeface="Arial"/>
                <a:cs typeface="Arial"/>
                <a:sym typeface="Arial"/>
              </a:rPr>
              <a:t>Mitigation Strategies</a:t>
            </a:r>
            <a:endParaRPr b="0" i="0" sz="3612" u="none" cap="none" strike="noStrike">
              <a:solidFill>
                <a:schemeClr val="dk1"/>
              </a:solidFill>
              <a:latin typeface="Calibri"/>
              <a:ea typeface="Calibri"/>
              <a:cs typeface="Calibri"/>
              <a:sym typeface="Calibri"/>
            </a:endParaRPr>
          </a:p>
        </p:txBody>
      </p:sp>
      <p:pic>
        <p:nvPicPr>
          <p:cNvPr descr="preencoded.png" id="137" name="Google Shape;137;p9"/>
          <p:cNvPicPr preferRelativeResize="0"/>
          <p:nvPr/>
        </p:nvPicPr>
        <p:blipFill rotWithShape="1">
          <a:blip r:embed="rId4">
            <a:alphaModFix/>
          </a:blip>
          <a:srcRect b="0" l="0" r="0" t="0"/>
          <a:stretch/>
        </p:blipFill>
        <p:spPr>
          <a:xfrm>
            <a:off x="1677591" y="1445895"/>
            <a:ext cx="1980605" cy="733782"/>
          </a:xfrm>
          <a:prstGeom prst="rect">
            <a:avLst/>
          </a:prstGeom>
          <a:noFill/>
          <a:ln>
            <a:noFill/>
          </a:ln>
        </p:spPr>
      </p:pic>
      <p:sp>
        <p:nvSpPr>
          <p:cNvPr id="138" name="Google Shape;138;p9"/>
          <p:cNvSpPr/>
          <p:nvPr/>
        </p:nvSpPr>
        <p:spPr>
          <a:xfrm>
            <a:off x="1860951" y="2454825"/>
            <a:ext cx="2224200" cy="286500"/>
          </a:xfrm>
          <a:prstGeom prst="rect">
            <a:avLst/>
          </a:prstGeom>
          <a:noFill/>
          <a:ln>
            <a:noFill/>
          </a:ln>
        </p:spPr>
        <p:txBody>
          <a:bodyPr anchorCtr="0" anchor="t" bIns="45700" lIns="91425" spcFirstLastPara="1" rIns="91425" wrap="square" tIns="45700">
            <a:noAutofit/>
          </a:bodyPr>
          <a:lstStyle/>
          <a:p>
            <a:pPr indent="0" lvl="0" marL="0" marR="0" rtl="0" algn="l">
              <a:lnSpc>
                <a:spcPct val="124972"/>
              </a:lnSpc>
              <a:spcBef>
                <a:spcPts val="0"/>
              </a:spcBef>
              <a:spcAft>
                <a:spcPts val="0"/>
              </a:spcAft>
              <a:buClr>
                <a:srgbClr val="E2E6E9"/>
              </a:buClr>
              <a:buSzPts val="1806"/>
              <a:buFont typeface="Arial"/>
              <a:buNone/>
            </a:pPr>
            <a:r>
              <a:rPr b="0" i="0" lang="en-US" sz="1806" u="none" cap="none" strike="noStrike">
                <a:solidFill>
                  <a:srgbClr val="E2E6E9"/>
                </a:solidFill>
                <a:latin typeface="Arial"/>
                <a:ea typeface="Arial"/>
                <a:cs typeface="Arial"/>
                <a:sym typeface="Arial"/>
              </a:rPr>
              <a:t>Robust Security</a:t>
            </a:r>
            <a:endParaRPr b="0" i="0" sz="1806" u="none" cap="none" strike="noStrike">
              <a:solidFill>
                <a:schemeClr val="dk1"/>
              </a:solidFill>
              <a:latin typeface="Calibri"/>
              <a:ea typeface="Calibri"/>
              <a:cs typeface="Calibri"/>
              <a:sym typeface="Calibri"/>
            </a:endParaRPr>
          </a:p>
        </p:txBody>
      </p:sp>
      <p:sp>
        <p:nvSpPr>
          <p:cNvPr id="139" name="Google Shape;139;p9"/>
          <p:cNvSpPr/>
          <p:nvPr/>
        </p:nvSpPr>
        <p:spPr>
          <a:xfrm>
            <a:off x="1860951" y="2927622"/>
            <a:ext cx="2224200" cy="3522000"/>
          </a:xfrm>
          <a:prstGeom prst="rect">
            <a:avLst/>
          </a:prstGeom>
          <a:noFill/>
          <a:ln>
            <a:noFill/>
          </a:ln>
        </p:spPr>
        <p:txBody>
          <a:bodyPr anchorCtr="0" anchor="t" bIns="45700" lIns="91425" spcFirstLastPara="1" rIns="91425" wrap="square" tIns="45700">
            <a:noAutofit/>
          </a:bodyPr>
          <a:lstStyle/>
          <a:p>
            <a:pPr indent="0" lvl="0" marL="0" marR="0" rtl="0" algn="l">
              <a:lnSpc>
                <a:spcPct val="159930"/>
              </a:lnSpc>
              <a:spcBef>
                <a:spcPts val="0"/>
              </a:spcBef>
              <a:spcAft>
                <a:spcPts val="0"/>
              </a:spcAft>
              <a:buClr>
                <a:srgbClr val="E2E6E9"/>
              </a:buClr>
              <a:buSzPts val="1445"/>
              <a:buFont typeface="Arial"/>
              <a:buNone/>
            </a:pPr>
            <a:r>
              <a:rPr b="0" i="0" lang="en-US" sz="1445" u="none" cap="none" strike="noStrike">
                <a:solidFill>
                  <a:srgbClr val="E2E6E9"/>
                </a:solidFill>
                <a:latin typeface="Arial"/>
                <a:ea typeface="Arial"/>
                <a:cs typeface="Arial"/>
                <a:sym typeface="Arial"/>
              </a:rPr>
              <a:t>Implementing strong data security measures, such as encryption, access controls, and regular audits, can help mitigate the risks of cyber threats and data breaches that could compromise the integrity of the electoral process.</a:t>
            </a:r>
            <a:endParaRPr b="0" i="0" sz="1445" u="none" cap="none" strike="noStrike">
              <a:solidFill>
                <a:schemeClr val="dk1"/>
              </a:solidFill>
              <a:latin typeface="Calibri"/>
              <a:ea typeface="Calibri"/>
              <a:cs typeface="Calibri"/>
              <a:sym typeface="Calibri"/>
            </a:endParaRPr>
          </a:p>
        </p:txBody>
      </p:sp>
      <p:pic>
        <p:nvPicPr>
          <p:cNvPr descr="preencoded.png" id="140" name="Google Shape;140;p9"/>
          <p:cNvPicPr preferRelativeResize="0"/>
          <p:nvPr/>
        </p:nvPicPr>
        <p:blipFill rotWithShape="1">
          <a:blip r:embed="rId5">
            <a:alphaModFix/>
          </a:blip>
          <a:srcRect b="0" l="0" r="0" t="0"/>
          <a:stretch/>
        </p:blipFill>
        <p:spPr>
          <a:xfrm>
            <a:off x="4420195" y="1445895"/>
            <a:ext cx="1980605" cy="733782"/>
          </a:xfrm>
          <a:prstGeom prst="rect">
            <a:avLst/>
          </a:prstGeom>
          <a:noFill/>
          <a:ln>
            <a:noFill/>
          </a:ln>
        </p:spPr>
      </p:pic>
      <p:sp>
        <p:nvSpPr>
          <p:cNvPr id="141" name="Google Shape;141;p9"/>
          <p:cNvSpPr/>
          <p:nvPr/>
        </p:nvSpPr>
        <p:spPr>
          <a:xfrm>
            <a:off x="4527350" y="2454825"/>
            <a:ext cx="3177600" cy="573300"/>
          </a:xfrm>
          <a:prstGeom prst="rect">
            <a:avLst/>
          </a:prstGeom>
          <a:noFill/>
          <a:ln>
            <a:noFill/>
          </a:ln>
        </p:spPr>
        <p:txBody>
          <a:bodyPr anchorCtr="0" anchor="t" bIns="45700" lIns="91425" spcFirstLastPara="1" rIns="91425" wrap="square" tIns="45700">
            <a:noAutofit/>
          </a:bodyPr>
          <a:lstStyle/>
          <a:p>
            <a:pPr indent="0" lvl="0" marL="0" marR="0" rtl="0" algn="l">
              <a:lnSpc>
                <a:spcPct val="124972"/>
              </a:lnSpc>
              <a:spcBef>
                <a:spcPts val="0"/>
              </a:spcBef>
              <a:spcAft>
                <a:spcPts val="0"/>
              </a:spcAft>
              <a:buClr>
                <a:srgbClr val="E2E6E9"/>
              </a:buClr>
              <a:buSzPts val="1806"/>
              <a:buFont typeface="Arial"/>
              <a:buNone/>
            </a:pPr>
            <a:r>
              <a:rPr b="0" i="0" lang="en-US" sz="1806" u="none" cap="none" strike="noStrike">
                <a:solidFill>
                  <a:srgbClr val="E2E6E9"/>
                </a:solidFill>
                <a:latin typeface="Arial"/>
                <a:ea typeface="Arial"/>
                <a:cs typeface="Arial"/>
                <a:sym typeface="Arial"/>
              </a:rPr>
              <a:t>Algorithmic Transparency</a:t>
            </a:r>
            <a:endParaRPr b="0" i="0" sz="1806" u="none" cap="none" strike="noStrike">
              <a:solidFill>
                <a:schemeClr val="dk1"/>
              </a:solidFill>
              <a:latin typeface="Calibri"/>
              <a:ea typeface="Calibri"/>
              <a:cs typeface="Calibri"/>
              <a:sym typeface="Calibri"/>
            </a:endParaRPr>
          </a:p>
        </p:txBody>
      </p:sp>
      <p:sp>
        <p:nvSpPr>
          <p:cNvPr id="142" name="Google Shape;142;p9"/>
          <p:cNvSpPr/>
          <p:nvPr/>
        </p:nvSpPr>
        <p:spPr>
          <a:xfrm>
            <a:off x="4679750" y="2909404"/>
            <a:ext cx="1980600" cy="3228300"/>
          </a:xfrm>
          <a:prstGeom prst="rect">
            <a:avLst/>
          </a:prstGeom>
          <a:noFill/>
          <a:ln>
            <a:noFill/>
          </a:ln>
        </p:spPr>
        <p:txBody>
          <a:bodyPr anchorCtr="0" anchor="t" bIns="45700" lIns="91425" spcFirstLastPara="1" rIns="91425" wrap="square" tIns="45700">
            <a:noAutofit/>
          </a:bodyPr>
          <a:lstStyle/>
          <a:p>
            <a:pPr indent="0" lvl="0" marL="0" marR="0" rtl="0" algn="l">
              <a:lnSpc>
                <a:spcPct val="159930"/>
              </a:lnSpc>
              <a:spcBef>
                <a:spcPts val="0"/>
              </a:spcBef>
              <a:spcAft>
                <a:spcPts val="0"/>
              </a:spcAft>
              <a:buClr>
                <a:srgbClr val="E2E6E9"/>
              </a:buClr>
              <a:buSzPts val="1445"/>
              <a:buFont typeface="Arial"/>
              <a:buNone/>
            </a:pPr>
            <a:r>
              <a:rPr b="0" i="0" lang="en-US" sz="1445" u="none" cap="none" strike="noStrike">
                <a:solidFill>
                  <a:srgbClr val="E2E6E9"/>
                </a:solidFill>
                <a:latin typeface="Arial"/>
                <a:ea typeface="Arial"/>
                <a:cs typeface="Arial"/>
                <a:sym typeface="Arial"/>
              </a:rPr>
              <a:t>Establishing clear transparency and auditing processes for the AI-powered technologies used in elections can help ensure that they are free from bias and are operating in a fair and equitable manner.</a:t>
            </a:r>
            <a:endParaRPr b="0" i="0" sz="1445" u="none" cap="none" strike="noStrike">
              <a:solidFill>
                <a:schemeClr val="dk1"/>
              </a:solidFill>
              <a:latin typeface="Calibri"/>
              <a:ea typeface="Calibri"/>
              <a:cs typeface="Calibri"/>
              <a:sym typeface="Calibri"/>
            </a:endParaRPr>
          </a:p>
        </p:txBody>
      </p:sp>
      <p:pic>
        <p:nvPicPr>
          <p:cNvPr descr="preencoded.png" id="143" name="Google Shape;143;p9"/>
          <p:cNvPicPr preferRelativeResize="0"/>
          <p:nvPr/>
        </p:nvPicPr>
        <p:blipFill rotWithShape="1">
          <a:blip r:embed="rId6">
            <a:alphaModFix/>
          </a:blip>
          <a:srcRect b="0" l="0" r="0" t="0"/>
          <a:stretch/>
        </p:blipFill>
        <p:spPr>
          <a:xfrm>
            <a:off x="7772400" y="1445895"/>
            <a:ext cx="1980605" cy="733782"/>
          </a:xfrm>
          <a:prstGeom prst="rect">
            <a:avLst/>
          </a:prstGeom>
          <a:noFill/>
          <a:ln>
            <a:noFill/>
          </a:ln>
        </p:spPr>
      </p:pic>
      <p:sp>
        <p:nvSpPr>
          <p:cNvPr id="144" name="Google Shape;144;p9"/>
          <p:cNvSpPr/>
          <p:nvPr/>
        </p:nvSpPr>
        <p:spPr>
          <a:xfrm>
            <a:off x="7955750" y="2454825"/>
            <a:ext cx="3177600" cy="573300"/>
          </a:xfrm>
          <a:prstGeom prst="rect">
            <a:avLst/>
          </a:prstGeom>
          <a:noFill/>
          <a:ln>
            <a:noFill/>
          </a:ln>
        </p:spPr>
        <p:txBody>
          <a:bodyPr anchorCtr="0" anchor="t" bIns="45700" lIns="91425" spcFirstLastPara="1" rIns="91425" wrap="square" tIns="45700">
            <a:noAutofit/>
          </a:bodyPr>
          <a:lstStyle/>
          <a:p>
            <a:pPr indent="0" lvl="0" marL="0" marR="0" rtl="0" algn="l">
              <a:lnSpc>
                <a:spcPct val="124972"/>
              </a:lnSpc>
              <a:spcBef>
                <a:spcPts val="0"/>
              </a:spcBef>
              <a:spcAft>
                <a:spcPts val="0"/>
              </a:spcAft>
              <a:buClr>
                <a:srgbClr val="E2E6E9"/>
              </a:buClr>
              <a:buSzPts val="1806"/>
              <a:buFont typeface="Arial"/>
              <a:buNone/>
            </a:pPr>
            <a:r>
              <a:rPr b="0" i="0" lang="en-US" sz="1806" u="none" cap="none" strike="noStrike">
                <a:solidFill>
                  <a:srgbClr val="E2E6E9"/>
                </a:solidFill>
                <a:latin typeface="Arial"/>
                <a:ea typeface="Arial"/>
                <a:cs typeface="Arial"/>
                <a:sym typeface="Arial"/>
              </a:rPr>
              <a:t>Regulatory Frameworks</a:t>
            </a:r>
            <a:endParaRPr b="0" i="0" sz="1806" u="none" cap="none" strike="noStrike">
              <a:solidFill>
                <a:schemeClr val="dk1"/>
              </a:solidFill>
              <a:latin typeface="Calibri"/>
              <a:ea typeface="Calibri"/>
              <a:cs typeface="Calibri"/>
              <a:sym typeface="Calibri"/>
            </a:endParaRPr>
          </a:p>
        </p:txBody>
      </p:sp>
      <p:sp>
        <p:nvSpPr>
          <p:cNvPr id="145" name="Google Shape;145;p9"/>
          <p:cNvSpPr/>
          <p:nvPr/>
        </p:nvSpPr>
        <p:spPr>
          <a:xfrm>
            <a:off x="7803350" y="2909404"/>
            <a:ext cx="2590200" cy="4402200"/>
          </a:xfrm>
          <a:prstGeom prst="rect">
            <a:avLst/>
          </a:prstGeom>
          <a:noFill/>
          <a:ln>
            <a:noFill/>
          </a:ln>
        </p:spPr>
        <p:txBody>
          <a:bodyPr anchorCtr="0" anchor="t" bIns="45700" lIns="91425" spcFirstLastPara="1" rIns="91425" wrap="square" tIns="45700">
            <a:noAutofit/>
          </a:bodyPr>
          <a:lstStyle/>
          <a:p>
            <a:pPr indent="0" lvl="0" marL="0" marR="0" rtl="0" algn="l">
              <a:lnSpc>
                <a:spcPct val="159930"/>
              </a:lnSpc>
              <a:spcBef>
                <a:spcPts val="0"/>
              </a:spcBef>
              <a:spcAft>
                <a:spcPts val="0"/>
              </a:spcAft>
              <a:buClr>
                <a:srgbClr val="E2E6E9"/>
              </a:buClr>
              <a:buSzPts val="1445"/>
              <a:buFont typeface="Arial"/>
              <a:buNone/>
            </a:pPr>
            <a:r>
              <a:rPr b="0" i="0" lang="en-US" sz="1445" u="none" cap="none" strike="noStrike">
                <a:solidFill>
                  <a:srgbClr val="E2E6E9"/>
                </a:solidFill>
                <a:latin typeface="Arial"/>
                <a:ea typeface="Arial"/>
                <a:cs typeface="Arial"/>
                <a:sym typeface="Arial"/>
              </a:rPr>
              <a:t>Developing comprehensive regulatory frameworks and guidelines for the use of election technologies can help to ensure that they are deployed in a manner that prioritizes the integrity of the democratic process and the protection of voter rights.</a:t>
            </a:r>
            <a:endParaRPr b="0" i="0" sz="1445" u="none" cap="none" strike="noStrike">
              <a:solidFill>
                <a:schemeClr val="dk1"/>
              </a:solidFill>
              <a:latin typeface="Calibri"/>
              <a:ea typeface="Calibri"/>
              <a:cs typeface="Calibri"/>
              <a:sym typeface="Calibri"/>
            </a:endParaRPr>
          </a:p>
        </p:txBody>
      </p:sp>
      <p:pic>
        <p:nvPicPr>
          <p:cNvPr descr="preencoded.png" id="146" name="Google Shape;146;p9"/>
          <p:cNvPicPr preferRelativeResize="0"/>
          <p:nvPr/>
        </p:nvPicPr>
        <p:blipFill rotWithShape="1">
          <a:blip r:embed="rId7">
            <a:alphaModFix/>
          </a:blip>
          <a:srcRect b="0" l="0" r="0" t="0"/>
          <a:stretch/>
        </p:blipFill>
        <p:spPr>
          <a:xfrm>
            <a:off x="11048405" y="1445895"/>
            <a:ext cx="1980605" cy="733782"/>
          </a:xfrm>
          <a:prstGeom prst="rect">
            <a:avLst/>
          </a:prstGeom>
          <a:noFill/>
          <a:ln>
            <a:noFill/>
          </a:ln>
        </p:spPr>
      </p:pic>
      <p:sp>
        <p:nvSpPr>
          <p:cNvPr id="147" name="Google Shape;147;p9"/>
          <p:cNvSpPr/>
          <p:nvPr/>
        </p:nvSpPr>
        <p:spPr>
          <a:xfrm>
            <a:off x="11231750" y="2454825"/>
            <a:ext cx="3307200" cy="573300"/>
          </a:xfrm>
          <a:prstGeom prst="rect">
            <a:avLst/>
          </a:prstGeom>
          <a:noFill/>
          <a:ln>
            <a:noFill/>
          </a:ln>
        </p:spPr>
        <p:txBody>
          <a:bodyPr anchorCtr="0" anchor="t" bIns="45700" lIns="91425" spcFirstLastPara="1" rIns="91425" wrap="square" tIns="45700">
            <a:noAutofit/>
          </a:bodyPr>
          <a:lstStyle/>
          <a:p>
            <a:pPr indent="0" lvl="0" marL="0" marR="0" rtl="0" algn="l">
              <a:lnSpc>
                <a:spcPct val="124972"/>
              </a:lnSpc>
              <a:spcBef>
                <a:spcPts val="0"/>
              </a:spcBef>
              <a:spcAft>
                <a:spcPts val="0"/>
              </a:spcAft>
              <a:buClr>
                <a:srgbClr val="E2E6E9"/>
              </a:buClr>
              <a:buSzPts val="1806"/>
              <a:buFont typeface="Arial"/>
              <a:buNone/>
            </a:pPr>
            <a:r>
              <a:rPr b="0" i="0" lang="en-US" sz="1806" u="none" cap="none" strike="noStrike">
                <a:solidFill>
                  <a:srgbClr val="E2E6E9"/>
                </a:solidFill>
                <a:latin typeface="Arial"/>
                <a:ea typeface="Arial"/>
                <a:cs typeface="Arial"/>
                <a:sym typeface="Arial"/>
              </a:rPr>
              <a:t>Stakeholder Engagement</a:t>
            </a:r>
            <a:endParaRPr b="0" i="0" sz="1806" u="none" cap="none" strike="noStrike">
              <a:solidFill>
                <a:schemeClr val="dk1"/>
              </a:solidFill>
              <a:latin typeface="Calibri"/>
              <a:ea typeface="Calibri"/>
              <a:cs typeface="Calibri"/>
              <a:sym typeface="Calibri"/>
            </a:endParaRPr>
          </a:p>
        </p:txBody>
      </p:sp>
      <p:sp>
        <p:nvSpPr>
          <p:cNvPr id="148" name="Google Shape;148;p9"/>
          <p:cNvSpPr/>
          <p:nvPr/>
        </p:nvSpPr>
        <p:spPr>
          <a:xfrm>
            <a:off x="11231751" y="2909404"/>
            <a:ext cx="2590200" cy="4402200"/>
          </a:xfrm>
          <a:prstGeom prst="rect">
            <a:avLst/>
          </a:prstGeom>
          <a:noFill/>
          <a:ln>
            <a:noFill/>
          </a:ln>
        </p:spPr>
        <p:txBody>
          <a:bodyPr anchorCtr="0" anchor="t" bIns="45700" lIns="91425" spcFirstLastPara="1" rIns="91425" wrap="square" tIns="45700">
            <a:noAutofit/>
          </a:bodyPr>
          <a:lstStyle/>
          <a:p>
            <a:pPr indent="0" lvl="0" marL="0" marR="0" rtl="0" algn="l">
              <a:lnSpc>
                <a:spcPct val="159930"/>
              </a:lnSpc>
              <a:spcBef>
                <a:spcPts val="0"/>
              </a:spcBef>
              <a:spcAft>
                <a:spcPts val="0"/>
              </a:spcAft>
              <a:buClr>
                <a:srgbClr val="E2E6E9"/>
              </a:buClr>
              <a:buSzPts val="1445"/>
              <a:buFont typeface="Arial"/>
              <a:buNone/>
            </a:pPr>
            <a:r>
              <a:rPr b="0" i="0" lang="en-US" sz="1445" u="none" cap="none" strike="noStrike">
                <a:solidFill>
                  <a:srgbClr val="E2E6E9"/>
                </a:solidFill>
                <a:latin typeface="Arial"/>
                <a:ea typeface="Arial"/>
                <a:cs typeface="Arial"/>
                <a:sym typeface="Arial"/>
              </a:rPr>
              <a:t>Engaging with a diverse range of stakeholders, including civil society groups, election officials, and technology experts, can help to identify potential risks and develop effective mitigation strategies to address the challenges posed by the integration of AI in elections.</a:t>
            </a:r>
            <a:endParaRPr b="0" i="0" sz="1445"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pic>
        <p:nvPicPr>
          <p:cNvPr descr="preencoded.png" id="154" name="Google Shape;154;p10"/>
          <p:cNvPicPr preferRelativeResize="0"/>
          <p:nvPr/>
        </p:nvPicPr>
        <p:blipFill rotWithShape="1">
          <a:blip r:embed="rId3">
            <a:alphaModFix/>
          </a:blip>
          <a:srcRect b="0" l="0" r="0" t="0"/>
          <a:stretch/>
        </p:blipFill>
        <p:spPr>
          <a:xfrm>
            <a:off x="0" y="0"/>
            <a:ext cx="14630400" cy="8229600"/>
          </a:xfrm>
          <a:prstGeom prst="rect">
            <a:avLst/>
          </a:prstGeom>
          <a:noFill/>
          <a:ln>
            <a:noFill/>
          </a:ln>
        </p:spPr>
      </p:pic>
      <p:sp>
        <p:nvSpPr>
          <p:cNvPr id="155" name="Google Shape;155;p10"/>
          <p:cNvSpPr/>
          <p:nvPr/>
        </p:nvSpPr>
        <p:spPr>
          <a:xfrm>
            <a:off x="0" y="0"/>
            <a:ext cx="14630400" cy="8229600"/>
          </a:xfrm>
          <a:prstGeom prst="rect">
            <a:avLst/>
          </a:prstGeom>
          <a:solidFill>
            <a:srgbClr val="09151A">
              <a:alpha val="7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56" name="Google Shape;156;p10"/>
          <p:cNvPicPr preferRelativeResize="0"/>
          <p:nvPr/>
        </p:nvPicPr>
        <p:blipFill rotWithShape="1">
          <a:blip r:embed="rId4">
            <a:alphaModFix/>
          </a:blip>
          <a:srcRect b="0" l="0" r="0" t="0"/>
          <a:stretch/>
        </p:blipFill>
        <p:spPr>
          <a:xfrm>
            <a:off x="-7620" y="0"/>
            <a:ext cx="5486400" cy="8229600"/>
          </a:xfrm>
          <a:prstGeom prst="rect">
            <a:avLst/>
          </a:prstGeom>
          <a:noFill/>
          <a:ln>
            <a:noFill/>
          </a:ln>
        </p:spPr>
      </p:pic>
      <p:sp>
        <p:nvSpPr>
          <p:cNvPr id="157" name="Google Shape;157;p10"/>
          <p:cNvSpPr/>
          <p:nvPr/>
        </p:nvSpPr>
        <p:spPr>
          <a:xfrm>
            <a:off x="6319599" y="1468517"/>
            <a:ext cx="5554980" cy="694373"/>
          </a:xfrm>
          <a:prstGeom prst="rect">
            <a:avLst/>
          </a:prstGeom>
          <a:noFill/>
          <a:ln>
            <a:noFill/>
          </a:ln>
        </p:spPr>
        <p:txBody>
          <a:bodyPr anchorCtr="0" anchor="t" bIns="45700" lIns="91425" spcFirstLastPara="1" rIns="91425" wrap="square" tIns="45700">
            <a:noAutofit/>
          </a:bodyPr>
          <a:lstStyle/>
          <a:p>
            <a:pPr indent="0" lvl="0" marL="0" marR="0" rtl="0" algn="l">
              <a:lnSpc>
                <a:spcPct val="125011"/>
              </a:lnSpc>
              <a:spcBef>
                <a:spcPts val="0"/>
              </a:spcBef>
              <a:spcAft>
                <a:spcPts val="0"/>
              </a:spcAft>
              <a:buClr>
                <a:srgbClr val="F5F0F0"/>
              </a:buClr>
              <a:buSzPts val="4374"/>
              <a:buFont typeface="Arial"/>
              <a:buNone/>
            </a:pPr>
            <a:r>
              <a:rPr b="0" i="0" lang="en-US" sz="4374" u="none" cap="none" strike="noStrike">
                <a:solidFill>
                  <a:srgbClr val="F5F0F0"/>
                </a:solidFill>
                <a:latin typeface="Arial"/>
                <a:ea typeface="Arial"/>
                <a:cs typeface="Arial"/>
                <a:sym typeface="Arial"/>
              </a:rPr>
              <a:t>Conclusion</a:t>
            </a:r>
            <a:endParaRPr b="0" i="0" sz="4374" u="none" cap="none" strike="noStrike">
              <a:solidFill>
                <a:schemeClr val="dk1"/>
              </a:solidFill>
              <a:latin typeface="Calibri"/>
              <a:ea typeface="Calibri"/>
              <a:cs typeface="Calibri"/>
              <a:sym typeface="Calibri"/>
            </a:endParaRPr>
          </a:p>
        </p:txBody>
      </p:sp>
      <p:sp>
        <p:nvSpPr>
          <p:cNvPr id="158" name="Google Shape;158;p10"/>
          <p:cNvSpPr/>
          <p:nvPr/>
        </p:nvSpPr>
        <p:spPr>
          <a:xfrm>
            <a:off x="6319599" y="2496145"/>
            <a:ext cx="7477601" cy="4264819"/>
          </a:xfrm>
          <a:prstGeom prst="rect">
            <a:avLst/>
          </a:prstGeom>
          <a:noFill/>
          <a:ln>
            <a:noFill/>
          </a:ln>
        </p:spPr>
        <p:txBody>
          <a:bodyPr anchorCtr="0" anchor="t" bIns="45700" lIns="91425" spcFirstLastPara="1" rIns="91425" wrap="square" tIns="45700">
            <a:noAutofit/>
          </a:bodyPr>
          <a:lstStyle/>
          <a:p>
            <a:pPr indent="0" lvl="0" marL="0" marR="0" rtl="0" algn="l">
              <a:lnSpc>
                <a:spcPct val="159942"/>
              </a:lnSpc>
              <a:spcBef>
                <a:spcPts val="0"/>
              </a:spcBef>
              <a:spcAft>
                <a:spcPts val="0"/>
              </a:spcAft>
              <a:buClr>
                <a:srgbClr val="E2E6E9"/>
              </a:buClr>
              <a:buSzPts val="1750"/>
              <a:buFont typeface="Arial"/>
              <a:buNone/>
            </a:pPr>
            <a:r>
              <a:rPr b="0" i="0" lang="en-US" sz="1750" u="none" cap="none" strike="noStrike">
                <a:solidFill>
                  <a:srgbClr val="E2E6E9"/>
                </a:solidFill>
                <a:latin typeface="Arial"/>
                <a:ea typeface="Arial"/>
                <a:cs typeface="Arial"/>
                <a:sym typeface="Arial"/>
              </a:rPr>
              <a:t>The integration of AI in electoral processes across Nigeria and Africa presents both opportunities and significant risks. While AI-powered technologies can enhance the efficiency and accuracy of elections, they also introduce new challenges related to cybersecurity, algorithmic bias, and the potential erosion of public trust in the democratic process. To ensure the integrity of elections and the overall health of democracy, a multi-pronged approach is needed, one that balances innovation with robust safeguards and prioritizes the protection of voter rights and the sanctity of the electoral process. By addressing these challenges head-on, policymakers, election officials, and civil society can work together to harness the benefits of AI while mitigating its risks, ultimately strengthening the foundations of democracy in Nigeria and across the African continent.</a:t>
            </a:r>
            <a:endParaRPr b="0" i="0" sz="175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