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5765800" cy="3244850"/>
  <p:notesSz cx="5765800" cy="3244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7"/>
  </p:normalViewPr>
  <p:slideViewPr>
    <p:cSldViewPr>
      <p:cViewPr varScale="1">
        <p:scale>
          <a:sx n="204" d="100"/>
          <a:sy n="204" d="100"/>
        </p:scale>
        <p:origin x="200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760085" cy="3240405"/>
          </a:xfrm>
          <a:custGeom>
            <a:avLst/>
            <a:gdLst/>
            <a:ahLst/>
            <a:cxnLst/>
            <a:rect l="l" t="t" r="r" b="b"/>
            <a:pathLst>
              <a:path w="5760085" h="3240405">
                <a:moveTo>
                  <a:pt x="5759996" y="0"/>
                </a:moveTo>
                <a:lnTo>
                  <a:pt x="0" y="0"/>
                </a:lnTo>
                <a:lnTo>
                  <a:pt x="0" y="3239998"/>
                </a:lnTo>
                <a:lnTo>
                  <a:pt x="5759996" y="3239998"/>
                </a:lnTo>
                <a:lnTo>
                  <a:pt x="5759996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7294" y="747684"/>
            <a:ext cx="945515" cy="244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47294" y="1956441"/>
            <a:ext cx="2892425" cy="438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A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865"/>
              </a:lnSpc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A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865"/>
              </a:lnSpc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/11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A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865"/>
              </a:lnSpc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/11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A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865"/>
              </a:lnSpc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/11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760085" cy="3240405"/>
          </a:xfrm>
          <a:custGeom>
            <a:avLst/>
            <a:gdLst/>
            <a:ahLst/>
            <a:cxnLst/>
            <a:rect l="l" t="t" r="r" b="b"/>
            <a:pathLst>
              <a:path w="5760085" h="3240405">
                <a:moveTo>
                  <a:pt x="5759996" y="0"/>
                </a:moveTo>
                <a:lnTo>
                  <a:pt x="0" y="0"/>
                </a:lnTo>
                <a:lnTo>
                  <a:pt x="0" y="3239998"/>
                </a:lnTo>
                <a:lnTo>
                  <a:pt x="5759996" y="3239998"/>
                </a:lnTo>
                <a:lnTo>
                  <a:pt x="5759996" y="0"/>
                </a:lnTo>
                <a:close/>
              </a:path>
            </a:pathLst>
          </a:custGeom>
          <a:solidFill>
            <a:srgbClr val="2237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A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865"/>
              </a:lnSpc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/11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760085" cy="3240405"/>
          </a:xfrm>
          <a:custGeom>
            <a:avLst/>
            <a:gdLst/>
            <a:ahLst/>
            <a:cxnLst/>
            <a:rect l="l" t="t" r="r" b="b"/>
            <a:pathLst>
              <a:path w="5760085" h="3240405">
                <a:moveTo>
                  <a:pt x="5759996" y="0"/>
                </a:moveTo>
                <a:lnTo>
                  <a:pt x="0" y="0"/>
                </a:lnTo>
                <a:lnTo>
                  <a:pt x="0" y="3239998"/>
                </a:lnTo>
                <a:lnTo>
                  <a:pt x="5759996" y="3239998"/>
                </a:lnTo>
                <a:lnTo>
                  <a:pt x="5759996" y="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5760085" cy="376555"/>
          </a:xfrm>
          <a:custGeom>
            <a:avLst/>
            <a:gdLst/>
            <a:ahLst/>
            <a:cxnLst/>
            <a:rect l="l" t="t" r="r" b="b"/>
            <a:pathLst>
              <a:path w="5760085" h="376555">
                <a:moveTo>
                  <a:pt x="5759996" y="0"/>
                </a:moveTo>
                <a:lnTo>
                  <a:pt x="0" y="0"/>
                </a:lnTo>
                <a:lnTo>
                  <a:pt x="0" y="376364"/>
                </a:lnTo>
                <a:lnTo>
                  <a:pt x="5759996" y="376364"/>
                </a:lnTo>
                <a:lnTo>
                  <a:pt x="5759996" y="0"/>
                </a:lnTo>
                <a:close/>
              </a:path>
            </a:pathLst>
          </a:custGeom>
          <a:solidFill>
            <a:srgbClr val="2A6E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770" y="76375"/>
            <a:ext cx="3173095" cy="207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9F9F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55077" y="929741"/>
            <a:ext cx="2849879" cy="937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377205" y="2984941"/>
            <a:ext cx="294639" cy="128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22373A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865"/>
              </a:lnSpc>
            </a:pPr>
            <a:fld id="{81D60167-4931-47E6-BA6A-407CBD079E47}" type="slidenum">
              <a:rPr spc="-10" dirty="0"/>
              <a:t>‹#›</a:t>
            </a:fld>
            <a:r>
              <a:rPr spc="-10" dirty="0"/>
              <a:t>/11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xfrm>
            <a:off x="347294" y="747684"/>
            <a:ext cx="1926006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spc="-25" dirty="0">
                <a:solidFill>
                  <a:srgbClr val="22373A"/>
                </a:solidFill>
              </a:rPr>
              <a:t>SafeSwitch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347294" y="1060450"/>
            <a:ext cx="4593006" cy="4160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400"/>
              </a:lnSpc>
              <a:spcBef>
                <a:spcPts val="100"/>
              </a:spcBef>
            </a:pPr>
            <a:r>
              <a:rPr sz="1200" dirty="0">
                <a:solidFill>
                  <a:srgbClr val="22373A"/>
                </a:solidFill>
                <a:latin typeface="Tahoma"/>
                <a:cs typeface="Tahoma"/>
              </a:rPr>
              <a:t>A</a:t>
            </a:r>
            <a:r>
              <a:rPr sz="1200" spc="-10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22373A"/>
                </a:solidFill>
                <a:latin typeface="Tahoma"/>
                <a:cs typeface="Tahoma"/>
              </a:rPr>
              <a:t>Localized</a:t>
            </a:r>
            <a:r>
              <a:rPr sz="1200" spc="-5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22373A"/>
                </a:solidFill>
                <a:latin typeface="Tahoma"/>
                <a:cs typeface="Tahoma"/>
              </a:rPr>
              <a:t>Benchmark</a:t>
            </a:r>
            <a:r>
              <a:rPr sz="1200" spc="-10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22373A"/>
                </a:solidFill>
                <a:latin typeface="Tahoma"/>
                <a:cs typeface="Tahoma"/>
              </a:rPr>
              <a:t>for</a:t>
            </a:r>
            <a:r>
              <a:rPr sz="1200" dirty="0">
                <a:solidFill>
                  <a:srgbClr val="22373A"/>
                </a:solidFill>
                <a:latin typeface="Tahoma"/>
                <a:cs typeface="Tahoma"/>
              </a:rPr>
              <a:t> LLM</a:t>
            </a:r>
            <a:r>
              <a:rPr sz="1200" spc="-5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22373A"/>
                </a:solidFill>
                <a:latin typeface="Tahoma"/>
                <a:cs typeface="Tahoma"/>
              </a:rPr>
              <a:t>Safety</a:t>
            </a:r>
            <a:r>
              <a:rPr sz="1200" spc="-5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22373A"/>
                </a:solidFill>
                <a:latin typeface="Tahoma"/>
                <a:cs typeface="Tahoma"/>
              </a:rPr>
              <a:t>in </a:t>
            </a:r>
            <a:r>
              <a:rPr sz="1200" spc="-25" dirty="0">
                <a:solidFill>
                  <a:srgbClr val="22373A"/>
                </a:solidFill>
                <a:latin typeface="Tahoma"/>
                <a:cs typeface="Tahoma"/>
              </a:rPr>
              <a:t>Urdu</a:t>
            </a:r>
            <a:r>
              <a:rPr sz="1200" spc="-5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22373A"/>
                </a:solidFill>
                <a:latin typeface="Tahoma"/>
                <a:cs typeface="Tahoma"/>
              </a:rPr>
              <a:t>and</a:t>
            </a:r>
            <a:r>
              <a:rPr sz="1200" spc="-5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22373A"/>
                </a:solidFill>
                <a:latin typeface="Tahoma"/>
                <a:cs typeface="Tahoma"/>
              </a:rPr>
              <a:t>Pashto</a:t>
            </a:r>
            <a:endParaRPr lang="en-US" sz="1200" spc="-30" dirty="0">
              <a:solidFill>
                <a:srgbClr val="22373A"/>
              </a:solidFill>
              <a:latin typeface="Tahoma"/>
              <a:cs typeface="Tahoma"/>
            </a:endParaRPr>
          </a:p>
          <a:p>
            <a:pPr marL="12700" marR="5080">
              <a:lnSpc>
                <a:spcPct val="111400"/>
              </a:lnSpc>
              <a:spcBef>
                <a:spcPts val="100"/>
              </a:spcBef>
            </a:pPr>
            <a:r>
              <a:rPr sz="1200" spc="-35" dirty="0">
                <a:solidFill>
                  <a:srgbClr val="22373A"/>
                </a:solidFill>
                <a:latin typeface="Tahoma"/>
                <a:cs typeface="Tahoma"/>
              </a:rPr>
              <a:t>Across</a:t>
            </a:r>
            <a:r>
              <a:rPr sz="1200" spc="-20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75" dirty="0">
                <a:solidFill>
                  <a:srgbClr val="22373A"/>
                </a:solidFill>
                <a:latin typeface="Tahoma"/>
                <a:cs typeface="Tahoma"/>
              </a:rPr>
              <a:t>Language</a:t>
            </a:r>
            <a:r>
              <a:rPr sz="1200" spc="-20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22373A"/>
                </a:solidFill>
                <a:latin typeface="Tahoma"/>
                <a:cs typeface="Tahoma"/>
              </a:rPr>
              <a:t>Forms</a:t>
            </a:r>
            <a:r>
              <a:rPr sz="1200" spc="-15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22373A"/>
                </a:solidFill>
                <a:latin typeface="Tahoma"/>
                <a:cs typeface="Tahoma"/>
              </a:rPr>
              <a:t>and</a:t>
            </a:r>
            <a:r>
              <a:rPr sz="1200" spc="-20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solidFill>
                  <a:srgbClr val="22373A"/>
                </a:solidFill>
                <a:latin typeface="Tahoma"/>
                <a:cs typeface="Tahoma"/>
              </a:rPr>
              <a:t>Prompting</a:t>
            </a:r>
            <a:r>
              <a:rPr sz="1200" spc="-15" dirty="0">
                <a:solidFill>
                  <a:srgbClr val="22373A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22373A"/>
                </a:solidFill>
                <a:latin typeface="Tahoma"/>
                <a:cs typeface="Tahoma"/>
              </a:rPr>
              <a:t>Strategies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9994" y="1717351"/>
            <a:ext cx="5040630" cy="5080"/>
          </a:xfrm>
          <a:custGeom>
            <a:avLst/>
            <a:gdLst/>
            <a:ahLst/>
            <a:cxnLst/>
            <a:rect l="l" t="t" r="r" b="b"/>
            <a:pathLst>
              <a:path w="5040630" h="5080">
                <a:moveTo>
                  <a:pt x="0" y="5060"/>
                </a:moveTo>
                <a:lnTo>
                  <a:pt x="0" y="0"/>
                </a:lnTo>
                <a:lnTo>
                  <a:pt x="5040064" y="0"/>
                </a:lnTo>
                <a:lnTo>
                  <a:pt x="5040064" y="5060"/>
                </a:lnTo>
                <a:lnTo>
                  <a:pt x="0" y="5060"/>
                </a:lnTo>
                <a:close/>
              </a:path>
            </a:pathLst>
          </a:custGeom>
          <a:solidFill>
            <a:srgbClr val="2A6E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ubTitle" idx="4"/>
          </p:nvPr>
        </p:nvSpPr>
        <p:spPr>
          <a:xfrm>
            <a:off x="347294" y="1956441"/>
            <a:ext cx="3526206" cy="43815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1000" spc="-35" dirty="0">
                <a:solidFill>
                  <a:srgbClr val="22373A"/>
                </a:solidFill>
                <a:latin typeface="Arial MT"/>
                <a:cs typeface="Arial MT"/>
              </a:rPr>
              <a:t>Muhammad</a:t>
            </a:r>
            <a:r>
              <a:rPr sz="10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000" spc="-25" dirty="0">
                <a:solidFill>
                  <a:srgbClr val="22373A"/>
                </a:solidFill>
                <a:latin typeface="Arial MT"/>
                <a:cs typeface="Arial MT"/>
              </a:rPr>
              <a:t>Ali</a:t>
            </a:r>
            <a:endParaRPr sz="10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000" dirty="0">
                <a:solidFill>
                  <a:srgbClr val="22373A"/>
                </a:solidFill>
                <a:latin typeface="Arial MT"/>
                <a:cs typeface="Arial MT"/>
              </a:rPr>
              <a:t>Apart</a:t>
            </a:r>
            <a:r>
              <a:rPr sz="10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000" spc="-30" dirty="0">
                <a:solidFill>
                  <a:srgbClr val="22373A"/>
                </a:solidFill>
                <a:latin typeface="Arial MT"/>
                <a:cs typeface="Arial MT"/>
              </a:rPr>
              <a:t>Global</a:t>
            </a:r>
            <a:r>
              <a:rPr sz="10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22373A"/>
                </a:solidFill>
                <a:latin typeface="Arial MT"/>
                <a:cs typeface="Arial MT"/>
              </a:rPr>
              <a:t>South</a:t>
            </a:r>
            <a:r>
              <a:rPr sz="10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000" dirty="0">
                <a:solidFill>
                  <a:srgbClr val="22373A"/>
                </a:solidFill>
                <a:latin typeface="Arial MT"/>
                <a:cs typeface="Arial MT"/>
              </a:rPr>
              <a:t>AI</a:t>
            </a:r>
            <a:r>
              <a:rPr sz="10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000" spc="-30" dirty="0">
                <a:solidFill>
                  <a:srgbClr val="22373A"/>
                </a:solidFill>
                <a:latin typeface="Arial MT"/>
                <a:cs typeface="Arial MT"/>
              </a:rPr>
              <a:t>Safety</a:t>
            </a:r>
            <a:r>
              <a:rPr sz="10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000" spc="-25" dirty="0">
                <a:solidFill>
                  <a:srgbClr val="22373A"/>
                </a:solidFill>
                <a:latin typeface="Arial MT"/>
                <a:cs typeface="Arial MT"/>
              </a:rPr>
              <a:t>Hackathon</a:t>
            </a:r>
            <a:r>
              <a:rPr sz="1000" spc="1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000" i="1" dirty="0">
                <a:solidFill>
                  <a:srgbClr val="22373A"/>
                </a:solidFill>
                <a:latin typeface="Times New Roman"/>
                <a:cs typeface="Times New Roman"/>
              </a:rPr>
              <a:t>|</a:t>
            </a:r>
            <a:r>
              <a:rPr sz="1000" i="1" spc="155" dirty="0">
                <a:solidFill>
                  <a:srgbClr val="22373A"/>
                </a:solidFill>
                <a:latin typeface="Times New Roman"/>
                <a:cs typeface="Times New Roman"/>
              </a:rPr>
              <a:t> </a:t>
            </a:r>
            <a:r>
              <a:rPr sz="1000" spc="-35" dirty="0">
                <a:solidFill>
                  <a:srgbClr val="22373A"/>
                </a:solidFill>
                <a:latin typeface="Arial MT"/>
                <a:cs typeface="Arial MT"/>
              </a:rPr>
              <a:t>June</a:t>
            </a:r>
            <a:r>
              <a:rPr sz="10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000" spc="-20" dirty="0">
                <a:solidFill>
                  <a:srgbClr val="22373A"/>
                </a:solidFill>
                <a:latin typeface="Arial MT"/>
                <a:cs typeface="Arial MT"/>
              </a:rPr>
              <a:t>2026</a:t>
            </a:r>
            <a:endParaRPr sz="1000" dirty="0">
              <a:latin typeface="Arial MT"/>
              <a:cs typeface="Arial MT"/>
            </a:endParaRP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spc="105" dirty="0"/>
              <a:t> </a:t>
            </a:r>
            <a:r>
              <a:rPr spc="-30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6283" y="1040902"/>
            <a:ext cx="4871085" cy="116713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48590" indent="-135890">
              <a:lnSpc>
                <a:spcPct val="100000"/>
              </a:lnSpc>
              <a:spcBef>
                <a:spcPts val="635"/>
              </a:spcBef>
              <a:buChar char="•"/>
              <a:tabLst>
                <a:tab pos="148590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LLM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safety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is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built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tested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mostly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English.</a:t>
            </a:r>
            <a:endParaRPr sz="1100">
              <a:latin typeface="Arial MT"/>
              <a:cs typeface="Arial MT"/>
            </a:endParaRPr>
          </a:p>
          <a:p>
            <a:pPr marL="147955" marR="5080" indent="-135890">
              <a:lnSpc>
                <a:spcPct val="118000"/>
              </a:lnSpc>
              <a:spcBef>
                <a:spcPts val="300"/>
              </a:spcBef>
              <a:buChar char="•"/>
              <a:tabLst>
                <a:tab pos="150495" algn="l"/>
              </a:tabLst>
            </a:pPr>
            <a:r>
              <a:rPr sz="1100" spc="-85" dirty="0">
                <a:solidFill>
                  <a:srgbClr val="22373A"/>
                </a:solidFill>
                <a:latin typeface="Arial MT"/>
                <a:cs typeface="Arial MT"/>
              </a:rPr>
              <a:t>Users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Pakistan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Afghanistan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write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Urdu,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Pashto,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romanized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Latin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script, 	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mixed-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language</a:t>
            </a:r>
            <a:r>
              <a:rPr sz="1100" spc="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code-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switching.</a:t>
            </a:r>
            <a:endParaRPr sz="1100">
              <a:latin typeface="Arial MT"/>
              <a:cs typeface="Arial MT"/>
            </a:endParaRPr>
          </a:p>
          <a:p>
            <a:pPr marL="148590" indent="-135890">
              <a:lnSpc>
                <a:spcPct val="100000"/>
              </a:lnSpc>
              <a:spcBef>
                <a:spcPts val="540"/>
              </a:spcBef>
              <a:buChar char="•"/>
              <a:tabLst>
                <a:tab pos="148590" algn="l"/>
              </a:tabLst>
            </a:pP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Safety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behavior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learned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English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may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not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transfer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to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these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forms.</a:t>
            </a:r>
            <a:endParaRPr sz="1100">
              <a:latin typeface="Arial MT"/>
              <a:cs typeface="Arial MT"/>
            </a:endParaRPr>
          </a:p>
          <a:p>
            <a:pPr marL="148590" indent="-135890">
              <a:lnSpc>
                <a:spcPct val="100000"/>
              </a:lnSpc>
              <a:spcBef>
                <a:spcPts val="535"/>
              </a:spcBef>
              <a:buChar char="•"/>
              <a:tabLst>
                <a:tab pos="148590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No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published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LLM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safety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benchmark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covers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Pashto.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5" name="object 5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523875" cy="5080"/>
            </a:xfrm>
            <a:custGeom>
              <a:avLst/>
              <a:gdLst/>
              <a:ahLst/>
              <a:cxnLst/>
              <a:rect l="l" t="t" r="r" b="b"/>
              <a:pathLst>
                <a:path w="523875" h="5080">
                  <a:moveTo>
                    <a:pt x="0" y="5060"/>
                  </a:moveTo>
                  <a:lnTo>
                    <a:pt x="0" y="0"/>
                  </a:lnTo>
                  <a:lnTo>
                    <a:pt x="523658" y="0"/>
                  </a:lnTo>
                  <a:lnTo>
                    <a:pt x="523658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1/11</a:t>
            </a: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2770" y="76375"/>
            <a:ext cx="1637664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What</a:t>
            </a:r>
            <a:r>
              <a:rPr spc="90" dirty="0"/>
              <a:t> </a:t>
            </a:r>
            <a:r>
              <a:rPr spc="-30" dirty="0"/>
              <a:t>SafeSwitch</a:t>
            </a:r>
            <a:r>
              <a:rPr spc="85" dirty="0"/>
              <a:t> </a:t>
            </a:r>
            <a:r>
              <a:rPr spc="-25" dirty="0"/>
              <a:t>Does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882939"/>
            <a:ext cx="5029911" cy="1520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000"/>
              </a:lnSpc>
              <a:spcBef>
                <a:spcPts val="100"/>
              </a:spcBef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A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small,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reproducible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safety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benchmark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for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Urdu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Pashto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that </a:t>
            </a:r>
            <a:r>
              <a:rPr sz="1100" spc="-95" dirty="0">
                <a:solidFill>
                  <a:srgbClr val="22373A"/>
                </a:solidFill>
                <a:latin typeface="Arial MT"/>
                <a:cs typeface="Arial MT"/>
              </a:rPr>
              <a:t>crosses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two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axes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prior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work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studies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apart: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1085"/>
              </a:spcBef>
              <a:buFont typeface="Arial MT"/>
              <a:buChar char="•"/>
              <a:tabLst>
                <a:tab pos="287020" algn="l"/>
              </a:tabLst>
            </a:pPr>
            <a:r>
              <a:rPr sz="1100" b="1" spc="-50" dirty="0">
                <a:solidFill>
                  <a:srgbClr val="22373A"/>
                </a:solidFill>
                <a:latin typeface="Arial"/>
                <a:cs typeface="Arial"/>
              </a:rPr>
              <a:t>Language</a:t>
            </a:r>
            <a:r>
              <a:rPr sz="1100" b="1" spc="20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22373A"/>
                </a:solidFill>
                <a:latin typeface="Arial"/>
                <a:cs typeface="Arial"/>
              </a:rPr>
              <a:t>form</a:t>
            </a:r>
            <a:r>
              <a:rPr sz="1100" b="1" spc="-5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(7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forms):</a:t>
            </a:r>
            <a:r>
              <a:rPr sz="1100" spc="8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native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script,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romanized,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code-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switching.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287020" algn="l"/>
              </a:tabLst>
            </a:pPr>
            <a:r>
              <a:rPr sz="1100" b="1" spc="-25" dirty="0">
                <a:solidFill>
                  <a:srgbClr val="22373A"/>
                </a:solidFill>
                <a:latin typeface="Arial"/>
                <a:cs typeface="Arial"/>
              </a:rPr>
              <a:t>Prompting</a:t>
            </a:r>
            <a:r>
              <a:rPr sz="1100" b="1" spc="40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22373A"/>
                </a:solidFill>
                <a:latin typeface="Arial"/>
                <a:cs typeface="Arial"/>
              </a:rPr>
              <a:t>strategy</a:t>
            </a:r>
            <a:r>
              <a:rPr sz="1100" b="1" spc="25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(3):</a:t>
            </a:r>
            <a:r>
              <a:rPr sz="1100" spc="114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zero-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shot,</a:t>
            </a:r>
            <a:r>
              <a:rPr sz="1100" spc="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chain-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of-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thought,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persona.</a:t>
            </a:r>
            <a:endParaRPr sz="1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 dirty="0">
              <a:latin typeface="Arial MT"/>
              <a:cs typeface="Arial MT"/>
            </a:endParaRPr>
          </a:p>
          <a:p>
            <a:pPr marL="12700" marR="214629">
              <a:lnSpc>
                <a:spcPct val="118000"/>
              </a:lnSpc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It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also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tracks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b="1" spc="-65" dirty="0">
                <a:solidFill>
                  <a:srgbClr val="22373A"/>
                </a:solidFill>
                <a:latin typeface="Arial"/>
                <a:cs typeface="Arial"/>
              </a:rPr>
              <a:t>comprehension</a:t>
            </a:r>
            <a:r>
              <a:rPr sz="1100" b="1" spc="20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22373A"/>
                </a:solidFill>
                <a:latin typeface="Arial MT"/>
                <a:cs typeface="Arial MT"/>
              </a:rPr>
              <a:t>separately,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85" dirty="0">
                <a:solidFill>
                  <a:srgbClr val="22373A"/>
                </a:solidFill>
                <a:latin typeface="Arial MT"/>
                <a:cs typeface="Arial MT"/>
              </a:rPr>
              <a:t>so</a:t>
            </a:r>
            <a:r>
              <a:rPr sz="1100" spc="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a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model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that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fails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to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understand</a:t>
            </a:r>
            <a:r>
              <a:rPr sz="1100" spc="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a </a:t>
            </a:r>
            <a:r>
              <a:rPr sz="1100" spc="-60" dirty="0">
                <a:solidFill>
                  <a:srgbClr val="22373A"/>
                </a:solidFill>
                <a:latin typeface="Arial MT"/>
                <a:cs typeface="Arial MT"/>
              </a:rPr>
              <a:t>language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is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not </a:t>
            </a:r>
            <a:r>
              <a:rPr sz="1100" spc="-75" dirty="0">
                <a:solidFill>
                  <a:srgbClr val="22373A"/>
                </a:solidFill>
                <a:latin typeface="Arial MT"/>
                <a:cs typeface="Arial MT"/>
              </a:rPr>
              <a:t>scored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as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safely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refusing.</a:t>
            </a:r>
            <a:endParaRPr sz="1100"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5" name="object 5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1047750" cy="5080"/>
            </a:xfrm>
            <a:custGeom>
              <a:avLst/>
              <a:gdLst/>
              <a:ahLst/>
              <a:cxnLst/>
              <a:rect l="l" t="t" r="r" b="b"/>
              <a:pathLst>
                <a:path w="1047750" h="5080">
                  <a:moveTo>
                    <a:pt x="0" y="5060"/>
                  </a:moveTo>
                  <a:lnTo>
                    <a:pt x="0" y="0"/>
                  </a:lnTo>
                  <a:lnTo>
                    <a:pt x="1047318" y="0"/>
                  </a:lnTo>
                  <a:lnTo>
                    <a:pt x="1047318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2/11</a:t>
            </a: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2770" y="76375"/>
            <a:ext cx="132778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Benchmark</a:t>
            </a:r>
            <a:r>
              <a:rPr dirty="0"/>
              <a:t> </a:t>
            </a:r>
            <a:r>
              <a:rPr spc="-45" dirty="0"/>
              <a:t>Design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3190" y="936737"/>
            <a:ext cx="2895600" cy="113284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100" b="1" dirty="0">
                <a:solidFill>
                  <a:srgbClr val="22373A"/>
                </a:solidFill>
                <a:latin typeface="Arial"/>
                <a:cs typeface="Arial"/>
              </a:rPr>
              <a:t>7</a:t>
            </a:r>
            <a:r>
              <a:rPr sz="1100" b="1" spc="40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45" dirty="0">
                <a:solidFill>
                  <a:srgbClr val="22373A"/>
                </a:solidFill>
                <a:latin typeface="Arial"/>
                <a:cs typeface="Arial"/>
              </a:rPr>
              <a:t>language</a:t>
            </a:r>
            <a:r>
              <a:rPr sz="1100" b="1" spc="45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22373A"/>
                </a:solidFill>
                <a:latin typeface="Arial"/>
                <a:cs typeface="Arial"/>
              </a:rPr>
              <a:t>forms</a:t>
            </a:r>
            <a:endParaRPr sz="1100" dirty="0">
              <a:latin typeface="Arial"/>
              <a:cs typeface="Arial"/>
            </a:endParaRPr>
          </a:p>
          <a:p>
            <a:pPr marL="287020" indent="-135890">
              <a:lnSpc>
                <a:spcPct val="100000"/>
              </a:lnSpc>
              <a:spcBef>
                <a:spcPts val="540"/>
              </a:spcBef>
              <a:buChar char="•"/>
              <a:tabLst>
                <a:tab pos="287020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EN</a:t>
            </a:r>
            <a:r>
              <a:rPr lang="en-US" sz="1100" dirty="0">
                <a:solidFill>
                  <a:srgbClr val="22373A"/>
                </a:solidFill>
                <a:latin typeface="Arial MT"/>
                <a:cs typeface="Arial MT"/>
              </a:rPr>
              <a:t>:</a:t>
            </a:r>
            <a:r>
              <a:rPr sz="1100" spc="44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English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baseline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345"/>
              </a:spcBef>
              <a:buChar char="•"/>
              <a:tabLst>
                <a:tab pos="287020" algn="l"/>
              </a:tabLst>
            </a:pP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UR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240" dirty="0">
                <a:solidFill>
                  <a:srgbClr val="22373A"/>
                </a:solidFill>
                <a:latin typeface="Arial MT"/>
                <a:cs typeface="Arial MT"/>
              </a:rPr>
              <a:t>/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PS</a:t>
            </a:r>
            <a:r>
              <a:rPr lang="en-US" sz="1100" dirty="0">
                <a:solidFill>
                  <a:srgbClr val="22373A"/>
                </a:solidFill>
                <a:latin typeface="Arial MT"/>
                <a:cs typeface="Arial MT"/>
              </a:rPr>
              <a:t>:</a:t>
            </a:r>
            <a:r>
              <a:rPr sz="1100" spc="44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Urdu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240" dirty="0">
                <a:solidFill>
                  <a:srgbClr val="22373A"/>
                </a:solidFill>
                <a:latin typeface="Arial MT"/>
                <a:cs typeface="Arial MT"/>
              </a:rPr>
              <a:t>/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Pashto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script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350"/>
              </a:spcBef>
              <a:buChar char="•"/>
              <a:tabLst>
                <a:tab pos="287020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ROM</a:t>
            </a:r>
            <a:r>
              <a:rPr lang="en-US" sz="1100" spc="5" dirty="0">
                <a:solidFill>
                  <a:srgbClr val="22373A"/>
                </a:solidFill>
                <a:latin typeface="Arial MT"/>
                <a:cs typeface="Arial MT"/>
              </a:rPr>
              <a:t>_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UR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240" dirty="0">
                <a:solidFill>
                  <a:srgbClr val="22373A"/>
                </a:solidFill>
                <a:latin typeface="Arial MT"/>
                <a:cs typeface="Arial MT"/>
              </a:rPr>
              <a:t>/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ROM</a:t>
            </a:r>
            <a:r>
              <a:rPr lang="en-US" sz="1100" spc="10" dirty="0">
                <a:solidFill>
                  <a:srgbClr val="22373A"/>
                </a:solidFill>
                <a:latin typeface="Arial MT"/>
                <a:cs typeface="Arial MT"/>
              </a:rPr>
              <a:t>_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PS</a:t>
            </a:r>
            <a:r>
              <a:rPr lang="en-US" sz="1100" dirty="0">
                <a:solidFill>
                  <a:srgbClr val="22373A"/>
                </a:solidFill>
                <a:latin typeface="Arial MT"/>
                <a:cs typeface="Arial MT"/>
              </a:rPr>
              <a:t>:</a:t>
            </a:r>
            <a:r>
              <a:rPr sz="1100" spc="4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lang="en-US" sz="1100" spc="-45" dirty="0">
                <a:solidFill>
                  <a:srgbClr val="22373A"/>
                </a:solidFill>
                <a:latin typeface="Arial MT"/>
                <a:cs typeface="Arial MT"/>
              </a:rPr>
              <a:t>R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omanized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345"/>
              </a:spcBef>
              <a:buChar char="•"/>
              <a:tabLst>
                <a:tab pos="287020" algn="l"/>
              </a:tabLst>
            </a:pP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UR</a:t>
            </a:r>
            <a:r>
              <a:rPr lang="en-US" sz="1100" spc="-50" dirty="0">
                <a:solidFill>
                  <a:srgbClr val="22373A"/>
                </a:solidFill>
                <a:latin typeface="Arial MT"/>
                <a:cs typeface="Arial MT"/>
              </a:rPr>
              <a:t>_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EN</a:t>
            </a:r>
            <a:r>
              <a:rPr lang="en-US" sz="1100" dirty="0">
                <a:solidFill>
                  <a:srgbClr val="22373A"/>
                </a:solidFill>
                <a:latin typeface="Arial MT"/>
                <a:cs typeface="Arial MT"/>
              </a:rPr>
              <a:t>_</a:t>
            </a:r>
            <a:r>
              <a:rPr lang="en-US" sz="1100" spc="-120" dirty="0">
                <a:solidFill>
                  <a:srgbClr val="22373A"/>
                </a:solidFill>
                <a:latin typeface="Arial MT"/>
                <a:cs typeface="Arial MT"/>
              </a:rPr>
              <a:t>C</a:t>
            </a:r>
            <a:r>
              <a:rPr sz="1100" spc="-120" dirty="0">
                <a:solidFill>
                  <a:srgbClr val="22373A"/>
                </a:solidFill>
                <a:latin typeface="Arial MT"/>
                <a:cs typeface="Arial MT"/>
              </a:rPr>
              <a:t>S</a:t>
            </a:r>
            <a:r>
              <a:rPr sz="1100" spc="4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240" dirty="0">
                <a:solidFill>
                  <a:srgbClr val="22373A"/>
                </a:solidFill>
                <a:latin typeface="Arial MT"/>
                <a:cs typeface="Arial MT"/>
              </a:rPr>
              <a:t>/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P</a:t>
            </a:r>
            <a:r>
              <a:rPr lang="en-US" sz="1100" spc="-30" dirty="0">
                <a:solidFill>
                  <a:srgbClr val="22373A"/>
                </a:solidFill>
                <a:latin typeface="Arial MT"/>
                <a:cs typeface="Arial MT"/>
              </a:rPr>
              <a:t>S_EN</a:t>
            </a:r>
            <a:r>
              <a:rPr lang="en-US" sz="1100" dirty="0">
                <a:solidFill>
                  <a:srgbClr val="22373A"/>
                </a:solidFill>
                <a:latin typeface="Arial MT"/>
                <a:cs typeface="Arial MT"/>
              </a:rPr>
              <a:t>_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CS</a:t>
            </a:r>
            <a:r>
              <a:rPr lang="en-US" sz="1100" dirty="0">
                <a:latin typeface="Arial MT"/>
                <a:cs typeface="Arial MT"/>
              </a:rPr>
              <a:t>:</a:t>
            </a:r>
            <a:r>
              <a:rPr lang="en-US" sz="1100" spc="4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lang="en-US" sz="1100" spc="-55" dirty="0">
                <a:solidFill>
                  <a:srgbClr val="22373A"/>
                </a:solidFill>
                <a:latin typeface="Arial MT"/>
                <a:cs typeface="Arial MT"/>
              </a:rPr>
              <a:t>C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ode-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switching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6472" y="936737"/>
            <a:ext cx="2062480" cy="113284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100" b="1" dirty="0">
                <a:solidFill>
                  <a:srgbClr val="22373A"/>
                </a:solidFill>
                <a:latin typeface="Arial"/>
                <a:cs typeface="Arial"/>
              </a:rPr>
              <a:t>4</a:t>
            </a:r>
            <a:r>
              <a:rPr sz="1100" b="1" spc="25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30" dirty="0">
                <a:solidFill>
                  <a:srgbClr val="22373A"/>
                </a:solidFill>
                <a:latin typeface="Arial"/>
                <a:cs typeface="Arial"/>
              </a:rPr>
              <a:t>safety</a:t>
            </a:r>
            <a:r>
              <a:rPr sz="1100" b="1" spc="30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22373A"/>
                </a:solidFill>
                <a:latin typeface="Arial"/>
                <a:cs typeface="Arial"/>
              </a:rPr>
              <a:t>categories</a:t>
            </a:r>
            <a:endParaRPr sz="1100" dirty="0">
              <a:latin typeface="Arial"/>
              <a:cs typeface="Arial"/>
            </a:endParaRPr>
          </a:p>
          <a:p>
            <a:pPr marL="287020" indent="-135890">
              <a:lnSpc>
                <a:spcPct val="100000"/>
              </a:lnSpc>
              <a:spcBef>
                <a:spcPts val="540"/>
              </a:spcBef>
              <a:buChar char="•"/>
              <a:tabLst>
                <a:tab pos="287020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MED</a:t>
            </a:r>
            <a:r>
              <a:rPr lang="en-US" sz="1100" spc="49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lang="en-US" sz="1100" spc="-45" dirty="0">
                <a:solidFill>
                  <a:srgbClr val="22373A"/>
                </a:solidFill>
                <a:latin typeface="Arial MT"/>
                <a:cs typeface="Arial MT"/>
              </a:rPr>
              <a:t>m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edical</a:t>
            </a:r>
            <a:r>
              <a:rPr sz="1100" spc="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misinformation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345"/>
              </a:spcBef>
              <a:buChar char="•"/>
              <a:tabLst>
                <a:tab pos="287020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SCAM</a:t>
            </a:r>
            <a:r>
              <a:rPr sz="1100" spc="37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fraud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phishing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350"/>
              </a:spcBef>
              <a:buChar char="•"/>
              <a:tabLst>
                <a:tab pos="287020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HATE</a:t>
            </a:r>
            <a:r>
              <a:rPr sz="1100" spc="4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harassment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345"/>
              </a:spcBef>
              <a:buChar char="•"/>
              <a:tabLst>
                <a:tab pos="287020" algn="l"/>
              </a:tabLst>
            </a:pP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CYBER</a:t>
            </a:r>
            <a:r>
              <a:rPr sz="1100" spc="36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unauthorized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access</a:t>
            </a:r>
            <a:endParaRPr sz="1100" dirty="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12" name="object 12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3234937"/>
              <a:ext cx="1570990" cy="5080"/>
            </a:xfrm>
            <a:custGeom>
              <a:avLst/>
              <a:gdLst/>
              <a:ahLst/>
              <a:cxnLst/>
              <a:rect l="l" t="t" r="r" b="b"/>
              <a:pathLst>
                <a:path w="1570990" h="5080">
                  <a:moveTo>
                    <a:pt x="0" y="5060"/>
                  </a:moveTo>
                  <a:lnTo>
                    <a:pt x="0" y="0"/>
                  </a:lnTo>
                  <a:lnTo>
                    <a:pt x="1570889" y="0"/>
                  </a:lnTo>
                  <a:lnTo>
                    <a:pt x="1570889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3/11</a:t>
            </a: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Dataset</a:t>
            </a:r>
            <a:r>
              <a:rPr spc="15" dirty="0"/>
              <a:t> </a:t>
            </a:r>
            <a:r>
              <a:rPr spc="-10" dirty="0"/>
              <a:t>and</a:t>
            </a:r>
            <a:r>
              <a:rPr spc="15" dirty="0"/>
              <a:t> </a:t>
            </a:r>
            <a:r>
              <a:rPr spc="-25" dirty="0"/>
              <a:t>Prompting</a:t>
            </a:r>
            <a:r>
              <a:rPr spc="20" dirty="0"/>
              <a:t> </a:t>
            </a:r>
            <a:r>
              <a:rPr spc="-30" dirty="0"/>
              <a:t>Strategies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774025"/>
            <a:ext cx="4800599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8590" indent="-135890">
              <a:lnSpc>
                <a:spcPct val="100000"/>
              </a:lnSpc>
              <a:spcBef>
                <a:spcPts val="90"/>
              </a:spcBef>
              <a:buChar char="•"/>
              <a:tabLst>
                <a:tab pos="148590" algn="l"/>
              </a:tabLst>
            </a:pP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20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English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lang="en-US" sz="1100" spc="-110" dirty="0">
                <a:solidFill>
                  <a:srgbClr val="22373A"/>
                </a:solidFill>
                <a:latin typeface="Arial MT"/>
                <a:cs typeface="Arial MT"/>
              </a:rPr>
              <a:t>seed</a:t>
            </a:r>
            <a:r>
              <a:rPr sz="1100" spc="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prompts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(5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per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category),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each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rewritten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into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all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7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forms.</a:t>
            </a:r>
            <a:endParaRPr sz="1100" dirty="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89786" y="1240764"/>
          <a:ext cx="3178810" cy="1206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1145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Strategy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22373A"/>
                      </a:solidFill>
                      <a:prstDash val="solid"/>
                    </a:lnT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Seeds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22373A"/>
                      </a:solidFill>
                      <a:prstDash val="solid"/>
                    </a:lnT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Forms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22373A"/>
                      </a:solidFill>
                      <a:prstDash val="solid"/>
                    </a:lnT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Prompts/model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22373A"/>
                      </a:solidFill>
                      <a:prstDash val="solid"/>
                    </a:lnT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1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Zero-</a:t>
                      </a:r>
                      <a:r>
                        <a:rPr sz="1100" spc="-2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shot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20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7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140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485">
                <a:tc>
                  <a:txBody>
                    <a:bodyPr/>
                    <a:lstStyle/>
                    <a:p>
                      <a:pPr marL="75565">
                        <a:lnSpc>
                          <a:spcPts val="1275"/>
                        </a:lnSpc>
                      </a:pPr>
                      <a:r>
                        <a:rPr sz="1100" spc="-3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Chain-</a:t>
                      </a:r>
                      <a:r>
                        <a:rPr sz="1100" spc="-3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of-</a:t>
                      </a: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thought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spc="-5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spc="-5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28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615">
                <a:tc>
                  <a:txBody>
                    <a:bodyPr/>
                    <a:lstStyle/>
                    <a:p>
                      <a:pPr marL="75565">
                        <a:lnSpc>
                          <a:spcPts val="1275"/>
                        </a:lnSpc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Persona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75"/>
                        </a:lnSpc>
                      </a:pPr>
                      <a:r>
                        <a:rPr sz="1100" spc="-5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75"/>
                        </a:lnSpc>
                      </a:pPr>
                      <a:r>
                        <a:rPr sz="1100" spc="-5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75"/>
                        </a:lnSpc>
                      </a:pP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28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solidFill>
                            <a:srgbClr val="22373A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100" b="1" spc="70" dirty="0">
                          <a:solidFill>
                            <a:srgbClr val="22373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22373A"/>
                          </a:solidFill>
                          <a:latin typeface="Arial"/>
                          <a:cs typeface="Arial"/>
                        </a:rPr>
                        <a:t>models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  <a:lnB w="12700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22373A"/>
                      </a:solidFill>
                      <a:prstDash val="solid"/>
                    </a:lnT>
                    <a:lnB w="12700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22373A"/>
                      </a:solidFill>
                      <a:prstDash val="solid"/>
                    </a:lnT>
                    <a:lnB w="12700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solidFill>
                            <a:srgbClr val="22373A"/>
                          </a:solidFill>
                          <a:latin typeface="Arial"/>
                          <a:cs typeface="Arial"/>
                        </a:rPr>
                        <a:t>588</a:t>
                      </a:r>
                      <a:r>
                        <a:rPr sz="1100" b="1" spc="30" dirty="0">
                          <a:solidFill>
                            <a:srgbClr val="22373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22373A"/>
                          </a:solidFill>
                          <a:latin typeface="Arial"/>
                          <a:cs typeface="Arial"/>
                        </a:rPr>
                        <a:t>responses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  <a:lnB w="12700">
                      <a:solidFill>
                        <a:srgbClr val="22373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6" name="object 6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234937"/>
              <a:ext cx="2094864" cy="5080"/>
            </a:xfrm>
            <a:custGeom>
              <a:avLst/>
              <a:gdLst/>
              <a:ahLst/>
              <a:cxnLst/>
              <a:rect l="l" t="t" r="r" b="b"/>
              <a:pathLst>
                <a:path w="2094864" h="5080">
                  <a:moveTo>
                    <a:pt x="0" y="5060"/>
                  </a:moveTo>
                  <a:lnTo>
                    <a:pt x="0" y="0"/>
                  </a:lnTo>
                  <a:lnTo>
                    <a:pt x="2094548" y="0"/>
                  </a:lnTo>
                  <a:lnTo>
                    <a:pt x="2094548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4/11</a:t>
            </a:r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Models</a:t>
            </a:r>
            <a:r>
              <a:rPr spc="-40" dirty="0"/>
              <a:t> </a:t>
            </a:r>
            <a:r>
              <a:rPr spc="-10" dirty="0"/>
              <a:t>and</a:t>
            </a:r>
            <a:r>
              <a:rPr spc="-40" dirty="0"/>
              <a:t> </a:t>
            </a:r>
            <a:r>
              <a:rPr spc="-65" dirty="0"/>
              <a:t>Scoring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770" y="858759"/>
            <a:ext cx="5503329" cy="16243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20" dirty="0">
                <a:solidFill>
                  <a:srgbClr val="22373A"/>
                </a:solidFill>
                <a:latin typeface="Arial"/>
                <a:cs typeface="Arial"/>
              </a:rPr>
              <a:t>Models:</a:t>
            </a:r>
            <a:r>
              <a:rPr sz="1100" b="1" spc="110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GPT-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5.4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(frontier</a:t>
            </a:r>
            <a:r>
              <a:rPr lang="en-US" sz="1100" dirty="0">
                <a:solidFill>
                  <a:srgbClr val="22373A"/>
                </a:solidFill>
                <a:latin typeface="Arial MT"/>
                <a:cs typeface="Arial MT"/>
              </a:rPr>
              <a:t>-closed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),</a:t>
            </a:r>
            <a:r>
              <a:rPr sz="1100" spc="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Qwen3.7-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Plus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(frontier</a:t>
            </a:r>
            <a:r>
              <a:rPr lang="en-US" sz="1100" dirty="0">
                <a:solidFill>
                  <a:srgbClr val="22373A"/>
                </a:solidFill>
                <a:latin typeface="Arial MT"/>
                <a:cs typeface="Arial MT"/>
              </a:rPr>
              <a:t>-open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),</a:t>
            </a:r>
            <a:r>
              <a:rPr sz="1100" spc="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Gemma-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3-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4B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(small).</a:t>
            </a:r>
            <a:endParaRPr sz="1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1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b="1" spc="-25" dirty="0">
                <a:solidFill>
                  <a:srgbClr val="22373A"/>
                </a:solidFill>
                <a:latin typeface="Arial"/>
                <a:cs typeface="Arial"/>
              </a:rPr>
              <a:t>Two-</a:t>
            </a:r>
            <a:r>
              <a:rPr sz="1100" b="1" spc="-35" dirty="0">
                <a:solidFill>
                  <a:srgbClr val="22373A"/>
                </a:solidFill>
                <a:latin typeface="Arial"/>
                <a:cs typeface="Arial"/>
              </a:rPr>
              <a:t>signal</a:t>
            </a:r>
            <a:r>
              <a:rPr sz="1100" b="1" spc="5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65" dirty="0">
                <a:solidFill>
                  <a:srgbClr val="22373A"/>
                </a:solidFill>
                <a:latin typeface="Arial"/>
                <a:cs typeface="Arial"/>
              </a:rPr>
              <a:t>scoring</a:t>
            </a:r>
            <a:r>
              <a:rPr sz="1100" b="1" spc="5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22373A"/>
                </a:solidFill>
                <a:latin typeface="Arial"/>
                <a:cs typeface="Arial"/>
              </a:rPr>
              <a:t>pipeline:</a:t>
            </a:r>
            <a:endParaRPr sz="1100" dirty="0">
              <a:latin typeface="Arial"/>
              <a:cs typeface="Arial"/>
            </a:endParaRPr>
          </a:p>
          <a:p>
            <a:pPr marL="287020" indent="-135890">
              <a:lnSpc>
                <a:spcPct val="100000"/>
              </a:lnSpc>
              <a:spcBef>
                <a:spcPts val="1080"/>
              </a:spcBef>
              <a:buChar char="•"/>
              <a:tabLst>
                <a:tab pos="287020" algn="l"/>
              </a:tabLst>
            </a:pPr>
            <a:r>
              <a:rPr sz="1100" spc="-75" dirty="0">
                <a:solidFill>
                  <a:srgbClr val="22373A"/>
                </a:solidFill>
                <a:latin typeface="Arial MT"/>
                <a:cs typeface="Arial MT"/>
              </a:rPr>
              <a:t>Rule-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based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refusal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detection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(keyword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matching,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EN/UR/PS/roman).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535"/>
              </a:spcBef>
              <a:buChar char="•"/>
              <a:tabLst>
                <a:tab pos="287020" algn="l"/>
              </a:tabLst>
            </a:pP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GPT-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5.5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judge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returns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two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labels:</a:t>
            </a:r>
            <a:r>
              <a:rPr sz="1100" spc="7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harm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verdict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comprehension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verdict.</a:t>
            </a:r>
            <a:endParaRPr sz="1100" dirty="0">
              <a:latin typeface="Arial MT"/>
              <a:cs typeface="Arial MT"/>
            </a:endParaRPr>
          </a:p>
          <a:p>
            <a:pPr marL="12700" marR="5080">
              <a:lnSpc>
                <a:spcPct val="118000"/>
              </a:lnSpc>
              <a:spcBef>
                <a:spcPts val="1175"/>
              </a:spcBef>
            </a:pP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Responses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the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judge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cannot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read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(UNKNOWN)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22373A"/>
                </a:solidFill>
                <a:latin typeface="Arial MT"/>
                <a:cs typeface="Arial MT"/>
              </a:rPr>
              <a:t>are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22373A"/>
                </a:solidFill>
                <a:latin typeface="Arial MT"/>
                <a:cs typeface="Arial MT"/>
              </a:rPr>
              <a:t>excluded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from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the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harm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rate, 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never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counted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as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safe.</a:t>
            </a:r>
            <a:endParaRPr sz="1100"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5" name="object 5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2618740" cy="5080"/>
            </a:xfrm>
            <a:custGeom>
              <a:avLst/>
              <a:gdLst/>
              <a:ahLst/>
              <a:cxnLst/>
              <a:rect l="l" t="t" r="r" b="b"/>
              <a:pathLst>
                <a:path w="2618740" h="5080">
                  <a:moveTo>
                    <a:pt x="0" y="5060"/>
                  </a:moveTo>
                  <a:lnTo>
                    <a:pt x="0" y="0"/>
                  </a:lnTo>
                  <a:lnTo>
                    <a:pt x="2618207" y="0"/>
                  </a:lnTo>
                  <a:lnTo>
                    <a:pt x="2618207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5/11</a:t>
            </a: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Result:</a:t>
            </a:r>
            <a:r>
              <a:rPr spc="105" dirty="0"/>
              <a:t> </a:t>
            </a:r>
            <a:r>
              <a:rPr spc="-20" dirty="0"/>
              <a:t>Overall</a:t>
            </a:r>
            <a:r>
              <a:rPr spc="-10" dirty="0"/>
              <a:t> Safety</a:t>
            </a:r>
            <a:r>
              <a:rPr spc="-5" dirty="0"/>
              <a:t> </a:t>
            </a:r>
            <a:r>
              <a:rPr dirty="0"/>
              <a:t>(Zero-</a:t>
            </a:r>
            <a:r>
              <a:rPr spc="-10" dirty="0"/>
              <a:t>Shot)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93177" y="929741"/>
          <a:ext cx="2771774" cy="93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6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7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1145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Model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22373A"/>
                      </a:solidFill>
                      <a:prstDash val="solid"/>
                    </a:lnT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RR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22373A"/>
                      </a:solidFill>
                      <a:prstDash val="solid"/>
                    </a:lnT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HRR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22373A"/>
                      </a:solidFill>
                      <a:prstDash val="solid"/>
                    </a:lnT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spc="-4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Safety</a:t>
                      </a: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Score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T w="12700">
                      <a:solidFill>
                        <a:srgbClr val="22373A"/>
                      </a:solidFill>
                      <a:prstDash val="solid"/>
                    </a:lnT>
                    <a:lnB w="9525">
                      <a:solidFill>
                        <a:srgbClr val="22373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1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4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GPT-</a:t>
                      </a: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5.4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22.1%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2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2.1%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97.9%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T w="9525">
                      <a:solidFill>
                        <a:srgbClr val="22373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485">
                <a:tc>
                  <a:txBody>
                    <a:bodyPr/>
                    <a:lstStyle/>
                    <a:p>
                      <a:pPr marL="75565">
                        <a:lnSpc>
                          <a:spcPts val="1275"/>
                        </a:lnSpc>
                      </a:pPr>
                      <a:r>
                        <a:rPr sz="1100" spc="-6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Qwen3.7-</a:t>
                      </a:r>
                      <a:r>
                        <a:rPr sz="1100" spc="-2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Plus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27.1%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spc="-2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2.1%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97.9%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75565">
                        <a:lnSpc>
                          <a:spcPts val="1275"/>
                        </a:lnSpc>
                      </a:pPr>
                      <a:r>
                        <a:rPr sz="1100" spc="-7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Gemma-</a:t>
                      </a:r>
                      <a:r>
                        <a:rPr sz="1100" spc="-5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3-</a:t>
                      </a:r>
                      <a:r>
                        <a:rPr sz="1100" spc="-25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4B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B w="12700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75"/>
                        </a:lnSpc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25.0%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B w="12700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75"/>
                        </a:lnSpc>
                      </a:pPr>
                      <a:r>
                        <a:rPr sz="1100" spc="-2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8.0%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B w="12700">
                      <a:solidFill>
                        <a:srgbClr val="22373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75"/>
                        </a:lnSpc>
                      </a:pPr>
                      <a:r>
                        <a:rPr sz="1100" spc="-10" dirty="0">
                          <a:solidFill>
                            <a:srgbClr val="22373A"/>
                          </a:solidFill>
                          <a:latin typeface="Arial MT"/>
                          <a:cs typeface="Arial MT"/>
                        </a:rPr>
                        <a:t>92.0%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B w="12700">
                      <a:solidFill>
                        <a:srgbClr val="22373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47294" y="2052559"/>
            <a:ext cx="499173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000"/>
              </a:lnSpc>
              <a:spcBef>
                <a:spcPts val="100"/>
              </a:spcBef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The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small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model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was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nearly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4x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more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harmful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than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the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frontier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models.</a:t>
            </a:r>
            <a:r>
              <a:rPr sz="1100" spc="6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Across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all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588 </a:t>
            </a:r>
            <a:r>
              <a:rPr sz="1100" spc="-85" dirty="0">
                <a:solidFill>
                  <a:srgbClr val="22373A"/>
                </a:solidFill>
                <a:latin typeface="Arial MT"/>
                <a:cs typeface="Arial MT"/>
              </a:rPr>
              <a:t>responses,</a:t>
            </a:r>
            <a:r>
              <a:rPr sz="1100" spc="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23</a:t>
            </a:r>
            <a:r>
              <a:rPr sz="1100" spc="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22373A"/>
                </a:solidFill>
                <a:latin typeface="Arial MT"/>
                <a:cs typeface="Arial MT"/>
              </a:rPr>
              <a:t>were</a:t>
            </a:r>
            <a:r>
              <a:rPr sz="1100" spc="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harmful.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6" name="object 6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234937"/>
              <a:ext cx="3141980" cy="5080"/>
            </a:xfrm>
            <a:custGeom>
              <a:avLst/>
              <a:gdLst/>
              <a:ahLst/>
              <a:cxnLst/>
              <a:rect l="l" t="t" r="r" b="b"/>
              <a:pathLst>
                <a:path w="3141980" h="5080">
                  <a:moveTo>
                    <a:pt x="0" y="5060"/>
                  </a:moveTo>
                  <a:lnTo>
                    <a:pt x="0" y="0"/>
                  </a:lnTo>
                  <a:lnTo>
                    <a:pt x="3141866" y="0"/>
                  </a:lnTo>
                  <a:lnTo>
                    <a:pt x="3141866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6/11</a:t>
            </a: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Result:</a:t>
            </a:r>
            <a:r>
              <a:rPr spc="145" dirty="0"/>
              <a:t> </a:t>
            </a:r>
            <a:r>
              <a:rPr dirty="0"/>
              <a:t>Harm</a:t>
            </a:r>
            <a:r>
              <a:rPr spc="30" dirty="0"/>
              <a:t> </a:t>
            </a:r>
            <a:r>
              <a:rPr spc="-20" dirty="0"/>
              <a:t>Moves</a:t>
            </a:r>
            <a:r>
              <a:rPr spc="30" dirty="0"/>
              <a:t> </a:t>
            </a:r>
            <a:r>
              <a:rPr dirty="0"/>
              <a:t>Into</a:t>
            </a:r>
            <a:r>
              <a:rPr spc="30" dirty="0"/>
              <a:t> </a:t>
            </a:r>
            <a:r>
              <a:rPr spc="-55" dirty="0"/>
              <a:t>Non-</a:t>
            </a:r>
            <a:r>
              <a:rPr spc="-30" dirty="0"/>
              <a:t>English</a:t>
            </a:r>
            <a:r>
              <a:rPr spc="30" dirty="0"/>
              <a:t> </a:t>
            </a:r>
            <a:r>
              <a:rPr spc="-50" dirty="0"/>
              <a:t>Forms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608" y="1152805"/>
            <a:ext cx="2822305" cy="8956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95890" y="890610"/>
            <a:ext cx="1933575" cy="148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marR="5080" indent="-135890">
              <a:lnSpc>
                <a:spcPct val="118000"/>
              </a:lnSpc>
              <a:spcBef>
                <a:spcPts val="100"/>
              </a:spcBef>
              <a:buChar char="•"/>
              <a:tabLst>
                <a:tab pos="150495" algn="l"/>
              </a:tabLst>
            </a:pP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Every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non-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English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form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was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at 	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least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as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harmful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as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English.</a:t>
            </a:r>
            <a:endParaRPr sz="1100">
              <a:latin typeface="Arial MT"/>
              <a:cs typeface="Arial MT"/>
            </a:endParaRPr>
          </a:p>
          <a:p>
            <a:pPr marL="147955" marR="162560" indent="-135890">
              <a:lnSpc>
                <a:spcPct val="118000"/>
              </a:lnSpc>
              <a:spcBef>
                <a:spcPts val="300"/>
              </a:spcBef>
              <a:buChar char="•"/>
              <a:tabLst>
                <a:tab pos="150495" algn="l"/>
              </a:tabLst>
            </a:pP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16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of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17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zero-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shot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harmful 	</a:t>
            </a:r>
            <a:r>
              <a:rPr sz="1100" spc="-95" dirty="0">
                <a:solidFill>
                  <a:srgbClr val="22373A"/>
                </a:solidFill>
                <a:latin typeface="Arial MT"/>
                <a:cs typeface="Arial MT"/>
              </a:rPr>
              <a:t>responses</a:t>
            </a:r>
            <a:r>
              <a:rPr sz="1100" spc="6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22373A"/>
                </a:solidFill>
                <a:latin typeface="Arial MT"/>
                <a:cs typeface="Arial MT"/>
              </a:rPr>
              <a:t>were</a:t>
            </a:r>
            <a:r>
              <a:rPr sz="1100" spc="6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non-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English.</a:t>
            </a:r>
            <a:endParaRPr sz="1100">
              <a:latin typeface="Arial MT"/>
              <a:cs typeface="Arial MT"/>
            </a:endParaRPr>
          </a:p>
          <a:p>
            <a:pPr marL="148590" indent="-135890">
              <a:lnSpc>
                <a:spcPct val="100000"/>
              </a:lnSpc>
              <a:spcBef>
                <a:spcPts val="535"/>
              </a:spcBef>
              <a:buChar char="•"/>
              <a:tabLst>
                <a:tab pos="148590" algn="l"/>
              </a:tabLst>
            </a:pP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For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both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frontier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models,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b="1" spc="-25" dirty="0">
                <a:solidFill>
                  <a:srgbClr val="22373A"/>
                </a:solidFill>
                <a:latin typeface="Arial"/>
                <a:cs typeface="Arial"/>
              </a:rPr>
              <a:t>all</a:t>
            </a:r>
            <a:endParaRPr sz="1100">
              <a:latin typeface="Arial"/>
              <a:cs typeface="Arial"/>
            </a:endParaRPr>
          </a:p>
          <a:p>
            <a:pPr marL="150495" marR="435609">
              <a:lnSpc>
                <a:spcPct val="118000"/>
              </a:lnSpc>
              <a:spcBef>
                <a:spcPts val="5"/>
              </a:spcBef>
            </a:pP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harmful</a:t>
            </a:r>
            <a:r>
              <a:rPr sz="1100" spc="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22373A"/>
                </a:solidFill>
                <a:latin typeface="Arial MT"/>
                <a:cs typeface="Arial MT"/>
              </a:rPr>
              <a:t>responses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were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non-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English.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6" name="object 6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234937"/>
              <a:ext cx="3665854" cy="5080"/>
            </a:xfrm>
            <a:custGeom>
              <a:avLst/>
              <a:gdLst/>
              <a:ahLst/>
              <a:cxnLst/>
              <a:rect l="l" t="t" r="r" b="b"/>
              <a:pathLst>
                <a:path w="3665854" h="5080">
                  <a:moveTo>
                    <a:pt x="0" y="5060"/>
                  </a:moveTo>
                  <a:lnTo>
                    <a:pt x="0" y="0"/>
                  </a:lnTo>
                  <a:lnTo>
                    <a:pt x="3665525" y="0"/>
                  </a:lnTo>
                  <a:lnTo>
                    <a:pt x="3665525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7/11</a:t>
            </a: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Result:</a:t>
            </a:r>
            <a:r>
              <a:rPr spc="100" dirty="0"/>
              <a:t> </a:t>
            </a:r>
            <a:r>
              <a:rPr spc="-30" dirty="0"/>
              <a:t>Category</a:t>
            </a:r>
            <a:r>
              <a:rPr spc="-10" dirty="0"/>
              <a:t> and</a:t>
            </a:r>
            <a:r>
              <a:rPr spc="-5" dirty="0"/>
              <a:t> </a:t>
            </a:r>
            <a:r>
              <a:rPr spc="-20" dirty="0"/>
              <a:t>Prompting</a:t>
            </a:r>
            <a:r>
              <a:rPr spc="-10" dirty="0"/>
              <a:t> </a:t>
            </a:r>
            <a:r>
              <a:rPr spc="-25" dirty="0"/>
              <a:t>Effects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608" y="740265"/>
            <a:ext cx="2772016" cy="17208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45522" y="791664"/>
            <a:ext cx="2053589" cy="168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marR="5080" indent="-135890">
              <a:lnSpc>
                <a:spcPct val="118000"/>
              </a:lnSpc>
              <a:spcBef>
                <a:spcPts val="100"/>
              </a:spcBef>
              <a:buChar char="•"/>
              <a:tabLst>
                <a:tab pos="150495" algn="l"/>
              </a:tabLst>
            </a:pP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SCAM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was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the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22373A"/>
                </a:solidFill>
                <a:latin typeface="Arial MT"/>
                <a:cs typeface="Arial MT"/>
              </a:rPr>
              <a:t>weakest</a:t>
            </a:r>
            <a:r>
              <a:rPr sz="1100" spc="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category 	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(10.6%);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HATE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5" dirty="0">
                <a:solidFill>
                  <a:srgbClr val="22373A"/>
                </a:solidFill>
                <a:latin typeface="Arial MT"/>
                <a:cs typeface="Arial MT"/>
              </a:rPr>
              <a:t>was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refused 	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everywhere</a:t>
            </a:r>
            <a:r>
              <a:rPr sz="1100" spc="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(0%).</a:t>
            </a:r>
            <a:endParaRPr sz="1100">
              <a:latin typeface="Arial MT"/>
              <a:cs typeface="Arial MT"/>
            </a:endParaRPr>
          </a:p>
          <a:p>
            <a:pPr marL="147955" marR="159385" indent="-135890" algn="just">
              <a:lnSpc>
                <a:spcPct val="118000"/>
              </a:lnSpc>
              <a:spcBef>
                <a:spcPts val="300"/>
              </a:spcBef>
              <a:buChar char="•"/>
              <a:tabLst>
                <a:tab pos="150495" algn="l"/>
              </a:tabLst>
            </a:pP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Chain-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of-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thought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persona 	</a:t>
            </a:r>
            <a:r>
              <a:rPr sz="1100" spc="-60" dirty="0">
                <a:solidFill>
                  <a:srgbClr val="22373A"/>
                </a:solidFill>
                <a:latin typeface="Arial MT"/>
                <a:cs typeface="Arial MT"/>
              </a:rPr>
              <a:t>raised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the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small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model’s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harm 	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rate.</a:t>
            </a:r>
            <a:endParaRPr sz="1100">
              <a:latin typeface="Arial MT"/>
              <a:cs typeface="Arial MT"/>
            </a:endParaRPr>
          </a:p>
          <a:p>
            <a:pPr marL="148590" indent="-135890" algn="just">
              <a:lnSpc>
                <a:spcPct val="100000"/>
              </a:lnSpc>
              <a:spcBef>
                <a:spcPts val="535"/>
              </a:spcBef>
              <a:buChar char="•"/>
              <a:tabLst>
                <a:tab pos="148590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That</a:t>
            </a:r>
            <a:r>
              <a:rPr sz="1100" spc="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added</a:t>
            </a:r>
            <a:r>
              <a:rPr sz="1100" spc="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harm</a:t>
            </a:r>
            <a:r>
              <a:rPr sz="1100" spc="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22373A"/>
                </a:solidFill>
                <a:latin typeface="Arial MT"/>
                <a:cs typeface="Arial MT"/>
              </a:rPr>
              <a:t>appeared</a:t>
            </a:r>
            <a:r>
              <a:rPr sz="1100" spc="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b="1" spc="-20" dirty="0">
                <a:solidFill>
                  <a:srgbClr val="22373A"/>
                </a:solidFill>
                <a:latin typeface="Arial"/>
                <a:cs typeface="Arial"/>
              </a:rPr>
              <a:t>only</a:t>
            </a:r>
            <a:endParaRPr sz="1100">
              <a:latin typeface="Arial"/>
              <a:cs typeface="Arial"/>
            </a:endParaRPr>
          </a:p>
          <a:p>
            <a:pPr marL="150495">
              <a:lnSpc>
                <a:spcPct val="100000"/>
              </a:lnSpc>
              <a:spcBef>
                <a:spcPts val="240"/>
              </a:spcBef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non-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English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forms.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6" name="object 6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234937"/>
              <a:ext cx="4189095" cy="5080"/>
            </a:xfrm>
            <a:custGeom>
              <a:avLst/>
              <a:gdLst/>
              <a:ahLst/>
              <a:cxnLst/>
              <a:rect l="l" t="t" r="r" b="b"/>
              <a:pathLst>
                <a:path w="4189095" h="5080">
                  <a:moveTo>
                    <a:pt x="0" y="5060"/>
                  </a:moveTo>
                  <a:lnTo>
                    <a:pt x="0" y="0"/>
                  </a:lnTo>
                  <a:lnTo>
                    <a:pt x="4189096" y="0"/>
                  </a:lnTo>
                  <a:lnTo>
                    <a:pt x="4189096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8/11</a:t>
            </a: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2770" y="76375"/>
            <a:ext cx="232092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Result:</a:t>
            </a:r>
            <a:r>
              <a:rPr spc="120" dirty="0"/>
              <a:t> </a:t>
            </a:r>
            <a:r>
              <a:rPr spc="-65" dirty="0"/>
              <a:t>Comprehension</a:t>
            </a:r>
            <a:r>
              <a:rPr spc="10" dirty="0"/>
              <a:t> </a:t>
            </a:r>
            <a:r>
              <a:rPr spc="-45" dirty="0"/>
              <a:t>vs</a:t>
            </a:r>
            <a:r>
              <a:rPr spc="10" dirty="0"/>
              <a:t> </a:t>
            </a:r>
            <a:r>
              <a:rPr spc="-10" dirty="0"/>
              <a:t>Safety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608" y="1156686"/>
            <a:ext cx="2822288" cy="8879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95890" y="787816"/>
            <a:ext cx="1906270" cy="168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955" marR="60325" indent="-135890">
              <a:lnSpc>
                <a:spcPct val="118000"/>
              </a:lnSpc>
              <a:spcBef>
                <a:spcPts val="100"/>
              </a:spcBef>
              <a:buChar char="•"/>
              <a:tabLst>
                <a:tab pos="150495" algn="l"/>
              </a:tabLst>
            </a:pP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Gemma-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3-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4B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failed to 	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understand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Pashto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64%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of 	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cases.</a:t>
            </a:r>
            <a:endParaRPr sz="1100">
              <a:latin typeface="Arial MT"/>
              <a:cs typeface="Arial MT"/>
            </a:endParaRPr>
          </a:p>
          <a:p>
            <a:pPr marL="147955" marR="5080" indent="-135890">
              <a:lnSpc>
                <a:spcPct val="118000"/>
              </a:lnSpc>
              <a:spcBef>
                <a:spcPts val="300"/>
              </a:spcBef>
              <a:buChar char="•"/>
              <a:tabLst>
                <a:tab pos="150495" algn="l"/>
              </a:tabLst>
            </a:pP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Its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0%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harm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rate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on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Pashto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is 	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comprehension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failure,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not 	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safety.</a:t>
            </a:r>
            <a:endParaRPr sz="1100">
              <a:latin typeface="Arial MT"/>
              <a:cs typeface="Arial MT"/>
            </a:endParaRPr>
          </a:p>
          <a:p>
            <a:pPr marL="147955" marR="153035" indent="-135890">
              <a:lnSpc>
                <a:spcPct val="118000"/>
              </a:lnSpc>
              <a:spcBef>
                <a:spcPts val="300"/>
              </a:spcBef>
              <a:buChar char="•"/>
              <a:tabLst>
                <a:tab pos="150495" algn="l"/>
              </a:tabLst>
            </a:pP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Frontier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models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understood 	Pashto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well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(over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90%).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6" name="object 6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234937"/>
              <a:ext cx="4712970" cy="5080"/>
            </a:xfrm>
            <a:custGeom>
              <a:avLst/>
              <a:gdLst/>
              <a:ahLst/>
              <a:cxnLst/>
              <a:rect l="l" t="t" r="r" b="b"/>
              <a:pathLst>
                <a:path w="4712970" h="5080">
                  <a:moveTo>
                    <a:pt x="0" y="5060"/>
                  </a:moveTo>
                  <a:lnTo>
                    <a:pt x="0" y="0"/>
                  </a:lnTo>
                  <a:lnTo>
                    <a:pt x="4712755" y="0"/>
                  </a:lnTo>
                  <a:lnTo>
                    <a:pt x="4712755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9/11</a:t>
            </a:r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2770" y="76375"/>
            <a:ext cx="92456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Key</a:t>
            </a:r>
            <a:r>
              <a:rPr spc="15" dirty="0"/>
              <a:t> </a:t>
            </a:r>
            <a:r>
              <a:rPr spc="-60" dirty="0"/>
              <a:t>Findings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7357" y="1040902"/>
            <a:ext cx="4923790" cy="116713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7960" indent="-175260">
              <a:lnSpc>
                <a:spcPct val="100000"/>
              </a:lnSpc>
              <a:spcBef>
                <a:spcPts val="635"/>
              </a:spcBef>
              <a:buAutoNum type="arabicPeriod"/>
              <a:tabLst>
                <a:tab pos="187960" algn="l"/>
              </a:tabLst>
            </a:pP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Harmful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output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concentrates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non-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English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22373A"/>
                </a:solidFill>
                <a:latin typeface="Arial MT"/>
                <a:cs typeface="Arial MT"/>
              </a:rPr>
              <a:t>language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forms.</a:t>
            </a:r>
            <a:endParaRPr sz="1100">
              <a:latin typeface="Arial MT"/>
              <a:cs typeface="Arial MT"/>
            </a:endParaRPr>
          </a:p>
          <a:p>
            <a:pPr marL="187960" indent="-175260">
              <a:lnSpc>
                <a:spcPct val="100000"/>
              </a:lnSpc>
              <a:spcBef>
                <a:spcPts val="540"/>
              </a:spcBef>
              <a:buAutoNum type="arabicPeriod"/>
              <a:tabLst>
                <a:tab pos="187960" algn="l"/>
              </a:tabLst>
            </a:pP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Scam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fraud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is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the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22373A"/>
                </a:solidFill>
                <a:latin typeface="Arial MT"/>
                <a:cs typeface="Arial MT"/>
              </a:rPr>
              <a:t>weakest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category;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hate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is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22373A"/>
                </a:solidFill>
                <a:latin typeface="Arial MT"/>
                <a:cs typeface="Arial MT"/>
              </a:rPr>
              <a:t>refused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everywhere.</a:t>
            </a:r>
            <a:endParaRPr sz="1100">
              <a:latin typeface="Arial MT"/>
              <a:cs typeface="Arial MT"/>
            </a:endParaRPr>
          </a:p>
          <a:p>
            <a:pPr marL="187325" marR="5080" indent="-175260">
              <a:lnSpc>
                <a:spcPct val="118000"/>
              </a:lnSpc>
              <a:spcBef>
                <a:spcPts val="300"/>
              </a:spcBef>
              <a:buAutoNum type="arabicPeriod"/>
              <a:tabLst>
                <a:tab pos="189230" algn="l"/>
              </a:tabLst>
            </a:pP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Prompting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strategy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0" dirty="0">
                <a:solidFill>
                  <a:srgbClr val="22373A"/>
                </a:solidFill>
                <a:latin typeface="Arial MT"/>
                <a:cs typeface="Arial MT"/>
              </a:rPr>
              <a:t>language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form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interact:</a:t>
            </a:r>
            <a:r>
              <a:rPr sz="1100" spc="7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techniques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add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harm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in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 localized 	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forms,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not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English.</a:t>
            </a:r>
            <a:endParaRPr sz="1100">
              <a:latin typeface="Arial MT"/>
              <a:cs typeface="Arial MT"/>
            </a:endParaRPr>
          </a:p>
          <a:p>
            <a:pPr marL="187960" indent="-175260">
              <a:lnSpc>
                <a:spcPct val="100000"/>
              </a:lnSpc>
              <a:spcBef>
                <a:spcPts val="535"/>
              </a:spcBef>
              <a:buAutoNum type="arabicPeriod"/>
              <a:tabLst>
                <a:tab pos="187960" algn="l"/>
              </a:tabLst>
            </a:pPr>
            <a:r>
              <a:rPr sz="1100" spc="-70" dirty="0">
                <a:solidFill>
                  <a:srgbClr val="22373A"/>
                </a:solidFill>
                <a:latin typeface="Arial MT"/>
                <a:cs typeface="Arial MT"/>
              </a:rPr>
              <a:t>Comprehension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must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be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reported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next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to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safety,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especially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for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Pashto.</a:t>
            </a:r>
            <a:endParaRPr sz="11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5" name="object 5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5236845" cy="5080"/>
            </a:xfrm>
            <a:custGeom>
              <a:avLst/>
              <a:gdLst/>
              <a:ahLst/>
              <a:cxnLst/>
              <a:rect l="l" t="t" r="r" b="b"/>
              <a:pathLst>
                <a:path w="5236845" h="5080">
                  <a:moveTo>
                    <a:pt x="0" y="5060"/>
                  </a:moveTo>
                  <a:lnTo>
                    <a:pt x="0" y="0"/>
                  </a:lnTo>
                  <a:lnTo>
                    <a:pt x="5236414" y="0"/>
                  </a:lnTo>
                  <a:lnTo>
                    <a:pt x="5236414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10/11</a:t>
            </a: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Limitations</a:t>
            </a:r>
            <a:r>
              <a:rPr spc="-5" dirty="0"/>
              <a:t> </a:t>
            </a:r>
            <a:r>
              <a:rPr spc="-10" dirty="0"/>
              <a:t>and</a:t>
            </a:r>
            <a:r>
              <a:rPr spc="-5" dirty="0"/>
              <a:t> </a:t>
            </a:r>
            <a:r>
              <a:rPr spc="-10" dirty="0"/>
              <a:t>Future </a:t>
            </a:r>
            <a:r>
              <a:rPr spc="-20" dirty="0"/>
              <a:t>Work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850110"/>
            <a:ext cx="4660265" cy="1548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000"/>
              </a:lnSpc>
              <a:spcBef>
                <a:spcPts val="100"/>
              </a:spcBef>
            </a:pPr>
            <a:r>
              <a:rPr sz="1100" b="1" spc="-25" dirty="0">
                <a:solidFill>
                  <a:srgbClr val="22373A"/>
                </a:solidFill>
                <a:latin typeface="Arial"/>
                <a:cs typeface="Arial"/>
              </a:rPr>
              <a:t>Limitations:</a:t>
            </a:r>
            <a:r>
              <a:rPr sz="1100" b="1" spc="55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small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75" dirty="0">
                <a:solidFill>
                  <a:srgbClr val="22373A"/>
                </a:solidFill>
                <a:latin typeface="Arial MT"/>
                <a:cs typeface="Arial MT"/>
              </a:rPr>
              <a:t>scale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 (20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95" dirty="0">
                <a:solidFill>
                  <a:srgbClr val="22373A"/>
                </a:solidFill>
                <a:latin typeface="Arial MT"/>
                <a:cs typeface="Arial MT"/>
              </a:rPr>
              <a:t>seeds,</a:t>
            </a:r>
            <a:r>
              <a:rPr sz="1100" spc="2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588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responses),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50" dirty="0">
                <a:solidFill>
                  <a:srgbClr val="22373A"/>
                </a:solidFill>
                <a:latin typeface="Arial MT"/>
                <a:cs typeface="Arial MT"/>
              </a:rPr>
              <a:t>single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judge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with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no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human 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spot-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check,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one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run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per 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prompt.</a:t>
            </a:r>
            <a:endParaRPr sz="11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100" b="1" spc="-10" dirty="0">
                <a:solidFill>
                  <a:srgbClr val="22373A"/>
                </a:solidFill>
                <a:latin typeface="Arial"/>
                <a:cs typeface="Arial"/>
              </a:rPr>
              <a:t>Future</a:t>
            </a:r>
            <a:r>
              <a:rPr sz="1100" b="1" spc="-5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b="1" spc="-30" dirty="0">
                <a:solidFill>
                  <a:srgbClr val="22373A"/>
                </a:solidFill>
                <a:latin typeface="Arial"/>
                <a:cs typeface="Arial"/>
              </a:rPr>
              <a:t>work:</a:t>
            </a:r>
            <a:r>
              <a:rPr sz="1100" b="1" spc="80" dirty="0">
                <a:solidFill>
                  <a:srgbClr val="22373A"/>
                </a:solidFill>
                <a:latin typeface="Arial"/>
                <a:cs typeface="Arial"/>
              </a:rPr>
              <a:t> </a:t>
            </a:r>
            <a:r>
              <a:rPr sz="1100" dirty="0">
                <a:solidFill>
                  <a:srgbClr val="22373A"/>
                </a:solidFill>
                <a:latin typeface="Arial MT"/>
                <a:cs typeface="Arial MT"/>
              </a:rPr>
              <a:t>the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three-</a:t>
            </a:r>
            <a:r>
              <a:rPr sz="1100" spc="-80" dirty="0">
                <a:solidFill>
                  <a:srgbClr val="22373A"/>
                </a:solidFill>
                <a:latin typeface="Arial MT"/>
                <a:cs typeface="Arial MT"/>
              </a:rPr>
              <a:t>way</a:t>
            </a:r>
            <a:r>
              <a:rPr sz="1100" spc="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intersection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25" dirty="0">
                <a:solidFill>
                  <a:srgbClr val="22373A"/>
                </a:solidFill>
                <a:latin typeface="Arial MT"/>
                <a:cs typeface="Arial MT"/>
              </a:rPr>
              <a:t>of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1080"/>
              </a:spcBef>
              <a:buChar char="•"/>
              <a:tabLst>
                <a:tab pos="287020" algn="l"/>
              </a:tabLst>
            </a:pP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more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lang="en-US" sz="1100" spc="-10" dirty="0">
                <a:solidFill>
                  <a:srgbClr val="22373A"/>
                </a:solidFill>
                <a:latin typeface="Arial MT"/>
                <a:cs typeface="Arial MT"/>
              </a:rPr>
              <a:t>models, </a:t>
            </a:r>
            <a:r>
              <a:rPr sz="1100" spc="-20" dirty="0">
                <a:solidFill>
                  <a:srgbClr val="22373A"/>
                </a:solidFill>
                <a:latin typeface="Arial MT"/>
                <a:cs typeface="Arial MT"/>
              </a:rPr>
              <a:t>prompting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red-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teaming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techniques,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540"/>
              </a:spcBef>
              <a:buChar char="•"/>
              <a:tabLst>
                <a:tab pos="287020" algn="l"/>
              </a:tabLst>
            </a:pP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more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65" dirty="0">
                <a:solidFill>
                  <a:srgbClr val="22373A"/>
                </a:solidFill>
                <a:latin typeface="Arial MT"/>
                <a:cs typeface="Arial MT"/>
              </a:rPr>
              <a:t>low-</a:t>
            </a:r>
            <a:r>
              <a:rPr sz="1100" spc="-55" dirty="0">
                <a:solidFill>
                  <a:srgbClr val="22373A"/>
                </a:solidFill>
                <a:latin typeface="Arial MT"/>
                <a:cs typeface="Arial MT"/>
              </a:rPr>
              <a:t>resource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South</a:t>
            </a:r>
            <a:r>
              <a:rPr sz="1100" spc="-1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Asian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languages,</a:t>
            </a:r>
            <a:endParaRPr sz="1100" dirty="0">
              <a:latin typeface="Arial MT"/>
              <a:cs typeface="Arial MT"/>
            </a:endParaRPr>
          </a:p>
          <a:p>
            <a:pPr marL="287020" indent="-135890">
              <a:lnSpc>
                <a:spcPct val="100000"/>
              </a:lnSpc>
              <a:spcBef>
                <a:spcPts val="535"/>
              </a:spcBef>
              <a:buChar char="•"/>
              <a:tabLst>
                <a:tab pos="287020" algn="l"/>
              </a:tabLst>
            </a:pPr>
            <a:r>
              <a:rPr sz="1100" spc="-40" dirty="0">
                <a:solidFill>
                  <a:srgbClr val="22373A"/>
                </a:solidFill>
                <a:latin typeface="Arial MT"/>
                <a:cs typeface="Arial MT"/>
              </a:rPr>
              <a:t>safety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5" dirty="0">
                <a:solidFill>
                  <a:srgbClr val="22373A"/>
                </a:solidFill>
                <a:latin typeface="Arial MT"/>
                <a:cs typeface="Arial MT"/>
              </a:rPr>
              <a:t>evaluation,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30" dirty="0">
                <a:solidFill>
                  <a:srgbClr val="22373A"/>
                </a:solidFill>
                <a:latin typeface="Arial MT"/>
                <a:cs typeface="Arial MT"/>
              </a:rPr>
              <a:t>alignment,</a:t>
            </a:r>
            <a:r>
              <a:rPr sz="1100" spc="-5" dirty="0">
                <a:solidFill>
                  <a:srgbClr val="22373A"/>
                </a:solidFill>
                <a:latin typeface="Arial MT"/>
                <a:cs typeface="Arial MT"/>
              </a:rPr>
              <a:t> </a:t>
            </a:r>
            <a:r>
              <a:rPr sz="1100" spc="-45" dirty="0">
                <a:solidFill>
                  <a:srgbClr val="22373A"/>
                </a:solidFill>
                <a:latin typeface="Arial MT"/>
                <a:cs typeface="Arial MT"/>
              </a:rPr>
              <a:t>and</a:t>
            </a:r>
            <a:r>
              <a:rPr sz="1100" spc="-10" dirty="0">
                <a:solidFill>
                  <a:srgbClr val="22373A"/>
                </a:solidFill>
                <a:latin typeface="Arial MT"/>
                <a:cs typeface="Arial MT"/>
              </a:rPr>
              <a:t> mitigation.</a:t>
            </a:r>
            <a:endParaRPr sz="1100" dirty="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5" name="object 5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pc="-10" dirty="0"/>
              <a:t>11/11</a:t>
            </a:r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1769" y="1506047"/>
            <a:ext cx="2836545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941705">
              <a:lnSpc>
                <a:spcPct val="100000"/>
              </a:lnSpc>
              <a:spcBef>
                <a:spcPts val="135"/>
              </a:spcBef>
            </a:pPr>
            <a:r>
              <a:rPr sz="1400" b="1" dirty="0">
                <a:solidFill>
                  <a:srgbClr val="F9F9F9"/>
                </a:solidFill>
                <a:latin typeface="Arial"/>
                <a:cs typeface="Arial"/>
              </a:rPr>
              <a:t>Thank</a:t>
            </a:r>
            <a:r>
              <a:rPr sz="1400" b="1" spc="175" dirty="0">
                <a:solidFill>
                  <a:srgbClr val="F9F9F9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9F9F9"/>
                </a:solidFill>
                <a:latin typeface="Arial"/>
                <a:cs typeface="Arial"/>
              </a:rPr>
              <a:t>you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234937"/>
            <a:ext cx="5760085" cy="5080"/>
            <a:chOff x="0" y="3234937"/>
            <a:chExt cx="5760085" cy="5080"/>
          </a:xfrm>
        </p:grpSpPr>
        <p:sp>
          <p:nvSpPr>
            <p:cNvPr id="4" name="object 4"/>
            <p:cNvSpPr/>
            <p:nvPr/>
          </p:nvSpPr>
          <p:spPr>
            <a:xfrm>
              <a:off x="0" y="3237471"/>
              <a:ext cx="5760085" cy="0"/>
            </a:xfrm>
            <a:custGeom>
              <a:avLst/>
              <a:gdLst/>
              <a:ahLst/>
              <a:cxnLst/>
              <a:rect l="l" t="t" r="r" b="b"/>
              <a:pathLst>
                <a:path w="5760085">
                  <a:moveTo>
                    <a:pt x="0" y="0"/>
                  </a:moveTo>
                  <a:lnTo>
                    <a:pt x="5759996" y="0"/>
                  </a:lnTo>
                </a:path>
              </a:pathLst>
            </a:custGeom>
            <a:ln w="5054">
              <a:solidFill>
                <a:srgbClr val="D5C5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D5C5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234937"/>
              <a:ext cx="5760085" cy="5080"/>
            </a:xfrm>
            <a:custGeom>
              <a:avLst/>
              <a:gdLst/>
              <a:ahLst/>
              <a:cxnLst/>
              <a:rect l="l" t="t" r="r" b="b"/>
              <a:pathLst>
                <a:path w="5760085" h="5080">
                  <a:moveTo>
                    <a:pt x="0" y="5060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5060"/>
                  </a:lnTo>
                  <a:lnTo>
                    <a:pt x="0" y="5060"/>
                  </a:lnTo>
                  <a:close/>
                </a:path>
              </a:pathLst>
            </a:custGeom>
            <a:solidFill>
              <a:srgbClr val="2A6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624</Words>
  <Application>Microsoft Macintosh PowerPoint</Application>
  <PresentationFormat>Custom</PresentationFormat>
  <Paragraphs>110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Arial MT</vt:lpstr>
      <vt:lpstr>Calibri</vt:lpstr>
      <vt:lpstr>Tahoma</vt:lpstr>
      <vt:lpstr>Times New Roman</vt:lpstr>
      <vt:lpstr>Trebuchet MS</vt:lpstr>
      <vt:lpstr>Office Theme</vt:lpstr>
      <vt:lpstr>SafeSwitch</vt:lpstr>
      <vt:lpstr>The Problem</vt:lpstr>
      <vt:lpstr>What SafeSwitch Does</vt:lpstr>
      <vt:lpstr>Benchmark Design</vt:lpstr>
      <vt:lpstr>Dataset and Prompting Strategies</vt:lpstr>
      <vt:lpstr>Models and Scoring</vt:lpstr>
      <vt:lpstr>Result: Overall Safety (Zero-Shot)</vt:lpstr>
      <vt:lpstr>Result: Harm Moves Into Non-English Forms</vt:lpstr>
      <vt:lpstr>Result: Category and Prompting Effects</vt:lpstr>
      <vt:lpstr>Result: Comprehension vs Safety</vt:lpstr>
      <vt:lpstr>Key Findings</vt:lpstr>
      <vt:lpstr>Limitations and Future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SafeSwitch - A Localized Benchmark for LLM Safety in Urdu and Pashto  Across Language Forms and Prompting Strategies</dc:title>
  <dc:creator>Muhammad Ali</dc:creator>
  <cp:lastModifiedBy>Ali .</cp:lastModifiedBy>
  <cp:revision>2</cp:revision>
  <dcterms:created xsi:type="dcterms:W3CDTF">2026-06-22T08:58:56Z</dcterms:created>
  <dcterms:modified xsi:type="dcterms:W3CDTF">2026-06-22T09:05:03Z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2026-06-22T00:00:00Z</vt:filetime>
  </property>
  <property fmtid="{D5CDD505-2E9C-101B-9397-08002B2CF9AE}" pid="4" name="Creator">
    <vt:lpwstr>LaTeX with Beamer class</vt:lpwstr>
  </property>
  <property fmtid="{D5CDD505-2E9C-101B-9397-08002B2CF9AE}" pid="5" name="LastSaved">
    <vt:filetime>2026-06-22T00:00:00Z</vt:filetime>
  </property>
  <property fmtid="{D5CDD505-2E9C-101B-9397-08002B2CF9AE}" pid="6" name="PTEX.Fullbanner">
    <vt:lpwstr>This is pdfTeX, Version 3.141592653-2.6-1.40.29 (TeX Live 2026/Homebrew) kpathsea version 6.4.2</vt:lpwstr>
  </property>
  <property fmtid="{D5CDD505-2E9C-101B-9397-08002B2CF9AE}" pid="7" name="Producer">
    <vt:lpwstr>pdfTeX-1.40.29</vt:lpwstr>
  </property>
</Properties>
</file>